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3" r:id="rId15"/>
    <p:sldId id="274" r:id="rId16"/>
    <p:sldId id="275" r:id="rId17"/>
    <p:sldId id="270"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B8BF2BAB-502B-49F7-9B03-BF0CC3851BA3}">
          <p14:sldIdLst>
            <p14:sldId id="256"/>
            <p14:sldId id="257"/>
            <p14:sldId id="258"/>
            <p14:sldId id="261"/>
            <p14:sldId id="271"/>
            <p14:sldId id="262"/>
            <p14:sldId id="264"/>
            <p14:sldId id="263"/>
            <p14:sldId id="265"/>
            <p14:sldId id="266"/>
            <p14:sldId id="268"/>
            <p14:sldId id="269"/>
            <p14:sldId id="272"/>
          </p14:sldIdLst>
        </p14:section>
        <p14:section name="Başlıksız Bölüm" id="{BEC99839-ACFE-473E-917E-2B449FCAA68C}">
          <p14:sldIdLst>
            <p14:sldId id="273"/>
            <p14:sldId id="274"/>
            <p14:sldId id="275"/>
            <p14:sldId id="270"/>
            <p14:sldId id="259"/>
            <p14:sldId id="267"/>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p:scale>
          <a:sx n="80" d="100"/>
          <a:sy n="80" d="100"/>
        </p:scale>
        <p:origin x="-2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6/4/2021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cover/>
  </p:transition>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tutorialspoint.com/Packages-in-Chash" TargetMode="External"/><Relationship Id="rId7" Type="http://schemas.openxmlformats.org/officeDocument/2006/relationships/hyperlink" Target="https://docs.microsoft.com/tr-tr/nuget/consume-packages/install-use-packages-visual-studio" TargetMode="External"/><Relationship Id="rId2" Type="http://schemas.openxmlformats.org/officeDocument/2006/relationships/hyperlink" Target="https://docs.microsoft.com/tr-tr/dotnet/api/system.io.packaging.package?view=net-5.0" TargetMode="External"/><Relationship Id="rId1" Type="http://schemas.openxmlformats.org/officeDocument/2006/relationships/slideLayout" Target="../slideLayouts/slideLayout2.xml"/><Relationship Id="rId6" Type="http://schemas.openxmlformats.org/officeDocument/2006/relationships/hyperlink" Target="https://docs.microsoft.com/tr-tr/nuget/quickstart/install-and-use-a-package-in-visual-studio" TargetMode="External"/><Relationship Id="rId11" Type="http://schemas.openxmlformats.org/officeDocument/2006/relationships/hyperlink" Target="http://youtube.com/bmdersleri" TargetMode="External"/><Relationship Id="rId5" Type="http://schemas.openxmlformats.org/officeDocument/2006/relationships/hyperlink" Target="https://docs.microsoft.com/tr-tr/nuget/consume-packages/overview-and-workflow" TargetMode="External"/><Relationship Id="rId10" Type="http://schemas.openxmlformats.org/officeDocument/2006/relationships/image" Target="../media/image2.png"/><Relationship Id="rId4" Type="http://schemas.openxmlformats.org/officeDocument/2006/relationships/hyperlink" Target="https://docs.microsoft.com/tr-tr/nuget/what-is-nuget" TargetMode="External"/><Relationship Id="rId9" Type="http://schemas.openxmlformats.org/officeDocument/2006/relationships/hyperlink" Target="https://www.youtube.com/channel/UCIdYgV-XFjv9q0IHtzUTtQ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tr-tr/dotnet/api/system.io.packaging?view=net-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85779"/>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C#’da</a:t>
            </a: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Paket Kavramı ve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367249" y="4497774"/>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Hüseyin Said Zeyrek 1911404036</a:t>
            </a:r>
            <a:endParaRPr lang="tr-TR" b="1" dirty="0">
              <a:solidFill>
                <a:schemeClr val="tx1"/>
              </a:solidFill>
            </a:endParaRPr>
          </a:p>
          <a:p>
            <a:r>
              <a:rPr lang="tr-TR" dirty="0">
                <a:solidFill>
                  <a:schemeClr val="tx1"/>
                </a:solidFill>
              </a:rPr>
              <a:t>Tarih                            : </a:t>
            </a:r>
            <a:r>
              <a:rPr lang="tr-TR" dirty="0" smtClean="0">
                <a:solidFill>
                  <a:schemeClr val="tx1"/>
                </a:solidFill>
              </a:rPr>
              <a:t>06/06/2021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3" name="Alt Başlık 2">
            <a:extLst>
              <a:ext uri="{FF2B5EF4-FFF2-40B4-BE49-F238E27FC236}">
                <a16:creationId xmlns=""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3"/>
            <a:extLst>
              <a:ext uri="{FF2B5EF4-FFF2-40B4-BE49-F238E27FC236}">
                <a16:creationId xmlns="" xmlns:a16="http://schemas.microsoft.com/office/drawing/2014/main" id="{EED764AF-282C-4771-8AA0-42C0A63C7DC7}"/>
              </a:ext>
            </a:extLst>
          </p:cNvPr>
          <p:cNvPicPr>
            <a:picLocks noChangeAspect="1"/>
          </p:cNvPicPr>
          <p:nvPr/>
        </p:nvPicPr>
        <p:blipFill>
          <a:blip r:embed="rId4"/>
          <a:stretch>
            <a:fillRect/>
          </a:stretch>
        </p:blipFill>
        <p:spPr>
          <a:xfrm>
            <a:off x="810778" y="-55368"/>
            <a:ext cx="1778435" cy="1633526"/>
          </a:xfrm>
          <a:prstGeom prst="rect">
            <a:avLst/>
          </a:prstGeom>
        </p:spPr>
      </p:pic>
      <p:sp>
        <p:nvSpPr>
          <p:cNvPr id="8" name="Dikdörtgen 7">
            <a:extLst>
              <a:ext uri="{FF2B5EF4-FFF2-40B4-BE49-F238E27FC236}">
                <a16:creationId xmlns=""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9" name="Resim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1335" y="4434145"/>
            <a:ext cx="3070576" cy="2143125"/>
          </a:xfrm>
          <a:prstGeom prst="rect">
            <a:avLst/>
          </a:prstGeom>
        </p:spPr>
      </p:pic>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9539" y="179000"/>
            <a:ext cx="2848903" cy="2314513"/>
          </a:xfrm>
          <a:prstGeom prst="rect">
            <a:avLst/>
          </a:prstGeom>
        </p:spPr>
      </p:pic>
    </p:spTree>
    <p:extLst>
      <p:ext uri="{BB962C8B-B14F-4D97-AF65-F5344CB8AC3E}">
        <p14:creationId xmlns:p14="http://schemas.microsoft.com/office/powerpoint/2010/main" val="146137539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Paket Tüketimi İş Akışı</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dirty="0"/>
              <a:t>K</a:t>
            </a:r>
            <a:r>
              <a:rPr lang="tr-TR" dirty="0" smtClean="0"/>
              <a:t>endi projelerinizde kullanacağınız paketleri nuget.org sitesinden indirebileceğiniz gibi bunu farklı bir kaynaktan da yapabilirsiniz. Bu durum arka planda dönen iş akışını değiştirmez. Aşağıdaki iş akışını görmekteyiz.</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564" y="2281471"/>
            <a:ext cx="8196791" cy="457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63471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Paket Tüketimi İş Akışı(devam)</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Dikdörtgen 4"/>
          <p:cNvSpPr/>
          <p:nvPr/>
        </p:nvSpPr>
        <p:spPr>
          <a:xfrm>
            <a:off x="1185333" y="1582341"/>
            <a:ext cx="10239023" cy="4247317"/>
          </a:xfrm>
          <a:prstGeom prst="rect">
            <a:avLst/>
          </a:prstGeom>
        </p:spPr>
        <p:txBody>
          <a:bodyPr wrap="square">
            <a:spAutoFit/>
          </a:bodyPr>
          <a:lstStyle/>
          <a:p>
            <a:pPr marL="285750" indent="-285750" algn="just">
              <a:buFont typeface="Wingdings 3" pitchFamily="18" charset="2"/>
              <a:buChar char=""/>
            </a:pPr>
            <a:r>
              <a:rPr lang="tr-TR" dirty="0" err="1"/>
              <a:t>NuGet</a:t>
            </a:r>
            <a:r>
              <a:rPr lang="tr-TR" dirty="0"/>
              <a:t>, yüklü her paketin kimliğini ve sürüm numarasını </a:t>
            </a:r>
            <a:r>
              <a:rPr lang="tr-TR" dirty="0" smtClean="0"/>
              <a:t>anımsar, </a:t>
            </a:r>
            <a:r>
              <a:rPr lang="tr-TR" dirty="0"/>
              <a:t>proje </a:t>
            </a:r>
            <a:r>
              <a:rPr lang="tr-TR" dirty="0" smtClean="0"/>
              <a:t>dosyasında </a:t>
            </a:r>
            <a:r>
              <a:rPr lang="tr-TR" dirty="0"/>
              <a:t>veya </a:t>
            </a:r>
            <a:r>
              <a:rPr lang="tr-TR" dirty="0" err="1" smtClean="0">
                <a:solidFill>
                  <a:schemeClr val="accent3"/>
                </a:solidFill>
                <a:latin typeface="Courier New" pitchFamily="49" charset="0"/>
                <a:cs typeface="Courier New" pitchFamily="49" charset="0"/>
              </a:rPr>
              <a:t>package.config</a:t>
            </a:r>
            <a:r>
              <a:rPr lang="tr-TR" dirty="0"/>
              <a:t> proje türüne ve </a:t>
            </a:r>
            <a:r>
              <a:rPr lang="tr-TR" dirty="0" err="1"/>
              <a:t>NuGet</a:t>
            </a:r>
            <a:r>
              <a:rPr lang="tr-TR" dirty="0"/>
              <a:t> sürümünüze bağlı olarak bu </a:t>
            </a:r>
            <a:r>
              <a:rPr lang="tr-TR" dirty="0" smtClean="0"/>
              <a:t>paket </a:t>
            </a:r>
            <a:r>
              <a:rPr lang="tr-TR" dirty="0" err="1" smtClean="0">
                <a:solidFill>
                  <a:schemeClr val="accent3"/>
                </a:solidFill>
                <a:latin typeface="Courier New" pitchFamily="49" charset="0"/>
                <a:cs typeface="Courier New" pitchFamily="49" charset="0"/>
              </a:rPr>
              <a:t>Packagereference</a:t>
            </a:r>
            <a:r>
              <a:rPr lang="tr-TR" dirty="0" smtClean="0"/>
              <a:t> kullanılarak kontrol edilir. </a:t>
            </a:r>
            <a:r>
              <a:rPr lang="tr-TR" dirty="0"/>
              <a:t>Herhangi bir durumda, projeniz için bağımlılıkların tam listesini görmek üzere dilediğiniz zaman uygun dosyaya bakabilirsiniz</a:t>
            </a:r>
            <a:r>
              <a:rPr lang="tr-TR" dirty="0" smtClean="0"/>
              <a:t>.</a:t>
            </a:r>
          </a:p>
          <a:p>
            <a:pPr marL="285750" indent="-285750" algn="just">
              <a:buFont typeface="Wingdings 3" pitchFamily="18" charset="2"/>
              <a:buChar char=""/>
            </a:pPr>
            <a:r>
              <a:rPr lang="tr-TR" dirty="0"/>
              <a:t>Paketler yüklenirken, </a:t>
            </a:r>
            <a:r>
              <a:rPr lang="tr-TR" dirty="0" err="1"/>
              <a:t>NuGet</a:t>
            </a:r>
            <a:r>
              <a:rPr lang="tr-TR" dirty="0"/>
              <a:t> genellikle paketin önbelleğinde zaten kullanılabilir olup olmadığını denetler</a:t>
            </a:r>
            <a:r>
              <a:rPr lang="tr-TR" dirty="0" smtClean="0"/>
              <a:t>. Bu önbelleği komut satırından el ile temizleyebilirsiniz.</a:t>
            </a:r>
          </a:p>
          <a:p>
            <a:pPr marL="285750" indent="-285750" algn="just">
              <a:buFont typeface="Wingdings 3" pitchFamily="18" charset="2"/>
              <a:buChar char=""/>
            </a:pPr>
            <a:r>
              <a:rPr lang="tr-TR" dirty="0" smtClean="0"/>
              <a:t>Ayrıca </a:t>
            </a:r>
            <a:r>
              <a:rPr lang="tr-TR" dirty="0" err="1" smtClean="0"/>
              <a:t>NuGet</a:t>
            </a:r>
            <a:r>
              <a:rPr lang="tr-TR" dirty="0" smtClean="0"/>
              <a:t>, </a:t>
            </a:r>
            <a:r>
              <a:rPr lang="tr-TR" dirty="0"/>
              <a:t>paket tarafından desteklenen hedef çerçevelerin projenizle uyumlu olduğundan da emin olur. Paket uyumlu derlemeler içermiyorsa, </a:t>
            </a:r>
            <a:r>
              <a:rPr lang="tr-TR" dirty="0" err="1"/>
              <a:t>NuGet</a:t>
            </a:r>
            <a:r>
              <a:rPr lang="tr-TR" dirty="0"/>
              <a:t> bir hata </a:t>
            </a:r>
            <a:r>
              <a:rPr lang="tr-TR" dirty="0" smtClean="0"/>
              <a:t>görüntüler.</a:t>
            </a:r>
          </a:p>
          <a:p>
            <a:pPr marL="285750" indent="-285750" algn="just">
              <a:buFont typeface="Wingdings 3" pitchFamily="18" charset="2"/>
              <a:buChar char=""/>
            </a:pPr>
            <a:r>
              <a:rPr lang="tr-TR" dirty="0" smtClean="0"/>
              <a:t>Bir </a:t>
            </a:r>
            <a:r>
              <a:rPr lang="tr-TR" dirty="0"/>
              <a:t>kaynak depoya proje kodu eklerken, genellikle </a:t>
            </a:r>
            <a:r>
              <a:rPr lang="tr-TR" dirty="0" err="1"/>
              <a:t>NuGet</a:t>
            </a:r>
            <a:r>
              <a:rPr lang="tr-TR" dirty="0"/>
              <a:t> paketleri dahil değildir. Daha sonra depoyu klonlayan veya başka bir şekilde projeyi edinenler, Visual </a:t>
            </a:r>
            <a:r>
              <a:rPr lang="tr-TR" dirty="0" err="1"/>
              <a:t>Studio</a:t>
            </a:r>
            <a:r>
              <a:rPr lang="tr-TR" dirty="0"/>
              <a:t> Team Services gibi sistemlerdeki derleme aracıları dahil, bir derlemeyi çalıştırmadan önce gerekli paketleri geri yüklemesi gerekir</a:t>
            </a:r>
            <a:r>
              <a:rPr lang="tr-TR" dirty="0" smtClean="0"/>
              <a:t>: </a:t>
            </a:r>
            <a:endParaRPr lang="tr-TR" dirty="0"/>
          </a:p>
          <a:p>
            <a:r>
              <a:rPr lang="tr-TR" dirty="0"/>
              <a:t/>
            </a:r>
            <a:br>
              <a:rPr lang="tr-TR" dirty="0"/>
            </a:br>
            <a:endParaRPr lang="tr-TR" dirty="0"/>
          </a:p>
        </p:txBody>
      </p:sp>
    </p:spTree>
    <p:extLst>
      <p:ext uri="{BB962C8B-B14F-4D97-AF65-F5344CB8AC3E}">
        <p14:creationId xmlns:p14="http://schemas.microsoft.com/office/powerpoint/2010/main" val="181677391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2536480" y="364465"/>
            <a:ext cx="8911687" cy="1280890"/>
          </a:xfrm>
        </p:spPr>
        <p:txBody>
          <a:bodyPr>
            <a:normAutofit/>
          </a:bodyPr>
          <a:lstStyle/>
          <a:p>
            <a:r>
              <a:rPr lang="tr-TR" dirty="0" smtClean="0"/>
              <a:t>Paket Tüketimi İş Akışı(devam)</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066" y="1049866"/>
            <a:ext cx="8782755" cy="285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1580442" y="4030133"/>
            <a:ext cx="8963380" cy="2308324"/>
          </a:xfrm>
          <a:prstGeom prst="rect">
            <a:avLst/>
          </a:prstGeom>
          <a:noFill/>
        </p:spPr>
        <p:txBody>
          <a:bodyPr wrap="square" rtlCol="0">
            <a:spAutoFit/>
          </a:bodyPr>
          <a:lstStyle/>
          <a:p>
            <a:pPr marL="285750" indent="-285750">
              <a:buFont typeface="Wingdings 3" pitchFamily="18" charset="2"/>
              <a:buChar char=""/>
            </a:pPr>
            <a:r>
              <a:rPr lang="tr-TR" dirty="0" smtClean="0">
                <a:solidFill>
                  <a:schemeClr val="accent3"/>
                </a:solidFill>
                <a:latin typeface="Courier New" pitchFamily="49" charset="0"/>
                <a:cs typeface="Courier New" pitchFamily="49" charset="0"/>
              </a:rPr>
              <a:t>Paket geri yükleme</a:t>
            </a:r>
            <a:r>
              <a:rPr lang="tr-TR" dirty="0" smtClean="0"/>
              <a:t>, </a:t>
            </a:r>
            <a:r>
              <a:rPr lang="tr-TR" dirty="0"/>
              <a:t>proje dosyasındaki bilgileri </a:t>
            </a:r>
            <a:r>
              <a:rPr lang="tr-TR" dirty="0" smtClean="0"/>
              <a:t>kullanır veya</a:t>
            </a:r>
            <a:r>
              <a:rPr lang="tr-TR" dirty="0"/>
              <a:t> </a:t>
            </a:r>
            <a:r>
              <a:rPr lang="tr-TR" dirty="0" err="1">
                <a:solidFill>
                  <a:schemeClr val="accent3"/>
                </a:solidFill>
                <a:latin typeface="Courier New" pitchFamily="49" charset="0"/>
                <a:cs typeface="Courier New" pitchFamily="49" charset="0"/>
              </a:rPr>
              <a:t>packages.config</a:t>
            </a:r>
            <a:r>
              <a:rPr lang="tr-TR" dirty="0"/>
              <a:t> tüm bağımlılıkları yeniden yükler</a:t>
            </a:r>
            <a:r>
              <a:rPr lang="tr-TR" dirty="0" smtClean="0"/>
              <a:t>.</a:t>
            </a:r>
            <a:r>
              <a:rPr lang="tr-TR" dirty="0"/>
              <a:t> Yukarıdaki diyagramda Paket Yöneticisi konsolu için geri yükleme komutu gösterilmez çünkü konsolunuz zaten Visual </a:t>
            </a:r>
            <a:r>
              <a:rPr lang="tr-TR" dirty="0" err="1"/>
              <a:t>Studio</a:t>
            </a:r>
            <a:r>
              <a:rPr lang="tr-TR" dirty="0"/>
              <a:t> bağlamında, genellikle paketleri otomatik olarak geri yükler ve gösterildiği gibi çözüm düzeyi komut sağlar.</a:t>
            </a:r>
            <a:endParaRPr lang="tr-TR" dirty="0" smtClean="0"/>
          </a:p>
          <a:p>
            <a:pPr marL="285750" indent="-285750">
              <a:buFont typeface="Wingdings 3" pitchFamily="18" charset="2"/>
              <a:buChar char=""/>
            </a:pPr>
            <a:r>
              <a:rPr lang="tr-TR" dirty="0"/>
              <a:t>Bazen bir projede zaten bulunan paketleri yeniden yüklemek gerekir, bu da bağımlılıkları yeniden yükleyebilir. </a:t>
            </a:r>
            <a:endParaRPr lang="tr-TR" dirty="0" smtClean="0"/>
          </a:p>
          <a:p>
            <a:pPr marL="285750" indent="-285750">
              <a:buFont typeface="Wingdings 3" pitchFamily="18" charset="2"/>
              <a:buChar char=""/>
            </a:pPr>
            <a:r>
              <a:rPr lang="tr-TR" dirty="0" smtClean="0"/>
              <a:t>Son olarak, </a:t>
            </a:r>
            <a:r>
              <a:rPr lang="tr-TR" dirty="0" err="1"/>
              <a:t>NuGet</a:t>
            </a:r>
            <a:r>
              <a:rPr lang="tr-TR" dirty="0"/>
              <a:t> davranışı </a:t>
            </a:r>
            <a:r>
              <a:rPr lang="tr-TR" dirty="0" smtClean="0"/>
              <a:t>dosyalar </a:t>
            </a:r>
            <a:r>
              <a:rPr lang="tr-TR" dirty="0" err="1" smtClean="0">
                <a:solidFill>
                  <a:schemeClr val="accent3"/>
                </a:solidFill>
                <a:latin typeface="Courier New" pitchFamily="49" charset="0"/>
                <a:cs typeface="Courier New" pitchFamily="49" charset="0"/>
              </a:rPr>
              <a:t>Nuget.Config</a:t>
            </a:r>
            <a:r>
              <a:rPr lang="tr-TR" dirty="0" smtClean="0">
                <a:solidFill>
                  <a:schemeClr val="accent3"/>
                </a:solidFill>
              </a:rPr>
              <a:t> </a:t>
            </a:r>
            <a:r>
              <a:rPr lang="tr-TR" dirty="0"/>
              <a:t>tarafından </a:t>
            </a:r>
            <a:r>
              <a:rPr lang="tr-TR" dirty="0" smtClean="0"/>
              <a:t>çalıştırılır.</a:t>
            </a:r>
            <a:r>
              <a:rPr lang="tr-TR" dirty="0"/>
              <a:t> </a:t>
            </a:r>
          </a:p>
        </p:txBody>
      </p:sp>
    </p:spTree>
    <p:extLst>
      <p:ext uri="{BB962C8B-B14F-4D97-AF65-F5344CB8AC3E}">
        <p14:creationId xmlns:p14="http://schemas.microsoft.com/office/powerpoint/2010/main" val="6553001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66649" y="137221"/>
            <a:ext cx="8911687" cy="1280890"/>
          </a:xfrm>
        </p:spPr>
        <p:txBody>
          <a:bodyPr>
            <a:normAutofit/>
          </a:bodyPr>
          <a:lstStyle/>
          <a:p>
            <a:r>
              <a:rPr lang="tr-TR" sz="3200" dirty="0" smtClean="0"/>
              <a:t>Visual </a:t>
            </a:r>
            <a:r>
              <a:rPr lang="tr-TR" sz="3200" dirty="0" err="1" smtClean="0"/>
              <a:t>Studio’da</a:t>
            </a:r>
            <a:r>
              <a:rPr lang="tr-TR" sz="3200" dirty="0" smtClean="0"/>
              <a:t> </a:t>
            </a:r>
            <a:r>
              <a:rPr lang="tr-TR" sz="3200" dirty="0" err="1" smtClean="0"/>
              <a:t>NuGet</a:t>
            </a:r>
            <a:r>
              <a:rPr lang="tr-TR" sz="3200" dirty="0" smtClean="0"/>
              <a:t> Paket Yöneticisi ile Paket İndirme</a:t>
            </a:r>
            <a:endParaRPr lang="tr-TR" sz="3200" dirty="0"/>
          </a:p>
        </p:txBody>
      </p:sp>
      <p:sp>
        <p:nvSpPr>
          <p:cNvPr id="3" name="İçerik Yer Tutucusu 2"/>
          <p:cNvSpPr>
            <a:spLocks noGrp="1"/>
          </p:cNvSpPr>
          <p:nvPr>
            <p:ph idx="1"/>
          </p:nvPr>
        </p:nvSpPr>
        <p:spPr>
          <a:xfrm>
            <a:off x="1532307" y="1207325"/>
            <a:ext cx="9582996" cy="4184072"/>
          </a:xfrm>
        </p:spPr>
        <p:txBody>
          <a:bodyPr/>
          <a:lstStyle/>
          <a:p>
            <a:r>
              <a:rPr lang="tr-TR" dirty="0" smtClean="0"/>
              <a:t>Visual </a:t>
            </a:r>
            <a:r>
              <a:rPr lang="tr-TR" dirty="0" err="1" smtClean="0"/>
              <a:t>Studio’da</a:t>
            </a:r>
            <a:r>
              <a:rPr lang="tr-TR" dirty="0" smtClean="0"/>
              <a:t> yazmak istediğiniz bir projeye paket yüklemek için Visual </a:t>
            </a:r>
            <a:r>
              <a:rPr lang="tr-TR" dirty="0" err="1" smtClean="0"/>
              <a:t>Studio</a:t>
            </a:r>
            <a:r>
              <a:rPr lang="tr-TR" dirty="0" smtClean="0"/>
              <a:t> içerisinde yer alan </a:t>
            </a:r>
            <a:r>
              <a:rPr lang="tr-TR" dirty="0" err="1" smtClean="0"/>
              <a:t>NuGet</a:t>
            </a:r>
            <a:r>
              <a:rPr lang="tr-TR" dirty="0" smtClean="0"/>
              <a:t> Paket </a:t>
            </a:r>
            <a:r>
              <a:rPr lang="tr-TR" dirty="0" err="1" smtClean="0"/>
              <a:t>Yöneticisi’nden</a:t>
            </a:r>
            <a:r>
              <a:rPr lang="tr-TR" dirty="0" smtClean="0"/>
              <a:t> indirme işlemini gerçekleştirelim.</a:t>
            </a:r>
          </a:p>
          <a:p>
            <a:r>
              <a:rPr lang="tr-TR" dirty="0" smtClean="0"/>
              <a:t>İlk olarak projemizi açtıktan sonra Çözüm </a:t>
            </a:r>
            <a:r>
              <a:rPr lang="tr-TR" dirty="0" err="1" smtClean="0"/>
              <a:t>Gezgini’ni</a:t>
            </a:r>
            <a:r>
              <a:rPr lang="tr-TR" dirty="0" smtClean="0"/>
              <a:t> açalım ve oradan projenin üzerinde sağ tıklayarak </a:t>
            </a:r>
            <a:r>
              <a:rPr lang="tr-TR" dirty="0" err="1" smtClean="0"/>
              <a:t>NuGet</a:t>
            </a:r>
            <a:r>
              <a:rPr lang="tr-TR" dirty="0" smtClean="0"/>
              <a:t> Paketlerini </a:t>
            </a:r>
            <a:r>
              <a:rPr lang="tr-TR" dirty="0" err="1" smtClean="0"/>
              <a:t>Yönet’e</a:t>
            </a:r>
            <a:r>
              <a:rPr lang="tr-TR" dirty="0" smtClean="0"/>
              <a:t> basıyoruz. </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69" y="2584577"/>
            <a:ext cx="4330041" cy="4119043"/>
          </a:xfrm>
          <a:prstGeom prst="rect">
            <a:avLst/>
          </a:prstGeom>
        </p:spPr>
      </p:pic>
    </p:spTree>
    <p:extLst>
      <p:ext uri="{BB962C8B-B14F-4D97-AF65-F5344CB8AC3E}">
        <p14:creationId xmlns:p14="http://schemas.microsoft.com/office/powerpoint/2010/main" val="33634754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37901" y="291601"/>
            <a:ext cx="8911687" cy="1280890"/>
          </a:xfrm>
        </p:spPr>
        <p:txBody>
          <a:bodyPr>
            <a:normAutofit/>
          </a:bodyPr>
          <a:lstStyle/>
          <a:p>
            <a:r>
              <a:rPr lang="tr-TR" sz="3200" dirty="0"/>
              <a:t>Visual </a:t>
            </a:r>
            <a:r>
              <a:rPr lang="tr-TR" sz="3200" dirty="0" err="1"/>
              <a:t>Studio’da</a:t>
            </a:r>
            <a:r>
              <a:rPr lang="tr-TR" sz="3200" dirty="0"/>
              <a:t> </a:t>
            </a:r>
            <a:r>
              <a:rPr lang="tr-TR" sz="3200" dirty="0" err="1"/>
              <a:t>NuGet</a:t>
            </a:r>
            <a:r>
              <a:rPr lang="tr-TR" sz="3200" dirty="0"/>
              <a:t> Paket Yöneticisi ile Paket </a:t>
            </a:r>
            <a:r>
              <a:rPr lang="tr-TR" sz="3200" dirty="0" smtClean="0"/>
              <a:t>İndirme(Devam)</a:t>
            </a:r>
            <a:endParaRPr lang="tr-TR" sz="3200"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32" y="1575440"/>
            <a:ext cx="7878200" cy="4005052"/>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Dikdörtgen 6"/>
          <p:cNvSpPr/>
          <p:nvPr/>
        </p:nvSpPr>
        <p:spPr>
          <a:xfrm>
            <a:off x="8621486" y="1068779"/>
            <a:ext cx="3396342" cy="537952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8704613" y="1769424"/>
            <a:ext cx="3313215" cy="4247317"/>
          </a:xfrm>
          <a:prstGeom prst="rect">
            <a:avLst/>
          </a:prstGeom>
          <a:noFill/>
        </p:spPr>
        <p:txBody>
          <a:bodyPr wrap="square" rtlCol="0">
            <a:spAutoFit/>
          </a:bodyPr>
          <a:lstStyle/>
          <a:p>
            <a:pPr marL="342900" indent="-342900">
              <a:buFont typeface="+mj-lt"/>
              <a:buAutoNum type="arabicPeriod"/>
            </a:pPr>
            <a:r>
              <a:rPr lang="tr-TR" dirty="0" smtClean="0"/>
              <a:t>Numaralı yer, indireceğimiz paketin kaynağını seçeriz.</a:t>
            </a:r>
          </a:p>
          <a:p>
            <a:pPr marL="342900" indent="-342900">
              <a:buFont typeface="+mj-lt"/>
              <a:buAutoNum type="arabicPeriod"/>
            </a:pPr>
            <a:r>
              <a:rPr lang="tr-TR" dirty="0" smtClean="0"/>
              <a:t>Numaralı yer, indirilebilir ücretsiz paketlerin görüntülendiği alandır.</a:t>
            </a:r>
          </a:p>
          <a:p>
            <a:pPr marL="342900" indent="-342900">
              <a:buFont typeface="+mj-lt"/>
              <a:buAutoNum type="arabicPeriod"/>
            </a:pPr>
            <a:r>
              <a:rPr lang="tr-TR" dirty="0" smtClean="0"/>
              <a:t>Numaralı yer, seçilen paketin bilgilerini yazdığı alandır. İçerisinde sürüm seçebileceğimiz sürüm kısmı da mevcuttur.</a:t>
            </a:r>
          </a:p>
          <a:p>
            <a:pPr marL="342900" indent="-342900">
              <a:buFont typeface="+mj-lt"/>
              <a:buAutoNum type="arabicPeriod"/>
            </a:pPr>
            <a:r>
              <a:rPr lang="tr-TR" dirty="0" smtClean="0"/>
              <a:t>Numaralı yer, indirme butonudur. Butona basarak paketi projenize indirebilirsiniz.</a:t>
            </a:r>
            <a:endParaRPr lang="tr-TR" dirty="0"/>
          </a:p>
        </p:txBody>
      </p:sp>
      <p:sp>
        <p:nvSpPr>
          <p:cNvPr id="10" name="Metin kutusu 9"/>
          <p:cNvSpPr txBox="1"/>
          <p:nvPr/>
        </p:nvSpPr>
        <p:spPr>
          <a:xfrm>
            <a:off x="9163792" y="1267637"/>
            <a:ext cx="3028208" cy="400110"/>
          </a:xfrm>
          <a:prstGeom prst="rect">
            <a:avLst/>
          </a:prstGeom>
          <a:noFill/>
        </p:spPr>
        <p:txBody>
          <a:bodyPr wrap="square" rtlCol="0">
            <a:spAutoFit/>
          </a:bodyPr>
          <a:lstStyle/>
          <a:p>
            <a:r>
              <a:rPr lang="tr-TR" sz="2000" dirty="0">
                <a:solidFill>
                  <a:srgbClr val="FF0000"/>
                </a:solidFill>
              </a:rPr>
              <a:t> </a:t>
            </a:r>
            <a:r>
              <a:rPr lang="tr-TR" sz="2000" dirty="0" smtClean="0">
                <a:solidFill>
                  <a:srgbClr val="FF0000"/>
                </a:solidFill>
              </a:rPr>
              <a:t>       </a:t>
            </a:r>
            <a:r>
              <a:rPr lang="tr-TR" sz="2000" u="sng" dirty="0" smtClean="0">
                <a:solidFill>
                  <a:srgbClr val="FF0000"/>
                </a:solidFill>
              </a:rPr>
              <a:t>Ayrıntılar</a:t>
            </a:r>
            <a:endParaRPr lang="tr-TR" sz="2000" u="sng" dirty="0">
              <a:solidFill>
                <a:srgbClr val="FF0000"/>
              </a:solidFill>
            </a:endParaRPr>
          </a:p>
        </p:txBody>
      </p:sp>
    </p:spTree>
    <p:extLst>
      <p:ext uri="{BB962C8B-B14F-4D97-AF65-F5344CB8AC3E}">
        <p14:creationId xmlns:p14="http://schemas.microsoft.com/office/powerpoint/2010/main" val="3171064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248541" y="517232"/>
            <a:ext cx="8911687" cy="1280890"/>
          </a:xfrm>
        </p:spPr>
        <p:txBody>
          <a:bodyPr>
            <a:normAutofit/>
          </a:bodyPr>
          <a:lstStyle/>
          <a:p>
            <a:r>
              <a:rPr lang="tr-TR" sz="3200" dirty="0"/>
              <a:t>Visual </a:t>
            </a:r>
            <a:r>
              <a:rPr lang="tr-TR" sz="3200" dirty="0" err="1"/>
              <a:t>Studio’da</a:t>
            </a:r>
            <a:r>
              <a:rPr lang="tr-TR" sz="3200" dirty="0"/>
              <a:t> </a:t>
            </a:r>
            <a:r>
              <a:rPr lang="tr-TR" sz="3200" dirty="0" err="1"/>
              <a:t>NuGet</a:t>
            </a:r>
            <a:r>
              <a:rPr lang="tr-TR" sz="3200" dirty="0"/>
              <a:t> Paket Yöneticisi ile Paket İndirme(Devam)</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027" y="1623539"/>
            <a:ext cx="7699457" cy="4582099"/>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Dikdörtgen 5"/>
          <p:cNvSpPr/>
          <p:nvPr/>
        </p:nvSpPr>
        <p:spPr>
          <a:xfrm>
            <a:off x="8930244" y="1365661"/>
            <a:ext cx="2956956" cy="50588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chemeClr val="tx1"/>
              </a:solidFill>
            </a:endParaRPr>
          </a:p>
        </p:txBody>
      </p:sp>
      <p:sp>
        <p:nvSpPr>
          <p:cNvPr id="7" name="Metin kutusu 6"/>
          <p:cNvSpPr txBox="1"/>
          <p:nvPr/>
        </p:nvSpPr>
        <p:spPr>
          <a:xfrm>
            <a:off x="9072748" y="1638795"/>
            <a:ext cx="2636322" cy="461665"/>
          </a:xfrm>
          <a:prstGeom prst="rect">
            <a:avLst/>
          </a:prstGeom>
          <a:noFill/>
        </p:spPr>
        <p:txBody>
          <a:bodyPr wrap="square" rtlCol="0">
            <a:spAutoFit/>
          </a:bodyPr>
          <a:lstStyle/>
          <a:p>
            <a:r>
              <a:rPr lang="tr-TR" dirty="0" smtClean="0"/>
              <a:t>         </a:t>
            </a:r>
            <a:r>
              <a:rPr lang="tr-TR" sz="2400" u="sng" dirty="0" smtClean="0">
                <a:solidFill>
                  <a:srgbClr val="FF0000"/>
                </a:solidFill>
              </a:rPr>
              <a:t>Ayrıntılar</a:t>
            </a:r>
            <a:endParaRPr lang="tr-TR" sz="2400" u="sng" dirty="0">
              <a:solidFill>
                <a:srgbClr val="FF0000"/>
              </a:solidFill>
            </a:endParaRPr>
          </a:p>
        </p:txBody>
      </p:sp>
      <p:sp>
        <p:nvSpPr>
          <p:cNvPr id="8" name="Metin kutusu 7"/>
          <p:cNvSpPr txBox="1"/>
          <p:nvPr/>
        </p:nvSpPr>
        <p:spPr>
          <a:xfrm>
            <a:off x="9072748" y="2981903"/>
            <a:ext cx="2719449" cy="2862322"/>
          </a:xfrm>
          <a:prstGeom prst="rect">
            <a:avLst/>
          </a:prstGeom>
          <a:noFill/>
        </p:spPr>
        <p:txBody>
          <a:bodyPr wrap="square" rtlCol="0">
            <a:spAutoFit/>
          </a:bodyPr>
          <a:lstStyle/>
          <a:p>
            <a:pPr marL="342900" indent="-342900">
              <a:buFont typeface="+mj-lt"/>
              <a:buAutoNum type="arabicPeriod"/>
            </a:pPr>
            <a:r>
              <a:rPr lang="tr-TR" dirty="0" smtClean="0"/>
              <a:t>Numaralı yerde projemize indirmiş olduğumuz paketleri görmekteyiz. </a:t>
            </a:r>
          </a:p>
          <a:p>
            <a:pPr marL="342900" indent="-342900">
              <a:buFont typeface="+mj-lt"/>
              <a:buAutoNum type="arabicPeriod"/>
            </a:pPr>
            <a:r>
              <a:rPr lang="tr-TR" dirty="0" smtClean="0"/>
              <a:t>Numaralı yerde projemizden kaldırmak istediğimiz paketi kaldırabiliyoruz.</a:t>
            </a:r>
            <a:endParaRPr lang="tr-TR" dirty="0"/>
          </a:p>
        </p:txBody>
      </p:sp>
      <p:sp>
        <p:nvSpPr>
          <p:cNvPr id="9" name="Metin kutusu 8"/>
          <p:cNvSpPr txBox="1"/>
          <p:nvPr/>
        </p:nvSpPr>
        <p:spPr>
          <a:xfrm>
            <a:off x="9072748" y="2291938"/>
            <a:ext cx="2719449" cy="646331"/>
          </a:xfrm>
          <a:prstGeom prst="rect">
            <a:avLst/>
          </a:prstGeom>
          <a:noFill/>
        </p:spPr>
        <p:txBody>
          <a:bodyPr wrap="square" rtlCol="0">
            <a:spAutoFit/>
          </a:bodyPr>
          <a:lstStyle/>
          <a:p>
            <a:r>
              <a:rPr lang="tr-TR" dirty="0" smtClean="0"/>
              <a:t>Yüklü ekranına bakmaktayız. </a:t>
            </a:r>
            <a:endParaRPr lang="tr-TR" dirty="0"/>
          </a:p>
        </p:txBody>
      </p:sp>
    </p:spTree>
    <p:extLst>
      <p:ext uri="{BB962C8B-B14F-4D97-AF65-F5344CB8AC3E}">
        <p14:creationId xmlns:p14="http://schemas.microsoft.com/office/powerpoint/2010/main" val="24534578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02277" y="239151"/>
            <a:ext cx="8911687" cy="1280890"/>
          </a:xfrm>
        </p:spPr>
        <p:txBody>
          <a:bodyPr/>
          <a:lstStyle/>
          <a:p>
            <a:r>
              <a:rPr lang="tr-TR" dirty="0" smtClean="0"/>
              <a:t>İndirilen Paketin Kullanımı</a:t>
            </a: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495" y="1412854"/>
            <a:ext cx="6343069" cy="4845441"/>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Dikdörtgen 6"/>
          <p:cNvSpPr/>
          <p:nvPr/>
        </p:nvSpPr>
        <p:spPr>
          <a:xfrm>
            <a:off x="7344891" y="1006432"/>
            <a:ext cx="3895106" cy="40709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7344891" y="1006432"/>
            <a:ext cx="3895106" cy="461665"/>
          </a:xfrm>
          <a:prstGeom prst="rect">
            <a:avLst/>
          </a:prstGeom>
          <a:noFill/>
        </p:spPr>
        <p:txBody>
          <a:bodyPr wrap="square" rtlCol="0">
            <a:spAutoFit/>
          </a:bodyPr>
          <a:lstStyle/>
          <a:p>
            <a:r>
              <a:rPr lang="tr-TR" dirty="0" smtClean="0"/>
              <a:t>                   </a:t>
            </a:r>
            <a:r>
              <a:rPr lang="tr-TR" sz="2400" u="sng" dirty="0" smtClean="0">
                <a:solidFill>
                  <a:srgbClr val="FF0000"/>
                </a:solidFill>
              </a:rPr>
              <a:t>Ayrıntılar</a:t>
            </a:r>
            <a:endParaRPr lang="tr-TR" u="sng" dirty="0">
              <a:solidFill>
                <a:srgbClr val="FF0000"/>
              </a:solidFill>
            </a:endParaRPr>
          </a:p>
        </p:txBody>
      </p:sp>
      <p:sp>
        <p:nvSpPr>
          <p:cNvPr id="9" name="Metin kutusu 8"/>
          <p:cNvSpPr txBox="1"/>
          <p:nvPr/>
        </p:nvSpPr>
        <p:spPr>
          <a:xfrm>
            <a:off x="7344891" y="1463055"/>
            <a:ext cx="3895106" cy="369332"/>
          </a:xfrm>
          <a:prstGeom prst="rect">
            <a:avLst/>
          </a:prstGeom>
          <a:noFill/>
        </p:spPr>
        <p:txBody>
          <a:bodyPr wrap="square" rtlCol="0">
            <a:spAutoFit/>
          </a:bodyPr>
          <a:lstStyle/>
          <a:p>
            <a:r>
              <a:rPr lang="tr-TR" dirty="0" smtClean="0"/>
              <a:t>İndirdiğimiz paketi kullanıyoruz. </a:t>
            </a:r>
            <a:endParaRPr lang="tr-TR" dirty="0"/>
          </a:p>
        </p:txBody>
      </p:sp>
      <p:sp>
        <p:nvSpPr>
          <p:cNvPr id="3" name="Metin kutusu 2"/>
          <p:cNvSpPr txBox="1"/>
          <p:nvPr/>
        </p:nvSpPr>
        <p:spPr>
          <a:xfrm>
            <a:off x="7445831" y="1834756"/>
            <a:ext cx="3693226" cy="3139321"/>
          </a:xfrm>
          <a:prstGeom prst="rect">
            <a:avLst/>
          </a:prstGeom>
          <a:noFill/>
        </p:spPr>
        <p:txBody>
          <a:bodyPr wrap="square" rtlCol="0">
            <a:spAutoFit/>
          </a:bodyPr>
          <a:lstStyle/>
          <a:p>
            <a:pPr marL="342900" indent="-342900">
              <a:buFont typeface="+mj-lt"/>
              <a:buAutoNum type="arabicPeriod"/>
            </a:pPr>
            <a:r>
              <a:rPr lang="tr-TR" dirty="0" smtClean="0"/>
              <a:t>Numaralı yerde </a:t>
            </a:r>
            <a:r>
              <a:rPr lang="tr-TR" dirty="0" err="1" smtClean="0"/>
              <a:t>using</a:t>
            </a:r>
            <a:r>
              <a:rPr lang="tr-TR" dirty="0" smtClean="0"/>
              <a:t> ile indirdiğimiz paketi kullanacağımızı belirtiyoruz.</a:t>
            </a:r>
          </a:p>
          <a:p>
            <a:pPr marL="342900" indent="-342900">
              <a:buFont typeface="+mj-lt"/>
              <a:buAutoNum type="arabicPeriod"/>
            </a:pPr>
            <a:r>
              <a:rPr lang="tr-TR" dirty="0" smtClean="0"/>
              <a:t>Numaralı alanda Hesap adında sınıf oluşturup içerisinde Name, </a:t>
            </a:r>
            <a:r>
              <a:rPr lang="tr-TR" dirty="0" err="1" smtClean="0"/>
              <a:t>Email</a:t>
            </a:r>
            <a:r>
              <a:rPr lang="tr-TR" dirty="0" smtClean="0"/>
              <a:t> fonksiyonları oluşturduk.</a:t>
            </a:r>
          </a:p>
          <a:p>
            <a:pPr marL="342900" indent="-342900">
              <a:buFont typeface="+mj-lt"/>
              <a:buAutoNum type="arabicPeriod"/>
            </a:pPr>
            <a:r>
              <a:rPr lang="tr-TR" dirty="0" smtClean="0"/>
              <a:t>Numaralı alanda ise Main </a:t>
            </a:r>
            <a:r>
              <a:rPr lang="tr-TR" dirty="0" err="1" smtClean="0"/>
              <a:t>methodunda</a:t>
            </a:r>
            <a:r>
              <a:rPr lang="tr-TR" dirty="0" smtClean="0"/>
              <a:t> Hesap sınıfına veri gönderiyoruz ve paketin işlevini görmüş oluyoruz.</a:t>
            </a:r>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926" y="5202727"/>
            <a:ext cx="4710916" cy="1519374"/>
          </a:xfrm>
          <a:prstGeom prst="rect">
            <a:avLst/>
          </a:prstGeom>
        </p:spPr>
      </p:pic>
    </p:spTree>
    <p:extLst>
      <p:ext uri="{BB962C8B-B14F-4D97-AF65-F5344CB8AC3E}">
        <p14:creationId xmlns:p14="http://schemas.microsoft.com/office/powerpoint/2010/main" val="3050698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2649369" y="635398"/>
            <a:ext cx="8911687" cy="1280890"/>
          </a:xfrm>
        </p:spPr>
        <p:txBody>
          <a:bodyPr>
            <a:normAutofit/>
          </a:bodyPr>
          <a:lstStyle/>
          <a:p>
            <a:r>
              <a:rPr lang="tr-TR" dirty="0"/>
              <a:t>Sonuç</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563745" y="1660660"/>
            <a:ext cx="10086553" cy="5364265"/>
          </a:xfrm>
        </p:spPr>
        <p:txBody>
          <a:bodyPr>
            <a:normAutofit/>
          </a:bodyPr>
          <a:lstStyle/>
          <a:p>
            <a:pPr algn="just"/>
            <a:r>
              <a:rPr lang="tr-TR" dirty="0" smtClean="0"/>
              <a:t>Paketler, adlandırma çakışmalarını önlemek,  sınıfların, erişimi kontrol etmek, açıklamaların aranmasını/bulunmasını ve kullanımını kolaylaştırmak için kullanılırlar.</a:t>
            </a:r>
          </a:p>
          <a:p>
            <a:pPr algn="just"/>
            <a:r>
              <a:rPr lang="tr-TR" dirty="0" smtClean="0"/>
              <a:t>İsim alanlarını kullanarak sınıfları birbirinden ayırabiliyor olmamız C#’</a:t>
            </a:r>
            <a:r>
              <a:rPr lang="tr-TR" dirty="0" err="1" smtClean="0"/>
              <a:t>ın</a:t>
            </a:r>
            <a:r>
              <a:rPr lang="tr-TR" dirty="0" smtClean="0"/>
              <a:t> güzel ve </a:t>
            </a:r>
            <a:r>
              <a:rPr lang="tr-TR" dirty="0" smtClean="0"/>
              <a:t>önemli bir yapıdır. </a:t>
            </a:r>
            <a:endParaRPr lang="tr-TR" dirty="0" smtClean="0"/>
          </a:p>
          <a:p>
            <a:pPr algn="just"/>
            <a:r>
              <a:rPr lang="tr-TR" dirty="0" smtClean="0"/>
              <a:t>Bu paketleri kendiniz oluşturabileceğiniz gibi paketlerin oluşturucuları da mevcuttur. Bu oluşturucular oluşturdukları paketleri nuget.org veya bir başka kaynağa yüklerler. Bu sayede oluşturdukları paketleri başkalarının da kendi projelerin de kullanabilmelerini sağlamış olurlar. Tüketici olarak nitelendirdiğimiz kişiler kendilerine uygun paketi indirip kurarak kendi projelerinde istedikleri gibi kullanabilirler</a:t>
            </a:r>
            <a:r>
              <a:rPr lang="tr-TR" dirty="0" smtClean="0"/>
              <a:t>.</a:t>
            </a:r>
          </a:p>
          <a:p>
            <a:pPr algn="just"/>
            <a:r>
              <a:rPr lang="tr-TR" dirty="0" smtClean="0"/>
              <a:t>Bu paketleri Visual </a:t>
            </a:r>
            <a:r>
              <a:rPr lang="tr-TR" dirty="0" err="1" smtClean="0"/>
              <a:t>Studio</a:t>
            </a:r>
            <a:r>
              <a:rPr lang="tr-TR" dirty="0" smtClean="0"/>
              <a:t> </a:t>
            </a:r>
            <a:r>
              <a:rPr lang="tr-TR" dirty="0" err="1" smtClean="0"/>
              <a:t>NuGet</a:t>
            </a:r>
            <a:r>
              <a:rPr lang="tr-TR" dirty="0" smtClean="0"/>
              <a:t> Paket Yöneticisi ile ayrı bir uygulama indirmeden bu işi halledebiliyoruz.</a:t>
            </a:r>
            <a:endParaRPr lang="en-US" dirty="0"/>
          </a:p>
        </p:txBody>
      </p:sp>
    </p:spTree>
    <p:extLst>
      <p:ext uri="{BB962C8B-B14F-4D97-AF65-F5344CB8AC3E}">
        <p14:creationId xmlns:p14="http://schemas.microsoft.com/office/powerpoint/2010/main" val="2697588103"/>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728500" y="1634836"/>
            <a:ext cx="10669234" cy="4242157"/>
          </a:xfrm>
        </p:spPr>
        <p:txBody>
          <a:bodyPr>
            <a:normAutofit/>
          </a:bodyPr>
          <a:lstStyle/>
          <a:p>
            <a:r>
              <a:rPr lang="tr-TR" dirty="0" err="1" smtClean="0"/>
              <a:t>Package</a:t>
            </a:r>
            <a:r>
              <a:rPr lang="tr-TR" dirty="0" smtClean="0"/>
              <a:t> Kavramı</a:t>
            </a:r>
          </a:p>
          <a:p>
            <a:pPr marL="0" indent="0">
              <a:buNone/>
            </a:pPr>
            <a:r>
              <a:rPr lang="tr-TR" dirty="0"/>
              <a:t>     </a:t>
            </a:r>
            <a:r>
              <a:rPr lang="tr-TR" dirty="0" smtClean="0"/>
              <a:t>(</a:t>
            </a:r>
            <a:r>
              <a:rPr lang="tr-TR" u="sng" dirty="0" smtClean="0">
                <a:solidFill>
                  <a:schemeClr val="accent3"/>
                </a:solidFill>
                <a:hlinkClick r:id="rId2"/>
              </a:rPr>
              <a:t>https</a:t>
            </a:r>
            <a:r>
              <a:rPr lang="tr-TR" u="sng" dirty="0">
                <a:solidFill>
                  <a:schemeClr val="accent3"/>
                </a:solidFill>
                <a:hlinkClick r:id="rId2"/>
              </a:rPr>
              <a:t>://</a:t>
            </a:r>
            <a:r>
              <a:rPr lang="tr-TR" u="sng" dirty="0" smtClean="0">
                <a:solidFill>
                  <a:schemeClr val="accent3"/>
                </a:solidFill>
                <a:hlinkClick r:id="rId2"/>
              </a:rPr>
              <a:t>docs.microsoft.com/tr-tr/dotnet/api/system.io.packaging.package?view=net-5.0</a:t>
            </a:r>
            <a:r>
              <a:rPr lang="tr-TR" dirty="0" smtClean="0"/>
              <a:t>)</a:t>
            </a:r>
          </a:p>
          <a:p>
            <a:pPr marL="0" indent="0">
              <a:buNone/>
            </a:pPr>
            <a:r>
              <a:rPr lang="tr-TR" dirty="0"/>
              <a:t>     (</a:t>
            </a:r>
            <a:r>
              <a:rPr lang="tr-TR" dirty="0">
                <a:hlinkClick r:id="rId3"/>
              </a:rPr>
              <a:t>https://www.tutorialspoint.com/Packages-in-Chash</a:t>
            </a:r>
            <a:r>
              <a:rPr lang="tr-TR" dirty="0" smtClean="0"/>
              <a:t>)</a:t>
            </a:r>
          </a:p>
          <a:p>
            <a:r>
              <a:rPr lang="tr-TR" dirty="0" err="1" smtClean="0"/>
              <a:t>NuGet</a:t>
            </a:r>
            <a:r>
              <a:rPr lang="tr-TR" dirty="0" smtClean="0"/>
              <a:t> </a:t>
            </a:r>
          </a:p>
          <a:p>
            <a:pPr marL="0" indent="0">
              <a:buNone/>
            </a:pPr>
            <a:r>
              <a:rPr lang="tr-TR" dirty="0"/>
              <a:t> </a:t>
            </a:r>
            <a:r>
              <a:rPr lang="tr-TR" dirty="0" smtClean="0"/>
              <a:t>    (</a:t>
            </a:r>
            <a:r>
              <a:rPr lang="tr-TR" dirty="0" smtClean="0">
                <a:hlinkClick r:id="rId4"/>
              </a:rPr>
              <a:t>https</a:t>
            </a:r>
            <a:r>
              <a:rPr lang="tr-TR" dirty="0">
                <a:hlinkClick r:id="rId4"/>
              </a:rPr>
              <a:t>://</a:t>
            </a:r>
            <a:r>
              <a:rPr lang="tr-TR" dirty="0" smtClean="0">
                <a:hlinkClick r:id="rId4"/>
              </a:rPr>
              <a:t>docs.microsoft.com/tr-tr/nuget/what-is-nuget</a:t>
            </a:r>
            <a:r>
              <a:rPr lang="tr-TR" dirty="0" smtClean="0"/>
              <a:t>)</a:t>
            </a:r>
          </a:p>
          <a:p>
            <a:pPr marL="0" indent="0">
              <a:buNone/>
            </a:pPr>
            <a:r>
              <a:rPr lang="tr-TR" dirty="0"/>
              <a:t>     (</a:t>
            </a:r>
            <a:r>
              <a:rPr lang="tr-TR" dirty="0">
                <a:hlinkClick r:id="rId5"/>
              </a:rPr>
              <a:t>https://docs.microsoft.com/tr-tr/nuget/consume-packages/overview-and-workflow</a:t>
            </a:r>
            <a:r>
              <a:rPr lang="tr-TR" dirty="0" smtClean="0"/>
              <a:t>)</a:t>
            </a:r>
          </a:p>
          <a:p>
            <a:pPr marL="0" indent="0">
              <a:buNone/>
            </a:pPr>
            <a:r>
              <a:rPr lang="tr-TR" dirty="0" smtClean="0"/>
              <a:t> </a:t>
            </a:r>
            <a:r>
              <a:rPr lang="tr-TR" dirty="0"/>
              <a:t>    (</a:t>
            </a:r>
            <a:r>
              <a:rPr lang="tr-TR" dirty="0">
                <a:hlinkClick r:id="rId6"/>
              </a:rPr>
              <a:t>https://docs.microsoft.com/tr-tr/nuget/quickstart/install-and-use-a-package-in-visual-studio</a:t>
            </a:r>
            <a:r>
              <a:rPr lang="tr-TR" dirty="0" smtClean="0"/>
              <a:t>)</a:t>
            </a:r>
          </a:p>
          <a:p>
            <a:pPr marL="0" indent="0">
              <a:buNone/>
            </a:pPr>
            <a:r>
              <a:rPr lang="tr-TR" dirty="0"/>
              <a:t> </a:t>
            </a:r>
            <a:r>
              <a:rPr lang="tr-TR" dirty="0" smtClean="0"/>
              <a:t>    </a:t>
            </a:r>
            <a:r>
              <a:rPr lang="tr-TR" dirty="0"/>
              <a:t>(</a:t>
            </a:r>
            <a:r>
              <a:rPr lang="tr-TR" dirty="0">
                <a:hlinkClick r:id="rId7"/>
              </a:rPr>
              <a:t>https://docs.microsoft.com/tr-tr/nuget/consume-packages/install-use-packages-visual-studio</a:t>
            </a:r>
            <a:r>
              <a:rPr lang="tr-TR" dirty="0" smtClean="0"/>
              <a:t>)</a:t>
            </a:r>
            <a:endParaRPr lang="tr-TR" dirty="0" smtClean="0"/>
          </a:p>
          <a:p>
            <a:pPr marL="0" indent="0">
              <a:buNone/>
            </a:pPr>
            <a:endParaRPr lang="tr-TR" dirty="0" smtClean="0"/>
          </a:p>
          <a:p>
            <a:pPr marL="0" indent="0">
              <a:buNone/>
            </a:pPr>
            <a:endParaRPr lang="tr-TR" dirty="0" smtClean="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8" descr="Kurumsal Kimlik | Burdur Mehmet Akif Ersoy Üniversitesi">
            <a:extLst>
              <a:ext uri="{FF2B5EF4-FFF2-40B4-BE49-F238E27FC236}">
                <a16:creationId xmlns="" xmlns:a16="http://schemas.microsoft.com/office/drawing/2014/main" id="{B9692603-E4BF-4B67-BABB-587E14DDD6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9"/>
            <a:extLst>
              <a:ext uri="{FF2B5EF4-FFF2-40B4-BE49-F238E27FC236}">
                <a16:creationId xmlns="" xmlns:a16="http://schemas.microsoft.com/office/drawing/2014/main" id="{E615FC51-021C-4530-9CCB-7B39F7838C2C}"/>
              </a:ext>
            </a:extLst>
          </p:cNvPr>
          <p:cNvPicPr>
            <a:picLocks noChangeAspect="1"/>
          </p:cNvPicPr>
          <p:nvPr/>
        </p:nvPicPr>
        <p:blipFill>
          <a:blip r:embed="rId10"/>
          <a:stretch>
            <a:fillRect/>
          </a:stretch>
        </p:blipFill>
        <p:spPr>
          <a:xfrm>
            <a:off x="9794742" y="4953001"/>
            <a:ext cx="1778435" cy="1633526"/>
          </a:xfrm>
          <a:prstGeom prst="rect">
            <a:avLst/>
          </a:prstGeom>
        </p:spPr>
      </p:pic>
      <p:sp>
        <p:nvSpPr>
          <p:cNvPr id="10" name="Dikdörtgen 9">
            <a:extLst>
              <a:ext uri="{FF2B5EF4-FFF2-40B4-BE49-F238E27FC236}">
                <a16:creationId xmlns=""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1">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2752231" y="3097047"/>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Hüseyin Said Zeyrek 1911404036</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said-48-10@hotmail.com</a:t>
            </a:r>
            <a:endParaRPr lang="tr-TR" dirty="0">
              <a:solidFill>
                <a:schemeClr val="tx1"/>
              </a:solidFill>
            </a:endParaRPr>
          </a:p>
          <a:p>
            <a:r>
              <a:rPr lang="tr-TR" dirty="0">
                <a:solidFill>
                  <a:schemeClr val="tx1"/>
                </a:solidFill>
              </a:rPr>
              <a:t>Tarih                            : </a:t>
            </a:r>
            <a:r>
              <a:rPr lang="tr-TR" dirty="0" smtClean="0">
                <a:solidFill>
                  <a:schemeClr val="tx1"/>
                </a:solidFill>
              </a:rPr>
              <a:t>06/06/2021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2202039" y="2014847"/>
            <a:ext cx="8915400" cy="4089070"/>
          </a:xfrm>
        </p:spPr>
        <p:txBody>
          <a:bodyPr>
            <a:normAutofit/>
          </a:bodyPr>
          <a:lstStyle/>
          <a:p>
            <a:r>
              <a:rPr lang="tr-TR" dirty="0" smtClean="0"/>
              <a:t>Paket(</a:t>
            </a:r>
            <a:r>
              <a:rPr lang="tr-TR" dirty="0" err="1" smtClean="0"/>
              <a:t>Package</a:t>
            </a:r>
            <a:r>
              <a:rPr lang="tr-TR" dirty="0" smtClean="0"/>
              <a:t>) Kavramı</a:t>
            </a:r>
          </a:p>
          <a:p>
            <a:r>
              <a:rPr lang="tr-TR" dirty="0" smtClean="0"/>
              <a:t>Paket ile İlgili Kavramlar </a:t>
            </a:r>
            <a:endParaRPr lang="tr-TR" dirty="0"/>
          </a:p>
          <a:p>
            <a:r>
              <a:rPr lang="tr-TR" dirty="0" smtClean="0"/>
              <a:t>Paket Örneği </a:t>
            </a:r>
            <a:endParaRPr lang="tr-TR" dirty="0"/>
          </a:p>
          <a:p>
            <a:r>
              <a:rPr lang="tr-TR" dirty="0" err="1" smtClean="0"/>
              <a:t>NuGet</a:t>
            </a:r>
            <a:r>
              <a:rPr lang="tr-TR" dirty="0" smtClean="0"/>
              <a:t> Nedir?</a:t>
            </a:r>
          </a:p>
          <a:p>
            <a:r>
              <a:rPr lang="tr-TR" dirty="0" smtClean="0"/>
              <a:t>Oluşturucular-Kullanıcı Arasında Paket Akışı</a:t>
            </a:r>
          </a:p>
          <a:p>
            <a:r>
              <a:rPr lang="tr-TR" dirty="0" smtClean="0"/>
              <a:t>Paket Tüketimi İş Akışı</a:t>
            </a:r>
          </a:p>
          <a:p>
            <a:r>
              <a:rPr lang="tr-TR" dirty="0" smtClean="0"/>
              <a:t>Visual </a:t>
            </a:r>
            <a:r>
              <a:rPr lang="tr-TR" dirty="0" err="1" smtClean="0"/>
              <a:t>Studio’da</a:t>
            </a:r>
            <a:r>
              <a:rPr lang="tr-TR" dirty="0"/>
              <a:t> </a:t>
            </a:r>
            <a:r>
              <a:rPr lang="tr-TR" dirty="0" err="1" smtClean="0"/>
              <a:t>NuGet</a:t>
            </a:r>
            <a:r>
              <a:rPr lang="tr-TR" dirty="0" smtClean="0"/>
              <a:t> Paket Yöneticisi ile Paket İndirme </a:t>
            </a:r>
          </a:p>
          <a:p>
            <a:r>
              <a:rPr lang="tr-TR" dirty="0" smtClean="0"/>
              <a:t>İndirilen Paketin Kullanımı</a:t>
            </a:r>
          </a:p>
          <a:p>
            <a:r>
              <a:rPr lang="tr-TR" dirty="0" smtClean="0"/>
              <a:t>Sonuç</a:t>
            </a:r>
          </a:p>
          <a:p>
            <a:r>
              <a:rPr lang="tr-TR" dirty="0" smtClean="0"/>
              <a:t>Kaynaklar</a:t>
            </a:r>
          </a:p>
          <a:p>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3"/>
          <a:srcRect/>
          <a:stretch/>
        </p:blipFill>
        <p:spPr bwMode="auto">
          <a:xfrm>
            <a:off x="8133755" y="1506179"/>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smtClean="0"/>
              <a:t>Paket(</a:t>
            </a:r>
            <a:r>
              <a:rPr lang="tr-TR" dirty="0" err="1" smtClean="0"/>
              <a:t>Package</a:t>
            </a:r>
            <a:r>
              <a:rPr lang="tr-TR" dirty="0" smtClean="0"/>
              <a:t>) </a:t>
            </a:r>
            <a:r>
              <a:rPr lang="tr-TR" dirty="0"/>
              <a:t>K</a:t>
            </a:r>
            <a:r>
              <a:rPr lang="tr-TR" dirty="0" smtClean="0"/>
              <a:t>avramı</a:t>
            </a:r>
            <a:r>
              <a:rPr lang="en-US" dirty="0" smtClean="0"/>
              <a:t/>
            </a:r>
            <a:br>
              <a:rPr lang="en-US" dirty="0" smtClean="0"/>
            </a:b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39525" y="1733013"/>
            <a:ext cx="10204209" cy="4589387"/>
          </a:xfrm>
        </p:spPr>
        <p:txBody>
          <a:bodyPr>
            <a:normAutofit/>
          </a:bodyPr>
          <a:lstStyle/>
          <a:p>
            <a:pPr algn="just"/>
            <a:r>
              <a:rPr lang="tr-TR" dirty="0"/>
              <a:t>Paketler, adlandırma çakışmalarını önlemek, erişimi kontrol etmek, sınıfların, </a:t>
            </a:r>
            <a:r>
              <a:rPr lang="tr-TR" dirty="0" err="1"/>
              <a:t>arayüzlerin</a:t>
            </a:r>
            <a:r>
              <a:rPr lang="tr-TR" dirty="0"/>
              <a:t>, numaralandırmaların ve açıklamaların a</a:t>
            </a:r>
            <a:r>
              <a:rPr lang="tr-TR" dirty="0" smtClean="0"/>
              <a:t>ranmasını </a:t>
            </a:r>
            <a:r>
              <a:rPr lang="tr-TR" dirty="0"/>
              <a:t>/ bulunmasını ve kullanımını kolaylaştırmak için kullanılır. </a:t>
            </a:r>
            <a:endParaRPr lang="tr-TR" dirty="0" smtClean="0"/>
          </a:p>
          <a:p>
            <a:pPr algn="just"/>
            <a:r>
              <a:rPr lang="tr-TR" dirty="0" smtClean="0">
                <a:solidFill>
                  <a:schemeClr val="accent3"/>
                </a:solidFill>
                <a:latin typeface="Courier New" pitchFamily="49" charset="0"/>
                <a:cs typeface="Courier New" pitchFamily="49" charset="0"/>
              </a:rPr>
              <a:t>Paket(</a:t>
            </a:r>
            <a:r>
              <a:rPr lang="tr-TR" dirty="0" err="1" smtClean="0">
                <a:solidFill>
                  <a:schemeClr val="accent3"/>
                </a:solidFill>
                <a:latin typeface="Courier New" pitchFamily="49" charset="0"/>
                <a:cs typeface="Courier New" pitchFamily="49" charset="0"/>
              </a:rPr>
              <a:t>Package</a:t>
            </a:r>
            <a:r>
              <a:rPr lang="tr-TR" dirty="0" smtClean="0">
                <a:solidFill>
                  <a:schemeClr val="accent3"/>
                </a:solidFill>
                <a:latin typeface="Courier New" pitchFamily="49" charset="0"/>
                <a:cs typeface="Courier New" pitchFamily="49" charset="0"/>
              </a:rPr>
              <a:t>)</a:t>
            </a:r>
            <a:r>
              <a:rPr lang="tr-TR" dirty="0" smtClean="0"/>
              <a:t>, nesnelerin </a:t>
            </a:r>
            <a:r>
              <a:rPr lang="tr-TR" dirty="0"/>
              <a:t>taşınabilirlik ve verimli erişim için tanımlı bir fiziksel biçimin tek bir varlığında düzenlemek </a:t>
            </a:r>
            <a:r>
              <a:rPr lang="tr-TR" dirty="0" smtClean="0"/>
              <a:t>amacıyla </a:t>
            </a:r>
            <a:r>
              <a:rPr lang="tr-TR" dirty="0"/>
              <a:t>kullanılabilen soyut bir sınıftır</a:t>
            </a:r>
            <a:r>
              <a:rPr lang="tr-TR" dirty="0" smtClean="0"/>
              <a:t>. </a:t>
            </a:r>
          </a:p>
          <a:p>
            <a:pPr algn="just"/>
            <a:r>
              <a:rPr lang="tr-TR" dirty="0"/>
              <a:t>.NET Framework, varsayılan olarak standart bir ZIP dosyası kullanarak sayfalar ve belgeler için içerik, kaynak ve ilişkileri depolamak üzere paketleri kullanır. Herhangi bir ZIP dosyasında olduğu gibi, uygulamanız, </a:t>
            </a:r>
            <a:r>
              <a:rPr lang="tr-TR" dirty="0" err="1">
                <a:latin typeface="Courier New" pitchFamily="49" charset="0"/>
                <a:cs typeface="Courier New" pitchFamily="49" charset="0"/>
                <a:hlinkClick r:id="rId2"/>
              </a:rPr>
              <a:t>System.IO.Packaging</a:t>
            </a:r>
            <a:r>
              <a:rPr lang="tr-TR" dirty="0"/>
              <a:t> tek bir verimli kapsayıcıda herhangi bir tür veya veri dosyasını depolamak ve isteğe bağlı olarak korumak için sınıfları kullanabilir.</a:t>
            </a:r>
          </a:p>
          <a:p>
            <a:pPr marL="0" indent="0" algn="just">
              <a:buNone/>
            </a:pPr>
            <a:endParaRPr lang="tr-TR" dirty="0" smtClean="0"/>
          </a:p>
          <a:p>
            <a:pPr marL="0" indent="0" algn="just">
              <a:buNone/>
            </a:pPr>
            <a:endParaRPr lang="tr-TR" dirty="0" smtClean="0"/>
          </a:p>
          <a:p>
            <a:pPr algn="just"/>
            <a:endParaRPr lang="tr-TR" dirty="0" smtClean="0"/>
          </a:p>
          <a:p>
            <a:pPr marL="0" indent="0" algn="just">
              <a:buNone/>
            </a:pP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Paket ile İlgili Kavramlar </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a:t>Bir paket için birincil fiziksel kullanım biçimi ZIP dosyalarıdır. Diğer paket uygulamaları, bir XML belgesi, </a:t>
            </a:r>
            <a:r>
              <a:rPr lang="tr-TR" dirty="0" err="1"/>
              <a:t>veritabanı</a:t>
            </a:r>
            <a:r>
              <a:rPr lang="tr-TR" dirty="0"/>
              <a:t> veya Web hizmeti gibi diğer fiziksel biçimleri kullanabilir</a:t>
            </a:r>
            <a:r>
              <a:rPr lang="tr-TR" dirty="0" smtClean="0"/>
              <a:t>.</a:t>
            </a:r>
          </a:p>
          <a:p>
            <a:pPr algn="just"/>
            <a:r>
              <a:rPr lang="tr-TR" dirty="0" smtClean="0">
                <a:solidFill>
                  <a:schemeClr val="accent3"/>
                </a:solidFill>
                <a:latin typeface="Courier New" pitchFamily="49" charset="0"/>
                <a:cs typeface="Courier New" pitchFamily="49" charset="0"/>
              </a:rPr>
              <a:t>Paket(</a:t>
            </a:r>
            <a:r>
              <a:rPr lang="tr-TR" dirty="0" err="1" smtClean="0">
                <a:solidFill>
                  <a:schemeClr val="accent3"/>
                </a:solidFill>
                <a:latin typeface="Courier New" pitchFamily="49" charset="0"/>
                <a:cs typeface="Courier New" pitchFamily="49" charset="0"/>
              </a:rPr>
              <a:t>Package</a:t>
            </a:r>
            <a:r>
              <a:rPr lang="tr-TR" dirty="0">
                <a:solidFill>
                  <a:schemeClr val="accent3"/>
                </a:solidFill>
                <a:latin typeface="Courier New" pitchFamily="49" charset="0"/>
                <a:cs typeface="Courier New" pitchFamily="49" charset="0"/>
              </a:rPr>
              <a:t>)</a:t>
            </a:r>
            <a:r>
              <a:rPr lang="tr-TR" dirty="0"/>
              <a:t> kendisi soyut bir sınıf olsa da, </a:t>
            </a:r>
            <a:r>
              <a:rPr lang="tr-TR" dirty="0" err="1">
                <a:solidFill>
                  <a:schemeClr val="accent3"/>
                </a:solidFill>
                <a:latin typeface="Courier New" pitchFamily="49" charset="0"/>
                <a:cs typeface="Courier New" pitchFamily="49" charset="0"/>
              </a:rPr>
              <a:t>ZipPackage</a:t>
            </a:r>
            <a:r>
              <a:rPr lang="tr-TR" dirty="0"/>
              <a:t> türetilmiş sınıf yöntemi tarafından  varsayılan olarak kullanılır.</a:t>
            </a:r>
          </a:p>
          <a:p>
            <a:pPr algn="just"/>
            <a:r>
              <a:rPr lang="tr-TR" dirty="0" err="1" smtClean="0">
                <a:solidFill>
                  <a:schemeClr val="accent3"/>
                </a:solidFill>
                <a:latin typeface="Courier New" pitchFamily="49" charset="0"/>
                <a:cs typeface="Courier New" pitchFamily="49" charset="0"/>
              </a:rPr>
              <a:t>PackagePart</a:t>
            </a:r>
            <a:r>
              <a:rPr lang="tr-TR" dirty="0">
                <a:solidFill>
                  <a:schemeClr val="accent3"/>
                </a:solidFill>
                <a:latin typeface="Courier New" pitchFamily="49" charset="0"/>
                <a:cs typeface="Courier New" pitchFamily="49" charset="0"/>
              </a:rPr>
              <a:t>(‘</a:t>
            </a:r>
            <a:r>
              <a:rPr lang="tr-TR" dirty="0" err="1">
                <a:solidFill>
                  <a:schemeClr val="accent3"/>
                </a:solidFill>
                <a:latin typeface="Courier New" pitchFamily="49" charset="0"/>
                <a:cs typeface="Courier New" pitchFamily="49" charset="0"/>
              </a:rPr>
              <a:t>Part</a:t>
            </a:r>
            <a:r>
              <a:rPr lang="tr-TR" dirty="0">
                <a:solidFill>
                  <a:schemeClr val="accent3"/>
                </a:solidFill>
                <a:latin typeface="Courier New" pitchFamily="49" charset="0"/>
                <a:cs typeface="Courier New" pitchFamily="49" charset="0"/>
              </a:rPr>
              <a:t>’)</a:t>
            </a:r>
            <a:r>
              <a:rPr lang="tr-TR" dirty="0"/>
              <a:t>, Paket(</a:t>
            </a:r>
            <a:r>
              <a:rPr lang="tr-TR" dirty="0" err="1"/>
              <a:t>Package</a:t>
            </a:r>
            <a:r>
              <a:rPr lang="tr-TR" dirty="0"/>
              <a:t>) içerisinde depolanan bir nesneyi temsil eden soyut bir sınıftır.</a:t>
            </a:r>
          </a:p>
          <a:p>
            <a:pPr algn="just"/>
            <a:r>
              <a:rPr lang="tr-TR" dirty="0" err="1" smtClean="0">
                <a:solidFill>
                  <a:schemeClr val="accent3"/>
                </a:solidFill>
                <a:latin typeface="Courier New" pitchFamily="49" charset="0"/>
                <a:cs typeface="Courier New" pitchFamily="49" charset="0"/>
              </a:rPr>
              <a:t>PackageRelationship</a:t>
            </a:r>
            <a:r>
              <a:rPr lang="tr-TR" dirty="0">
                <a:solidFill>
                  <a:schemeClr val="accent3"/>
                </a:solidFill>
                <a:latin typeface="Courier New" pitchFamily="49" charset="0"/>
                <a:cs typeface="Courier New" pitchFamily="49" charset="0"/>
              </a:rPr>
              <a:t>(‘İlişki’)</a:t>
            </a:r>
            <a:r>
              <a:rPr lang="tr-TR" dirty="0"/>
              <a:t>, bir kaynak Paket(</a:t>
            </a:r>
            <a:r>
              <a:rPr lang="tr-TR" dirty="0" err="1"/>
              <a:t>Package</a:t>
            </a:r>
            <a:r>
              <a:rPr lang="tr-TR" dirty="0"/>
              <a:t>) veya </a:t>
            </a:r>
            <a:r>
              <a:rPr lang="tr-TR" dirty="0" err="1">
                <a:latin typeface="Courier New" pitchFamily="49" charset="0"/>
                <a:cs typeface="Courier New" pitchFamily="49" charset="0"/>
              </a:rPr>
              <a:t>PackagePart</a:t>
            </a:r>
            <a:r>
              <a:rPr lang="tr-TR" dirty="0">
                <a:latin typeface="Courier New" pitchFamily="49" charset="0"/>
                <a:cs typeface="Courier New" pitchFamily="49" charset="0"/>
              </a:rPr>
              <a:t>(‘</a:t>
            </a:r>
            <a:r>
              <a:rPr lang="tr-TR" dirty="0" err="1">
                <a:latin typeface="Courier New" pitchFamily="49" charset="0"/>
                <a:cs typeface="Courier New" pitchFamily="49" charset="0"/>
              </a:rPr>
              <a:t>Part</a:t>
            </a:r>
            <a:r>
              <a:rPr lang="tr-TR" dirty="0">
                <a:latin typeface="Courier New" pitchFamily="49" charset="0"/>
                <a:cs typeface="Courier New" pitchFamily="49" charset="0"/>
              </a:rPr>
              <a:t>’) </a:t>
            </a:r>
            <a:r>
              <a:rPr lang="tr-TR" dirty="0"/>
              <a:t>ile hedef nesne arasındaki ilişkiyi tanımlar. </a:t>
            </a:r>
          </a:p>
          <a:p>
            <a:pPr algn="just"/>
            <a:r>
              <a:rPr lang="tr-TR" dirty="0" smtClean="0"/>
              <a:t>İlişkinin </a:t>
            </a:r>
            <a:r>
              <a:rPr lang="tr-TR" dirty="0"/>
              <a:t>kaynağı </a:t>
            </a:r>
            <a:r>
              <a:rPr lang="tr-TR" dirty="0" smtClean="0"/>
              <a:t>Paket veya </a:t>
            </a:r>
            <a:r>
              <a:rPr lang="tr-TR" dirty="0" err="1"/>
              <a:t>PackagePart</a:t>
            </a:r>
            <a:r>
              <a:rPr lang="tr-TR" dirty="0"/>
              <a:t> ilişkinin sahibi olarak kabul edilir. Kaynak nesne silindiğinde, kaynak nesnenin sahip olduğu tüm ilişkiler de silinir. İlişki oluşturma veya silme işlemi herhangi bir şekilde kaynak veya hedef nesneleri fiziksel olarak değiştirmez. </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Paket ile İlgili Kavramlar (devam</a:t>
            </a:r>
            <a:r>
              <a:rPr lang="tr-TR" dirty="0"/>
              <a:t>)</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69" y="1247589"/>
            <a:ext cx="10408642" cy="4554900"/>
          </a:xfrm>
        </p:spPr>
        <p:txBody>
          <a:bodyPr>
            <a:normAutofit/>
          </a:bodyPr>
          <a:lstStyle/>
          <a:p>
            <a:pPr marL="0" indent="0" algn="just">
              <a:buNone/>
            </a:pPr>
            <a:endParaRPr lang="tr-TR" dirty="0" smtClean="0"/>
          </a:p>
          <a:p>
            <a:pPr algn="just"/>
            <a:r>
              <a:rPr lang="tr-TR" dirty="0" err="1" smtClean="0">
                <a:solidFill>
                  <a:schemeClr val="accent3"/>
                </a:solidFill>
                <a:latin typeface="Courier New" pitchFamily="49" charset="0"/>
                <a:cs typeface="Courier New" pitchFamily="49" charset="0"/>
              </a:rPr>
              <a:t>PackageDigitalSignature</a:t>
            </a:r>
            <a:r>
              <a:rPr lang="tr-TR" dirty="0">
                <a:solidFill>
                  <a:schemeClr val="accent3"/>
                </a:solidFill>
                <a:latin typeface="Courier New" pitchFamily="49" charset="0"/>
                <a:cs typeface="Courier New" pitchFamily="49" charset="0"/>
              </a:rPr>
              <a:t>(‘Dijital İmza’)</a:t>
            </a:r>
            <a:r>
              <a:rPr lang="tr-TR" dirty="0"/>
              <a:t>, bir paket parçaları ve ilişkileri kümesine uygulanan bir dijital imzayı temsil eder. Güvenlik için bir dijital imza bir paketin içindeki bölümlerle ilişkilendirilebilir. Dijital imza doğrulama denetimi gerçekleştirir. Örneğin, bir bölümün açılmasını önleyebilir veya kullanıcıya parçanın değiştirildiğini ve güvenlik açısından güvenli olduğunu bildirebilir.</a:t>
            </a:r>
          </a:p>
          <a:p>
            <a:pPr algn="just"/>
            <a:r>
              <a:rPr lang="tr-TR" dirty="0" smtClean="0"/>
              <a:t>Paketler Ayrıca, içindeki içerik öğelerinin yetkili kullanıcılara verilen belirli erişim haklarıyla şifrelenmesini sağlayan </a:t>
            </a:r>
            <a:r>
              <a:rPr lang="tr-TR" dirty="0" err="1" smtClean="0">
                <a:solidFill>
                  <a:schemeClr val="accent3"/>
                </a:solidFill>
                <a:latin typeface="Courier New" pitchFamily="49" charset="0"/>
                <a:cs typeface="Courier New" pitchFamily="49" charset="0"/>
              </a:rPr>
              <a:t>Digital</a:t>
            </a:r>
            <a:r>
              <a:rPr lang="tr-TR" dirty="0" smtClean="0">
                <a:solidFill>
                  <a:schemeClr val="accent3"/>
                </a:solidFill>
                <a:latin typeface="Courier New" pitchFamily="49" charset="0"/>
                <a:cs typeface="Courier New" pitchFamily="49" charset="0"/>
              </a:rPr>
              <a:t> </a:t>
            </a:r>
            <a:r>
              <a:rPr lang="tr-TR" dirty="0" err="1" smtClean="0">
                <a:solidFill>
                  <a:schemeClr val="accent3"/>
                </a:solidFill>
                <a:latin typeface="Courier New" pitchFamily="49" charset="0"/>
                <a:cs typeface="Courier New" pitchFamily="49" charset="0"/>
              </a:rPr>
              <a:t>Rights</a:t>
            </a:r>
            <a:r>
              <a:rPr lang="tr-TR" dirty="0" smtClean="0">
                <a:solidFill>
                  <a:schemeClr val="accent3"/>
                </a:solidFill>
                <a:latin typeface="Courier New" pitchFamily="49" charset="0"/>
                <a:cs typeface="Courier New" pitchFamily="49" charset="0"/>
              </a:rPr>
              <a:t> Management (DRM) </a:t>
            </a:r>
            <a:r>
              <a:rPr lang="tr-TR" dirty="0" smtClean="0"/>
              <a:t>de destekler.</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2094163" y="315351"/>
            <a:ext cx="8911687" cy="1280890"/>
          </a:xfrm>
        </p:spPr>
        <p:txBody>
          <a:bodyPr>
            <a:normAutofit/>
          </a:bodyPr>
          <a:lstStyle/>
          <a:p>
            <a:r>
              <a:rPr lang="tr-TR" dirty="0" smtClean="0"/>
              <a:t>Paket Örneği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Metin kutusu 7"/>
          <p:cNvSpPr txBox="1"/>
          <p:nvPr/>
        </p:nvSpPr>
        <p:spPr>
          <a:xfrm>
            <a:off x="8027721" y="2297276"/>
            <a:ext cx="3028207" cy="646331"/>
          </a:xfrm>
          <a:prstGeom prst="rect">
            <a:avLst/>
          </a:prstGeom>
          <a:noFill/>
        </p:spPr>
        <p:txBody>
          <a:bodyPr wrap="square" rtlCol="0">
            <a:spAutoFit/>
          </a:bodyPr>
          <a:lstStyle/>
          <a:p>
            <a:r>
              <a:rPr lang="tr-TR" dirty="0" smtClean="0"/>
              <a:t>Projemizin çıktısı şu şekildedir;</a:t>
            </a:r>
            <a:endParaRPr lang="tr-T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829" y="1318161"/>
            <a:ext cx="5893625" cy="546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05400" y="3138624"/>
            <a:ext cx="4130326" cy="1368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7462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Paket </a:t>
            </a:r>
            <a:r>
              <a:rPr lang="tr-TR" dirty="0"/>
              <a:t>Örneği </a:t>
            </a:r>
            <a:r>
              <a:rPr lang="tr-TR" dirty="0" smtClean="0"/>
              <a:t>(devam</a:t>
            </a:r>
            <a:r>
              <a:rPr lang="tr-TR" dirty="0"/>
              <a:t>)</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327748" y="1541118"/>
            <a:ext cx="10086552" cy="3911416"/>
          </a:xfrm>
        </p:spPr>
        <p:txBody>
          <a:bodyPr>
            <a:normAutofit fontScale="92500" lnSpcReduction="10000"/>
          </a:bodyPr>
          <a:lstStyle/>
          <a:p>
            <a:pPr algn="just"/>
            <a:r>
              <a:rPr lang="tr-TR" dirty="0" smtClean="0"/>
              <a:t>İsim alanı kullanılarak yapılmış bu örnek paket kavramının kafanızda biraz daha oturmasına katkı sağlar. C# da Java’dan farklı olarak isim alanı kullanmamızı sağlar.</a:t>
            </a:r>
          </a:p>
          <a:p>
            <a:pPr algn="just"/>
            <a:r>
              <a:rPr lang="tr-TR" dirty="0" smtClean="0"/>
              <a:t>İki farklı isim alanı oluşturularak içerisinde kullanılan sınıf isimleri birbirinden bağımsız hale gelmiş olur. Fakat aynı sınıf isimleri verilebilir. Çünkü isim alanları farklı olduğu için bu iki sınıf birbirinden bağımsız çalışacaktır.</a:t>
            </a:r>
          </a:p>
          <a:p>
            <a:pPr algn="just"/>
            <a:r>
              <a:rPr lang="tr-TR" dirty="0" smtClean="0"/>
              <a:t>İsim alanını kullanırken öncelikle kodlama da </a:t>
            </a:r>
            <a:r>
              <a:rPr lang="tr-TR" dirty="0" err="1" smtClean="0">
                <a:solidFill>
                  <a:schemeClr val="accent3"/>
                </a:solidFill>
                <a:latin typeface="Courier New" pitchFamily="49" charset="0"/>
                <a:cs typeface="Courier New" pitchFamily="49" charset="0"/>
              </a:rPr>
              <a:t>namespace</a:t>
            </a:r>
            <a:r>
              <a:rPr lang="tr-TR" dirty="0" smtClean="0">
                <a:solidFill>
                  <a:schemeClr val="accent3"/>
                </a:solidFill>
                <a:latin typeface="Courier New" pitchFamily="49" charset="0"/>
                <a:cs typeface="Courier New" pitchFamily="49" charset="0"/>
              </a:rPr>
              <a:t>(ad alanı)</a:t>
            </a:r>
            <a:r>
              <a:rPr lang="tr-TR" dirty="0" smtClean="0">
                <a:solidFill>
                  <a:schemeClr val="accent3"/>
                </a:solidFill>
              </a:rPr>
              <a:t> </a:t>
            </a:r>
            <a:r>
              <a:rPr lang="tr-TR" dirty="0" smtClean="0"/>
              <a:t>yazılıp ardından isim alanına vermek istediğimiz ismi verebiliriz. </a:t>
            </a:r>
          </a:p>
          <a:p>
            <a:pPr algn="just"/>
            <a:r>
              <a:rPr lang="tr-TR" dirty="0" smtClean="0"/>
              <a:t>Bu şekilde isim alanlarını birbirinden ayırıp içerisinde kullanacağımız sınıf isimlerini rahatça kullanabiliriz.</a:t>
            </a:r>
          </a:p>
          <a:p>
            <a:pPr algn="just"/>
            <a:r>
              <a:rPr lang="tr-TR" dirty="0" smtClean="0"/>
              <a:t>İçerisinde tanımladığımız sınıflar da gerçekleştirmek istediğimiz işlemler için fonksiyon veya fonksiyonlar tanımlayıp bunları Main </a:t>
            </a:r>
            <a:r>
              <a:rPr lang="tr-TR" dirty="0" err="1" smtClean="0"/>
              <a:t>methodun</a:t>
            </a:r>
            <a:r>
              <a:rPr lang="tr-TR" dirty="0" smtClean="0"/>
              <a:t> da çağırarak çalıştırabiliriz. </a:t>
            </a:r>
          </a:p>
          <a:p>
            <a:pPr algn="just"/>
            <a:r>
              <a:rPr lang="tr-TR" dirty="0" smtClean="0"/>
              <a:t>Tekrar söyleyelim farklı isim alanı içerisindeki aynı isimdeki sınıflar birbirinden bağımsız olarak çalışır! Bizim de kullanmak istediğimiz olay tamamen budur.</a:t>
            </a:r>
          </a:p>
        </p:txBody>
      </p:sp>
    </p:spTree>
    <p:extLst>
      <p:ext uri="{BB962C8B-B14F-4D97-AF65-F5344CB8AC3E}">
        <p14:creationId xmlns:p14="http://schemas.microsoft.com/office/powerpoint/2010/main" val="401474330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NuGet</a:t>
            </a:r>
            <a:r>
              <a:rPr lang="tr-TR" dirty="0" smtClean="0"/>
              <a:t> Nedir?</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algn="just"/>
            <a:r>
              <a:rPr lang="tr-TR" dirty="0"/>
              <a:t>Tüm modern geliştirme platformları için gerekli olan bir araç, geliştiricilerin yararlı kod oluşturma, paylaşma ve kullanma konusunda bir mekanizmadır. Bu tür kodlar genellikle derlenen kodu (</a:t>
            </a:r>
            <a:r>
              <a:rPr lang="tr-TR" dirty="0" err="1"/>
              <a:t>dll</a:t>
            </a:r>
            <a:r>
              <a:rPr lang="tr-TR" dirty="0"/>
              <a:t> '</a:t>
            </a:r>
            <a:r>
              <a:rPr lang="tr-TR" dirty="0" err="1"/>
              <a:t>Ler</a:t>
            </a:r>
            <a:r>
              <a:rPr lang="tr-TR" dirty="0"/>
              <a:t> olarak) içeren "paketler" şeklinde paketlenmiştir ve bu paketleri kullanan projelerde gereken diğer içeriklerle birlikte paketlenir</a:t>
            </a:r>
            <a:r>
              <a:rPr lang="tr-TR" dirty="0" smtClean="0"/>
              <a:t>.</a:t>
            </a:r>
          </a:p>
          <a:p>
            <a:pPr algn="just"/>
            <a:r>
              <a:rPr lang="tr-TR" dirty="0" smtClean="0"/>
              <a:t>Kod </a:t>
            </a:r>
            <a:r>
              <a:rPr lang="tr-TR" dirty="0"/>
              <a:t>içeren geliştiriciler, paket oluşturma ve bunları herkese açık veya özel bir konakta yayımlamaktır. Paket tüketicileri, bu paketleri uygun konaklardan elde eder, projelerine ekler ve ardından Proje kodlarında bir paketin işlevini çağırır. Ardından </a:t>
            </a:r>
            <a:r>
              <a:rPr lang="tr-TR" dirty="0" err="1"/>
              <a:t>NuGet</a:t>
            </a:r>
            <a:r>
              <a:rPr lang="tr-TR" dirty="0"/>
              <a:t>, tüm ara ayrıntıları işler</a:t>
            </a:r>
            <a:r>
              <a:rPr lang="tr-TR" dirty="0" smtClean="0"/>
              <a:t>.</a:t>
            </a:r>
          </a:p>
          <a:p>
            <a:pPr algn="just"/>
            <a:r>
              <a:rPr lang="tr-TR" dirty="0" smtClean="0"/>
              <a:t>Hazır paketlere </a:t>
            </a:r>
            <a:r>
              <a:rPr lang="tr-TR" u="sng" dirty="0" smtClean="0">
                <a:solidFill>
                  <a:schemeClr val="accent3"/>
                </a:solidFill>
                <a:latin typeface="Courier New" pitchFamily="49" charset="0"/>
                <a:cs typeface="Courier New" pitchFamily="49" charset="0"/>
              </a:rPr>
              <a:t>nuget.org</a:t>
            </a:r>
            <a:r>
              <a:rPr lang="tr-TR" dirty="0" smtClean="0"/>
              <a:t> adresiyle kolayca ulaşabilirsiniz.</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082" y="983191"/>
            <a:ext cx="3671324" cy="3509786"/>
          </a:xfrm>
          <a:prstGeom prst="rect">
            <a:avLst/>
          </a:prstGeom>
        </p:spPr>
      </p:pic>
    </p:spTree>
    <p:extLst>
      <p:ext uri="{BB962C8B-B14F-4D97-AF65-F5344CB8AC3E}">
        <p14:creationId xmlns:p14="http://schemas.microsoft.com/office/powerpoint/2010/main" val="53025116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a:xfrm>
            <a:off x="1742813" y="545088"/>
            <a:ext cx="10313720" cy="1280890"/>
          </a:xfrm>
        </p:spPr>
        <p:txBody>
          <a:bodyPr>
            <a:normAutofit/>
          </a:bodyPr>
          <a:lstStyle/>
          <a:p>
            <a:r>
              <a:rPr lang="tr-TR" dirty="0" smtClean="0"/>
              <a:t>Oluşturucular-Kullanıcı Arasında Paket Akışı</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5031293"/>
          </a:xfrm>
        </p:spPr>
        <p:txBody>
          <a:bodyPr>
            <a:normAutofit/>
          </a:bodyPr>
          <a:lstStyle/>
          <a:p>
            <a:pPr algn="just"/>
            <a:r>
              <a:rPr lang="tr-TR" dirty="0" err="1" smtClean="0"/>
              <a:t>NuGet</a:t>
            </a:r>
            <a:r>
              <a:rPr lang="tr-TR" dirty="0" smtClean="0"/>
              <a:t> burada ana bilgisayar rolü oynayarak, nuget.org adresinde 100.000’den fazla birbirinden farklı paketleri barındırabiliyor. Kullanıcıların indirdikleri paketleri ayrı birer bulutlarda barındırma imkanları da vardır. Böylece bu paketlere erişilebilirlik daha da kolay oluyor.</a:t>
            </a:r>
          </a:p>
          <a:p>
            <a:pPr algn="just"/>
            <a:r>
              <a:rPr lang="tr-TR" dirty="0"/>
              <a:t>Doğası ne </a:t>
            </a:r>
            <a:r>
              <a:rPr lang="tr-TR" dirty="0" smtClean="0"/>
              <a:t>olursa olsun</a:t>
            </a:r>
            <a:r>
              <a:rPr lang="tr-TR" dirty="0"/>
              <a:t>, ana bilgisayar paket </a:t>
            </a:r>
            <a:r>
              <a:rPr lang="tr-TR" i="1" dirty="0"/>
              <a:t>oluşturucular</a:t>
            </a:r>
            <a:r>
              <a:rPr lang="tr-TR" dirty="0"/>
              <a:t> ve paket </a:t>
            </a:r>
            <a:r>
              <a:rPr lang="tr-TR" i="1" dirty="0"/>
              <a:t>tüketicileri</a:t>
            </a:r>
            <a:r>
              <a:rPr lang="tr-TR" dirty="0"/>
              <a:t> arasındaki bağlantı noktası görevi görür</a:t>
            </a:r>
            <a:r>
              <a:rPr lang="tr-TR" dirty="0" smtClean="0"/>
              <a:t>. Bir paket tasarlayıcısı paketleri tasarladıktan sonra konakta yayımlıyor ve ardından kullanıcı bu paketleri kendi bilgisayarına indirip kolayca kendi projelerinde kullanabiliyor.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827" y="3772077"/>
            <a:ext cx="9390239" cy="288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03573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738</TotalTime>
  <Words>989</Words>
  <Application>Microsoft Office PowerPoint</Application>
  <PresentationFormat>Özel</PresentationFormat>
  <Paragraphs>124</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Duman</vt:lpstr>
      <vt:lpstr>C#’da Paket Kavramı ve Kullanımı</vt:lpstr>
      <vt:lpstr>İçindekiler</vt:lpstr>
      <vt:lpstr>Paket(Package) Kavramı </vt:lpstr>
      <vt:lpstr>Paket ile İlgili Kavramlar </vt:lpstr>
      <vt:lpstr>Paket ile İlgili Kavramlar (devam)</vt:lpstr>
      <vt:lpstr>Paket Örneği</vt:lpstr>
      <vt:lpstr>Paket Örneği (devam)</vt:lpstr>
      <vt:lpstr>NuGet Nedir?</vt:lpstr>
      <vt:lpstr>Oluşturucular-Kullanıcı Arasında Paket Akışı</vt:lpstr>
      <vt:lpstr>Paket Tüketimi İş Akışı</vt:lpstr>
      <vt:lpstr>Paket Tüketimi İş Akışı(devam)</vt:lpstr>
      <vt:lpstr>Paket Tüketimi İş Akışı(devam)</vt:lpstr>
      <vt:lpstr>Visual Studio’da NuGet Paket Yöneticisi ile Paket İndirme</vt:lpstr>
      <vt:lpstr>Visual Studio’da NuGet Paket Yöneticisi ile Paket İndirme(Devam)</vt:lpstr>
      <vt:lpstr>Visual Studio’da NuGet Paket Yöneticisi ile Paket İndirme(Devam)</vt:lpstr>
      <vt:lpstr>İndirilen Paketin Kullanımı</vt:lpstr>
      <vt:lpstr>Sonuç</vt:lpstr>
      <vt:lpstr>Kaynaklar</vt:lpstr>
      <vt:lpstr>İlginiz için 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Asus</cp:lastModifiedBy>
  <cp:revision>97</cp:revision>
  <dcterms:created xsi:type="dcterms:W3CDTF">2020-04-15T07:57:29Z</dcterms:created>
  <dcterms:modified xsi:type="dcterms:W3CDTF">2021-06-04T07:58:04Z</dcterms:modified>
</cp:coreProperties>
</file>