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2" r:id="rId4"/>
    <p:sldId id="258" r:id="rId5"/>
    <p:sldId id="261" r:id="rId6"/>
    <p:sldId id="292" r:id="rId7"/>
    <p:sldId id="271" r:id="rId8"/>
    <p:sldId id="273" r:id="rId9"/>
    <p:sldId id="293" r:id="rId10"/>
    <p:sldId id="262" r:id="rId11"/>
    <p:sldId id="276" r:id="rId12"/>
    <p:sldId id="275" r:id="rId13"/>
    <p:sldId id="277" r:id="rId14"/>
    <p:sldId id="274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59" r:id="rId30"/>
    <p:sldId id="26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3DDEC-DD0C-4F9D-957F-7197BC16B7F5}" v="125" dt="2021-04-15T12:56:38.362"/>
    <p1510:client id="{5300C203-28BD-4E5B-A47E-0C9395D47CC3}" v="132" dt="2021-04-20T01:42:52.141"/>
    <p1510:client id="{56297A02-40A3-40F4-850F-5B49D22C939C}" v="7" dt="2021-04-15T21:56:59.898"/>
    <p1510:client id="{5EEDCB5C-B78A-4FB7-BC51-6E2753C1C219}" v="1144" dt="2021-06-14T12:55:18.663"/>
    <p1510:client id="{8138BB40-6DAE-4C2A-8813-C0BDDE17B5C8}" v="297" dt="2021-04-20T04:52:55.282"/>
    <p1510:client id="{ACB427FD-B6F6-46EE-9133-894BF1E48622}" v="106" dt="2021-06-14T13:10:30.668"/>
    <p1510:client id="{B648ACD8-7817-43A1-8FB6-BF70652A1DC0}" v="2197" dt="2021-04-20T15:01:38.192"/>
    <p1510:client id="{B694B0C3-CADC-4110-907A-5BF7FD4DBB40}" v="595" dt="2021-04-16T23:01:28.068"/>
    <p1510:client id="{CC76B161-AA5D-4B40-B995-F91802DAC98D}" v="15" dt="2021-06-16T10:59:54.468"/>
    <p1510:client id="{DEF3C019-C8ED-425D-B501-31B5351E7500}" v="653" dt="2021-04-16T19:16:03.775"/>
    <p1510:client id="{EDCC1E9B-1777-4B8A-A034-14BB171D89B9}" v="266" dt="2021-06-14T15:12:00.898"/>
    <p1510:client id="{F5B7D6A9-6A2C-4C9B-AA0B-A52D95B255DC}" v="143" dt="2021-06-12T00:20:05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youtube.com/bmdersleri" TargetMode="External"/><Relationship Id="rId3" Type="http://schemas.openxmlformats.org/officeDocument/2006/relationships/hyperlink" Target="https://www.tutorialspoint.com/java/index.htm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w3schools.com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IdYgV-XFjv9q0IHtzUTtQw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s://www.javatpoint.com/java-tutori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>
                <a:solidFill>
                  <a:schemeClr val="tx1"/>
                </a:solidFill>
                <a:latin typeface="Century Gothic"/>
              </a:rPr>
              <a:t>JAVA'DA BAĞLI LİSTE (LİNKEDLİST) KULLANIMI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Fatih HERKEN 1911404081</a:t>
            </a:r>
          </a:p>
          <a:p>
            <a:r>
              <a:rPr lang="tr-TR" dirty="0">
                <a:solidFill>
                  <a:schemeClr val="tx1"/>
                </a:solidFill>
              </a:rPr>
              <a:t>Tarih                            : 15/06/2021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                        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        : Doç. Dr. İsmail KIRBAŞ 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http://youtube.com/bmdersleri</a:t>
            </a:r>
            <a:endParaRPr lang="tr-TR" sz="12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/>
              <a:t>Dairesel Listeler (</a:t>
            </a:r>
            <a:r>
              <a:rPr lang="tr-TR" b="1" err="1"/>
              <a:t>Circular</a:t>
            </a:r>
            <a:r>
              <a:rPr lang="tr-TR" b="1"/>
              <a:t> </a:t>
            </a:r>
            <a:r>
              <a:rPr lang="tr-TR" b="1" err="1"/>
              <a:t>Lists</a:t>
            </a:r>
            <a:r>
              <a:rPr lang="tr-TR" b="1"/>
              <a:t>)</a:t>
            </a:r>
            <a:endParaRPr lang="tr-TR"/>
          </a:p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58277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latin typeface="Century Gothic"/>
                <a:ea typeface="+mn-lt"/>
                <a:cs typeface="+mn-lt"/>
              </a:rPr>
              <a:t>Tek-</a:t>
            </a:r>
            <a:r>
              <a:rPr lang="en-US" err="1">
                <a:latin typeface="Century Gothic"/>
                <a:ea typeface="+mn-lt"/>
                <a:cs typeface="+mn-lt"/>
              </a:rPr>
              <a:t>yönlü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veya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çift-yönlü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listelerin</a:t>
            </a:r>
            <a:r>
              <a:rPr lang="en-US">
                <a:latin typeface="Century Gothic"/>
                <a:ea typeface="+mn-lt"/>
                <a:cs typeface="+mn-lt"/>
              </a:rPr>
              <a:t> son </a:t>
            </a:r>
            <a:r>
              <a:rPr lang="en-US" err="1">
                <a:latin typeface="Century Gothic"/>
                <a:ea typeface="+mn-lt"/>
                <a:cs typeface="+mn-lt"/>
              </a:rPr>
              <a:t>düğümleri</a:t>
            </a:r>
            <a:r>
              <a:rPr lang="en-US">
                <a:latin typeface="Century Gothic"/>
                <a:ea typeface="+mn-lt"/>
                <a:cs typeface="+mn-lt"/>
              </a:rPr>
              <a:t>, ilk </a:t>
            </a:r>
            <a:r>
              <a:rPr lang="en-US" err="1">
                <a:latin typeface="Century Gothic"/>
                <a:ea typeface="+mn-lt"/>
                <a:cs typeface="+mn-lt"/>
              </a:rPr>
              <a:t>düğüme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bağlanırsa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dairesel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bir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liste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oluşur</a:t>
            </a:r>
            <a:r>
              <a:rPr lang="en-US">
                <a:latin typeface="Century Gothic"/>
                <a:ea typeface="+mn-lt"/>
                <a:cs typeface="+mn-lt"/>
              </a:rPr>
              <a:t>. </a:t>
            </a:r>
            <a:r>
              <a:rPr lang="en-US" err="1">
                <a:latin typeface="Century Gothic"/>
                <a:ea typeface="+mn-lt"/>
                <a:cs typeface="+mn-lt"/>
              </a:rPr>
              <a:t>Böylelikle</a:t>
            </a:r>
            <a:r>
              <a:rPr lang="en-US">
                <a:latin typeface="Century Gothic"/>
                <a:ea typeface="+mn-lt"/>
                <a:cs typeface="+mn-lt"/>
              </a:rPr>
              <a:t> son </a:t>
            </a:r>
            <a:r>
              <a:rPr lang="en-US" err="1">
                <a:latin typeface="Century Gothic"/>
                <a:ea typeface="+mn-lt"/>
                <a:cs typeface="+mn-lt"/>
              </a:rPr>
              <a:t>düğümden</a:t>
            </a:r>
            <a:r>
              <a:rPr lang="en-US">
                <a:latin typeface="Century Gothic"/>
                <a:ea typeface="+mn-lt"/>
                <a:cs typeface="+mn-lt"/>
              </a:rPr>
              <a:t> ilk </a:t>
            </a:r>
            <a:r>
              <a:rPr lang="en-US" err="1">
                <a:latin typeface="Century Gothic"/>
                <a:ea typeface="+mn-lt"/>
                <a:cs typeface="+mn-lt"/>
              </a:rPr>
              <a:t>düğüme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veya</a:t>
            </a:r>
            <a:r>
              <a:rPr lang="en-US">
                <a:latin typeface="Century Gothic"/>
                <a:ea typeface="+mn-lt"/>
                <a:cs typeface="+mn-lt"/>
              </a:rPr>
              <a:t> ilk </a:t>
            </a:r>
            <a:r>
              <a:rPr lang="en-US" err="1">
                <a:latin typeface="Century Gothic"/>
                <a:ea typeface="+mn-lt"/>
                <a:cs typeface="+mn-lt"/>
              </a:rPr>
              <a:t>düğümden</a:t>
            </a:r>
            <a:r>
              <a:rPr lang="en-US">
                <a:latin typeface="Century Gothic"/>
                <a:ea typeface="+mn-lt"/>
                <a:cs typeface="+mn-lt"/>
              </a:rPr>
              <a:t> son </a:t>
            </a:r>
            <a:r>
              <a:rPr lang="en-US" err="1">
                <a:latin typeface="Century Gothic"/>
                <a:ea typeface="+mn-lt"/>
                <a:cs typeface="+mn-lt"/>
              </a:rPr>
              <a:t>düğüme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tek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hamlede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geçebileceğiz</a:t>
            </a:r>
            <a:r>
              <a:rPr lang="en-US">
                <a:latin typeface="Century Gothic"/>
                <a:ea typeface="+mn-lt"/>
                <a:cs typeface="+mn-lt"/>
              </a:rPr>
              <a:t>.</a:t>
            </a:r>
          </a:p>
          <a:p>
            <a:pPr algn="just"/>
            <a:r>
              <a:rPr lang="en-US" b="1" err="1">
                <a:latin typeface="Century Gothic"/>
                <a:ea typeface="+mn-lt"/>
                <a:cs typeface="+mn-lt"/>
              </a:rPr>
              <a:t>Çift</a:t>
            </a:r>
            <a:r>
              <a:rPr lang="en-US" b="1" dirty="0">
                <a:latin typeface="Century Gothic"/>
                <a:ea typeface="+mn-lt"/>
                <a:cs typeface="+mn-lt"/>
              </a:rPr>
              <a:t> </a:t>
            </a:r>
            <a:r>
              <a:rPr lang="en-US" b="1" err="1">
                <a:latin typeface="Century Gothic"/>
                <a:ea typeface="+mn-lt"/>
                <a:cs typeface="+mn-lt"/>
              </a:rPr>
              <a:t>Bağlı</a:t>
            </a:r>
            <a:r>
              <a:rPr lang="en-US" b="1" dirty="0">
                <a:latin typeface="Century Gothic"/>
                <a:ea typeface="+mn-lt"/>
                <a:cs typeface="+mn-lt"/>
              </a:rPr>
              <a:t> </a:t>
            </a:r>
            <a:r>
              <a:rPr lang="en-US" b="1" err="1">
                <a:latin typeface="Century Gothic"/>
                <a:ea typeface="+mn-lt"/>
                <a:cs typeface="+mn-lt"/>
              </a:rPr>
              <a:t>Listeler</a:t>
            </a:r>
            <a:r>
              <a:rPr lang="en-US" b="1">
                <a:latin typeface="Century Gothic"/>
                <a:ea typeface="+mn-lt"/>
                <a:cs typeface="+mn-lt"/>
              </a:rPr>
              <a:t> (Doubly Linked Lists) :</a:t>
            </a:r>
            <a:r>
              <a:rPr lang="en-US" dirty="0">
                <a:latin typeface="Century Gothic"/>
                <a:ea typeface="+mn-lt"/>
                <a:cs typeface="+mn-lt"/>
              </a:rPr>
              <a:t> </a:t>
            </a:r>
            <a:r>
              <a:rPr lang="en-US" err="1">
                <a:latin typeface="Century Gothic"/>
                <a:ea typeface="+mn-lt"/>
                <a:cs typeface="+mn-lt"/>
              </a:rPr>
              <a:t>Tüm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elemanlar</a:t>
            </a:r>
            <a:r>
              <a:rPr lang="en-US">
                <a:latin typeface="Century Gothic"/>
                <a:ea typeface="+mn-lt"/>
                <a:cs typeface="+mn-lt"/>
              </a:rPr>
              <a:t> hem </a:t>
            </a:r>
            <a:r>
              <a:rPr lang="en-US" err="1">
                <a:latin typeface="Century Gothic"/>
                <a:ea typeface="+mn-lt"/>
                <a:cs typeface="+mn-lt"/>
              </a:rPr>
              <a:t>bir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sonraki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yapıyı</a:t>
            </a:r>
            <a:r>
              <a:rPr lang="en-US">
                <a:latin typeface="Century Gothic"/>
                <a:ea typeface="+mn-lt"/>
                <a:cs typeface="+mn-lt"/>
              </a:rPr>
              <a:t> hem de </a:t>
            </a:r>
            <a:r>
              <a:rPr lang="en-US" err="1">
                <a:latin typeface="Century Gothic"/>
                <a:ea typeface="+mn-lt"/>
                <a:cs typeface="+mn-lt"/>
              </a:rPr>
              <a:t>bir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önceki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yapıyı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işaret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eder</a:t>
            </a:r>
            <a:r>
              <a:rPr lang="en-US">
                <a:latin typeface="Century Gothic"/>
                <a:ea typeface="+mn-lt"/>
                <a:cs typeface="+mn-lt"/>
              </a:rPr>
              <a:t>. Son </a:t>
            </a:r>
            <a:r>
              <a:rPr lang="en-US" err="1">
                <a:latin typeface="Century Gothic"/>
                <a:ea typeface="+mn-lt"/>
                <a:cs typeface="+mn-lt"/>
              </a:rPr>
              <a:t>node'un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gösterdiği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değer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Null'dur</a:t>
            </a:r>
            <a:r>
              <a:rPr lang="en-US">
                <a:latin typeface="Century Gothic"/>
                <a:ea typeface="+mn-lt"/>
                <a:cs typeface="+mn-lt"/>
              </a:rPr>
              <a:t>.</a:t>
            </a:r>
            <a:endParaRPr lang="en-US" dirty="0">
              <a:latin typeface="Century Gothic"/>
              <a:ea typeface="+mn-lt"/>
              <a:cs typeface="+mn-lt"/>
            </a:endParaRP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endParaRPr lang="en-US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dirty="0">
              <a:latin typeface="Century Gothic" panose="020B0502020202020204"/>
              <a:ea typeface="+mn-lt"/>
              <a:cs typeface="+mn-lt"/>
            </a:endParaRPr>
          </a:p>
          <a:p>
            <a:pPr algn="just"/>
            <a:r>
              <a:rPr lang="en-US" b="1">
                <a:latin typeface="Century Gothic"/>
                <a:ea typeface="+mn-lt"/>
                <a:cs typeface="+mn-lt"/>
              </a:rPr>
              <a:t>Dairesel </a:t>
            </a:r>
            <a:r>
              <a:rPr lang="en-US" b="1" err="1">
                <a:latin typeface="Century Gothic"/>
                <a:ea typeface="+mn-lt"/>
                <a:cs typeface="+mn-lt"/>
              </a:rPr>
              <a:t>Çift</a:t>
            </a:r>
            <a:r>
              <a:rPr lang="en-US" b="1" dirty="0">
                <a:latin typeface="Century Gothic"/>
                <a:ea typeface="+mn-lt"/>
                <a:cs typeface="+mn-lt"/>
              </a:rPr>
              <a:t> </a:t>
            </a:r>
            <a:r>
              <a:rPr lang="en-US" b="1" err="1">
                <a:latin typeface="Century Gothic"/>
                <a:ea typeface="+mn-lt"/>
                <a:cs typeface="+mn-lt"/>
              </a:rPr>
              <a:t>Bağlı</a:t>
            </a:r>
            <a:r>
              <a:rPr lang="en-US" b="1" dirty="0">
                <a:latin typeface="Century Gothic"/>
                <a:ea typeface="+mn-lt"/>
                <a:cs typeface="+mn-lt"/>
              </a:rPr>
              <a:t> </a:t>
            </a:r>
            <a:r>
              <a:rPr lang="en-US" b="1" err="1">
                <a:latin typeface="Century Gothic"/>
                <a:ea typeface="+mn-lt"/>
                <a:cs typeface="+mn-lt"/>
              </a:rPr>
              <a:t>Listeler</a:t>
            </a:r>
            <a:r>
              <a:rPr lang="en-US" b="1">
                <a:latin typeface="Century Gothic"/>
                <a:ea typeface="+mn-lt"/>
                <a:cs typeface="+mn-lt"/>
              </a:rPr>
              <a:t> (Circular Doubly Linked Lists) :</a:t>
            </a:r>
            <a:r>
              <a:rPr lang="en-US" dirty="0">
                <a:latin typeface="Century Gothic"/>
                <a:ea typeface="+mn-lt"/>
                <a:cs typeface="+mn-lt"/>
              </a:rPr>
              <a:t> </a:t>
            </a:r>
            <a:r>
              <a:rPr lang="en-US" err="1">
                <a:latin typeface="Century Gothic"/>
                <a:ea typeface="+mn-lt"/>
                <a:cs typeface="+mn-lt"/>
              </a:rPr>
              <a:t>Çift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bağlı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listeye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artı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olarak</a:t>
            </a:r>
            <a:r>
              <a:rPr lang="en-US">
                <a:latin typeface="Century Gothic"/>
                <a:ea typeface="+mn-lt"/>
                <a:cs typeface="+mn-lt"/>
              </a:rPr>
              <a:t> son node ilk </a:t>
            </a:r>
            <a:r>
              <a:rPr lang="en-US" err="1">
                <a:latin typeface="Century Gothic"/>
                <a:ea typeface="+mn-lt"/>
                <a:cs typeface="+mn-lt"/>
              </a:rPr>
              <a:t>node'u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işaret</a:t>
            </a:r>
            <a:r>
              <a:rPr lang="en-US" dirty="0">
                <a:latin typeface="Century Gothic"/>
                <a:ea typeface="+mn-lt"/>
                <a:cs typeface="+mn-lt"/>
              </a:rPr>
              <a:t> </a:t>
            </a:r>
            <a:r>
              <a:rPr lang="en-US" err="1">
                <a:latin typeface="Century Gothic"/>
                <a:ea typeface="+mn-lt"/>
                <a:cs typeface="+mn-lt"/>
              </a:rPr>
              <a:t>eder</a:t>
            </a:r>
            <a:r>
              <a:rPr lang="en-US">
                <a:latin typeface="Century Gothic" panose="020B0502020202020204"/>
                <a:ea typeface="+mn-lt"/>
                <a:cs typeface="+mn-lt"/>
              </a:rPr>
              <a:t>.</a:t>
            </a:r>
          </a:p>
        </p:txBody>
      </p:sp>
      <p:pic>
        <p:nvPicPr>
          <p:cNvPr id="3" name="Resim 4">
            <a:extLst>
              <a:ext uri="{FF2B5EF4-FFF2-40B4-BE49-F238E27FC236}">
                <a16:creationId xmlns:a16="http://schemas.microsoft.com/office/drawing/2014/main" id="{4C10B561-76E6-452A-A565-9C0181F04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561" y="5355135"/>
            <a:ext cx="7038975" cy="1043940"/>
          </a:xfrm>
          <a:prstGeom prst="rect">
            <a:avLst/>
          </a:prstGeo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79937888-058A-406B-B8BB-9B79586F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3355860"/>
            <a:ext cx="9182100" cy="63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223944-F52C-4B2F-989F-522C1610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217" y="311559"/>
            <a:ext cx="6989369" cy="943185"/>
          </a:xfrm>
        </p:spPr>
        <p:txBody>
          <a:bodyPr/>
          <a:lstStyle/>
          <a:p>
            <a:r>
              <a:rPr lang="tr-TR">
                <a:ea typeface="+mj-lt"/>
                <a:cs typeface="+mj-lt"/>
              </a:rPr>
              <a:t>Java LinkedList Oluşturma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C1A5FB-02FE-402E-8A54-311FC2124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942" y="495794"/>
            <a:ext cx="8915400" cy="552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tr-TR">
              <a:ea typeface="+mn-lt"/>
              <a:cs typeface="+mn-lt"/>
            </a:endParaRPr>
          </a:p>
          <a:p>
            <a:endParaRPr lang="tr-TR">
              <a:ea typeface="+mn-lt"/>
              <a:cs typeface="+mn-lt"/>
            </a:endParaRPr>
          </a:p>
          <a:p>
            <a:endParaRPr lang="tr-TR">
              <a:ea typeface="+mn-lt"/>
              <a:cs typeface="+mn-lt"/>
            </a:endParaRPr>
          </a:p>
          <a:p>
            <a:r>
              <a:rPr lang="tr-TR">
                <a:latin typeface="Century Gothic" panose="020B0502020202020204"/>
                <a:ea typeface="+mn-lt"/>
                <a:cs typeface="+mn-lt"/>
              </a:rPr>
              <a:t>Java'da bağlantılı listeleri aşağıdaki şekilde oluşturabiliriz.</a:t>
            </a:r>
            <a:endParaRPr lang="tr-TR">
              <a:latin typeface="Century Gothic" panose="020B0502020202020204"/>
            </a:endParaRPr>
          </a:p>
          <a:p>
            <a:endParaRPr lang="tr-TR" dirty="0">
              <a:ea typeface="+mn-lt"/>
              <a:cs typeface="+mn-lt"/>
            </a:endParaRPr>
          </a:p>
          <a:p>
            <a:endParaRPr lang="tr-TR" dirty="0">
              <a:ea typeface="+mn-lt"/>
              <a:cs typeface="+mn-lt"/>
            </a:endParaRPr>
          </a:p>
          <a:p>
            <a:r>
              <a:rPr lang="tr-TR">
                <a:latin typeface="Century Gothic"/>
                <a:ea typeface="+mn-lt"/>
                <a:cs typeface="+mn-lt"/>
              </a:rPr>
              <a:t>Burada tür, bağlantılı listenin türünü belirtir. Örneğin,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1D9BE7E-3249-4D57-866E-F5A57DDC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E3BFBF37-0EFE-4EEB-AD68-E1B137EED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07" y="2140716"/>
            <a:ext cx="4535631" cy="632136"/>
          </a:xfrm>
          <a:prstGeom prst="rect">
            <a:avLst/>
          </a:prstGeom>
        </p:spPr>
      </p:pic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16EEE15F-13D8-4C1C-96D1-02900822339C}"/>
              </a:ext>
            </a:extLst>
          </p:cNvPr>
          <p:cNvSpPr/>
          <p:nvPr/>
        </p:nvSpPr>
        <p:spPr>
          <a:xfrm>
            <a:off x="1732725" y="3660815"/>
            <a:ext cx="6537612" cy="2363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tr-TR">
                <a:latin typeface="Century Gothic"/>
                <a:ea typeface="+mn-lt"/>
                <a:cs typeface="+mn-lt"/>
              </a:rPr>
              <a:t>// Tamsayı türü bağlantılı liste oluştur</a:t>
            </a:r>
            <a:endParaRPr lang="tr-TR">
              <a:latin typeface="Century Gothic"/>
            </a:endParaRPr>
          </a:p>
          <a:p>
            <a:pPr algn="just"/>
            <a:r>
              <a:rPr lang="tr-TR" err="1">
                <a:latin typeface="Century Gothic"/>
                <a:ea typeface="+mn-lt"/>
                <a:cs typeface="+mn-lt"/>
              </a:rPr>
              <a:t>LinkedList</a:t>
            </a:r>
            <a:r>
              <a:rPr lang="tr-TR">
                <a:latin typeface="Century Gothic"/>
                <a:ea typeface="+mn-lt"/>
                <a:cs typeface="+mn-lt"/>
              </a:rPr>
              <a:t>&lt;</a:t>
            </a:r>
            <a:r>
              <a:rPr lang="tr-TR" err="1">
                <a:latin typeface="Century Gothic"/>
                <a:ea typeface="+mn-lt"/>
                <a:cs typeface="+mn-lt"/>
              </a:rPr>
              <a:t>Integer</a:t>
            </a:r>
            <a:r>
              <a:rPr lang="tr-TR">
                <a:latin typeface="Century Gothic"/>
                <a:ea typeface="+mn-lt"/>
                <a:cs typeface="+mn-lt"/>
              </a:rPr>
              <a:t>&gt; </a:t>
            </a:r>
            <a:r>
              <a:rPr lang="tr-TR" err="1">
                <a:latin typeface="Century Gothic"/>
                <a:ea typeface="+mn-lt"/>
                <a:cs typeface="+mn-lt"/>
              </a:rPr>
              <a:t>linkedList</a:t>
            </a:r>
            <a:r>
              <a:rPr lang="tr-TR">
                <a:latin typeface="Century Gothic"/>
                <a:ea typeface="+mn-lt"/>
                <a:cs typeface="+mn-lt"/>
              </a:rPr>
              <a:t> = </a:t>
            </a:r>
            <a:r>
              <a:rPr lang="tr-TR" err="1">
                <a:latin typeface="Century Gothic"/>
                <a:ea typeface="+mn-lt"/>
                <a:cs typeface="+mn-lt"/>
              </a:rPr>
              <a:t>new</a:t>
            </a:r>
            <a:r>
              <a:rPr lang="tr-TR" dirty="0">
                <a:latin typeface="Century Gothic"/>
                <a:ea typeface="+mn-lt"/>
                <a:cs typeface="+mn-lt"/>
              </a:rPr>
              <a:t> </a:t>
            </a:r>
            <a:r>
              <a:rPr lang="tr-TR" err="1">
                <a:latin typeface="Century Gothic"/>
                <a:ea typeface="+mn-lt"/>
                <a:cs typeface="+mn-lt"/>
              </a:rPr>
              <a:t>LinkedList</a:t>
            </a:r>
            <a:r>
              <a:rPr lang="tr-TR">
                <a:latin typeface="Century Gothic"/>
                <a:ea typeface="+mn-lt"/>
                <a:cs typeface="+mn-lt"/>
              </a:rPr>
              <a:t>&lt;&gt;();</a:t>
            </a:r>
            <a:endParaRPr lang="tr-TR">
              <a:latin typeface="Century Gothic"/>
            </a:endParaRPr>
          </a:p>
          <a:p>
            <a:pPr algn="just"/>
            <a:endParaRPr lang="tr-TR" dirty="0">
              <a:latin typeface="Century Gothic"/>
            </a:endParaRPr>
          </a:p>
          <a:p>
            <a:pPr algn="just"/>
            <a:r>
              <a:rPr lang="tr-TR">
                <a:latin typeface="Century Gothic"/>
                <a:ea typeface="+mn-lt"/>
                <a:cs typeface="+mn-lt"/>
              </a:rPr>
              <a:t>// Dize türü bağlantılı liste oluştur</a:t>
            </a:r>
            <a:endParaRPr lang="tr-TR">
              <a:latin typeface="Century Gothic"/>
            </a:endParaRPr>
          </a:p>
          <a:p>
            <a:pPr algn="just"/>
            <a:r>
              <a:rPr lang="tr-TR" err="1">
                <a:latin typeface="Century Gothic"/>
                <a:ea typeface="+mn-lt"/>
                <a:cs typeface="+mn-lt"/>
              </a:rPr>
              <a:t>LinkedList</a:t>
            </a:r>
            <a:r>
              <a:rPr lang="tr-TR">
                <a:latin typeface="Century Gothic"/>
                <a:ea typeface="+mn-lt"/>
                <a:cs typeface="+mn-lt"/>
              </a:rPr>
              <a:t>&lt;</a:t>
            </a:r>
            <a:r>
              <a:rPr lang="tr-TR" err="1">
                <a:latin typeface="Century Gothic"/>
                <a:ea typeface="+mn-lt"/>
                <a:cs typeface="+mn-lt"/>
              </a:rPr>
              <a:t>String</a:t>
            </a:r>
            <a:r>
              <a:rPr lang="tr-TR">
                <a:latin typeface="Century Gothic"/>
                <a:ea typeface="+mn-lt"/>
                <a:cs typeface="+mn-lt"/>
              </a:rPr>
              <a:t>&gt; </a:t>
            </a:r>
            <a:r>
              <a:rPr lang="tr-TR" err="1">
                <a:latin typeface="Century Gothic"/>
                <a:ea typeface="+mn-lt"/>
                <a:cs typeface="+mn-lt"/>
              </a:rPr>
              <a:t>linkedList</a:t>
            </a:r>
            <a:r>
              <a:rPr lang="tr-TR">
                <a:latin typeface="Century Gothic"/>
                <a:ea typeface="+mn-lt"/>
                <a:cs typeface="+mn-lt"/>
              </a:rPr>
              <a:t> = </a:t>
            </a:r>
            <a:r>
              <a:rPr lang="tr-TR" err="1">
                <a:latin typeface="Century Gothic"/>
                <a:ea typeface="+mn-lt"/>
                <a:cs typeface="+mn-lt"/>
              </a:rPr>
              <a:t>new</a:t>
            </a:r>
            <a:r>
              <a:rPr lang="tr-TR" dirty="0">
                <a:latin typeface="Century Gothic"/>
                <a:ea typeface="+mn-lt"/>
                <a:cs typeface="+mn-lt"/>
              </a:rPr>
              <a:t> </a:t>
            </a:r>
            <a:r>
              <a:rPr lang="tr-TR" err="1">
                <a:latin typeface="Century Gothic"/>
                <a:ea typeface="+mn-lt"/>
                <a:cs typeface="+mn-lt"/>
              </a:rPr>
              <a:t>LinkedList</a:t>
            </a:r>
            <a:r>
              <a:rPr lang="tr-TR">
                <a:latin typeface="Century Gothic"/>
                <a:ea typeface="+mn-lt"/>
                <a:cs typeface="+mn-lt"/>
              </a:rPr>
              <a:t>&lt;&gt;();</a:t>
            </a:r>
            <a:endParaRPr lang="tr-TR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28235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34149F47-95BE-4750-BB2A-AC421419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Century Gothic"/>
                <a:ea typeface="+mj-lt"/>
                <a:cs typeface="+mj-lt"/>
              </a:rPr>
              <a:t>Örnek: Java'da </a:t>
            </a:r>
            <a:r>
              <a:rPr lang="tr-TR" err="1">
                <a:latin typeface="Century Gothic"/>
                <a:ea typeface="+mj-lt"/>
                <a:cs typeface="+mj-lt"/>
              </a:rPr>
              <a:t>LinkedList</a:t>
            </a:r>
            <a:r>
              <a:rPr lang="tr-TR">
                <a:latin typeface="Century Gothic"/>
                <a:ea typeface="+mj-lt"/>
                <a:cs typeface="+mj-lt"/>
              </a:rPr>
              <a:t> oluşturma</a:t>
            </a:r>
            <a:endParaRPr lang="tr-TR">
              <a:latin typeface="Century Gothic"/>
            </a:endParaRPr>
          </a:p>
          <a:p>
            <a:endParaRPr lang="tr-TR"/>
          </a:p>
        </p:txBody>
      </p:sp>
      <p:pic>
        <p:nvPicPr>
          <p:cNvPr id="11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09B18795-3230-499A-93AD-5D7305604F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316" y="1848947"/>
            <a:ext cx="6115050" cy="3456913"/>
          </a:xfrm>
        </p:spPr>
      </p:pic>
      <p:sp>
        <p:nvSpPr>
          <p:cNvPr id="15" name="İçerik Yer Tutucusu 14">
            <a:extLst>
              <a:ext uri="{FF2B5EF4-FFF2-40B4-BE49-F238E27FC236}">
                <a16:creationId xmlns:a16="http://schemas.microsoft.com/office/drawing/2014/main" id="{7B84CB47-EE66-48A2-9EC8-DA94682F6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1783738"/>
            <a:ext cx="4351811" cy="4116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b="1"/>
              <a:t>                  </a:t>
            </a:r>
            <a:r>
              <a:rPr lang="tr-TR" sz="4000" b="1">
                <a:solidFill>
                  <a:srgbClr val="FF0000"/>
                </a:solidFill>
              </a:rPr>
              <a:t> OUTPUT</a:t>
            </a:r>
            <a:endParaRPr lang="tr-TR" sz="4000">
              <a:solidFill>
                <a:srgbClr val="404040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E779F39-8DED-4CE3-A1A9-F16A48F0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/>
          </a:p>
        </p:txBody>
      </p:sp>
      <p:pic>
        <p:nvPicPr>
          <p:cNvPr id="2" name="Resim 2" descr="metin, ekran görüntüsü, belge içeren bir resim&#10;&#10;Açıklama otomatik olarak oluşturuldu">
            <a:extLst>
              <a:ext uri="{FF2B5EF4-FFF2-40B4-BE49-F238E27FC236}">
                <a16:creationId xmlns:a16="http://schemas.microsoft.com/office/drawing/2014/main" id="{C4813537-49E7-41F5-A775-62AB15CD9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055" y="2524504"/>
            <a:ext cx="3925614" cy="249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07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96FD75-E4A7-49D9-AA11-292B752E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700" y="376460"/>
            <a:ext cx="7044787" cy="814165"/>
          </a:xfrm>
        </p:spPr>
        <p:txBody>
          <a:bodyPr>
            <a:normAutofit fontScale="90000"/>
          </a:bodyPr>
          <a:lstStyle/>
          <a:p>
            <a:r>
              <a:rPr lang="tr-TR">
                <a:latin typeface="Century Gothic"/>
                <a:ea typeface="+mj-lt"/>
                <a:cs typeface="+mj-lt"/>
              </a:rPr>
              <a:t>Java </a:t>
            </a:r>
            <a:r>
              <a:rPr lang="tr-TR" err="1">
                <a:latin typeface="Century Gothic"/>
                <a:ea typeface="+mj-lt"/>
                <a:cs typeface="+mj-lt"/>
              </a:rPr>
              <a:t>LinkedList'in</a:t>
            </a:r>
            <a:r>
              <a:rPr lang="tr-TR">
                <a:latin typeface="Century Gothic"/>
                <a:ea typeface="+mj-lt"/>
                <a:cs typeface="+mj-lt"/>
              </a:rPr>
              <a:t> Çalışması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C90A751-2AE4-49A4-AC07-1B442FD2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837" y="1095375"/>
            <a:ext cx="10010775" cy="48158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tr-TR"/>
          </a:p>
          <a:p>
            <a:endParaRPr lang="tr-TR"/>
          </a:p>
          <a:p>
            <a:r>
              <a:rPr lang="tr-TR">
                <a:latin typeface="Century Gothic" panose="020B0502020202020204"/>
                <a:ea typeface="+mn-lt"/>
                <a:cs typeface="+mn-lt"/>
              </a:rPr>
              <a:t>Bağlantılı listelerdeki öğeler sırayla saklanmaz. Bunun yerine, dağılırlar ve bağlantılar aracılığıyla bağlanırlar (</a:t>
            </a:r>
            <a:r>
              <a:rPr lang="tr-TR" err="1">
                <a:latin typeface="Century Gothic"/>
                <a:ea typeface="+mn-lt"/>
                <a:cs typeface="+mn-lt"/>
              </a:rPr>
              <a:t>Prev</a:t>
            </a:r>
            <a:r>
              <a:rPr lang="tr-TR">
                <a:latin typeface="Century Gothic"/>
                <a:ea typeface="+mn-lt"/>
                <a:cs typeface="+mn-lt"/>
              </a:rPr>
              <a:t> ve </a:t>
            </a:r>
            <a:r>
              <a:rPr lang="tr-TR" err="1">
                <a:latin typeface="Century Gothic"/>
                <a:ea typeface="+mn-lt"/>
                <a:cs typeface="+mn-lt"/>
              </a:rPr>
              <a:t>Next</a:t>
            </a:r>
            <a:r>
              <a:rPr lang="tr-TR">
                <a:latin typeface="Century Gothic"/>
                <a:ea typeface="+mn-lt"/>
                <a:cs typeface="+mn-lt"/>
              </a:rPr>
              <a:t>).</a:t>
            </a:r>
            <a:endParaRPr lang="tr-TR">
              <a:latin typeface="Century Gothic"/>
            </a:endParaRP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AE1CB92-B4D0-46D5-9DAC-EEA4FD65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/>
          </a:p>
        </p:txBody>
      </p:sp>
      <p:pic>
        <p:nvPicPr>
          <p:cNvPr id="3" name="Resim 4">
            <a:extLst>
              <a:ext uri="{FF2B5EF4-FFF2-40B4-BE49-F238E27FC236}">
                <a16:creationId xmlns:a16="http://schemas.microsoft.com/office/drawing/2014/main" id="{EF7AFCE4-76CA-4FA8-BE4E-1B9AEC82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64" y="3115610"/>
            <a:ext cx="7786254" cy="279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5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B0115B-DA2F-4E20-96BA-91DF03F4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>
                <a:latin typeface="Century Gothic"/>
              </a:rPr>
              <a:t>Oluşturma ve Ekleme</a:t>
            </a:r>
            <a:endParaRPr lang="tr-TR">
              <a:latin typeface="Century Gothic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6A7253-9509-43B3-A9DA-004E052F6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326" y="1439224"/>
            <a:ext cx="9235786" cy="4435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latin typeface="Century Gothic"/>
                <a:ea typeface="+mn-lt"/>
                <a:cs typeface="+mn-lt"/>
              </a:rPr>
              <a:t>Bu yazıda listenin sonuna ekleme yapılır, yani verilen Bağlantılı Listenin son düğümünden sonra yeni düğüm eklenir. Örneğin, verilen Bağlantılı Liste 5-&gt; 10-&gt; 15-&gt; 20-&gt; 25 ise ve 30 girilecekse, Bağlantılı Liste 5-&gt; 10-&gt; 15-&gt; 20-&gt; 25-&gt; 30 olur .</a:t>
            </a:r>
          </a:p>
          <a:p>
            <a:r>
              <a:rPr lang="tr-TR">
                <a:latin typeface="Century Gothic"/>
                <a:ea typeface="+mn-lt"/>
                <a:cs typeface="+mn-lt"/>
              </a:rPr>
              <a:t>Bir Bağlantılı Liste tipik olarak bunun baş göstericisi tarafından temsil edildiğinden, listeyi son düğüme kadar geçmek ve ardından sondan son düğüme yeni düğüme değiştirmek gerekir.</a:t>
            </a:r>
            <a:endParaRPr lang="tr-TR">
              <a:latin typeface="Century Gothic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094BDE7-17DB-49CC-9E8A-4B242698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8A2F355F-5AE2-49EB-8FD2-3E0DA059D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98" y="3903255"/>
            <a:ext cx="6086475" cy="19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77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>
            <a:extLst>
              <a:ext uri="{FF2B5EF4-FFF2-40B4-BE49-F238E27FC236}">
                <a16:creationId xmlns:a16="http://schemas.microsoft.com/office/drawing/2014/main" id="{7305F5DF-958D-47D2-A5C9-162F0CE1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691" y="625842"/>
            <a:ext cx="5958937" cy="680815"/>
          </a:xfrm>
        </p:spPr>
        <p:txBody>
          <a:bodyPr/>
          <a:lstStyle/>
          <a:p>
            <a:r>
              <a:rPr lang="tr-TR">
                <a:ea typeface="+mj-lt"/>
                <a:cs typeface="+mj-lt"/>
              </a:rPr>
              <a:t>Java LinkedList Yöntemleri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C492C0-D0CE-4FEA-9FF2-7D06EF43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015" y="1619248"/>
            <a:ext cx="9956222" cy="453009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>
                <a:latin typeface="Century"/>
                <a:ea typeface="+mn-lt"/>
                <a:cs typeface="+mn-lt"/>
              </a:rPr>
              <a:t>   </a:t>
            </a:r>
            <a:r>
              <a:rPr lang="tr-TR" sz="2400" dirty="0">
                <a:latin typeface="Century"/>
                <a:ea typeface="+mn-lt"/>
                <a:cs typeface="+mn-lt"/>
              </a:rPr>
              <a:t>   </a:t>
            </a:r>
            <a:r>
              <a:rPr lang="tr-TR" sz="2400" err="1">
                <a:latin typeface="Century Gothic"/>
                <a:ea typeface="+mn-lt"/>
                <a:cs typeface="+mn-lt"/>
              </a:rPr>
              <a:t>LinkedList</a:t>
            </a:r>
            <a:r>
              <a:rPr lang="tr-TR" sz="2400">
                <a:latin typeface="Century Gothic"/>
                <a:ea typeface="+mn-lt"/>
                <a:cs typeface="+mn-lt"/>
              </a:rPr>
              <a:t>, bağlantılı listelerde farklı işlemler gerçekleştirmemize izin veren çeşitli yöntemler sağlar.  </a:t>
            </a:r>
            <a:endParaRPr lang="tr-TR" sz="2400">
              <a:latin typeface="Century Gothic"/>
            </a:endParaRPr>
          </a:p>
          <a:p>
            <a:pPr marL="0" indent="0">
              <a:buNone/>
            </a:pPr>
            <a:r>
              <a:rPr lang="tr-TR" sz="2400" dirty="0">
                <a:latin typeface="Century Gothic"/>
                <a:ea typeface="+mn-lt"/>
                <a:cs typeface="+mn-lt"/>
              </a:rPr>
              <a:t>  </a:t>
            </a:r>
          </a:p>
          <a:p>
            <a:pPr marL="0" indent="0">
              <a:buNone/>
            </a:pPr>
            <a:r>
              <a:rPr lang="tr-TR" sz="2400" dirty="0">
                <a:latin typeface="Century Gothic"/>
                <a:ea typeface="+mn-lt"/>
                <a:cs typeface="+mn-lt"/>
              </a:rPr>
              <a:t>   </a:t>
            </a:r>
            <a:endParaRPr lang="tr-TR" dirty="0">
              <a:latin typeface="Century Gothic"/>
            </a:endParaRPr>
          </a:p>
          <a:p>
            <a:pPr marL="0" indent="0">
              <a:buNone/>
            </a:pPr>
            <a:r>
              <a:rPr lang="tr-TR" sz="2400">
                <a:latin typeface="Century Gothic"/>
                <a:ea typeface="+mn-lt"/>
                <a:cs typeface="+mn-lt"/>
              </a:rPr>
              <a:t>       Eleman ekleme</a:t>
            </a:r>
            <a:endParaRPr lang="tr-TR" sz="2400">
              <a:latin typeface="Century Gothic"/>
            </a:endParaRPr>
          </a:p>
          <a:p>
            <a:pPr marL="0" indent="0">
              <a:buNone/>
            </a:pPr>
            <a:endParaRPr lang="tr-TR" sz="2400" dirty="0">
              <a:latin typeface="Century Gothic"/>
            </a:endParaRPr>
          </a:p>
          <a:p>
            <a:pPr>
              <a:buNone/>
            </a:pPr>
            <a:r>
              <a:rPr lang="tr-TR" sz="2400">
                <a:latin typeface="Century Gothic"/>
              </a:rPr>
              <a:t>       Öğelere erişim</a:t>
            </a:r>
          </a:p>
          <a:p>
            <a:pPr>
              <a:buNone/>
            </a:pPr>
            <a:endParaRPr lang="tr-TR" sz="2400" dirty="0">
              <a:latin typeface="Century Gothic"/>
            </a:endParaRPr>
          </a:p>
          <a:p>
            <a:pPr>
              <a:buNone/>
            </a:pPr>
            <a:r>
              <a:rPr lang="tr-TR" sz="2400" dirty="0">
                <a:latin typeface="Century Gothic"/>
              </a:rPr>
              <a:t>       </a:t>
            </a:r>
            <a:r>
              <a:rPr lang="tr-TR" sz="2400">
                <a:latin typeface="Century Gothic"/>
                <a:ea typeface="+mn-lt"/>
                <a:cs typeface="+mn-lt"/>
              </a:rPr>
              <a:t>Öğeleri değiştirme</a:t>
            </a:r>
          </a:p>
          <a:p>
            <a:pPr>
              <a:buNone/>
            </a:pPr>
            <a:endParaRPr lang="tr-TR" sz="2400" dirty="0">
              <a:latin typeface="Century Gothic"/>
              <a:ea typeface="+mn-lt"/>
              <a:cs typeface="+mn-lt"/>
            </a:endParaRPr>
          </a:p>
          <a:p>
            <a:pPr>
              <a:buNone/>
            </a:pPr>
            <a:r>
              <a:rPr lang="tr-TR" sz="2400">
                <a:latin typeface="Century Gothic"/>
                <a:ea typeface="+mn-lt"/>
                <a:cs typeface="+mn-lt"/>
              </a:rPr>
              <a:t>       Öğeleri silme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6643E05-F292-40F8-9569-A476FB20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10" name="Yıldız: 5 Nokta 9">
            <a:extLst>
              <a:ext uri="{FF2B5EF4-FFF2-40B4-BE49-F238E27FC236}">
                <a16:creationId xmlns:a16="http://schemas.microsoft.com/office/drawing/2014/main" id="{EBAA6FEF-03DF-4E42-890E-F11030A5E629}"/>
              </a:ext>
            </a:extLst>
          </p:cNvPr>
          <p:cNvSpPr/>
          <p:nvPr/>
        </p:nvSpPr>
        <p:spPr>
          <a:xfrm>
            <a:off x="1756063" y="3104284"/>
            <a:ext cx="266700" cy="2571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Yıldız: 5 Nokta 10">
            <a:extLst>
              <a:ext uri="{FF2B5EF4-FFF2-40B4-BE49-F238E27FC236}">
                <a16:creationId xmlns:a16="http://schemas.microsoft.com/office/drawing/2014/main" id="{0159C5A2-0543-4B43-B2CE-75C2C236CDE5}"/>
              </a:ext>
            </a:extLst>
          </p:cNvPr>
          <p:cNvSpPr/>
          <p:nvPr/>
        </p:nvSpPr>
        <p:spPr>
          <a:xfrm>
            <a:off x="1750868" y="4616161"/>
            <a:ext cx="274493" cy="30826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Yıldız: 5 Nokta 11">
            <a:extLst>
              <a:ext uri="{FF2B5EF4-FFF2-40B4-BE49-F238E27FC236}">
                <a16:creationId xmlns:a16="http://schemas.microsoft.com/office/drawing/2014/main" id="{6AC32DC2-182C-46E9-9ABC-7B7A7559EDD9}"/>
              </a:ext>
            </a:extLst>
          </p:cNvPr>
          <p:cNvSpPr/>
          <p:nvPr/>
        </p:nvSpPr>
        <p:spPr>
          <a:xfrm>
            <a:off x="1750869" y="3910445"/>
            <a:ext cx="285750" cy="2381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Yıldız: 5 Nokta 12">
            <a:extLst>
              <a:ext uri="{FF2B5EF4-FFF2-40B4-BE49-F238E27FC236}">
                <a16:creationId xmlns:a16="http://schemas.microsoft.com/office/drawing/2014/main" id="{A6A2DBC1-772E-4C7E-9E0C-8C0BA6B73F07}"/>
              </a:ext>
            </a:extLst>
          </p:cNvPr>
          <p:cNvSpPr/>
          <p:nvPr/>
        </p:nvSpPr>
        <p:spPr>
          <a:xfrm>
            <a:off x="1711036" y="5473412"/>
            <a:ext cx="285750" cy="2762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Elmas 1">
            <a:extLst>
              <a:ext uri="{FF2B5EF4-FFF2-40B4-BE49-F238E27FC236}">
                <a16:creationId xmlns:a16="http://schemas.microsoft.com/office/drawing/2014/main" id="{015A1E0E-B719-412C-9AB0-DA90D3EAFA60}"/>
              </a:ext>
            </a:extLst>
          </p:cNvPr>
          <p:cNvSpPr/>
          <p:nvPr/>
        </p:nvSpPr>
        <p:spPr>
          <a:xfrm>
            <a:off x="1557769" y="1620980"/>
            <a:ext cx="389659" cy="2944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9" name="Resim 13">
            <a:extLst>
              <a:ext uri="{FF2B5EF4-FFF2-40B4-BE49-F238E27FC236}">
                <a16:creationId xmlns:a16="http://schemas.microsoft.com/office/drawing/2014/main" id="{A8376BDE-0563-473B-ADA5-F15CE4CD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5" y="2874184"/>
            <a:ext cx="4791075" cy="273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05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B8F85C-70D3-4DD1-8F26-90B9B38A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761" y="761790"/>
            <a:ext cx="6599710" cy="770004"/>
          </a:xfrm>
        </p:spPr>
        <p:txBody>
          <a:bodyPr/>
          <a:lstStyle/>
          <a:p>
            <a:r>
              <a:rPr lang="tr-TR">
                <a:latin typeface="Century Gothic"/>
                <a:ea typeface="+mj-lt"/>
                <a:cs typeface="+mj-lt"/>
              </a:rPr>
              <a:t>1. LinkedList'e öğeler ekleme</a:t>
            </a:r>
            <a:endParaRPr lang="tr-TR">
              <a:latin typeface="Century Gothic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89EF2B-E1B6-406A-B240-AA31AA48E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105" y="1822740"/>
            <a:ext cx="9593407" cy="54505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latin typeface="Century Gothic"/>
                <a:ea typeface="+mn-lt"/>
                <a:cs typeface="+mn-lt"/>
              </a:rPr>
              <a:t>LinkedList'in</a:t>
            </a:r>
            <a:r>
              <a:rPr lang="tr-TR">
                <a:latin typeface="Century Gothic"/>
                <a:ea typeface="+mn-lt"/>
                <a:cs typeface="+mn-lt"/>
              </a:rPr>
              <a:t> sonuna bir eleman (düğüm) eklemek için </a:t>
            </a:r>
            <a:r>
              <a:rPr lang="tr-TR" err="1">
                <a:latin typeface="Century Gothic"/>
                <a:ea typeface="+mn-lt"/>
                <a:cs typeface="+mn-lt"/>
              </a:rPr>
              <a:t>add</a:t>
            </a:r>
            <a:r>
              <a:rPr lang="tr-TR">
                <a:latin typeface="Century Gothic"/>
                <a:ea typeface="+mn-lt"/>
                <a:cs typeface="+mn-lt"/>
              </a:rPr>
              <a:t> () yöntemini kullanabiliriz. Örneğin,</a:t>
            </a:r>
            <a:r>
              <a:rPr lang="tr-TR" b="1" dirty="0">
                <a:solidFill>
                  <a:srgbClr val="FF0000"/>
                </a:solidFill>
                <a:latin typeface="Century Gothic"/>
              </a:rPr>
              <a:t>                                                           </a:t>
            </a:r>
            <a:endParaRPr lang="tr-TR" sz="4000" dirty="0">
              <a:solidFill>
                <a:srgbClr val="404040"/>
              </a:solidFill>
              <a:latin typeface="Century Gothic"/>
            </a:endParaRPr>
          </a:p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                                                                                               </a:t>
            </a:r>
          </a:p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                                                                                                      </a:t>
            </a:r>
            <a:r>
              <a:rPr lang="tr-TR" sz="3200" b="1">
                <a:solidFill>
                  <a:srgbClr val="FF0000"/>
                </a:solidFill>
              </a:rPr>
              <a:t>OUTPUT</a:t>
            </a:r>
            <a:endParaRPr lang="tr-TR"/>
          </a:p>
          <a:p>
            <a:pPr marL="0" indent="0">
              <a:buNone/>
            </a:pPr>
            <a:endParaRPr lang="tr-TR" sz="4000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sz="4000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sz="4000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sz="4000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69FDC37-F330-41CC-B48D-1F044FD5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/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152DE83B-DA1E-4DE5-B55F-68F01E5D3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96" y="3000470"/>
            <a:ext cx="5663912" cy="3336158"/>
          </a:xfrm>
          <a:prstGeom prst="rect">
            <a:avLst/>
          </a:prstGeom>
        </p:spPr>
      </p:pic>
      <p:pic>
        <p:nvPicPr>
          <p:cNvPr id="7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F09BFF65-1E02-4534-9879-4EBE5C4DC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701" y="3864344"/>
            <a:ext cx="4466359" cy="204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38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EAD2BC-DCA2-478B-BF86-7DD924B06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735" y="1424421"/>
            <a:ext cx="5245677" cy="5040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tr-TR" sz="2800">
              <a:ea typeface="+mn-lt"/>
              <a:cs typeface="+mn-lt"/>
            </a:endParaRPr>
          </a:p>
          <a:p>
            <a:pPr marL="0" indent="0">
              <a:buNone/>
            </a:pPr>
            <a:endParaRPr lang="tr-TR" sz="2800">
              <a:latin typeface="Century Gothic" panose="020B0502020202020204"/>
              <a:ea typeface="+mn-lt"/>
              <a:cs typeface="+mn-lt"/>
            </a:endParaRPr>
          </a:p>
          <a:p>
            <a:r>
              <a:rPr lang="tr-TR" sz="3200">
                <a:latin typeface="Century Gothic"/>
                <a:ea typeface="+mn-lt"/>
                <a:cs typeface="+mn-lt"/>
              </a:rPr>
              <a:t>Burada indeks numarası parametresini kullandık. Yeni öğenin eklendiği konumu belirten isteğe bağlı bir parametredir.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41CEC2D-73F5-4A18-AAB5-9FC84B78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BB8198BA-A3FB-45F2-968C-09505B135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859" y="1229828"/>
            <a:ext cx="5298527" cy="591267"/>
          </a:xfrm>
          <a:prstGeom prst="rect">
            <a:avLst/>
          </a:prstGeom>
        </p:spPr>
      </p:pic>
      <p:pic>
        <p:nvPicPr>
          <p:cNvPr id="2" name="Resim 5" descr="açık hava, memeli, at içeren bir resim&#10;&#10;Açıklama otomatik olarak oluşturuldu">
            <a:extLst>
              <a:ext uri="{FF2B5EF4-FFF2-40B4-BE49-F238E27FC236}">
                <a16:creationId xmlns:a16="http://schemas.microsoft.com/office/drawing/2014/main" id="{CE26F7F1-72F7-4551-BA73-9811978BD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325" y="3118104"/>
            <a:ext cx="2943225" cy="165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11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F6BB9D-D392-4751-9C15-BACA5FF0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6287983" cy="718050"/>
          </a:xfrm>
        </p:spPr>
        <p:txBody>
          <a:bodyPr>
            <a:normAutofit/>
          </a:bodyPr>
          <a:lstStyle/>
          <a:p>
            <a:r>
              <a:rPr lang="tr-TR">
                <a:latin typeface="Century Gothic"/>
                <a:ea typeface="+mj-lt"/>
                <a:cs typeface="+mj-lt"/>
              </a:rPr>
              <a:t>2. </a:t>
            </a:r>
            <a:r>
              <a:rPr lang="tr-TR" err="1">
                <a:latin typeface="Century Gothic"/>
                <a:ea typeface="+mj-lt"/>
                <a:cs typeface="+mj-lt"/>
              </a:rPr>
              <a:t>LinkedList</a:t>
            </a:r>
            <a:r>
              <a:rPr lang="tr-TR">
                <a:latin typeface="Century Gothic"/>
                <a:ea typeface="+mj-lt"/>
                <a:cs typeface="+mj-lt"/>
              </a:rPr>
              <a:t> öğelerine erişin</a:t>
            </a:r>
            <a:endParaRPr lang="tr-TR">
              <a:latin typeface="Century Gothic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8C4DA3-C0E9-460B-B05A-EE162B3F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26" y="1475510"/>
            <a:ext cx="8976013" cy="42278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latin typeface="Century Gothic"/>
                <a:ea typeface="+mn-lt"/>
                <a:cs typeface="+mn-lt"/>
              </a:rPr>
              <a:t>LinkedList</a:t>
            </a:r>
            <a:r>
              <a:rPr lang="tr-TR">
                <a:latin typeface="Century Gothic"/>
                <a:ea typeface="+mn-lt"/>
                <a:cs typeface="+mn-lt"/>
              </a:rPr>
              <a:t> sınıfının </a:t>
            </a:r>
            <a:r>
              <a:rPr lang="tr-TR" err="1">
                <a:latin typeface="Century Gothic"/>
                <a:ea typeface="+mn-lt"/>
                <a:cs typeface="+mn-lt"/>
              </a:rPr>
              <a:t>get</a:t>
            </a:r>
            <a:r>
              <a:rPr lang="tr-TR">
                <a:latin typeface="Century Gothic"/>
                <a:ea typeface="+mn-lt"/>
                <a:cs typeface="+mn-lt"/>
              </a:rPr>
              <a:t> () yöntemi </a:t>
            </a:r>
            <a:r>
              <a:rPr lang="tr-TR" err="1">
                <a:latin typeface="Century Gothic"/>
                <a:ea typeface="+mn-lt"/>
                <a:cs typeface="+mn-lt"/>
              </a:rPr>
              <a:t>LinkedList'ten</a:t>
            </a:r>
            <a:r>
              <a:rPr lang="tr-TR">
                <a:latin typeface="Century Gothic"/>
                <a:ea typeface="+mn-lt"/>
                <a:cs typeface="+mn-lt"/>
              </a:rPr>
              <a:t> bir öğeye erişmek için kullanılır. Örneğin,</a:t>
            </a:r>
          </a:p>
          <a:p>
            <a:pPr marL="2057400" lvl="8"/>
            <a:endParaRPr lang="tr-TR"/>
          </a:p>
          <a:p>
            <a:pPr marL="2057400" lvl="8"/>
            <a:r>
              <a:rPr lang="tr-TR" dirty="0"/>
              <a:t>                                                                                 </a:t>
            </a:r>
            <a:r>
              <a:rPr lang="tr-TR" sz="3200" b="1">
                <a:solidFill>
                  <a:srgbClr val="FF0000"/>
                </a:solidFill>
              </a:rPr>
              <a:t>            OUTPUT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263FA4B-75CB-432B-B13C-D80CFC7F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8F1E8497-F11B-40B0-B9C5-9C50D7ACB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34" y="2275638"/>
            <a:ext cx="5574722" cy="3278330"/>
          </a:xfrm>
          <a:prstGeom prst="rect">
            <a:avLst/>
          </a:prstGeom>
        </p:spPr>
      </p:pic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3CC15907-0FCC-4C37-AFD7-D26CD49F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226" y="3267110"/>
            <a:ext cx="4059381" cy="210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73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81E8B2-4AD1-4D47-8997-A2A8F63F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18" y="509810"/>
            <a:ext cx="8283037" cy="1280890"/>
          </a:xfrm>
        </p:spPr>
        <p:txBody>
          <a:bodyPr/>
          <a:lstStyle/>
          <a:p>
            <a:r>
              <a:rPr lang="tr-TR">
                <a:latin typeface="Century Gothic"/>
                <a:ea typeface="+mj-lt"/>
                <a:cs typeface="+mj-lt"/>
              </a:rPr>
              <a:t>3. Bağlantılı Listenin Öğelerini Değiştirin</a:t>
            </a:r>
            <a:endParaRPr lang="tr-TR">
              <a:latin typeface="Century Gothic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440325-533A-4FCD-BD87-6B75B2FAB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290" y="1657351"/>
            <a:ext cx="9794297" cy="4234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tr-TR">
              <a:ea typeface="+mn-lt"/>
              <a:cs typeface="+mn-lt"/>
            </a:endParaRPr>
          </a:p>
          <a:p>
            <a:r>
              <a:rPr lang="tr-TR" err="1">
                <a:latin typeface="Century Gothic"/>
                <a:ea typeface="+mn-lt"/>
                <a:cs typeface="+mn-lt"/>
              </a:rPr>
              <a:t>LinkedList</a:t>
            </a:r>
            <a:r>
              <a:rPr lang="tr-TR">
                <a:latin typeface="Century Gothic"/>
                <a:ea typeface="+mn-lt"/>
                <a:cs typeface="+mn-lt"/>
              </a:rPr>
              <a:t> sınıfının set () yöntemi </a:t>
            </a:r>
            <a:r>
              <a:rPr lang="tr-TR" err="1">
                <a:latin typeface="Century Gothic"/>
                <a:ea typeface="+mn-lt"/>
                <a:cs typeface="+mn-lt"/>
              </a:rPr>
              <a:t>LinkedList</a:t>
            </a:r>
            <a:r>
              <a:rPr lang="tr-TR">
                <a:latin typeface="Century Gothic"/>
                <a:ea typeface="+mn-lt"/>
                <a:cs typeface="+mn-lt"/>
              </a:rPr>
              <a:t> öğelerini değiştirmek için kullanılır. Örneğin,</a:t>
            </a:r>
          </a:p>
          <a:p>
            <a:pPr marL="0" indent="0">
              <a:buNone/>
            </a:pPr>
            <a:endParaRPr lang="tr-TR">
              <a:ea typeface="+mn-lt"/>
              <a:cs typeface="+mn-lt"/>
            </a:endParaRPr>
          </a:p>
          <a:p>
            <a:r>
              <a:rPr lang="tr-TR" dirty="0">
                <a:ea typeface="+mn-lt"/>
                <a:cs typeface="+mn-lt"/>
              </a:rPr>
              <a:t>                                                                             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                </a:t>
            </a:r>
            <a:r>
              <a:rPr lang="tr-TR" sz="3200" b="1">
                <a:solidFill>
                  <a:srgbClr val="FF0000"/>
                </a:solidFill>
                <a:ea typeface="+mn-lt"/>
                <a:cs typeface="+mn-lt"/>
              </a:rPr>
              <a:t>OUTPUT</a:t>
            </a:r>
            <a:endParaRPr lang="tr-TR" sz="3200">
              <a:solidFill>
                <a:srgbClr val="404040"/>
              </a:solidFill>
              <a:ea typeface="+mn-lt"/>
              <a:cs typeface="+mn-lt"/>
            </a:endParaRPr>
          </a:p>
          <a:p>
            <a:pPr marL="342900"/>
            <a:endParaRPr lang="tr-TR">
              <a:ea typeface="+mn-lt"/>
              <a:cs typeface="+mn-lt"/>
            </a:endParaRPr>
          </a:p>
          <a:p>
            <a:pPr marL="342900"/>
            <a:endParaRPr lang="tr-TR">
              <a:ea typeface="+mn-lt"/>
              <a:cs typeface="+mn-lt"/>
            </a:endParaRPr>
          </a:p>
          <a:p>
            <a:pPr marL="342900" lvl="8"/>
            <a:endParaRPr lang="tr-TR">
              <a:ea typeface="+mn-lt"/>
              <a:cs typeface="+mn-lt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28E862E-AD23-445C-ADD0-1DF3CE97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76D922D8-0288-4025-9DAD-DEC91158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97" y="3326015"/>
            <a:ext cx="4740165" cy="2770255"/>
          </a:xfrm>
          <a:prstGeom prst="rect">
            <a:avLst/>
          </a:prstGeom>
        </p:spPr>
      </p:pic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7BC1DD65-C285-46E8-BBC0-1CDE12D1E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618" y="4125739"/>
            <a:ext cx="3899337" cy="168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0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902" y="181631"/>
            <a:ext cx="2691862" cy="604615"/>
          </a:xfrm>
        </p:spPr>
        <p:txBody>
          <a:bodyPr>
            <a:normAutofit fontScale="90000"/>
          </a:bodyPr>
          <a:lstStyle/>
          <a:p>
            <a:r>
              <a:rPr lang="tr-TR">
                <a:latin typeface="Century"/>
              </a:rPr>
              <a:t>İçindekiler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647700"/>
            <a:ext cx="9982200" cy="52635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endParaRPr lang="tr" dirty="0">
              <a:latin typeface="Century Gothic"/>
            </a:endParaRPr>
          </a:p>
          <a:p>
            <a:r>
              <a:rPr lang="tr" b="1">
                <a:latin typeface="Century Gothic"/>
                <a:ea typeface="+mn-lt"/>
                <a:cs typeface="+mn-lt"/>
              </a:rPr>
              <a:t>Java'da Bağlantılı Liste Uygulama</a:t>
            </a:r>
            <a:endParaRPr lang="en-US" b="1">
              <a:latin typeface="Century Gothic"/>
              <a:ea typeface="+mn-lt"/>
              <a:cs typeface="+mn-lt"/>
            </a:endParaRPr>
          </a:p>
          <a:p>
            <a:r>
              <a:rPr lang="en-US" b="1" err="1">
                <a:latin typeface="Century Gothic"/>
                <a:ea typeface="+mn-lt"/>
                <a:cs typeface="+mn-lt"/>
              </a:rPr>
              <a:t>Bağlı</a:t>
            </a:r>
            <a:r>
              <a:rPr lang="en-US" b="1" dirty="0">
                <a:latin typeface="Century Gothic"/>
                <a:ea typeface="+mn-lt"/>
                <a:cs typeface="+mn-lt"/>
              </a:rPr>
              <a:t> </a:t>
            </a:r>
            <a:r>
              <a:rPr lang="en-US" b="1" err="1">
                <a:latin typeface="Century Gothic"/>
                <a:ea typeface="+mn-lt"/>
                <a:cs typeface="+mn-lt"/>
              </a:rPr>
              <a:t>Liste</a:t>
            </a:r>
            <a:r>
              <a:rPr lang="en-US" b="1">
                <a:latin typeface="Century Gothic"/>
                <a:ea typeface="+mn-lt"/>
                <a:cs typeface="+mn-lt"/>
              </a:rPr>
              <a:t> (Linked List)</a:t>
            </a:r>
            <a:endParaRPr lang="tr-TR">
              <a:latin typeface="Century Gothic"/>
              <a:ea typeface="+mn-lt"/>
              <a:cs typeface="+mn-lt"/>
            </a:endParaRPr>
          </a:p>
          <a:p>
            <a:r>
              <a:rPr lang="tr-TR" b="1">
                <a:latin typeface="Century Gothic"/>
                <a:ea typeface="+mn-lt"/>
                <a:cs typeface="+mn-lt"/>
              </a:rPr>
              <a:t>Tek-Yönlü Bağlı Liste (</a:t>
            </a:r>
            <a:r>
              <a:rPr lang="tr-TR" b="1" err="1">
                <a:latin typeface="Century Gothic"/>
                <a:ea typeface="+mn-lt"/>
                <a:cs typeface="+mn-lt"/>
              </a:rPr>
              <a:t>Singly</a:t>
            </a:r>
            <a:r>
              <a:rPr lang="tr-TR" b="1" dirty="0">
                <a:latin typeface="Century Gothic"/>
                <a:ea typeface="+mn-lt"/>
                <a:cs typeface="+mn-lt"/>
              </a:rPr>
              <a:t> </a:t>
            </a:r>
            <a:r>
              <a:rPr lang="tr-TR" b="1" err="1">
                <a:latin typeface="Century Gothic"/>
                <a:ea typeface="+mn-lt"/>
                <a:cs typeface="+mn-lt"/>
              </a:rPr>
              <a:t>Linked</a:t>
            </a:r>
            <a:r>
              <a:rPr lang="tr-TR" b="1" dirty="0">
                <a:latin typeface="Century Gothic"/>
                <a:ea typeface="+mn-lt"/>
                <a:cs typeface="+mn-lt"/>
              </a:rPr>
              <a:t> </a:t>
            </a:r>
            <a:r>
              <a:rPr lang="tr-TR" b="1" err="1">
                <a:latin typeface="Century Gothic"/>
                <a:ea typeface="+mn-lt"/>
                <a:cs typeface="+mn-lt"/>
              </a:rPr>
              <a:t>List</a:t>
            </a:r>
            <a:r>
              <a:rPr lang="tr-TR" b="1">
                <a:latin typeface="Century Gothic"/>
                <a:ea typeface="+mn-lt"/>
                <a:cs typeface="+mn-lt"/>
              </a:rPr>
              <a:t>)</a:t>
            </a:r>
            <a:endParaRPr lang="tr-TR">
              <a:latin typeface="Century Gothic"/>
            </a:endParaRPr>
          </a:p>
          <a:p>
            <a:r>
              <a:rPr lang="tr-TR" b="1">
                <a:latin typeface="Century Gothic"/>
                <a:ea typeface="+mn-lt"/>
                <a:cs typeface="+mn-lt"/>
              </a:rPr>
              <a:t>TEK YÖNLÜ BAĞLI LİSTENİN AVANTAJLARI ;</a:t>
            </a:r>
          </a:p>
          <a:p>
            <a:r>
              <a:rPr lang="tr-TR" b="1">
                <a:latin typeface="Century Gothic"/>
                <a:ea typeface="+mn-lt"/>
                <a:cs typeface="+mn-lt"/>
              </a:rPr>
              <a:t>Çift-Yönlü Bağlı Liste (</a:t>
            </a:r>
            <a:r>
              <a:rPr lang="tr-TR" b="1" err="1">
                <a:latin typeface="Century Gothic"/>
                <a:ea typeface="+mn-lt"/>
                <a:cs typeface="+mn-lt"/>
              </a:rPr>
              <a:t>Doubly</a:t>
            </a:r>
            <a:r>
              <a:rPr lang="tr-TR" b="1" dirty="0">
                <a:latin typeface="Century Gothic"/>
                <a:ea typeface="+mn-lt"/>
                <a:cs typeface="+mn-lt"/>
              </a:rPr>
              <a:t> </a:t>
            </a:r>
            <a:r>
              <a:rPr lang="tr-TR" b="1" err="1">
                <a:latin typeface="Century Gothic"/>
                <a:ea typeface="+mn-lt"/>
                <a:cs typeface="+mn-lt"/>
              </a:rPr>
              <a:t>Linked</a:t>
            </a:r>
            <a:r>
              <a:rPr lang="tr-TR" b="1" dirty="0">
                <a:latin typeface="Century Gothic"/>
                <a:ea typeface="+mn-lt"/>
                <a:cs typeface="+mn-lt"/>
              </a:rPr>
              <a:t> </a:t>
            </a:r>
            <a:r>
              <a:rPr lang="tr-TR" b="1" err="1">
                <a:latin typeface="Century Gothic"/>
                <a:ea typeface="+mn-lt"/>
                <a:cs typeface="+mn-lt"/>
              </a:rPr>
              <a:t>List</a:t>
            </a:r>
            <a:r>
              <a:rPr lang="tr-TR" b="1">
                <a:latin typeface="Century Gothic"/>
                <a:ea typeface="+mn-lt"/>
                <a:cs typeface="+mn-lt"/>
              </a:rPr>
              <a:t>)</a:t>
            </a:r>
            <a:endParaRPr lang="tr-TR">
              <a:latin typeface="Century Gothic"/>
              <a:ea typeface="+mn-lt"/>
              <a:cs typeface="+mn-lt"/>
            </a:endParaRPr>
          </a:p>
          <a:p>
            <a:r>
              <a:rPr lang="tr-TR" b="1">
                <a:latin typeface="Century Gothic"/>
                <a:ea typeface="+mn-lt"/>
                <a:cs typeface="+mn-lt"/>
              </a:rPr>
              <a:t>ÇİFT YÖNLÜ BAĞLI LİSTENİN AVANTAJLARI VE DEZAVANTAJLARI;</a:t>
            </a:r>
          </a:p>
          <a:p>
            <a:r>
              <a:rPr lang="tr-TR" b="1">
                <a:latin typeface="Century Gothic"/>
                <a:ea typeface="+mn-lt"/>
                <a:cs typeface="+mn-lt"/>
              </a:rPr>
              <a:t>Dairesel Listeler (</a:t>
            </a:r>
            <a:r>
              <a:rPr lang="tr-TR" b="1" err="1">
                <a:latin typeface="Century Gothic"/>
                <a:ea typeface="+mn-lt"/>
                <a:cs typeface="+mn-lt"/>
              </a:rPr>
              <a:t>Circular</a:t>
            </a:r>
            <a:r>
              <a:rPr lang="tr-TR" b="1" dirty="0">
                <a:latin typeface="Century Gothic"/>
                <a:ea typeface="+mn-lt"/>
                <a:cs typeface="+mn-lt"/>
              </a:rPr>
              <a:t> </a:t>
            </a:r>
            <a:r>
              <a:rPr lang="tr-TR" b="1" err="1">
                <a:latin typeface="Century Gothic"/>
                <a:ea typeface="+mn-lt"/>
                <a:cs typeface="+mn-lt"/>
              </a:rPr>
              <a:t>Lists</a:t>
            </a:r>
            <a:r>
              <a:rPr lang="tr-TR" b="1">
                <a:latin typeface="Century Gothic"/>
                <a:ea typeface="+mn-lt"/>
                <a:cs typeface="+mn-lt"/>
              </a:rPr>
              <a:t>)</a:t>
            </a:r>
            <a:endParaRPr lang="tr-TR">
              <a:latin typeface="Century Gothic"/>
              <a:ea typeface="+mn-lt"/>
              <a:cs typeface="+mn-lt"/>
            </a:endParaRPr>
          </a:p>
          <a:p>
            <a:r>
              <a:rPr lang="tr-TR" b="1">
                <a:latin typeface="Century Gothic"/>
              </a:rPr>
              <a:t>JAVA ' da LİNKEDLİST Oluşturma</a:t>
            </a:r>
          </a:p>
          <a:p>
            <a:r>
              <a:rPr lang="tr" b="1">
                <a:latin typeface="Century Gothic"/>
                <a:ea typeface="+mn-lt"/>
                <a:cs typeface="+mn-lt"/>
              </a:rPr>
              <a:t>Oluşturma ve Ekleme</a:t>
            </a:r>
            <a:endParaRPr lang="tr-TR" b="1">
              <a:latin typeface="Century Gothic"/>
              <a:ea typeface="+mn-lt"/>
              <a:cs typeface="+mn-lt"/>
            </a:endParaRPr>
          </a:p>
          <a:p>
            <a:r>
              <a:rPr lang="tr-TR" b="1" err="1">
                <a:latin typeface="Century Gothic"/>
                <a:ea typeface="+mn-lt"/>
                <a:cs typeface="+mn-lt"/>
              </a:rPr>
              <a:t>LinkedList</a:t>
            </a:r>
            <a:r>
              <a:rPr lang="tr-TR" b="1">
                <a:latin typeface="Century Gothic"/>
                <a:ea typeface="+mn-lt"/>
                <a:cs typeface="+mn-lt"/>
              </a:rPr>
              <a:t> as </a:t>
            </a:r>
            <a:r>
              <a:rPr lang="tr-TR" b="1" err="1">
                <a:latin typeface="Century Gothic"/>
                <a:ea typeface="+mn-lt"/>
                <a:cs typeface="+mn-lt"/>
              </a:rPr>
              <a:t>Deque</a:t>
            </a:r>
            <a:r>
              <a:rPr lang="tr-TR" b="1" dirty="0">
                <a:latin typeface="Century Gothic"/>
                <a:ea typeface="+mn-lt"/>
                <a:cs typeface="+mn-lt"/>
              </a:rPr>
              <a:t> </a:t>
            </a:r>
            <a:r>
              <a:rPr lang="tr-TR" b="1" err="1">
                <a:latin typeface="Century Gothic"/>
                <a:ea typeface="+mn-lt"/>
                <a:cs typeface="+mn-lt"/>
              </a:rPr>
              <a:t>and</a:t>
            </a:r>
            <a:r>
              <a:rPr lang="tr-TR" b="1">
                <a:latin typeface="Century Gothic"/>
                <a:ea typeface="+mn-lt"/>
                <a:cs typeface="+mn-lt"/>
              </a:rPr>
              <a:t> Queue</a:t>
            </a:r>
            <a:endParaRPr lang="tr-TR" b="1">
              <a:latin typeface="Century Gothic"/>
            </a:endParaRPr>
          </a:p>
          <a:p>
            <a:r>
              <a:rPr lang="tr-TR" b="1" err="1">
                <a:latin typeface="Century Gothic"/>
                <a:ea typeface="+mn-lt"/>
                <a:cs typeface="+mn-lt"/>
              </a:rPr>
              <a:t>LinkedList</a:t>
            </a:r>
            <a:r>
              <a:rPr lang="tr-TR" b="1">
                <a:latin typeface="Century Gothic"/>
                <a:ea typeface="+mn-lt"/>
                <a:cs typeface="+mn-lt"/>
              </a:rPr>
              <a:t> aracılığıyla yineleme</a:t>
            </a:r>
          </a:p>
          <a:p>
            <a:r>
              <a:rPr lang="tr-TR" b="1" err="1">
                <a:latin typeface="Century Gothic"/>
                <a:ea typeface="+mn-lt"/>
                <a:cs typeface="+mn-lt"/>
              </a:rPr>
              <a:t>LinkedList</a:t>
            </a:r>
            <a:r>
              <a:rPr lang="tr-TR" b="1">
                <a:latin typeface="Century Gothic"/>
                <a:ea typeface="+mn-lt"/>
                <a:cs typeface="+mn-lt"/>
              </a:rPr>
              <a:t> Ve </a:t>
            </a:r>
            <a:r>
              <a:rPr lang="tr-TR" b="1" err="1">
                <a:latin typeface="Century Gothic"/>
                <a:ea typeface="+mn-lt"/>
                <a:cs typeface="+mn-lt"/>
              </a:rPr>
              <a:t>ArrayList</a:t>
            </a:r>
            <a:endParaRPr lang="tr-TR" b="1">
              <a:latin typeface="Century Gothic"/>
              <a:ea typeface="+mn-lt"/>
              <a:cs typeface="+mn-lt"/>
            </a:endParaRPr>
          </a:p>
          <a:p>
            <a:r>
              <a:rPr lang="tr-TR" b="1">
                <a:latin typeface="Century Gothic"/>
              </a:rPr>
              <a:t>KAYNAKLAR</a:t>
            </a:r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785121" y="1540692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http://youtube.com/bmdersleri</a:t>
            </a:r>
            <a:endParaRPr lang="tr-TR" sz="12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7FEBCE-EC49-41DB-B397-DD3DAF399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360" y="1560369"/>
            <a:ext cx="4893252" cy="4836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tr-TR" sz="2800">
              <a:ea typeface="+mn-lt"/>
              <a:cs typeface="+mn-lt"/>
            </a:endParaRPr>
          </a:p>
          <a:p>
            <a:pPr marL="0" indent="0">
              <a:buNone/>
            </a:pPr>
            <a:endParaRPr lang="tr-TR" sz="280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3200" dirty="0">
                <a:latin typeface="Century"/>
                <a:ea typeface="+mn-lt"/>
                <a:cs typeface="+mn-lt"/>
              </a:rPr>
              <a:t>     </a:t>
            </a:r>
            <a:r>
              <a:rPr lang="tr-TR" sz="3200" dirty="0">
                <a:latin typeface="Century Gothic"/>
                <a:ea typeface="+mn-lt"/>
                <a:cs typeface="+mn-lt"/>
              </a:rPr>
              <a:t> </a:t>
            </a:r>
            <a:r>
              <a:rPr lang="tr-TR" sz="3600">
                <a:latin typeface="Century Gothic"/>
                <a:ea typeface="+mn-lt"/>
                <a:cs typeface="+mn-lt"/>
              </a:rPr>
              <a:t>Burada set () yöntemi, dizin 3'teki öğeyi Kotlin olarak değiştirir.</a:t>
            </a:r>
            <a:endParaRPr lang="tr-TR" sz="3600">
              <a:latin typeface="Century Gothic"/>
            </a:endParaRPr>
          </a:p>
          <a:p>
            <a:endParaRPr lang="tr-TR"/>
          </a:p>
          <a:p>
            <a:endParaRPr lang="tr-TR"/>
          </a:p>
          <a:p>
            <a:endParaRPr lang="tr-TR"/>
          </a:p>
          <a:p>
            <a:pPr marL="0" indent="0">
              <a:buNone/>
            </a:pPr>
            <a:endParaRPr lang="tr-TR" sz="280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A9921C8-1F59-4BA6-A6BF-305D24E9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20</a:t>
            </a:fld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5C2F0D7F-609B-406F-A1DA-822026F10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06" y="1223796"/>
            <a:ext cx="6507545" cy="822738"/>
          </a:xfrm>
          <a:prstGeom prst="rect">
            <a:avLst/>
          </a:prstGeom>
        </p:spPr>
      </p:pic>
      <p:sp>
        <p:nvSpPr>
          <p:cNvPr id="9" name="Akış Çizelgesi: Karar 8">
            <a:extLst>
              <a:ext uri="{FF2B5EF4-FFF2-40B4-BE49-F238E27FC236}">
                <a16:creationId xmlns:a16="http://schemas.microsoft.com/office/drawing/2014/main" id="{7B64EFA7-089B-415F-873B-90703C1C5158}"/>
              </a:ext>
            </a:extLst>
          </p:cNvPr>
          <p:cNvSpPr/>
          <p:nvPr/>
        </p:nvSpPr>
        <p:spPr>
          <a:xfrm>
            <a:off x="1657350" y="2808351"/>
            <a:ext cx="590550" cy="419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Resim 10">
            <a:extLst>
              <a:ext uri="{FF2B5EF4-FFF2-40B4-BE49-F238E27FC236}">
                <a16:creationId xmlns:a16="http://schemas.microsoft.com/office/drawing/2014/main" id="{FFD39848-8B35-4FC1-9FF7-8F74A86AC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190" y="2539851"/>
            <a:ext cx="36004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15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89F765-5A0C-4081-91AF-88DB57D3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650" y="433610"/>
            <a:ext cx="7482937" cy="652240"/>
          </a:xfrm>
        </p:spPr>
        <p:txBody>
          <a:bodyPr>
            <a:normAutofit fontScale="90000"/>
          </a:bodyPr>
          <a:lstStyle/>
          <a:p>
            <a:r>
              <a:rPr lang="tr-TR">
                <a:latin typeface="Century Gothic"/>
                <a:ea typeface="+mj-lt"/>
                <a:cs typeface="+mj-lt"/>
              </a:rPr>
              <a:t>4. Bağlantı Listesinden Öğeyi Silme</a:t>
            </a:r>
          </a:p>
          <a:p>
            <a:endParaRPr lang="tr-TR"/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17BDD84A-F822-4E7D-8F09-E5F93674B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862" y="1352550"/>
            <a:ext cx="9801225" cy="544449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tr-TR" sz="2400" b="1" dirty="0">
                <a:solidFill>
                  <a:srgbClr val="FF0000"/>
                </a:solidFill>
                <a:latin typeface="Century Gothic"/>
              </a:rPr>
              <a:t>     </a:t>
            </a:r>
            <a:r>
              <a:rPr lang="tr-TR" sz="2400">
                <a:latin typeface="Century Gothic"/>
                <a:ea typeface="+mn-lt"/>
                <a:cs typeface="+mn-lt"/>
              </a:rPr>
              <a:t>LinkedList sınıfının remove () yöntemi LinkedList'ten bir öğeyi kaldırmak için kullanılır. Örneğin,</a:t>
            </a:r>
            <a:r>
              <a:rPr lang="tr-TR" sz="2400" b="1" dirty="0">
                <a:solidFill>
                  <a:srgbClr val="FF0000"/>
                </a:solidFill>
                <a:latin typeface="Century Gothic"/>
              </a:rPr>
              <a:t>                                                                                                                             </a:t>
            </a:r>
          </a:p>
          <a:p>
            <a:pPr marL="0" indent="0">
              <a:buNone/>
            </a:pPr>
            <a:r>
              <a:rPr lang="tr-TR" sz="2400" b="1">
                <a:solidFill>
                  <a:srgbClr val="FF0000"/>
                </a:solidFill>
                <a:latin typeface="Century"/>
              </a:rPr>
              <a:t>                                                                           OUTPUT</a:t>
            </a:r>
            <a:endParaRPr lang="tr-TR" sz="1700">
              <a:solidFill>
                <a:srgbClr val="404040"/>
              </a:solidFill>
              <a:latin typeface="Century"/>
            </a:endParaRPr>
          </a:p>
          <a:p>
            <a:pPr marL="0" indent="0">
              <a:buNone/>
            </a:pPr>
            <a:r>
              <a:rPr lang="tr-TR" sz="2200" b="1" dirty="0">
                <a:solidFill>
                  <a:srgbClr val="FF0000"/>
                </a:solidFill>
              </a:rPr>
              <a:t>                                                                                        </a:t>
            </a:r>
            <a:endParaRPr lang="tr-TR" sz="17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tr-TR" sz="2400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sz="2400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sz="2400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sz="2400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sz="2400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sz="24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400" dirty="0">
                <a:latin typeface="Century"/>
                <a:ea typeface="+mn-lt"/>
                <a:cs typeface="+mn-lt"/>
              </a:rPr>
              <a:t>    </a:t>
            </a:r>
            <a:endParaRPr lang="tr-TR">
              <a:latin typeface="Century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AB60ACF-114F-4A11-987E-FB60A0A3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21</a:t>
            </a:fld>
            <a:endParaRPr lang="en-US"/>
          </a:p>
        </p:txBody>
      </p:sp>
      <p:pic>
        <p:nvPicPr>
          <p:cNvPr id="11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50F377F0-666F-48E8-BA6E-1544A9685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14" y="2890952"/>
            <a:ext cx="4838700" cy="3114675"/>
          </a:xfrm>
          <a:prstGeom prst="rect">
            <a:avLst/>
          </a:prstGeom>
        </p:spPr>
      </p:pic>
      <p:pic>
        <p:nvPicPr>
          <p:cNvPr id="12" name="Resim 12" descr="metin, tablo içeren bir resim&#10;&#10;Açıklama otomatik olarak oluşturuldu">
            <a:extLst>
              <a:ext uri="{FF2B5EF4-FFF2-40B4-BE49-F238E27FC236}">
                <a16:creationId xmlns:a16="http://schemas.microsoft.com/office/drawing/2014/main" id="{E2D38453-B2C9-4EFA-A514-B3059456E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146" y="3656226"/>
            <a:ext cx="4305300" cy="223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07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4CB61BE-64B3-4C4F-9E82-7165EFE8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tr-TR" sz="3200">
                <a:solidFill>
                  <a:schemeClr val="bg1"/>
                </a:solidFill>
                <a:latin typeface="Century Gothic"/>
                <a:ea typeface="+mj-lt"/>
                <a:cs typeface="+mj-lt"/>
              </a:rPr>
              <a:t>Diğer Methodlar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9CD7523-4491-4B58-9410-B7F7E065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o 8">
            <a:extLst>
              <a:ext uri="{FF2B5EF4-FFF2-40B4-BE49-F238E27FC236}">
                <a16:creationId xmlns:a16="http://schemas.microsoft.com/office/drawing/2014/main" id="{FE8949C7-7925-47E1-B15C-C77E4DA6B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044475"/>
              </p:ext>
            </p:extLst>
          </p:nvPr>
        </p:nvGraphicFramePr>
        <p:xfrm>
          <a:off x="4048125" y="28575"/>
          <a:ext cx="8184967" cy="6886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8609">
                  <a:extLst>
                    <a:ext uri="{9D8B030D-6E8A-4147-A177-3AD203B41FA5}">
                      <a16:colId xmlns:a16="http://schemas.microsoft.com/office/drawing/2014/main" val="460605844"/>
                    </a:ext>
                  </a:extLst>
                </a:gridCol>
                <a:gridCol w="4046358">
                  <a:extLst>
                    <a:ext uri="{9D8B030D-6E8A-4147-A177-3AD203B41FA5}">
                      <a16:colId xmlns:a16="http://schemas.microsoft.com/office/drawing/2014/main" val="428484346"/>
                    </a:ext>
                  </a:extLst>
                </a:gridCol>
              </a:tblGrid>
              <a:tr h="7354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2600" dirty="0">
                          <a:latin typeface="Century Gothic"/>
                        </a:rPr>
                        <a:t>      </a:t>
                      </a:r>
                      <a:r>
                        <a:rPr lang="tr-TR" sz="2600" b="1">
                          <a:solidFill>
                            <a:srgbClr val="0070C0"/>
                          </a:solidFill>
                          <a:latin typeface="Century Gothic"/>
                        </a:rPr>
                        <a:t>METHODLAR</a:t>
                      </a:r>
                    </a:p>
                  </a:txBody>
                  <a:tcPr marL="131619" marR="131619" marT="65810" marB="65810"/>
                </a:tc>
                <a:tc>
                  <a:txBody>
                    <a:bodyPr/>
                    <a:lstStyle/>
                    <a:p>
                      <a:r>
                        <a:rPr lang="tr-TR" sz="2600" dirty="0">
                          <a:latin typeface="Century Gothic"/>
                        </a:rPr>
                        <a:t>    </a:t>
                      </a:r>
                      <a:r>
                        <a:rPr lang="tr-TR" sz="2600" b="1" i="0" u="none" strike="noStrike" noProof="0">
                          <a:solidFill>
                            <a:srgbClr val="0070C0"/>
                          </a:solidFill>
                          <a:latin typeface="Century Gothic"/>
                        </a:rPr>
                        <a:t>Description</a:t>
                      </a:r>
                      <a:endParaRPr lang="tr-TR" sz="2600" b="1">
                        <a:solidFill>
                          <a:srgbClr val="0070C0"/>
                        </a:solidFill>
                        <a:latin typeface="Century Gothic"/>
                      </a:endParaRPr>
                    </a:p>
                  </a:txBody>
                  <a:tcPr marL="131619" marR="131619" marT="65810" marB="65810"/>
                </a:tc>
                <a:extLst>
                  <a:ext uri="{0D108BD9-81ED-4DB2-BD59-A6C34878D82A}">
                    <a16:rowId xmlns:a16="http://schemas.microsoft.com/office/drawing/2014/main" val="2963609987"/>
                  </a:ext>
                </a:extLst>
              </a:tr>
              <a:tr h="13085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2600" b="0" i="0" u="none" strike="noStrike" noProof="0">
                          <a:latin typeface="Century Gothic"/>
                        </a:rPr>
                        <a:t>   contains()</a:t>
                      </a:r>
                      <a:endParaRPr lang="tr-TR">
                        <a:latin typeface="Century Gothic"/>
                      </a:endParaRPr>
                    </a:p>
                  </a:txBody>
                  <a:tcPr marL="131619" marR="131619" marT="65810" marB="6581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2200" b="0" i="0" u="none" strike="noStrike" noProof="0">
                          <a:latin typeface="Century Gothic"/>
                        </a:rPr>
                        <a:t>LinkedList öğesinin içerip içermediğini kontrol eder.</a:t>
                      </a:r>
                      <a:endParaRPr lang="tr-TR" sz="2200">
                        <a:latin typeface="Century Gothic"/>
                      </a:endParaRPr>
                    </a:p>
                  </a:txBody>
                  <a:tcPr marL="131619" marR="131619" marT="65810" marB="65810"/>
                </a:tc>
                <a:extLst>
                  <a:ext uri="{0D108BD9-81ED-4DB2-BD59-A6C34878D82A}">
                    <a16:rowId xmlns:a16="http://schemas.microsoft.com/office/drawing/2014/main" val="2423655444"/>
                  </a:ext>
                </a:extLst>
              </a:tr>
              <a:tr h="1308544">
                <a:tc>
                  <a:txBody>
                    <a:bodyPr/>
                    <a:lstStyle/>
                    <a:p>
                      <a:r>
                        <a:rPr lang="tr-TR" sz="2600" dirty="0">
                          <a:latin typeface="Century Gothic"/>
                        </a:rPr>
                        <a:t>   </a:t>
                      </a:r>
                      <a:r>
                        <a:rPr lang="tr-TR" sz="2600" b="0" i="0" u="none" strike="noStrike" noProof="0">
                          <a:latin typeface="Century Gothic"/>
                        </a:rPr>
                        <a:t>indexOf()</a:t>
                      </a:r>
                      <a:endParaRPr lang="tr-TR" sz="2600">
                        <a:latin typeface="Century Gothic"/>
                      </a:endParaRPr>
                    </a:p>
                  </a:txBody>
                  <a:tcPr marL="131619" marR="131619" marT="65810" marB="6581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2200" b="0" i="0" u="none" strike="noStrike" noProof="0">
                          <a:latin typeface="Century Gothic"/>
                        </a:rPr>
                        <a:t>Öğenin ilk oluşumunun dizinini döndürür.</a:t>
                      </a:r>
                      <a:endParaRPr lang="tr-TR" sz="2200">
                        <a:latin typeface="Century Gothic"/>
                      </a:endParaRPr>
                    </a:p>
                  </a:txBody>
                  <a:tcPr marL="131619" marR="131619" marT="65810" marB="65810"/>
                </a:tc>
                <a:extLst>
                  <a:ext uri="{0D108BD9-81ED-4DB2-BD59-A6C34878D82A}">
                    <a16:rowId xmlns:a16="http://schemas.microsoft.com/office/drawing/2014/main" val="4194269666"/>
                  </a:ext>
                </a:extLst>
              </a:tr>
              <a:tr h="1308544">
                <a:tc>
                  <a:txBody>
                    <a:bodyPr/>
                    <a:lstStyle/>
                    <a:p>
                      <a:r>
                        <a:rPr lang="tr-TR" sz="2600" dirty="0">
                          <a:latin typeface="Century Gothic"/>
                        </a:rPr>
                        <a:t>   </a:t>
                      </a:r>
                      <a:r>
                        <a:rPr lang="tr-TR" sz="2600" b="0" i="0" u="none" strike="noStrike" noProof="0">
                          <a:latin typeface="Century Gothic"/>
                        </a:rPr>
                        <a:t>lastIndexOf()</a:t>
                      </a:r>
                      <a:endParaRPr lang="tr-TR" sz="2600">
                        <a:latin typeface="Century Gothic"/>
                      </a:endParaRPr>
                    </a:p>
                  </a:txBody>
                  <a:tcPr marL="131619" marR="131619" marT="65810" marB="6581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2200" b="0" i="0" u="none" strike="noStrike" noProof="0">
                          <a:latin typeface="Century Gothic"/>
                        </a:rPr>
                        <a:t>Öğenin son oluşumunun dizinini döndürür.</a:t>
                      </a:r>
                      <a:endParaRPr lang="tr-TR" sz="2200">
                        <a:latin typeface="Century Gothic"/>
                      </a:endParaRPr>
                    </a:p>
                  </a:txBody>
                  <a:tcPr marL="131619" marR="131619" marT="65810" marB="65810"/>
                </a:tc>
                <a:extLst>
                  <a:ext uri="{0D108BD9-81ED-4DB2-BD59-A6C34878D82A}">
                    <a16:rowId xmlns:a16="http://schemas.microsoft.com/office/drawing/2014/main" val="546550845"/>
                  </a:ext>
                </a:extLst>
              </a:tr>
              <a:tr h="9169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2600" b="0" i="0" u="none" strike="noStrike" noProof="0">
                          <a:latin typeface="Century Gothic"/>
                        </a:rPr>
                        <a:t>   clear()</a:t>
                      </a:r>
                      <a:endParaRPr lang="tr-TR">
                        <a:latin typeface="Century Gothic"/>
                      </a:endParaRPr>
                    </a:p>
                  </a:txBody>
                  <a:tcPr marL="131619" marR="131619" marT="65810" marB="6581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2200" b="0" i="0" u="none" strike="noStrike" noProof="0">
                          <a:latin typeface="Century Gothic"/>
                        </a:rPr>
                        <a:t>LinkedList'in tüm öğelerini kaldırır.</a:t>
                      </a:r>
                      <a:endParaRPr lang="tr-TR" sz="2200">
                        <a:latin typeface="Century Gothic"/>
                      </a:endParaRPr>
                    </a:p>
                  </a:txBody>
                  <a:tcPr marL="131619" marR="131619" marT="65810" marB="65810"/>
                </a:tc>
                <a:extLst>
                  <a:ext uri="{0D108BD9-81ED-4DB2-BD59-A6C34878D82A}">
                    <a16:rowId xmlns:a16="http://schemas.microsoft.com/office/drawing/2014/main" val="3530981143"/>
                  </a:ext>
                </a:extLst>
              </a:tr>
              <a:tr h="13085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2600" b="0" i="0" u="none" strike="noStrike" noProof="0">
                          <a:latin typeface="Century Gothic"/>
                        </a:rPr>
                        <a:t>   iterator()</a:t>
                      </a:r>
                      <a:endParaRPr lang="tr-TR">
                        <a:latin typeface="Century Gothic"/>
                      </a:endParaRPr>
                    </a:p>
                  </a:txBody>
                  <a:tcPr marL="131619" marR="131619" marT="65810" marB="6581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2200" b="0" i="0" u="none" strike="noStrike" noProof="0">
                          <a:latin typeface="Century Gothic"/>
                        </a:rPr>
                        <a:t>LinkedList üzerinde yinelemek için bir yineleyici döndürür.</a:t>
                      </a:r>
                      <a:endParaRPr lang="tr-TR" sz="2200">
                        <a:latin typeface="Century Gothic"/>
                      </a:endParaRPr>
                    </a:p>
                  </a:txBody>
                  <a:tcPr marL="131619" marR="131619" marT="65810" marB="65810"/>
                </a:tc>
                <a:extLst>
                  <a:ext uri="{0D108BD9-81ED-4DB2-BD59-A6C34878D82A}">
                    <a16:rowId xmlns:a16="http://schemas.microsoft.com/office/drawing/2014/main" val="2014321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497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07D3DA-228B-4BB8-9C95-1D6CBD7F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232" y="329701"/>
            <a:ext cx="7416262" cy="585565"/>
          </a:xfrm>
        </p:spPr>
        <p:txBody>
          <a:bodyPr>
            <a:normAutofit fontScale="90000"/>
          </a:bodyPr>
          <a:lstStyle/>
          <a:p>
            <a:r>
              <a:rPr lang="tr-TR">
                <a:latin typeface="Century Gothic"/>
              </a:rPr>
              <a:t>LinkedList as Deque and Queue</a:t>
            </a:r>
          </a:p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C899D4-89C9-483E-B5F3-29A55EF1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662" y="466725"/>
            <a:ext cx="9886950" cy="5444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tr-TR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>
                <a:latin typeface="Century Gothic"/>
                <a:ea typeface="+mn-lt"/>
                <a:cs typeface="+mn-lt"/>
              </a:rPr>
              <a:t>   </a:t>
            </a:r>
            <a:endParaRPr lang="tr-TR">
              <a:latin typeface="Century"/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dirty="0">
                <a:latin typeface="Century Gothic"/>
                <a:ea typeface="+mn-lt"/>
                <a:cs typeface="+mn-lt"/>
              </a:rPr>
              <a:t>    </a:t>
            </a:r>
            <a:r>
              <a:rPr lang="tr-TR">
                <a:latin typeface="Century Gothic"/>
                <a:ea typeface="+mn-lt"/>
                <a:cs typeface="+mn-lt"/>
              </a:rPr>
              <a:t>LinkedList sınıfı ayrıca Queue ve Deque arayüzünü uyguladığından, bu arayüzlerin yöntemlerini de uygulayabilir. Yaygın olarak kullanılan yöntemlerden bazıları şunlardır:</a:t>
            </a:r>
            <a:endParaRPr lang="tr-TR">
              <a:latin typeface="Century Gothic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46AA95E-BC54-4FBD-8E85-7E21826A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23</a:t>
            </a:fld>
            <a:endParaRPr lang="en-US"/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24D7C5AB-6082-4D92-AE0D-275E3DFB0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081881"/>
              </p:ext>
            </p:extLst>
          </p:nvPr>
        </p:nvGraphicFramePr>
        <p:xfrm>
          <a:off x="1647825" y="2047875"/>
          <a:ext cx="894160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93">
                  <a:extLst>
                    <a:ext uri="{9D8B030D-6E8A-4147-A177-3AD203B41FA5}">
                      <a16:colId xmlns:a16="http://schemas.microsoft.com/office/drawing/2014/main" val="2648448237"/>
                    </a:ext>
                  </a:extLst>
                </a:gridCol>
                <a:gridCol w="6401509">
                  <a:extLst>
                    <a:ext uri="{9D8B030D-6E8A-4147-A177-3AD203B41FA5}">
                      <a16:colId xmlns:a16="http://schemas.microsoft.com/office/drawing/2014/main" val="3319367618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r>
                        <a:rPr lang="tr-TR" u="sng" dirty="0">
                          <a:latin typeface="Century Gothic"/>
                        </a:rPr>
                        <a:t>      </a:t>
                      </a:r>
                      <a:r>
                        <a:rPr lang="tr-TR" b="1" u="sng">
                          <a:solidFill>
                            <a:srgbClr val="0070C0"/>
                          </a:solidFill>
                          <a:latin typeface="Century Gothic"/>
                        </a:rPr>
                        <a:t>METHODLAR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u="sng" dirty="0">
                          <a:latin typeface="Century Gothic"/>
                        </a:rPr>
                        <a:t>             </a:t>
                      </a:r>
                      <a:r>
                        <a:rPr lang="tr-TR" b="1" u="sng">
                          <a:solidFill>
                            <a:srgbClr val="0070C0"/>
                          </a:solidFill>
                          <a:latin typeface="Century Gothic"/>
                        </a:rPr>
                        <a:t>AÇIKLAMA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37558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sng" strike="noStrike" noProof="0">
                          <a:latin typeface="Century Gothic"/>
                        </a:rPr>
                        <a:t>addFirst()</a:t>
                      </a:r>
                      <a:endParaRPr lang="tr-TR" u="sng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sng" strike="noStrike" noProof="0">
                          <a:latin typeface="Century Gothic"/>
                        </a:rPr>
                        <a:t>bağlantılı listenin başına belirtilen öğeyi ekler.</a:t>
                      </a:r>
                      <a:endParaRPr lang="tr-TR" u="sng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6984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sng" strike="noStrike" noProof="0">
                          <a:latin typeface="Century Gothic"/>
                        </a:rPr>
                        <a:t>addLast()</a:t>
                      </a:r>
                      <a:endParaRPr lang="tr-TR" u="sng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sng" strike="noStrike" noProof="0">
                          <a:latin typeface="Century Gothic"/>
                        </a:rPr>
                        <a:t>bağlantılı listenin sonuna belirtilen öğeyi ekler.</a:t>
                      </a:r>
                      <a:endParaRPr lang="tr-TR" u="sng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98255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sng" strike="noStrike" noProof="0">
                          <a:latin typeface="Century Gothic"/>
                        </a:rPr>
                        <a:t>getFirst()</a:t>
                      </a:r>
                      <a:endParaRPr lang="tr-TR" u="sng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sng" strike="noStrike" noProof="0">
                          <a:latin typeface="Century Gothic"/>
                        </a:rPr>
                        <a:t>ilk öğeyi döndürür.</a:t>
                      </a:r>
                      <a:endParaRPr lang="tr-TR" u="sng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0783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sng" strike="noStrike" noProof="0">
                          <a:latin typeface="Century Gothic"/>
                        </a:rPr>
                        <a:t>getLast()</a:t>
                      </a:r>
                      <a:endParaRPr lang="tr-TR" u="sng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sng" strike="noStrike" noProof="0">
                          <a:latin typeface="Century Gothic"/>
                        </a:rPr>
                        <a:t>son öğeyi döndürür.</a:t>
                      </a:r>
                      <a:endParaRPr lang="tr-TR" u="sng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738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sng" strike="noStrike" noProof="0">
                          <a:latin typeface="Century Gothic"/>
                        </a:rPr>
                        <a:t>removeFirst()</a:t>
                      </a:r>
                      <a:endParaRPr lang="tr-TR" u="sng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sng" strike="noStrike" noProof="0">
                          <a:latin typeface="Century Gothic"/>
                        </a:rPr>
                        <a:t>ilk öğeyi kaldırır.</a:t>
                      </a:r>
                      <a:endParaRPr lang="tr-TR" u="sng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1887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sng" strike="noStrike" noProof="0">
                          <a:latin typeface="Century Gothic"/>
                        </a:rPr>
                        <a:t>removeLast()</a:t>
                      </a:r>
                      <a:endParaRPr lang="tr-TR" u="sng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sng" strike="noStrike" noProof="0">
                          <a:latin typeface="Century Gothic"/>
                        </a:rPr>
                        <a:t>son öğeyi kaldırır.</a:t>
                      </a:r>
                      <a:endParaRPr lang="tr-TR" u="sng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3948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sng" strike="noStrike" noProof="0">
                          <a:latin typeface="Century Gothic"/>
                        </a:rPr>
                        <a:t>peek()</a:t>
                      </a:r>
                      <a:endParaRPr lang="tr-TR" u="sng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sng" strike="noStrike" noProof="0">
                          <a:latin typeface="Century Gothic"/>
                        </a:rPr>
                        <a:t>bağlantılı listenin ilk öğesini (başını) döndürür.</a:t>
                      </a:r>
                      <a:endParaRPr lang="tr-TR" u="sng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45414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sng" strike="noStrike" noProof="0">
                          <a:latin typeface="Century Gothic"/>
                        </a:rPr>
                        <a:t>poll()</a:t>
                      </a:r>
                      <a:endParaRPr lang="tr-TR" u="sng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sng" strike="noStrike" noProof="0">
                          <a:latin typeface="Century Gothic"/>
                        </a:rPr>
                        <a:t>bağlı listedeki ilk öğeyi döndürür ve kaldırır.</a:t>
                      </a:r>
                      <a:endParaRPr lang="tr-TR" u="sng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05585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sng" strike="noStrike" noProof="0">
                          <a:latin typeface="Century Gothic"/>
                        </a:rPr>
                        <a:t>offer()</a:t>
                      </a:r>
                      <a:endParaRPr lang="tr-TR" u="sng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sng" strike="noStrike" noProof="0">
                          <a:latin typeface="Century Gothic"/>
                        </a:rPr>
                        <a:t>bağlantılı listenin sonuna belirtilen öğeyi ekler.</a:t>
                      </a:r>
                      <a:endParaRPr lang="tr-TR" u="sng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31"/>
                  </a:ext>
                </a:extLst>
              </a:tr>
            </a:tbl>
          </a:graphicData>
        </a:graphic>
      </p:graphicFrame>
      <p:sp>
        <p:nvSpPr>
          <p:cNvPr id="7" name="Akış Çizelgesi: Karar 6">
            <a:extLst>
              <a:ext uri="{FF2B5EF4-FFF2-40B4-BE49-F238E27FC236}">
                <a16:creationId xmlns:a16="http://schemas.microsoft.com/office/drawing/2014/main" id="{4A472671-60C2-40B6-88A8-6972B0925AEA}"/>
              </a:ext>
            </a:extLst>
          </p:cNvPr>
          <p:cNvSpPr/>
          <p:nvPr/>
        </p:nvSpPr>
        <p:spPr>
          <a:xfrm>
            <a:off x="1400175" y="1331976"/>
            <a:ext cx="438150" cy="2190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5349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D9FDCC-368E-460F-A040-06FCBEE7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Century Gothic"/>
              </a:rPr>
              <a:t>ÖRNEK: Java LinkedList as Queue</a:t>
            </a:r>
          </a:p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339B1A4-CFCB-4578-81BA-CCCCA7C7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24</a:t>
            </a:fld>
            <a:endParaRPr lang="en-US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1EE270C8-A364-4FF9-949F-EEE060BC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800" b="1">
                <a:solidFill>
                  <a:srgbClr val="FF0000"/>
                </a:solidFill>
              </a:rPr>
              <a:t>                                                         OUTPUT</a:t>
            </a:r>
            <a:endParaRPr lang="tr-TR"/>
          </a:p>
        </p:txBody>
      </p:sp>
      <p:pic>
        <p:nvPicPr>
          <p:cNvPr id="8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A574B3E0-B6AA-4C67-896A-B65304C36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01" y="1804119"/>
            <a:ext cx="5534025" cy="4108450"/>
          </a:xfrm>
          <a:prstGeom prst="rect">
            <a:avLst/>
          </a:prstGeom>
        </p:spPr>
      </p:pic>
      <p:pic>
        <p:nvPicPr>
          <p:cNvPr id="9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A094F99D-68A1-4176-ACAB-DA3A846D1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842" y="2706249"/>
            <a:ext cx="4972050" cy="220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98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E03F1F-90FC-4107-AD4A-4BF212CA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>
                <a:latin typeface="Century Gothic"/>
              </a:rPr>
              <a:t>ÖRNEK:Java LinkedList as Deque</a:t>
            </a:r>
          </a:p>
          <a:p>
            <a:endParaRPr lang="tr-TR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                                                </a:t>
            </a:r>
            <a:r>
              <a:rPr lang="en-US" b="1">
                <a:solidFill>
                  <a:srgbClr val="FF0000"/>
                </a:solidFill>
              </a:rPr>
              <a:t>OUTPUT   </a:t>
            </a:r>
          </a:p>
        </p:txBody>
      </p:sp>
      <p:pic>
        <p:nvPicPr>
          <p:cNvPr id="5" name="Resim 5" descr="tablo içeren bir resim&#10;&#10;Açıklama otomatik olarak oluşturuldu">
            <a:extLst>
              <a:ext uri="{FF2B5EF4-FFF2-40B4-BE49-F238E27FC236}">
                <a16:creationId xmlns:a16="http://schemas.microsoft.com/office/drawing/2014/main" id="{747FF14A-CA79-452D-8CEE-5CB994425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208" y="1790700"/>
            <a:ext cx="5702158" cy="4272922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6782EE-27BE-41C8-A9C5-4D90C267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25</a:t>
            </a:fld>
            <a:endParaRPr lang="en-US"/>
          </a:p>
        </p:txBody>
      </p:sp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D05022E5-C717-4AA8-9AD5-B08C46527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0" y="3372860"/>
            <a:ext cx="4171950" cy="19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04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1E1C68-3F33-4CD0-9097-2D217A00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6911437" cy="814165"/>
          </a:xfrm>
        </p:spPr>
        <p:txBody>
          <a:bodyPr>
            <a:normAutofit/>
          </a:bodyPr>
          <a:lstStyle/>
          <a:p>
            <a:r>
              <a:rPr lang="tr-TR">
                <a:latin typeface="Century Gothic"/>
                <a:ea typeface="+mj-lt"/>
                <a:cs typeface="+mj-lt"/>
              </a:rPr>
              <a:t>LinkedList aracılığıyla yineleme</a:t>
            </a:r>
            <a:endParaRPr lang="tr-TR">
              <a:latin typeface="Century Gothic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E8C443-6881-4954-B677-73670D53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26</a:t>
            </a:fld>
            <a:endParaRPr lang="en-US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5EB10FC4-6D4C-4B62-8E03-0140F442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012" y="1495425"/>
            <a:ext cx="9753600" cy="4415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/>
              <a:t>   </a:t>
            </a:r>
            <a:r>
              <a:rPr lang="tr-TR" dirty="0">
                <a:latin typeface="Century Gothic"/>
              </a:rPr>
              <a:t> </a:t>
            </a:r>
            <a:r>
              <a:rPr lang="tr-TR">
                <a:latin typeface="Century Gothic"/>
                <a:ea typeface="+mn-lt"/>
                <a:cs typeface="+mn-lt"/>
              </a:rPr>
              <a:t>LinkedList aracılığıyla yinelemek için her döngü için Java kullanabiliriz. Örneğin,</a:t>
            </a:r>
            <a:r>
              <a:rPr lang="tr-TR" dirty="0">
                <a:latin typeface="Century Gothic"/>
              </a:rPr>
              <a:t> </a:t>
            </a:r>
            <a:r>
              <a:rPr lang="tr-TR" dirty="0"/>
              <a:t>                                                                                 </a:t>
            </a:r>
          </a:p>
          <a:p>
            <a:pPr marL="0" indent="0">
              <a:buNone/>
            </a:pPr>
            <a:r>
              <a:rPr lang="tr-TR" dirty="0"/>
              <a:t>                                                                                                </a:t>
            </a:r>
            <a:r>
              <a:rPr lang="tr-TR" sz="2800" b="1" dirty="0"/>
              <a:t>  </a:t>
            </a:r>
            <a:r>
              <a:rPr lang="tr-TR" sz="2800" b="1" dirty="0">
                <a:solidFill>
                  <a:srgbClr val="404040"/>
                </a:solidFill>
              </a:rPr>
              <a:t>    </a:t>
            </a:r>
            <a:r>
              <a:rPr lang="tr-TR" sz="2800" b="1">
                <a:solidFill>
                  <a:srgbClr val="FF0000"/>
                </a:solidFill>
              </a:rPr>
              <a:t>OUTPUT</a:t>
            </a:r>
          </a:p>
        </p:txBody>
      </p:sp>
      <p:pic>
        <p:nvPicPr>
          <p:cNvPr id="9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24FC3EB2-2CB2-45CE-AF25-DCD1E0308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76" y="2269302"/>
            <a:ext cx="5600700" cy="3187609"/>
          </a:xfrm>
          <a:prstGeom prst="rect">
            <a:avLst/>
          </a:prstGeom>
        </p:spPr>
      </p:pic>
      <p:pic>
        <p:nvPicPr>
          <p:cNvPr id="10" name="Resim 10" descr="tablo içeren bir resim&#10;&#10;Açıklama otomatik olarak oluşturuldu">
            <a:extLst>
              <a:ext uri="{FF2B5EF4-FFF2-40B4-BE49-F238E27FC236}">
                <a16:creationId xmlns:a16="http://schemas.microsoft.com/office/drawing/2014/main" id="{8670FA10-A2E9-4DDB-BAB6-21DA39230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533" y="2827841"/>
            <a:ext cx="4171950" cy="185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14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EAEF97-B50F-4E0E-B98A-50065FB1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75" y="347885"/>
            <a:ext cx="5168362" cy="585565"/>
          </a:xfrm>
        </p:spPr>
        <p:txBody>
          <a:bodyPr>
            <a:normAutofit fontScale="90000"/>
          </a:bodyPr>
          <a:lstStyle/>
          <a:p>
            <a:r>
              <a:rPr lang="tr-TR" err="1">
                <a:latin typeface="Century Gothic"/>
              </a:rPr>
              <a:t>LinkedList</a:t>
            </a:r>
            <a:r>
              <a:rPr lang="tr-TR">
                <a:latin typeface="Century Gothic"/>
              </a:rPr>
              <a:t> Ve </a:t>
            </a:r>
            <a:r>
              <a:rPr lang="tr-TR" err="1">
                <a:latin typeface="Century Gothic"/>
              </a:rPr>
              <a:t>ArrayList</a:t>
            </a:r>
            <a:endParaRPr lang="tr-TR">
              <a:latin typeface="Century Gothic"/>
            </a:endParaRPr>
          </a:p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575EB2-5C6A-44D0-8BC0-C43B8B8C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762" y="1066800"/>
            <a:ext cx="9753600" cy="472059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tr-TR">
              <a:latin typeface="Century"/>
              <a:ea typeface="+mn-lt"/>
              <a:cs typeface="+mn-lt"/>
            </a:endParaRPr>
          </a:p>
          <a:p>
            <a:r>
              <a:rPr lang="tr-TR">
                <a:latin typeface="Century Gothic"/>
                <a:ea typeface="+mn-lt"/>
                <a:cs typeface="+mn-lt"/>
              </a:rPr>
              <a:t>Hem Java </a:t>
            </a:r>
            <a:r>
              <a:rPr lang="tr-TR" err="1">
                <a:latin typeface="Century Gothic"/>
                <a:ea typeface="+mn-lt"/>
                <a:cs typeface="+mn-lt"/>
              </a:rPr>
              <a:t>ArrayList</a:t>
            </a:r>
            <a:r>
              <a:rPr lang="tr-TR">
                <a:latin typeface="Century Gothic"/>
                <a:ea typeface="+mn-lt"/>
                <a:cs typeface="+mn-lt"/>
              </a:rPr>
              <a:t> hem de </a:t>
            </a:r>
            <a:r>
              <a:rPr lang="tr-TR" err="1">
                <a:latin typeface="Century Gothic"/>
                <a:ea typeface="+mn-lt"/>
                <a:cs typeface="+mn-lt"/>
              </a:rPr>
              <a:t>LinkedList</a:t>
            </a:r>
            <a:r>
              <a:rPr lang="tr-TR">
                <a:latin typeface="Century Gothic"/>
                <a:ea typeface="+mn-lt"/>
                <a:cs typeface="+mn-lt"/>
              </a:rPr>
              <a:t>, Koleksiyonlar çerçevesinin Liste </a:t>
            </a:r>
            <a:r>
              <a:rPr lang="tr-TR" err="1">
                <a:latin typeface="Century Gothic"/>
                <a:ea typeface="+mn-lt"/>
                <a:cs typeface="+mn-lt"/>
              </a:rPr>
              <a:t>arayüzünü</a:t>
            </a:r>
            <a:r>
              <a:rPr lang="tr-TR">
                <a:latin typeface="Century Gothic"/>
                <a:ea typeface="+mn-lt"/>
                <a:cs typeface="+mn-lt"/>
              </a:rPr>
              <a:t> uygular. Ancak aralarında bazı farklar vardır.</a:t>
            </a:r>
            <a:endParaRPr lang="tr-TR">
              <a:latin typeface="Century Gothic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4DFC6AA-0BF0-4CBA-90EE-E429A783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27</a:t>
            </a:fld>
            <a:endParaRPr lang="en-US"/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962CBBCC-CA13-4757-9A31-C1CB0E0AF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966438"/>
              </p:ext>
            </p:extLst>
          </p:nvPr>
        </p:nvGraphicFramePr>
        <p:xfrm>
          <a:off x="1216602" y="2150052"/>
          <a:ext cx="9525534" cy="4362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767">
                  <a:extLst>
                    <a:ext uri="{9D8B030D-6E8A-4147-A177-3AD203B41FA5}">
                      <a16:colId xmlns:a16="http://schemas.microsoft.com/office/drawing/2014/main" val="292240537"/>
                    </a:ext>
                  </a:extLst>
                </a:gridCol>
                <a:gridCol w="4762767">
                  <a:extLst>
                    <a:ext uri="{9D8B030D-6E8A-4147-A177-3AD203B41FA5}">
                      <a16:colId xmlns:a16="http://schemas.microsoft.com/office/drawing/2014/main" val="1524891111"/>
                    </a:ext>
                  </a:extLst>
                </a:gridCol>
              </a:tblGrid>
              <a:tr h="727074">
                <a:tc>
                  <a:txBody>
                    <a:bodyPr/>
                    <a:lstStyle/>
                    <a:p>
                      <a:r>
                        <a:rPr lang="tr-TR" dirty="0">
                          <a:latin typeface="Century Gothic"/>
                        </a:rPr>
                        <a:t>                            </a:t>
                      </a:r>
                      <a:r>
                        <a:rPr lang="tr-TR" sz="1800" b="1" i="0" u="none" strike="noStrike" noProof="0">
                          <a:solidFill>
                            <a:srgbClr val="0070C0"/>
                          </a:solidFill>
                          <a:latin typeface="Century Gothic"/>
                        </a:rPr>
                        <a:t>LinkedList</a:t>
                      </a:r>
                      <a:endParaRPr lang="tr-TR" b="1">
                        <a:solidFill>
                          <a:srgbClr val="0070C0"/>
                        </a:solidFill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entury Gothic"/>
                        </a:rPr>
                        <a:t>                 </a:t>
                      </a:r>
                      <a:r>
                        <a:rPr lang="tr-TR" sz="1800" b="1" i="0" u="none" strike="noStrike" noProof="0" err="1">
                          <a:solidFill>
                            <a:srgbClr val="0070C0"/>
                          </a:solidFill>
                          <a:latin typeface="Century Gothic"/>
                        </a:rPr>
                        <a:t>ArrayList</a:t>
                      </a:r>
                      <a:endParaRPr lang="tr-TR" b="1">
                        <a:solidFill>
                          <a:srgbClr val="0070C0"/>
                        </a:solidFill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73520"/>
                  </a:ext>
                </a:extLst>
              </a:tr>
              <a:tr h="7270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 err="1">
                          <a:latin typeface="Century Gothic"/>
                        </a:rPr>
                        <a:t>List</a:t>
                      </a:r>
                      <a:r>
                        <a:rPr lang="tr-TR" sz="1800" b="0" i="0" u="none" strike="noStrike" noProof="0">
                          <a:latin typeface="Century Gothic"/>
                        </a:rPr>
                        <a:t>, Queue ve </a:t>
                      </a:r>
                      <a:r>
                        <a:rPr lang="tr-TR" sz="1800" b="0" i="0" u="none" strike="noStrike" noProof="0" err="1">
                          <a:latin typeface="Century Gothic"/>
                        </a:rPr>
                        <a:t>Deque</a:t>
                      </a:r>
                      <a:r>
                        <a:rPr lang="tr-TR" sz="1800" b="0" i="0" u="none" strike="noStrike" noProof="0" dirty="0">
                          <a:latin typeface="Century Gothic"/>
                        </a:rPr>
                        <a:t> </a:t>
                      </a:r>
                      <a:r>
                        <a:rPr lang="tr-TR" sz="1800" b="0" i="0" u="none" strike="noStrike" noProof="0" err="1">
                          <a:latin typeface="Century Gothic"/>
                        </a:rPr>
                        <a:t>arayüzlerini</a:t>
                      </a:r>
                      <a:r>
                        <a:rPr lang="tr-TR" sz="1800" b="0" i="0" u="none" strike="noStrike" noProof="0">
                          <a:latin typeface="Century Gothic"/>
                        </a:rPr>
                        <a:t> uygular.</a:t>
                      </a:r>
                      <a:endParaRPr lang="tr-TR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>
                          <a:latin typeface="Century Gothic"/>
                        </a:rPr>
                        <a:t>Liste </a:t>
                      </a:r>
                      <a:r>
                        <a:rPr lang="tr-TR" sz="1800" b="0" i="0" u="none" strike="noStrike" noProof="0" err="1">
                          <a:latin typeface="Century Gothic"/>
                        </a:rPr>
                        <a:t>arayüzünü</a:t>
                      </a:r>
                      <a:r>
                        <a:rPr lang="tr-TR" sz="1800" b="0" i="0" u="none" strike="noStrike" noProof="0">
                          <a:latin typeface="Century Gothic"/>
                        </a:rPr>
                        <a:t> uygular.</a:t>
                      </a:r>
                      <a:endParaRPr lang="tr-TR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33452"/>
                  </a:ext>
                </a:extLst>
              </a:tr>
              <a:tr h="7270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>
                          <a:latin typeface="Century Gothic"/>
                        </a:rPr>
                        <a:t>3 değeri (</a:t>
                      </a:r>
                      <a:r>
                        <a:rPr lang="tr-TR" sz="1800" b="0" i="0" u="none" strike="noStrike" noProof="0" err="1">
                          <a:latin typeface="Century Gothic"/>
                        </a:rPr>
                        <a:t>previous</a:t>
                      </a:r>
                      <a:r>
                        <a:rPr lang="tr-TR" sz="1800" b="0" i="0" u="none" strike="noStrike" noProof="0" dirty="0">
                          <a:latin typeface="Century Gothic"/>
                        </a:rPr>
                        <a:t> </a:t>
                      </a:r>
                      <a:r>
                        <a:rPr lang="tr-TR" sz="1800" b="0" i="0" u="none" strike="noStrike" noProof="0" err="1">
                          <a:latin typeface="Century Gothic"/>
                        </a:rPr>
                        <a:t>address</a:t>
                      </a:r>
                      <a:r>
                        <a:rPr lang="tr-TR" sz="1800" b="0" i="0" u="none" strike="noStrike" noProof="0">
                          <a:latin typeface="Century Gothic"/>
                        </a:rPr>
                        <a:t>, data ve </a:t>
                      </a:r>
                      <a:r>
                        <a:rPr lang="tr-TR" sz="1800" b="0" i="0" u="none" strike="noStrike" noProof="0" err="1">
                          <a:latin typeface="Century Gothic"/>
                        </a:rPr>
                        <a:t>next</a:t>
                      </a:r>
                      <a:r>
                        <a:rPr lang="tr-TR" sz="1800" b="0" i="0" u="none" strike="noStrike" noProof="0" dirty="0">
                          <a:latin typeface="Century Gothic"/>
                        </a:rPr>
                        <a:t> </a:t>
                      </a:r>
                      <a:r>
                        <a:rPr lang="tr-TR" sz="1800" b="0" i="0" u="none" strike="noStrike" noProof="0" err="1">
                          <a:latin typeface="Century Gothic"/>
                        </a:rPr>
                        <a:t>address</a:t>
                      </a:r>
                      <a:r>
                        <a:rPr lang="tr-TR" sz="1800" b="0" i="0" u="none" strike="noStrike" noProof="0">
                          <a:latin typeface="Century Gothic"/>
                        </a:rPr>
                        <a:t>) tek bir konumda depolar.</a:t>
                      </a:r>
                      <a:endParaRPr lang="tr-TR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>
                          <a:latin typeface="Century Gothic"/>
                        </a:rPr>
                        <a:t>Tek bir konumda tek bir değeri saklar.</a:t>
                      </a:r>
                      <a:endParaRPr lang="tr-TR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77626"/>
                  </a:ext>
                </a:extLst>
              </a:tr>
              <a:tr h="7270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>
                          <a:latin typeface="Century Gothic"/>
                        </a:rPr>
                        <a:t>Çift bağlantılı liste uygulamasını sağlar.</a:t>
                      </a:r>
                      <a:endParaRPr lang="tr-TR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>
                          <a:latin typeface="Century Gothic"/>
                        </a:rPr>
                        <a:t>Yeniden boyutlandırılabilir bir dizi uygulaması sağlar.</a:t>
                      </a:r>
                      <a:endParaRPr lang="tr-TR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53965"/>
                  </a:ext>
                </a:extLst>
              </a:tr>
              <a:tr h="7270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>
                          <a:latin typeface="Century Gothic"/>
                        </a:rPr>
                        <a:t>Bir eleman eklendiğinde, önceki ve sonraki adres değiştirilir.</a:t>
                      </a:r>
                      <a:endParaRPr lang="tr-TR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>
                          <a:latin typeface="Century Gothic"/>
                        </a:rPr>
                        <a:t>Bir öğe eklendiğinde, bu konumdan sonraki tüm öğeler kaydırılır.</a:t>
                      </a:r>
                      <a:endParaRPr lang="tr-TR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16475"/>
                  </a:ext>
                </a:extLst>
              </a:tr>
              <a:tr h="7270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>
                          <a:latin typeface="Century Gothic"/>
                        </a:rPr>
                        <a:t>Bir öğeye erişmek için, baştan öğeye kadar yinelememiz gerekir.</a:t>
                      </a:r>
                      <a:endParaRPr lang="tr-TR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>
                          <a:latin typeface="Century Gothic"/>
                        </a:rPr>
                        <a:t>Dizinler kullanarak öğelere rastgele erişebilir.</a:t>
                      </a:r>
                      <a:endParaRPr lang="tr-TR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816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315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AF4060-C2EB-4489-A719-2D90C662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337" y="438150"/>
            <a:ext cx="9439275" cy="547307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tr-TR">
              <a:ea typeface="+mn-lt"/>
              <a:cs typeface="+mn-lt"/>
            </a:endParaRPr>
          </a:p>
          <a:p>
            <a:endParaRPr lang="tr-TR">
              <a:ea typeface="+mn-lt"/>
              <a:cs typeface="+mn-lt"/>
            </a:endParaRPr>
          </a:p>
          <a:p>
            <a:r>
              <a:rPr lang="tr-TR">
                <a:latin typeface="Century Gothic" panose="020B0502020202020204"/>
                <a:ea typeface="+mn-lt"/>
                <a:cs typeface="+mn-lt"/>
              </a:rPr>
              <a:t>Not: Java'daki </a:t>
            </a:r>
            <a:r>
              <a:rPr lang="tr-TR" err="1">
                <a:latin typeface="Century Gothic"/>
                <a:ea typeface="+mn-lt"/>
                <a:cs typeface="+mn-lt"/>
              </a:rPr>
              <a:t>arayüzleri</a:t>
            </a:r>
            <a:r>
              <a:rPr lang="tr-TR">
                <a:latin typeface="Century Gothic"/>
                <a:ea typeface="+mn-lt"/>
                <a:cs typeface="+mn-lt"/>
              </a:rPr>
              <a:t> kullanarak bir </a:t>
            </a:r>
            <a:r>
              <a:rPr lang="tr-TR" err="1">
                <a:latin typeface="Century Gothic"/>
                <a:ea typeface="+mn-lt"/>
                <a:cs typeface="+mn-lt"/>
              </a:rPr>
              <a:t>LinkedList</a:t>
            </a:r>
            <a:r>
              <a:rPr lang="tr-TR">
                <a:latin typeface="Century Gothic"/>
                <a:ea typeface="+mn-lt"/>
                <a:cs typeface="+mn-lt"/>
              </a:rPr>
              <a:t> de oluşturabiliriz. Örneğin,</a:t>
            </a:r>
            <a:endParaRPr lang="tr-TR">
              <a:latin typeface="Century Gothic"/>
            </a:endParaRPr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>
              <a:ea typeface="+mn-lt"/>
              <a:cs typeface="+mn-lt"/>
            </a:endParaRPr>
          </a:p>
          <a:p>
            <a:endParaRPr lang="tr-TR">
              <a:ea typeface="+mn-lt"/>
              <a:cs typeface="+mn-lt"/>
            </a:endParaRPr>
          </a:p>
          <a:p>
            <a:r>
              <a:rPr lang="tr-TR">
                <a:latin typeface="Century Gothic" panose="020B0502020202020204"/>
                <a:ea typeface="+mn-lt"/>
                <a:cs typeface="+mn-lt"/>
              </a:rPr>
              <a:t>Burada </a:t>
            </a:r>
            <a:r>
              <a:rPr lang="tr-TR" err="1">
                <a:latin typeface="Century Gothic"/>
                <a:ea typeface="+mn-lt"/>
                <a:cs typeface="+mn-lt"/>
              </a:rPr>
              <a:t>LinkedList</a:t>
            </a:r>
            <a:r>
              <a:rPr lang="tr-TR">
                <a:latin typeface="Century Gothic"/>
                <a:ea typeface="+mn-lt"/>
                <a:cs typeface="+mn-lt"/>
              </a:rPr>
              <a:t> bir </a:t>
            </a:r>
            <a:r>
              <a:rPr lang="tr-TR" err="1">
                <a:latin typeface="Century Gothic"/>
                <a:ea typeface="+mn-lt"/>
                <a:cs typeface="+mn-lt"/>
              </a:rPr>
              <a:t>arayüz</a:t>
            </a:r>
            <a:r>
              <a:rPr lang="tr-TR">
                <a:latin typeface="Century Gothic"/>
                <a:ea typeface="+mn-lt"/>
                <a:cs typeface="+mn-lt"/>
              </a:rPr>
              <a:t> kullanılarak oluşturulmuşsa, diğer </a:t>
            </a:r>
            <a:r>
              <a:rPr lang="tr-TR" err="1">
                <a:latin typeface="Century Gothic"/>
                <a:ea typeface="+mn-lt"/>
                <a:cs typeface="+mn-lt"/>
              </a:rPr>
              <a:t>arayüzler</a:t>
            </a:r>
            <a:r>
              <a:rPr lang="tr-TR">
                <a:latin typeface="Century Gothic"/>
                <a:ea typeface="+mn-lt"/>
                <a:cs typeface="+mn-lt"/>
              </a:rPr>
              <a:t> tarafından sağlanan yöntemleri kullanamayız. Yani, animals1, Queue ve </a:t>
            </a:r>
            <a:r>
              <a:rPr lang="tr-TR" err="1">
                <a:latin typeface="Century Gothic"/>
                <a:ea typeface="+mn-lt"/>
                <a:cs typeface="+mn-lt"/>
              </a:rPr>
              <a:t>Deque</a:t>
            </a:r>
            <a:r>
              <a:rPr lang="tr-TR" dirty="0">
                <a:latin typeface="Century Gothic"/>
                <a:ea typeface="+mn-lt"/>
                <a:cs typeface="+mn-lt"/>
              </a:rPr>
              <a:t> </a:t>
            </a:r>
            <a:r>
              <a:rPr lang="tr-TR" err="1">
                <a:latin typeface="Century Gothic"/>
                <a:ea typeface="+mn-lt"/>
                <a:cs typeface="+mn-lt"/>
              </a:rPr>
              <a:t>arayüzlerine</a:t>
            </a:r>
            <a:r>
              <a:rPr lang="tr-TR">
                <a:latin typeface="Century Gothic"/>
                <a:ea typeface="+mn-lt"/>
                <a:cs typeface="+mn-lt"/>
              </a:rPr>
              <a:t> özgü yöntemleri kullanamaz.</a:t>
            </a:r>
            <a:endParaRPr lang="tr-TR">
              <a:latin typeface="Century Gothic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0540670-E89E-4DAE-A2DD-E5DB0F57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28</a:t>
            </a:fld>
            <a:endParaRPr lang="en-US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78F82326-F29B-4C37-87B5-CB572259B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2046850"/>
            <a:ext cx="5715000" cy="19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37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Kaynaklar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12" y="1943100"/>
            <a:ext cx="9182100" cy="39681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java</a:t>
            </a:r>
            <a:r>
              <a:rPr lang="tr-TR"/>
              <a:t> </a:t>
            </a:r>
            <a:r>
              <a:rPr lang="tr-TR" err="1"/>
              <a:t>tutorials</a:t>
            </a:r>
            <a:r>
              <a:rPr lang="tr-TR"/>
              <a:t> </a:t>
            </a:r>
            <a:br>
              <a:rPr lang="tr-TR"/>
            </a:br>
            <a:r>
              <a:rPr lang="tr-TR"/>
              <a:t>(</a:t>
            </a:r>
            <a:r>
              <a:rPr lang="tr-TR">
                <a:ea typeface="+mn-lt"/>
                <a:cs typeface="+mn-lt"/>
              </a:rPr>
              <a:t>https://www.programiz.com/java-programming/linkedlist</a:t>
            </a:r>
            <a:r>
              <a:rPr lang="tr-TR"/>
              <a:t>)</a:t>
            </a:r>
          </a:p>
          <a:p>
            <a:r>
              <a:rPr lang="tr-TR"/>
              <a:t>Java </a:t>
            </a:r>
            <a:r>
              <a:rPr lang="tr-TR" err="1"/>
              <a:t>Tutorial</a:t>
            </a:r>
            <a:r>
              <a:rPr lang="tr-TR"/>
              <a:t> </a:t>
            </a:r>
            <a:br>
              <a:rPr lang="tr-TR"/>
            </a:br>
            <a:r>
              <a:rPr lang="tr-TR"/>
              <a:t>(</a:t>
            </a:r>
            <a:r>
              <a:rPr lang="en-US">
                <a:hlinkClick r:id="rId2"/>
              </a:rPr>
              <a:t>https://www.w3schools.com/java/</a:t>
            </a:r>
            <a:r>
              <a:rPr lang="tr-TR"/>
              <a:t>)</a:t>
            </a:r>
          </a:p>
          <a:p>
            <a:r>
              <a:rPr lang="tr-TR" err="1"/>
              <a:t>Learn</a:t>
            </a:r>
            <a:r>
              <a:rPr lang="tr-TR"/>
              <a:t> Java Programming </a:t>
            </a:r>
            <a:br>
              <a:rPr lang="tr-TR"/>
            </a:br>
            <a:r>
              <a:rPr lang="tr-TR"/>
              <a:t>(</a:t>
            </a:r>
            <a:r>
              <a:rPr lang="en-US">
                <a:hlinkClick r:id="rId3"/>
              </a:rPr>
              <a:t>https://www.tutorialspoint.com/java/index.htm</a:t>
            </a:r>
            <a:r>
              <a:rPr lang="tr-TR"/>
              <a:t>)</a:t>
            </a:r>
          </a:p>
          <a:p>
            <a:r>
              <a:rPr lang="tr-TR"/>
              <a:t>Java </a:t>
            </a:r>
            <a:r>
              <a:rPr lang="tr-TR" err="1"/>
              <a:t>tutorial</a:t>
            </a:r>
            <a:r>
              <a:rPr lang="tr-TR"/>
              <a:t> </a:t>
            </a:r>
            <a:br>
              <a:rPr lang="tr-TR"/>
            </a:br>
            <a:r>
              <a:rPr lang="tr-TR"/>
              <a:t>(</a:t>
            </a:r>
            <a:r>
              <a:rPr lang="en-US">
                <a:hlinkClick r:id="rId4"/>
              </a:rPr>
              <a:t>https://www.javatpoint.com/java-tutorial</a:t>
            </a:r>
            <a:r>
              <a:rPr lang="tr-TR"/>
              <a:t>)</a:t>
            </a:r>
          </a:p>
          <a:p>
            <a:r>
              <a:rPr lang="en-US"/>
              <a:t>Java Tutorial for Beginners: Learn in 7 Days</a:t>
            </a:r>
            <a:r>
              <a:rPr lang="tr-TR"/>
              <a:t> </a:t>
            </a:r>
            <a:br>
              <a:rPr lang="tr-TR"/>
            </a:br>
            <a:r>
              <a:rPr lang="tr-TR"/>
              <a:t>(</a:t>
            </a:r>
            <a:r>
              <a:rPr lang="tr-TR">
                <a:ea typeface="+mn-lt"/>
                <a:cs typeface="+mn-lt"/>
              </a:rPr>
              <a:t>https://www.geeksforgeeks.org/linked-list-in-java/</a:t>
            </a:r>
            <a:r>
              <a:rPr lang="tr-TR"/>
              <a:t>)</a:t>
            </a:r>
          </a:p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6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http://youtube.com/bmdersleri</a:t>
            </a:r>
            <a:endParaRPr lang="tr-TR" sz="12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8BB217-BF07-48B0-A119-B630E23F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>
                <a:latin typeface="Century Gothic"/>
              </a:rPr>
              <a:t>Java'da Bağlantılı Liste Uygulama</a:t>
            </a:r>
            <a:endParaRPr lang="tr-TR">
              <a:latin typeface="Century Gothic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5C84CD-1198-4EF2-BF37-459272EE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355" y="2024743"/>
            <a:ext cx="10031186" cy="38864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">
                <a:latin typeface="Century Gothic"/>
              </a:rPr>
              <a:t>Diziler gibi Bağlantılı Liste de doğrusal bir veri yapısıdır. Dizilerden farklı olarak, bağlantılı liste öğeleri bitişik konumda depolanmaz, öğeler aşağıda gösterildiği gibi işaretçiler kullanılarak bağlanır.</a:t>
            </a:r>
            <a:endParaRPr lang="tr-TR">
              <a:latin typeface="Century Gothic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7FDDC37-A5B8-43B2-BA6E-0F872AF0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9FA612A4-7EC3-457C-A9A4-2D3EC6C14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71" y="3490743"/>
            <a:ext cx="6717722" cy="14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77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 Gothic"/>
              </a:rPr>
              <a:t>İlginiz için teşekkürler…</a:t>
            </a:r>
            <a:endParaRPr lang="en-US" b="1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Fatih </a:t>
            </a:r>
            <a:r>
              <a:rPr lang="tr-TR" dirty="0" err="1">
                <a:solidFill>
                  <a:schemeClr val="tx1"/>
                </a:solidFill>
              </a:rPr>
              <a:t>Herken</a:t>
            </a:r>
            <a:r>
              <a:rPr lang="tr-TR" b="1" dirty="0">
                <a:solidFill>
                  <a:schemeClr val="tx1"/>
                </a:solidFill>
              </a:rPr>
              <a:t> 1911404081</a:t>
            </a:r>
            <a:r>
              <a:rPr lang="tr-TR" b="1" dirty="0"/>
              <a:t/>
            </a:r>
            <a:br>
              <a:rPr lang="tr-TR" b="1" dirty="0"/>
            </a:br>
            <a:r>
              <a:rPr lang="tr-TR" dirty="0">
                <a:solidFill>
                  <a:schemeClr val="tx1"/>
                </a:solidFill>
              </a:rPr>
              <a:t>E-posta                       : fatih.herken5271@gmail.com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                            : 15/06/2021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                        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        : Doç. Dr. İsmail KIRBAŞ 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711" y="624110"/>
            <a:ext cx="8385544" cy="6731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entury Gothic"/>
              </a:rPr>
              <a:t>  </a:t>
            </a:r>
            <a:r>
              <a:rPr lang="en-US" b="1" err="1">
                <a:latin typeface="Century Gothic"/>
              </a:rPr>
              <a:t>Bağlı</a:t>
            </a:r>
            <a:r>
              <a:rPr lang="en-US" b="1" dirty="0">
                <a:latin typeface="Century Gothic"/>
              </a:rPr>
              <a:t> </a:t>
            </a:r>
            <a:r>
              <a:rPr lang="en-US" b="1" err="1">
                <a:latin typeface="Century Gothic"/>
              </a:rPr>
              <a:t>Liste</a:t>
            </a:r>
            <a:r>
              <a:rPr lang="en-US" b="1">
                <a:latin typeface="Century Gothic"/>
              </a:rPr>
              <a:t> (Linked List)</a:t>
            </a:r>
            <a:endParaRPr lang="tr-TR">
              <a:latin typeface="Century Gothic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399" y="1472158"/>
            <a:ext cx="7984603" cy="47889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/>
            <a:r>
              <a:rPr lang="en-US" sz="2800" err="1">
                <a:latin typeface="Century Gothic"/>
                <a:ea typeface="+mn-lt"/>
                <a:cs typeface="+mn-lt"/>
              </a:rPr>
              <a:t>Bağlı</a:t>
            </a:r>
            <a:r>
              <a:rPr lang="en-US" sz="2800" dirty="0">
                <a:latin typeface="Century Gothic"/>
                <a:ea typeface="+mn-lt"/>
                <a:cs typeface="+mn-lt"/>
              </a:rPr>
              <a:t> </a:t>
            </a:r>
            <a:r>
              <a:rPr lang="en-US" sz="2800" err="1">
                <a:latin typeface="Century Gothic"/>
                <a:ea typeface="+mn-lt"/>
                <a:cs typeface="+mn-lt"/>
              </a:rPr>
              <a:t>liste</a:t>
            </a:r>
            <a:r>
              <a:rPr lang="en-US" sz="2800">
                <a:latin typeface="Century Gothic"/>
                <a:ea typeface="+mn-lt"/>
                <a:cs typeface="+mn-lt"/>
              </a:rPr>
              <a:t>, </a:t>
            </a:r>
            <a:r>
              <a:rPr lang="en-US" sz="2800" b="1" err="1">
                <a:latin typeface="Century Gothic"/>
                <a:ea typeface="+mn-lt"/>
                <a:cs typeface="+mn-lt"/>
              </a:rPr>
              <a:t>düğüm</a:t>
            </a:r>
            <a:r>
              <a:rPr lang="en-US" sz="2800" b="1" dirty="0">
                <a:latin typeface="Century Gothic"/>
                <a:ea typeface="+mn-lt"/>
                <a:cs typeface="+mn-lt"/>
              </a:rPr>
              <a:t> </a:t>
            </a:r>
            <a:r>
              <a:rPr lang="en-US" sz="2800">
                <a:latin typeface="Century Gothic"/>
                <a:ea typeface="+mn-lt"/>
                <a:cs typeface="+mn-lt"/>
              </a:rPr>
              <a:t>(node) </a:t>
            </a:r>
            <a:r>
              <a:rPr lang="en-US" sz="2800" err="1">
                <a:latin typeface="Century Gothic"/>
                <a:ea typeface="+mn-lt"/>
                <a:cs typeface="+mn-lt"/>
              </a:rPr>
              <a:t>ismi</a:t>
            </a:r>
            <a:r>
              <a:rPr lang="en-US" sz="2800" dirty="0">
                <a:latin typeface="Century Gothic"/>
                <a:ea typeface="+mn-lt"/>
                <a:cs typeface="+mn-lt"/>
              </a:rPr>
              <a:t> </a:t>
            </a:r>
            <a:r>
              <a:rPr lang="en-US" sz="2800" err="1">
                <a:latin typeface="Century Gothic"/>
                <a:ea typeface="+mn-lt"/>
                <a:cs typeface="+mn-lt"/>
              </a:rPr>
              <a:t>verilen</a:t>
            </a:r>
            <a:r>
              <a:rPr lang="en-US" sz="2800" dirty="0">
                <a:latin typeface="Century Gothic"/>
                <a:ea typeface="+mn-lt"/>
                <a:cs typeface="+mn-lt"/>
              </a:rPr>
              <a:t> </a:t>
            </a:r>
            <a:r>
              <a:rPr lang="en-US" sz="2800" err="1">
                <a:latin typeface="Century Gothic"/>
                <a:ea typeface="+mn-lt"/>
                <a:cs typeface="+mn-lt"/>
              </a:rPr>
              <a:t>bir</a:t>
            </a:r>
            <a:r>
              <a:rPr lang="en-US" sz="2800" dirty="0">
                <a:latin typeface="Century Gothic"/>
                <a:ea typeface="+mn-lt"/>
                <a:cs typeface="+mn-lt"/>
              </a:rPr>
              <a:t> </a:t>
            </a:r>
            <a:r>
              <a:rPr lang="en-US" sz="2800" err="1">
                <a:latin typeface="Century Gothic"/>
                <a:ea typeface="+mn-lt"/>
                <a:cs typeface="+mn-lt"/>
              </a:rPr>
              <a:t>elemanda</a:t>
            </a:r>
            <a:r>
              <a:rPr lang="en-US" sz="2800" dirty="0">
                <a:latin typeface="Century Gothic"/>
                <a:ea typeface="+mn-lt"/>
                <a:cs typeface="+mn-lt"/>
              </a:rPr>
              <a:t> </a:t>
            </a:r>
            <a:r>
              <a:rPr lang="en-US" sz="2800" err="1">
                <a:latin typeface="Century Gothic"/>
                <a:ea typeface="+mn-lt"/>
                <a:cs typeface="+mn-lt"/>
              </a:rPr>
              <a:t>veri</a:t>
            </a:r>
            <a:r>
              <a:rPr lang="en-US" sz="2800" dirty="0">
                <a:latin typeface="Century Gothic"/>
                <a:ea typeface="+mn-lt"/>
                <a:cs typeface="+mn-lt"/>
              </a:rPr>
              <a:t> </a:t>
            </a:r>
            <a:r>
              <a:rPr lang="en-US" sz="2800" err="1">
                <a:latin typeface="Century Gothic"/>
                <a:ea typeface="+mn-lt"/>
                <a:cs typeface="+mn-lt"/>
              </a:rPr>
              <a:t>saklar</a:t>
            </a:r>
            <a:r>
              <a:rPr lang="en-US" sz="2800">
                <a:latin typeface="Century Gothic"/>
                <a:ea typeface="+mn-lt"/>
                <a:cs typeface="+mn-lt"/>
              </a:rPr>
              <a:t>. </a:t>
            </a:r>
            <a:endParaRPr lang="en-US" sz="2800">
              <a:latin typeface="Century Gothic"/>
            </a:endParaRPr>
          </a:p>
          <a:p>
            <a:pPr marL="0" indent="0">
              <a:buNone/>
            </a:pPr>
            <a:endParaRPr lang="en-US" sz="2800" dirty="0">
              <a:latin typeface="Century Gothic"/>
              <a:ea typeface="+mn-lt"/>
              <a:cs typeface="+mn-lt"/>
            </a:endParaRPr>
          </a:p>
          <a:p>
            <a:r>
              <a:rPr lang="en-US" sz="2800" err="1">
                <a:latin typeface="Century Gothic"/>
                <a:ea typeface="+mn-lt"/>
                <a:cs typeface="+mn-lt"/>
              </a:rPr>
              <a:t>Düğüm</a:t>
            </a:r>
            <a:r>
              <a:rPr lang="en-US" sz="2800" dirty="0">
                <a:latin typeface="Century Gothic"/>
                <a:ea typeface="+mn-lt"/>
                <a:cs typeface="+mn-lt"/>
              </a:rPr>
              <a:t> </a:t>
            </a:r>
            <a:r>
              <a:rPr lang="en-US" sz="2800" err="1">
                <a:latin typeface="Century Gothic"/>
                <a:ea typeface="+mn-lt"/>
                <a:cs typeface="+mn-lt"/>
              </a:rPr>
              <a:t>elemanlarına</a:t>
            </a:r>
            <a:r>
              <a:rPr lang="en-US" sz="2800" dirty="0">
                <a:latin typeface="Century Gothic"/>
                <a:ea typeface="+mn-lt"/>
                <a:cs typeface="+mn-lt"/>
              </a:rPr>
              <a:t> </a:t>
            </a:r>
            <a:r>
              <a:rPr lang="en-US" sz="2800" err="1">
                <a:latin typeface="Century Gothic"/>
                <a:ea typeface="+mn-lt"/>
                <a:cs typeface="+mn-lt"/>
              </a:rPr>
              <a:t>ulaşmak</a:t>
            </a:r>
            <a:r>
              <a:rPr lang="en-US" sz="2800" dirty="0">
                <a:latin typeface="Century Gothic"/>
                <a:ea typeface="+mn-lt"/>
                <a:cs typeface="+mn-lt"/>
              </a:rPr>
              <a:t> </a:t>
            </a:r>
            <a:r>
              <a:rPr lang="en-US" sz="2800" err="1">
                <a:latin typeface="Century Gothic"/>
                <a:ea typeface="+mn-lt"/>
                <a:cs typeface="+mn-lt"/>
              </a:rPr>
              <a:t>için</a:t>
            </a:r>
            <a:r>
              <a:rPr lang="en-US" sz="2800" dirty="0">
                <a:latin typeface="Century Gothic"/>
                <a:ea typeface="+mn-lt"/>
                <a:cs typeface="+mn-lt"/>
              </a:rPr>
              <a:t> </a:t>
            </a:r>
            <a:r>
              <a:rPr lang="en-US" sz="2800" err="1">
                <a:latin typeface="Century Gothic"/>
                <a:ea typeface="+mn-lt"/>
                <a:cs typeface="+mn-lt"/>
              </a:rPr>
              <a:t>liste</a:t>
            </a:r>
            <a:r>
              <a:rPr lang="en-US" sz="2800" dirty="0">
                <a:latin typeface="Century Gothic"/>
                <a:ea typeface="+mn-lt"/>
                <a:cs typeface="+mn-lt"/>
              </a:rPr>
              <a:t> </a:t>
            </a:r>
            <a:r>
              <a:rPr lang="en-US" sz="2800" err="1">
                <a:latin typeface="Century Gothic"/>
                <a:ea typeface="+mn-lt"/>
                <a:cs typeface="+mn-lt"/>
              </a:rPr>
              <a:t>üzerinde</a:t>
            </a:r>
            <a:r>
              <a:rPr lang="en-US" sz="2800" dirty="0">
                <a:latin typeface="Century Gothic"/>
                <a:ea typeface="+mn-lt"/>
                <a:cs typeface="+mn-lt"/>
              </a:rPr>
              <a:t> </a:t>
            </a:r>
            <a:r>
              <a:rPr lang="en-US" sz="2800" err="1">
                <a:latin typeface="Century Gothic"/>
                <a:ea typeface="+mn-lt"/>
                <a:cs typeface="+mn-lt"/>
              </a:rPr>
              <a:t>gezilir</a:t>
            </a:r>
            <a:r>
              <a:rPr lang="en-US" sz="2800">
                <a:latin typeface="Century Gothic"/>
                <a:ea typeface="+mn-lt"/>
                <a:cs typeface="+mn-lt"/>
              </a:rPr>
              <a:t>.</a:t>
            </a:r>
            <a:endParaRPr lang="en-US" sz="2800">
              <a:latin typeface="Century Gothic"/>
            </a:endParaRPr>
          </a:p>
          <a:p>
            <a:r>
              <a:rPr lang="en-US" sz="2800" err="1">
                <a:latin typeface="Century Gothic"/>
                <a:ea typeface="Dotum"/>
                <a:cs typeface="Arial"/>
              </a:rPr>
              <a:t>Bağlı</a:t>
            </a:r>
            <a:r>
              <a:rPr lang="en-US" sz="2800" dirty="0">
                <a:latin typeface="Century Gothic"/>
                <a:ea typeface="Dotum"/>
                <a:cs typeface="Arial"/>
              </a:rPr>
              <a:t> </a:t>
            </a:r>
            <a:r>
              <a:rPr lang="en-US" sz="2800" err="1">
                <a:latin typeface="Century Gothic"/>
                <a:ea typeface="Dotum"/>
                <a:cs typeface="Arial"/>
              </a:rPr>
              <a:t>liste</a:t>
            </a:r>
            <a:r>
              <a:rPr lang="en-US" sz="2800" dirty="0">
                <a:latin typeface="Century Gothic"/>
                <a:ea typeface="Dotum"/>
                <a:cs typeface="Arial"/>
              </a:rPr>
              <a:t> </a:t>
            </a:r>
            <a:r>
              <a:rPr lang="en-US" sz="2800" err="1">
                <a:latin typeface="Century Gothic"/>
                <a:ea typeface="Dotum"/>
                <a:cs typeface="Arial"/>
              </a:rPr>
              <a:t>çeşitleri</a:t>
            </a:r>
            <a:r>
              <a:rPr lang="en-US" sz="2800" dirty="0">
                <a:latin typeface="Century Gothic"/>
                <a:ea typeface="Dotum"/>
                <a:cs typeface="Arial"/>
              </a:rPr>
              <a:t> </a:t>
            </a:r>
            <a:r>
              <a:rPr lang="en-US" sz="2800" err="1">
                <a:latin typeface="Century Gothic"/>
                <a:ea typeface="Batang"/>
                <a:cs typeface="Arial"/>
              </a:rPr>
              <a:t>vardır</a:t>
            </a:r>
            <a:r>
              <a:rPr lang="en-US" sz="2800">
                <a:latin typeface="Century Gothic"/>
                <a:ea typeface="Dotum"/>
                <a:cs typeface="Arial"/>
              </a:rPr>
              <a:t>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FECFB302-1764-4615-A7B2-E088EBA81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554" y="1771650"/>
            <a:ext cx="20669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414902" cy="7003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2400" b="1">
                <a:latin typeface="Century Gothic"/>
                <a:ea typeface="Batang"/>
                <a:cs typeface="Arial"/>
              </a:rPr>
              <a:t>Tek-Yönlü Bağlı Liste (</a:t>
            </a:r>
            <a:r>
              <a:rPr lang="tr-TR" sz="2400" b="1" err="1">
                <a:latin typeface="Century Gothic"/>
                <a:ea typeface="Batang"/>
                <a:cs typeface="Arial"/>
              </a:rPr>
              <a:t>Singly</a:t>
            </a:r>
            <a:r>
              <a:rPr lang="tr-TR" sz="2400" b="1" dirty="0">
                <a:latin typeface="Century Gothic"/>
                <a:ea typeface="Batang"/>
                <a:cs typeface="Arial"/>
              </a:rPr>
              <a:t> </a:t>
            </a:r>
            <a:r>
              <a:rPr lang="tr-TR" sz="2400" b="1" err="1">
                <a:latin typeface="Century Gothic"/>
                <a:ea typeface="Batang"/>
                <a:cs typeface="Arial"/>
              </a:rPr>
              <a:t>Linked</a:t>
            </a:r>
            <a:r>
              <a:rPr lang="tr-TR" sz="2400" b="1" dirty="0">
                <a:latin typeface="Century Gothic"/>
                <a:ea typeface="Batang"/>
                <a:cs typeface="Arial"/>
              </a:rPr>
              <a:t> </a:t>
            </a:r>
            <a:r>
              <a:rPr lang="tr-TR" sz="2400" b="1" err="1">
                <a:latin typeface="Century Gothic"/>
                <a:ea typeface="Batang"/>
                <a:cs typeface="Arial"/>
              </a:rPr>
              <a:t>List</a:t>
            </a:r>
            <a:r>
              <a:rPr lang="tr-TR" sz="2400" b="1">
                <a:latin typeface="Century Gothic"/>
                <a:ea typeface="Batang"/>
                <a:cs typeface="Arial"/>
              </a:rPr>
              <a:t>)</a:t>
            </a:r>
            <a:endParaRPr lang="tr-TR" sz="2400">
              <a:latin typeface="Century Gothic"/>
              <a:ea typeface="Batang"/>
              <a:cs typeface="Arial"/>
            </a:endParaRPr>
          </a:p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84" y="1581014"/>
            <a:ext cx="9383571" cy="41811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/>
            <a:r>
              <a:rPr lang="en-US" sz="2400" err="1">
                <a:latin typeface="Century Gothic"/>
                <a:ea typeface="+mn-lt"/>
                <a:cs typeface="+mn-lt"/>
              </a:rPr>
              <a:t>Düğüm</a:t>
            </a:r>
            <a:r>
              <a:rPr lang="en-US" sz="2400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err="1">
                <a:latin typeface="Century Gothic"/>
                <a:ea typeface="+mn-lt"/>
                <a:cs typeface="+mn-lt"/>
              </a:rPr>
              <a:t>içerisinde</a:t>
            </a:r>
            <a:r>
              <a:rPr lang="en-US" sz="2400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err="1">
                <a:latin typeface="Century Gothic"/>
                <a:ea typeface="+mn-lt"/>
                <a:cs typeface="+mn-lt"/>
              </a:rPr>
              <a:t>iki</a:t>
            </a:r>
            <a:r>
              <a:rPr lang="en-US" sz="2400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err="1">
                <a:latin typeface="Century Gothic"/>
                <a:ea typeface="+mn-lt"/>
                <a:cs typeface="+mn-lt"/>
              </a:rPr>
              <a:t>adet</a:t>
            </a:r>
            <a:r>
              <a:rPr lang="en-US" sz="2400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err="1">
                <a:latin typeface="Century Gothic"/>
                <a:ea typeface="+mn-lt"/>
                <a:cs typeface="+mn-lt"/>
              </a:rPr>
              <a:t>değişken</a:t>
            </a:r>
            <a:r>
              <a:rPr lang="en-US" sz="2400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err="1">
                <a:latin typeface="Century Gothic"/>
                <a:ea typeface="+mn-lt"/>
                <a:cs typeface="+mn-lt"/>
              </a:rPr>
              <a:t>bulunur</a:t>
            </a:r>
            <a:r>
              <a:rPr lang="en-US" sz="2400">
                <a:latin typeface="Century Gothic"/>
                <a:ea typeface="+mn-lt"/>
                <a:cs typeface="+mn-lt"/>
              </a:rPr>
              <a:t>. </a:t>
            </a:r>
            <a:r>
              <a:rPr lang="en-US" sz="2400" err="1">
                <a:latin typeface="Century Gothic"/>
                <a:ea typeface="+mn-lt"/>
                <a:cs typeface="+mn-lt"/>
              </a:rPr>
              <a:t>Bunlardan</a:t>
            </a:r>
            <a:r>
              <a:rPr lang="en-US" sz="2400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err="1">
                <a:latin typeface="Century Gothic"/>
                <a:ea typeface="+mn-lt"/>
                <a:cs typeface="+mn-lt"/>
              </a:rPr>
              <a:t>birisi</a:t>
            </a:r>
            <a:r>
              <a:rPr lang="en-US" sz="2400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err="1">
                <a:latin typeface="Century Gothic"/>
                <a:ea typeface="+mn-lt"/>
                <a:cs typeface="+mn-lt"/>
              </a:rPr>
              <a:t>veri</a:t>
            </a:r>
            <a:r>
              <a:rPr lang="en-US" sz="2400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err="1">
                <a:latin typeface="Century Gothic"/>
                <a:ea typeface="+mn-lt"/>
                <a:cs typeface="+mn-lt"/>
              </a:rPr>
              <a:t>için</a:t>
            </a:r>
            <a:r>
              <a:rPr lang="en-US" sz="2400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err="1">
                <a:latin typeface="Century Gothic"/>
                <a:ea typeface="+mn-lt"/>
                <a:cs typeface="+mn-lt"/>
              </a:rPr>
              <a:t>ayrılmıştır</a:t>
            </a:r>
            <a:r>
              <a:rPr lang="en-US" sz="2400">
                <a:latin typeface="Century Gothic"/>
                <a:ea typeface="+mn-lt"/>
                <a:cs typeface="+mn-lt"/>
              </a:rPr>
              <a:t>. </a:t>
            </a:r>
            <a:r>
              <a:rPr lang="en-US" sz="2400" err="1">
                <a:latin typeface="Century Gothic"/>
                <a:ea typeface="+mn-lt"/>
                <a:cs typeface="+mn-lt"/>
              </a:rPr>
              <a:t>Diğer</a:t>
            </a:r>
            <a:r>
              <a:rPr lang="en-US" sz="2400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err="1">
                <a:latin typeface="Century Gothic"/>
                <a:ea typeface="+mn-lt"/>
                <a:cs typeface="+mn-lt"/>
              </a:rPr>
              <a:t>değişken</a:t>
            </a:r>
            <a:r>
              <a:rPr lang="en-US" sz="2400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err="1">
                <a:latin typeface="Century Gothic"/>
                <a:ea typeface="+mn-lt"/>
                <a:cs typeface="+mn-lt"/>
              </a:rPr>
              <a:t>ise</a:t>
            </a:r>
            <a:r>
              <a:rPr lang="en-US" sz="2400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err="1">
                <a:latin typeface="Century Gothic"/>
                <a:ea typeface="+mn-lt"/>
                <a:cs typeface="+mn-lt"/>
              </a:rPr>
              <a:t>işaretçidir</a:t>
            </a:r>
            <a:r>
              <a:rPr lang="en-US" sz="2400">
                <a:latin typeface="Century Gothic"/>
                <a:ea typeface="+mn-lt"/>
                <a:cs typeface="+mn-lt"/>
              </a:rPr>
              <a:t> (pointer), </a:t>
            </a:r>
            <a:r>
              <a:rPr lang="en-US" sz="2400" b="1" i="1" err="1">
                <a:latin typeface="Century Gothic"/>
                <a:ea typeface="+mn-lt"/>
                <a:cs typeface="+mn-lt"/>
              </a:rPr>
              <a:t>bir</a:t>
            </a:r>
            <a:r>
              <a:rPr lang="en-US" sz="2400" b="1" i="1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b="1" i="1" err="1">
                <a:latin typeface="Century Gothic"/>
                <a:ea typeface="+mn-lt"/>
                <a:cs typeface="+mn-lt"/>
              </a:rPr>
              <a:t>sonraki</a:t>
            </a:r>
            <a:r>
              <a:rPr lang="en-US" sz="2400" b="1" i="1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b="1" i="1" err="1">
                <a:latin typeface="Century Gothic"/>
                <a:ea typeface="+mn-lt"/>
                <a:cs typeface="+mn-lt"/>
              </a:rPr>
              <a:t>düğümün</a:t>
            </a:r>
            <a:r>
              <a:rPr lang="en-US" sz="2400" b="1" i="1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b="1" i="1" err="1">
                <a:latin typeface="Century Gothic"/>
                <a:ea typeface="+mn-lt"/>
                <a:cs typeface="+mn-lt"/>
              </a:rPr>
              <a:t>adresini</a:t>
            </a:r>
            <a:r>
              <a:rPr lang="en-US" sz="2400" b="1" i="1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b="1" i="1" err="1">
                <a:latin typeface="Century Gothic"/>
                <a:ea typeface="+mn-lt"/>
                <a:cs typeface="+mn-lt"/>
              </a:rPr>
              <a:t>tutar</a:t>
            </a:r>
            <a:r>
              <a:rPr lang="en-US" sz="2400" b="1" i="1">
                <a:latin typeface="Century Gothic"/>
                <a:ea typeface="+mn-lt"/>
                <a:cs typeface="+mn-lt"/>
              </a:rPr>
              <a:t>.</a:t>
            </a:r>
            <a:endParaRPr lang="en-US" sz="2400">
              <a:latin typeface="Century Gothic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95712197-7D0F-482F-8932-846B82FB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48" y="3165687"/>
            <a:ext cx="6315075" cy="27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266A0A-34FE-4DC8-9BA6-AE466914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57435"/>
            <a:ext cx="5606512" cy="1347565"/>
          </a:xfrm>
        </p:spPr>
        <p:txBody>
          <a:bodyPr>
            <a:normAutofit/>
          </a:bodyPr>
          <a:lstStyle/>
          <a:p>
            <a:r>
              <a:rPr lang="tr-TR" sz="3200">
                <a:latin typeface="Century Gothic"/>
              </a:rPr>
              <a:t>TEK YÖNLÜ BAĞLI LİSTENİN AVANTAJLARI ;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8F692D-58F5-458D-AF04-1934253E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939" y="2142259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tr-TR">
                <a:latin typeface="Century Gothic"/>
                <a:ea typeface="+mn-lt"/>
                <a:cs typeface="+mn-lt"/>
              </a:rPr>
              <a:t>Uygulanması en kolay veri yapısıdır.</a:t>
            </a:r>
            <a:endParaRPr lang="tr-TR">
              <a:latin typeface="Century Gothic"/>
            </a:endParaRPr>
          </a:p>
          <a:p>
            <a:r>
              <a:rPr lang="tr-TR">
                <a:latin typeface="Century Gothic"/>
                <a:ea typeface="+mn-lt"/>
                <a:cs typeface="+mn-lt"/>
              </a:rPr>
              <a:t>Eleman ekleme ve silme işlemleri kolaylıkla yapılabilir.</a:t>
            </a:r>
            <a:endParaRPr lang="tr-TR">
              <a:latin typeface="Century Gothic"/>
            </a:endParaRPr>
          </a:p>
          <a:p>
            <a:r>
              <a:rPr lang="tr-TR">
                <a:latin typeface="Century Gothic"/>
                <a:ea typeface="+mn-lt"/>
                <a:cs typeface="+mn-lt"/>
              </a:rPr>
              <a:t>Düğümlerin eklenmesi ve silinmesi sırasında tüm düğümlerin hareket etmesi gerekmez.</a:t>
            </a:r>
            <a:endParaRPr lang="tr-TR">
              <a:latin typeface="Century Gothic"/>
            </a:endParaRPr>
          </a:p>
          <a:p>
            <a:r>
              <a:rPr lang="tr-TR">
                <a:latin typeface="Century Gothic"/>
                <a:ea typeface="+mn-lt"/>
                <a:cs typeface="+mn-lt"/>
              </a:rPr>
              <a:t>İki yönlü bağlı listelere veya dairesel dairesel bağlı listelere kıyasla daha az bellek gerektirir.</a:t>
            </a:r>
            <a:endParaRPr lang="tr-TR">
              <a:latin typeface="Century Gothic"/>
            </a:endParaRPr>
          </a:p>
          <a:p>
            <a:r>
              <a:rPr lang="tr-TR">
                <a:latin typeface="Century Gothic"/>
                <a:ea typeface="+mn-lt"/>
                <a:cs typeface="+mn-lt"/>
              </a:rPr>
              <a:t>Yürütülmesi sırasında gerektiğinde ihtiyaç duyulan bellek kolayca tahsis edebilir veya serbest bırakabilir.</a:t>
            </a:r>
            <a:endParaRPr lang="tr-TR">
              <a:latin typeface="Century Gothic"/>
            </a:endParaRPr>
          </a:p>
          <a:p>
            <a:r>
              <a:rPr lang="tr-TR">
                <a:latin typeface="Century Gothic"/>
                <a:ea typeface="+mn-lt"/>
                <a:cs typeface="+mn-lt"/>
              </a:rPr>
              <a:t>Bir yönde hareket etmek gerektiği durumlarda uygulanacak en verimli veri yapısıdır.</a:t>
            </a:r>
            <a:endParaRPr lang="tr-TR">
              <a:latin typeface="Century Gothic"/>
            </a:endParaRPr>
          </a:p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563900-489A-4C30-ADBF-EAA5D508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pic>
        <p:nvPicPr>
          <p:cNvPr id="5" name="Resim 5" descr="metin, kap, cam içeren bir resim&#10;&#10;Açıklama otomatik olarak oluşturuldu">
            <a:extLst>
              <a:ext uri="{FF2B5EF4-FFF2-40B4-BE49-F238E27FC236}">
                <a16:creationId xmlns:a16="http://schemas.microsoft.com/office/drawing/2014/main" id="{A70A7324-1837-41F7-A25D-A9C7FA18B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52" y="170089"/>
            <a:ext cx="30575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47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400" y="452660"/>
            <a:ext cx="8359237" cy="1042765"/>
          </a:xfrm>
        </p:spPr>
        <p:txBody>
          <a:bodyPr>
            <a:normAutofit/>
          </a:bodyPr>
          <a:lstStyle/>
          <a:p>
            <a:r>
              <a:rPr lang="tr-TR" sz="2400" b="1">
                <a:latin typeface="Century Gothic"/>
                <a:ea typeface="Batang"/>
                <a:cs typeface="Calibri"/>
              </a:rPr>
              <a:t>Çift-Yönlü Bağlı Liste (</a:t>
            </a:r>
            <a:r>
              <a:rPr lang="tr-TR" sz="2400" b="1" err="1">
                <a:latin typeface="Century Gothic"/>
                <a:ea typeface="Batang"/>
                <a:cs typeface="Calibri"/>
              </a:rPr>
              <a:t>Doubly</a:t>
            </a:r>
            <a:r>
              <a:rPr lang="tr-TR" sz="2400" b="1" dirty="0">
                <a:latin typeface="Century Gothic"/>
                <a:ea typeface="Batang"/>
                <a:cs typeface="Calibri"/>
              </a:rPr>
              <a:t> </a:t>
            </a:r>
            <a:r>
              <a:rPr lang="tr-TR" sz="2400" b="1" err="1">
                <a:latin typeface="Century Gothic"/>
                <a:ea typeface="Batang"/>
                <a:cs typeface="Calibri"/>
              </a:rPr>
              <a:t>Linked</a:t>
            </a:r>
            <a:r>
              <a:rPr lang="tr-TR" sz="2400" b="1" dirty="0">
                <a:latin typeface="Century Gothic"/>
                <a:ea typeface="Batang"/>
                <a:cs typeface="Calibri"/>
              </a:rPr>
              <a:t> </a:t>
            </a:r>
            <a:r>
              <a:rPr lang="tr-TR" sz="2400" b="1" err="1">
                <a:latin typeface="Century Gothic"/>
                <a:ea typeface="Batang"/>
                <a:cs typeface="Calibri"/>
              </a:rPr>
              <a:t>List</a:t>
            </a:r>
            <a:r>
              <a:rPr lang="tr-TR" sz="2400" b="1">
                <a:latin typeface="Century Gothic"/>
                <a:ea typeface="Batang"/>
                <a:cs typeface="Calibri"/>
              </a:rPr>
              <a:t>)</a:t>
            </a:r>
          </a:p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429975"/>
            <a:ext cx="10408642" cy="47148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err="1">
                <a:latin typeface="Century Gothic"/>
                <a:ea typeface="+mn-lt"/>
                <a:cs typeface="+mn-lt"/>
              </a:rPr>
              <a:t>Düğüm</a:t>
            </a:r>
            <a:r>
              <a:rPr lang="en-US" sz="2400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err="1">
                <a:latin typeface="Century Gothic"/>
                <a:ea typeface="+mn-lt"/>
                <a:cs typeface="+mn-lt"/>
              </a:rPr>
              <a:t>içerisinde</a:t>
            </a:r>
            <a:r>
              <a:rPr lang="en-US" sz="2400">
                <a:latin typeface="Century Gothic"/>
                <a:ea typeface="+mn-lt"/>
                <a:cs typeface="+mn-lt"/>
              </a:rPr>
              <a:t> 3 </a:t>
            </a:r>
            <a:r>
              <a:rPr lang="en-US" sz="2400" err="1">
                <a:latin typeface="Century Gothic"/>
                <a:ea typeface="+mn-lt"/>
                <a:cs typeface="+mn-lt"/>
              </a:rPr>
              <a:t>adet</a:t>
            </a:r>
            <a:r>
              <a:rPr lang="en-US" sz="2400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err="1">
                <a:latin typeface="Century Gothic"/>
                <a:ea typeface="+mn-lt"/>
                <a:cs typeface="+mn-lt"/>
              </a:rPr>
              <a:t>değişken</a:t>
            </a:r>
            <a:r>
              <a:rPr lang="en-US" sz="2400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err="1">
                <a:latin typeface="Century Gothic"/>
                <a:ea typeface="+mn-lt"/>
                <a:cs typeface="+mn-lt"/>
              </a:rPr>
              <a:t>bulunur</a:t>
            </a:r>
            <a:r>
              <a:rPr lang="en-US" sz="2400">
                <a:latin typeface="Century Gothic"/>
                <a:ea typeface="+mn-lt"/>
                <a:cs typeface="+mn-lt"/>
              </a:rPr>
              <a:t>. </a:t>
            </a:r>
            <a:r>
              <a:rPr lang="en-US" sz="2400" err="1">
                <a:latin typeface="Century Gothic"/>
                <a:ea typeface="+mn-lt"/>
                <a:cs typeface="+mn-lt"/>
              </a:rPr>
              <a:t>Bunlardan</a:t>
            </a:r>
            <a:r>
              <a:rPr lang="en-US" sz="2400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err="1">
                <a:latin typeface="Century Gothic"/>
                <a:ea typeface="+mn-lt"/>
                <a:cs typeface="+mn-lt"/>
              </a:rPr>
              <a:t>birisi</a:t>
            </a:r>
            <a:r>
              <a:rPr lang="en-US" sz="2400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err="1">
                <a:latin typeface="Century Gothic"/>
                <a:ea typeface="+mn-lt"/>
                <a:cs typeface="+mn-lt"/>
              </a:rPr>
              <a:t>yine</a:t>
            </a:r>
            <a:r>
              <a:rPr lang="en-US" sz="2400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err="1">
                <a:latin typeface="Century Gothic"/>
                <a:ea typeface="+mn-lt"/>
                <a:cs typeface="+mn-lt"/>
              </a:rPr>
              <a:t>veri</a:t>
            </a:r>
            <a:r>
              <a:rPr lang="en-US" sz="2400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>
                <a:latin typeface="Century Gothic"/>
                <a:ea typeface="+mn-lt"/>
                <a:cs typeface="+mn-lt"/>
              </a:rPr>
              <a:t>için ayrılmıştır. </a:t>
            </a:r>
            <a:r>
              <a:rPr lang="en-US" sz="2400" err="1">
                <a:latin typeface="Century Gothic"/>
                <a:ea typeface="+mn-lt"/>
                <a:cs typeface="+mn-lt"/>
              </a:rPr>
              <a:t>Diğer</a:t>
            </a:r>
            <a:r>
              <a:rPr lang="en-US" sz="2400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err="1">
                <a:latin typeface="Century Gothic"/>
                <a:ea typeface="+mn-lt"/>
                <a:cs typeface="+mn-lt"/>
              </a:rPr>
              <a:t>iki</a:t>
            </a:r>
            <a:r>
              <a:rPr lang="en-US" sz="2400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err="1">
                <a:latin typeface="Century Gothic"/>
                <a:ea typeface="+mn-lt"/>
                <a:cs typeface="+mn-lt"/>
              </a:rPr>
              <a:t>değişkenler</a:t>
            </a:r>
            <a:r>
              <a:rPr lang="en-US" sz="2400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err="1">
                <a:latin typeface="Century Gothic"/>
                <a:ea typeface="+mn-lt"/>
                <a:cs typeface="+mn-lt"/>
              </a:rPr>
              <a:t>işaretçidir</a:t>
            </a:r>
            <a:r>
              <a:rPr lang="en-US" sz="2400">
                <a:latin typeface="Century Gothic"/>
                <a:ea typeface="+mn-lt"/>
                <a:cs typeface="+mn-lt"/>
              </a:rPr>
              <a:t> (pointer) </a:t>
            </a:r>
            <a:r>
              <a:rPr lang="en-US" sz="2400" err="1">
                <a:latin typeface="Century Gothic"/>
                <a:ea typeface="+mn-lt"/>
                <a:cs typeface="+mn-lt"/>
              </a:rPr>
              <a:t>ve</a:t>
            </a:r>
            <a:r>
              <a:rPr lang="en-US" sz="2400">
                <a:latin typeface="Century Gothic"/>
                <a:ea typeface="+mn-lt"/>
                <a:cs typeface="+mn-lt"/>
              </a:rPr>
              <a:t> birisi </a:t>
            </a:r>
            <a:r>
              <a:rPr lang="en-US" sz="2400" b="1" i="1">
                <a:latin typeface="Century Gothic"/>
                <a:ea typeface="+mn-lt"/>
                <a:cs typeface="+mn-lt"/>
              </a:rPr>
              <a:t>kendinden </a:t>
            </a:r>
            <a:r>
              <a:rPr lang="en-US" sz="2400" b="1" i="1" err="1">
                <a:latin typeface="Century Gothic"/>
                <a:ea typeface="+mn-lt"/>
                <a:cs typeface="+mn-lt"/>
              </a:rPr>
              <a:t>önceki</a:t>
            </a:r>
            <a:r>
              <a:rPr lang="en-US" sz="2400" b="1" i="1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b="1" i="1" err="1">
                <a:latin typeface="Century Gothic"/>
                <a:ea typeface="+mn-lt"/>
                <a:cs typeface="+mn-lt"/>
              </a:rPr>
              <a:t>düğümü</a:t>
            </a:r>
            <a:r>
              <a:rPr lang="en-US" sz="2400">
                <a:latin typeface="Century Gothic"/>
                <a:ea typeface="+mn-lt"/>
                <a:cs typeface="+mn-lt"/>
              </a:rPr>
              <a:t>, </a:t>
            </a:r>
            <a:r>
              <a:rPr lang="en-US" sz="2400" err="1">
                <a:latin typeface="Century Gothic"/>
                <a:ea typeface="+mn-lt"/>
                <a:cs typeface="+mn-lt"/>
              </a:rPr>
              <a:t>diğeri</a:t>
            </a:r>
            <a:r>
              <a:rPr lang="en-US" sz="2400" dirty="0">
                <a:latin typeface="Century Gothic"/>
                <a:ea typeface="+mn-lt"/>
                <a:cs typeface="+mn-lt"/>
              </a:rPr>
              <a:t> </a:t>
            </a:r>
            <a:r>
              <a:rPr lang="en-US" sz="2400" b="1" i="1" err="1">
                <a:latin typeface="Century Gothic"/>
                <a:ea typeface="+mn-lt"/>
                <a:cs typeface="+mn-lt"/>
              </a:rPr>
              <a:t>kendinden</a:t>
            </a:r>
            <a:r>
              <a:rPr lang="en-US" sz="2400" b="1" i="1" dirty="0">
                <a:latin typeface="Century Gothic"/>
                <a:ea typeface="+mn-lt"/>
                <a:cs typeface="+mn-lt"/>
              </a:rPr>
              <a:t> </a:t>
            </a:r>
            <a:r>
              <a:rPr lang="en-US" sz="2400" b="1" i="1" err="1">
                <a:latin typeface="Century Gothic"/>
                <a:ea typeface="+mn-lt"/>
                <a:cs typeface="+mn-lt"/>
              </a:rPr>
              <a:t>sonraki</a:t>
            </a:r>
            <a:r>
              <a:rPr lang="en-US" sz="2400" dirty="0">
                <a:latin typeface="Century Gothic"/>
                <a:ea typeface="+mn-lt"/>
                <a:cs typeface="+mn-lt"/>
              </a:rPr>
              <a:t> </a:t>
            </a:r>
            <a:r>
              <a:rPr lang="en-US" sz="2400" b="1" i="1" err="1">
                <a:latin typeface="Century Gothic"/>
                <a:ea typeface="+mn-lt"/>
                <a:cs typeface="+mn-lt"/>
              </a:rPr>
              <a:t>düğümü</a:t>
            </a:r>
            <a:r>
              <a:rPr lang="en-US" sz="2400" dirty="0">
                <a:latin typeface="Century Gothic"/>
                <a:ea typeface="+mn-lt"/>
                <a:cs typeface="+mn-lt"/>
              </a:rPr>
              <a:t> </a:t>
            </a:r>
            <a:r>
              <a:rPr lang="en-US" sz="2400" err="1">
                <a:latin typeface="Century Gothic"/>
                <a:ea typeface="+mn-lt"/>
                <a:cs typeface="+mn-lt"/>
              </a:rPr>
              <a:t>tutar</a:t>
            </a:r>
            <a:r>
              <a:rPr lang="en-US" sz="2400" dirty="0">
                <a:latin typeface="Century Gothic"/>
                <a:ea typeface="+mn-lt"/>
                <a:cs typeface="+mn-lt"/>
              </a:rPr>
              <a:t>.</a:t>
            </a:r>
            <a:endParaRPr lang="en-US" sz="2400">
              <a:latin typeface="Century Gothic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BF42F91C-3457-45C6-8282-81C4ABB4F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38" y="3204709"/>
            <a:ext cx="5294993" cy="279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B944C2-A0D7-4D6C-B274-8123029E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555" y="1342117"/>
            <a:ext cx="9964057" cy="52041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latin typeface="Century Gothic"/>
                <a:ea typeface="+mn-lt"/>
                <a:cs typeface="+mn-lt"/>
              </a:rPr>
              <a:t>Java'da </a:t>
            </a:r>
            <a:r>
              <a:rPr lang="tr-TR" err="1">
                <a:latin typeface="Century Gothic"/>
                <a:ea typeface="+mn-lt"/>
                <a:cs typeface="+mn-lt"/>
              </a:rPr>
              <a:t>LinkedList</a:t>
            </a:r>
            <a:r>
              <a:rPr lang="tr-TR">
                <a:latin typeface="Century Gothic"/>
                <a:ea typeface="+mn-lt"/>
                <a:cs typeface="+mn-lt"/>
              </a:rPr>
              <a:t> bir sınıf olarak ve bir </a:t>
            </a:r>
            <a:r>
              <a:rPr lang="tr-TR" err="1">
                <a:latin typeface="Century Gothic"/>
                <a:ea typeface="+mn-lt"/>
                <a:cs typeface="+mn-lt"/>
              </a:rPr>
              <a:t>Node</a:t>
            </a:r>
            <a:r>
              <a:rPr lang="tr-TR">
                <a:latin typeface="Century Gothic"/>
                <a:ea typeface="+mn-lt"/>
                <a:cs typeface="+mn-lt"/>
              </a:rPr>
              <a:t> ayrı bir sınıf olarak temsil edilebilir. </a:t>
            </a:r>
            <a:r>
              <a:rPr lang="tr-TR" err="1">
                <a:latin typeface="Century Gothic"/>
                <a:ea typeface="+mn-lt"/>
                <a:cs typeface="+mn-lt"/>
              </a:rPr>
              <a:t>LinkedList</a:t>
            </a:r>
            <a:r>
              <a:rPr lang="tr-TR">
                <a:latin typeface="Century Gothic"/>
                <a:ea typeface="+mn-lt"/>
                <a:cs typeface="+mn-lt"/>
              </a:rPr>
              <a:t> sınıfı, </a:t>
            </a:r>
            <a:r>
              <a:rPr lang="tr-TR" err="1">
                <a:latin typeface="Century Gothic"/>
                <a:ea typeface="+mn-lt"/>
                <a:cs typeface="+mn-lt"/>
              </a:rPr>
              <a:t>Node</a:t>
            </a:r>
            <a:r>
              <a:rPr lang="tr-TR">
                <a:latin typeface="Century Gothic"/>
                <a:ea typeface="+mn-lt"/>
                <a:cs typeface="+mn-lt"/>
              </a:rPr>
              <a:t> sınıf türünün bir başvurusunu içerir.</a:t>
            </a:r>
          </a:p>
          <a:p>
            <a:r>
              <a:rPr lang="tr-TR">
                <a:latin typeface="Century Gothic"/>
                <a:ea typeface="+mn-lt"/>
                <a:cs typeface="+mn-lt"/>
              </a:rPr>
              <a:t>Java koleksiyon çerçevesinin </a:t>
            </a:r>
            <a:r>
              <a:rPr lang="tr-TR" err="1">
                <a:latin typeface="Century Gothic"/>
                <a:ea typeface="+mn-lt"/>
                <a:cs typeface="+mn-lt"/>
              </a:rPr>
              <a:t>LinkedList</a:t>
            </a:r>
            <a:r>
              <a:rPr lang="tr-TR">
                <a:latin typeface="Century Gothic"/>
                <a:ea typeface="+mn-lt"/>
                <a:cs typeface="+mn-lt"/>
              </a:rPr>
              <a:t> sınıfı, bağlantılı liste veri yapısının (çift bağlantılı liste) işlevselliğini sağlar.</a:t>
            </a:r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pPr marL="285750" indent="-285750">
              <a:buFont typeface="'Wingdings 3',Sans-Serif" charset="2"/>
            </a:pPr>
            <a:endParaRPr lang="tr-TR">
              <a:ea typeface="+mn-lt"/>
              <a:cs typeface="+mn-lt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B9EBB6E-DCED-451A-BDA7-155504C3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61BAEA41-01FB-4ED1-9560-85CE338D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01" y="3022222"/>
            <a:ext cx="6715660" cy="303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51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B8E6F3-5DAC-4979-9687-561E4320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300" y="509810"/>
            <a:ext cx="6520912" cy="1547590"/>
          </a:xfrm>
        </p:spPr>
        <p:txBody>
          <a:bodyPr>
            <a:normAutofit fontScale="90000"/>
          </a:bodyPr>
          <a:lstStyle/>
          <a:p>
            <a:r>
              <a:rPr lang="tr-TR">
                <a:latin typeface="Century Gothic"/>
              </a:rPr>
              <a:t>ÇİFT YÖNLÜ BAĞLI LİSTENİN AVANTAJLARI VE DEZAVANTAJLARI;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E85727-0572-4532-A346-25CADFBF0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7" y="2209800"/>
            <a:ext cx="10086975" cy="39300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tr-TR" b="1">
              <a:solidFill>
                <a:srgbClr val="FF0000"/>
              </a:solidFill>
              <a:latin typeface="Century"/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b="1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AVANTAJLARI</a:t>
            </a:r>
            <a:r>
              <a:rPr lang="tr-TR">
                <a:latin typeface="Century Gothic"/>
                <a:ea typeface="+mn-lt"/>
                <a:cs typeface="+mn-lt"/>
              </a:rPr>
              <a:t>;</a:t>
            </a:r>
            <a:endParaRPr lang="tr-TR">
              <a:latin typeface="Century Gothic"/>
            </a:endParaRPr>
          </a:p>
          <a:p>
            <a:pPr marL="0" indent="0"/>
            <a:r>
              <a:rPr lang="tr-TR">
                <a:latin typeface="Century Gothic"/>
                <a:ea typeface="+mn-lt"/>
                <a:cs typeface="+mn-lt"/>
              </a:rPr>
              <a:t>Liste üzerinde çift yönlü hareket edilebilir,</a:t>
            </a:r>
            <a:endParaRPr lang="tr-TR">
              <a:latin typeface="Century Gothic"/>
            </a:endParaRPr>
          </a:p>
          <a:p>
            <a:r>
              <a:rPr lang="tr-TR">
                <a:latin typeface="Century Gothic"/>
                <a:ea typeface="+mn-lt"/>
                <a:cs typeface="+mn-lt"/>
              </a:rPr>
              <a:t>Ekleme, Silme gibi bazı işlemler daha kolaydır.</a:t>
            </a:r>
            <a:endParaRPr lang="tr-TR">
              <a:latin typeface="Century Gothic"/>
            </a:endParaRPr>
          </a:p>
          <a:p>
            <a:pPr marL="0" indent="0">
              <a:buNone/>
            </a:pPr>
            <a:r>
              <a:rPr lang="tr-TR" b="1">
                <a:solidFill>
                  <a:srgbClr val="FF0000"/>
                </a:solidFill>
                <a:latin typeface="Century Gothic"/>
              </a:rPr>
              <a:t>DEZAVANTAJLARI;</a:t>
            </a:r>
          </a:p>
          <a:p>
            <a:pPr marL="0" indent="0"/>
            <a:r>
              <a:rPr lang="tr-TR">
                <a:latin typeface="Century Gothic"/>
                <a:ea typeface="+mn-lt"/>
                <a:cs typeface="+mn-lt"/>
              </a:rPr>
              <a:t>Önceki işaretçi için bellekte fazladan yer kaplar,</a:t>
            </a:r>
            <a:endParaRPr lang="tr-TR">
              <a:latin typeface="Century Gothic"/>
            </a:endParaRPr>
          </a:p>
          <a:p>
            <a:r>
              <a:rPr lang="tr-TR">
                <a:latin typeface="Century Gothic"/>
                <a:ea typeface="+mn-lt"/>
                <a:cs typeface="+mn-lt"/>
              </a:rPr>
              <a:t>Her düğümün önceki (prev) ve sonraki (next) adında iki işaretçisi olduğu için liste işlemleri daha yavaştır,</a:t>
            </a:r>
            <a:endParaRPr lang="tr-TR">
              <a:latin typeface="Century Gothic"/>
            </a:endParaRPr>
          </a:p>
          <a:p>
            <a:r>
              <a:rPr lang="tr-TR">
                <a:latin typeface="Century Gothic"/>
                <a:ea typeface="+mn-lt"/>
                <a:cs typeface="+mn-lt"/>
              </a:rPr>
              <a:t>Hata yapılma ihtimali yüksektir. Örneğin listeye eleman ekleme sırasında, önceki işaretçileri sonraki işaretçilerle birlikte değiştirmemiz gerekir. Herhangi bir işlemin atlanması hataya neden olur.</a:t>
            </a:r>
            <a:endParaRPr lang="tr-TR">
              <a:latin typeface="Century Gothic"/>
            </a:endParaRPr>
          </a:p>
          <a:p>
            <a:endParaRPr lang="tr-TR"/>
          </a:p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0196794-952D-41F0-9BF4-246F118D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/>
          </a:p>
        </p:txBody>
      </p:sp>
      <p:pic>
        <p:nvPicPr>
          <p:cNvPr id="6" name="Resim 5" descr="metin, kap, cam içeren bir resim&#10;&#10;Açıklama otomatik olarak oluşturuldu">
            <a:extLst>
              <a:ext uri="{FF2B5EF4-FFF2-40B4-BE49-F238E27FC236}">
                <a16:creationId xmlns:a16="http://schemas.microsoft.com/office/drawing/2014/main" id="{407D9532-DAC6-405A-90B6-B43C4FDD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902" y="1494064"/>
            <a:ext cx="3152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13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942</Words>
  <Application>Microsoft Office PowerPoint</Application>
  <PresentationFormat>Geniş ekran</PresentationFormat>
  <Paragraphs>254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9" baseType="lpstr">
      <vt:lpstr>Arial</vt:lpstr>
      <vt:lpstr>Batang</vt:lpstr>
      <vt:lpstr>Calibri</vt:lpstr>
      <vt:lpstr>Century</vt:lpstr>
      <vt:lpstr>Century Gothic</vt:lpstr>
      <vt:lpstr>Dotum</vt:lpstr>
      <vt:lpstr>Wingdings 3</vt:lpstr>
      <vt:lpstr>'Wingdings 3',Sans-Serif</vt:lpstr>
      <vt:lpstr>Duman</vt:lpstr>
      <vt:lpstr>JAVA'DA BAĞLI LİSTE (LİNKEDLİST) KULLANIMI</vt:lpstr>
      <vt:lpstr>İçindekiler</vt:lpstr>
      <vt:lpstr>Java'da Bağlantılı Liste Uygulama</vt:lpstr>
      <vt:lpstr>  Bağlı Liste (Linked List)  </vt:lpstr>
      <vt:lpstr>Tek-Yönlü Bağlı Liste (Singly Linked List) </vt:lpstr>
      <vt:lpstr>TEK YÖNLÜ BAĞLI LİSTENİN AVANTAJLARI ;</vt:lpstr>
      <vt:lpstr>Çift-Yönlü Bağlı Liste (Doubly Linked List) </vt:lpstr>
      <vt:lpstr>PowerPoint Sunusu</vt:lpstr>
      <vt:lpstr>ÇİFT YÖNLÜ BAĞLI LİSTENİN AVANTAJLARI VE DEZAVANTAJLARI;</vt:lpstr>
      <vt:lpstr>Dairesel Listeler (Circular Lists) </vt:lpstr>
      <vt:lpstr>Java LinkedList Oluşturma</vt:lpstr>
      <vt:lpstr>Örnek: Java'da LinkedList oluşturma </vt:lpstr>
      <vt:lpstr>Java LinkedList'in Çalışması  </vt:lpstr>
      <vt:lpstr>Oluşturma ve Ekleme</vt:lpstr>
      <vt:lpstr>Java LinkedList Yöntemleri</vt:lpstr>
      <vt:lpstr>1. LinkedList'e öğeler ekleme</vt:lpstr>
      <vt:lpstr>PowerPoint Sunusu</vt:lpstr>
      <vt:lpstr>2. LinkedList öğelerine erişin</vt:lpstr>
      <vt:lpstr>3. Bağlantılı Listenin Öğelerini Değiştirin</vt:lpstr>
      <vt:lpstr>PowerPoint Sunusu</vt:lpstr>
      <vt:lpstr>4. Bağlantı Listesinden Öğeyi Silme </vt:lpstr>
      <vt:lpstr>Diğer Methodlar</vt:lpstr>
      <vt:lpstr>LinkedList as Deque and Queue </vt:lpstr>
      <vt:lpstr>ÖRNEK: Java LinkedList as Queue </vt:lpstr>
      <vt:lpstr>ÖRNEK:Java LinkedList as Deque                                                        OUTPUT   </vt:lpstr>
      <vt:lpstr>LinkedList aracılığıyla yineleme</vt:lpstr>
      <vt:lpstr>LinkedList Ve ArrayList </vt:lpstr>
      <vt:lpstr>PowerPoint Sunusu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ronaldinho424</cp:lastModifiedBy>
  <cp:revision>82</cp:revision>
  <dcterms:created xsi:type="dcterms:W3CDTF">2020-04-15T07:57:29Z</dcterms:created>
  <dcterms:modified xsi:type="dcterms:W3CDTF">2021-06-16T19:50:22Z</dcterms:modified>
</cp:coreProperties>
</file>