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8" r:id="rId6"/>
    <p:sldId id="260" r:id="rId7"/>
    <p:sldId id="262" r:id="rId8"/>
    <p:sldId id="263" r:id="rId9"/>
    <p:sldId id="264" r:id="rId10"/>
    <p:sldId id="265" r:id="rId11"/>
    <p:sldId id="266" r:id="rId12"/>
    <p:sldId id="267" r:id="rId13"/>
    <p:sldId id="279" r:id="rId14"/>
    <p:sldId id="261" r:id="rId15"/>
    <p:sldId id="270" r:id="rId16"/>
    <p:sldId id="274" r:id="rId17"/>
    <p:sldId id="273" r:id="rId18"/>
    <p:sldId id="272" r:id="rId19"/>
    <p:sldId id="271"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4660"/>
  </p:normalViewPr>
  <p:slideViewPr>
    <p:cSldViewPr snapToGrid="0">
      <p:cViewPr>
        <p:scale>
          <a:sx n="100" d="100"/>
          <a:sy n="100" d="100"/>
        </p:scale>
        <p:origin x="-1158"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www.ramazanbelyurt.name.tr/anasayfa/kmakaleoku/72"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www.muratoner.net/csharp/c-switch-case-yapisi-kullanimi" TargetMode="External"/><Relationship Id="rId1" Type="http://schemas.openxmlformats.org/officeDocument/2006/relationships/slideLayout" Target="../slideLayouts/slideLayout4.xml"/><Relationship Id="rId6" Type="http://schemas.openxmlformats.org/officeDocument/2006/relationships/hyperlink" Target="http://csharpdersler.blogspot.com/2012/12/kosul-ifadeleri-if-else-switch-case-ve.html" TargetMode="External"/><Relationship Id="rId5" Type="http://schemas.openxmlformats.org/officeDocument/2006/relationships/hyperlink" Target="https://www.kodlamamerkezi.com/c-net/c-kosul-ifadeleri-if-else-kullanimi/" TargetMode="External"/><Relationship Id="rId4" Type="http://schemas.openxmlformats.org/officeDocument/2006/relationships/hyperlink" Target="https://ramazanbiyikci.com.tr/c-kosul-ifadeleri-switch-case/" TargetMode="External"/><Relationship Id="rId9" Type="http://schemas.openxmlformats.org/officeDocument/2006/relationships/hyperlink" Target="http://youtube.com/bmdersler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176" y="188505"/>
            <a:ext cx="3218688" cy="1093851"/>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1" y="0"/>
            <a:ext cx="1676400" cy="1676400"/>
          </a:xfrm>
          <a:prstGeom prst="rect">
            <a:avLst/>
          </a:prstGeom>
        </p:spPr>
      </p:pic>
      <p:sp>
        <p:nvSpPr>
          <p:cNvPr id="9" name="Metin kutusu 8"/>
          <p:cNvSpPr txBox="1"/>
          <p:nvPr/>
        </p:nvSpPr>
        <p:spPr>
          <a:xfrm>
            <a:off x="4837176" y="1167517"/>
            <a:ext cx="4767943" cy="369332"/>
          </a:xfrm>
          <a:prstGeom prst="rect">
            <a:avLst/>
          </a:prstGeom>
          <a:noFill/>
        </p:spPr>
        <p:txBody>
          <a:bodyPr wrap="square" rtlCol="0">
            <a:spAutoFit/>
          </a:bodyPr>
          <a:lstStyle/>
          <a:p>
            <a:r>
              <a:rPr lang="tr-TR" b="1" dirty="0" smtClean="0">
                <a:solidFill>
                  <a:schemeClr val="accent3">
                    <a:lumMod val="75000"/>
                  </a:schemeClr>
                </a:solidFill>
              </a:rPr>
              <a:t>Nesneye Dayalı Programlama</a:t>
            </a:r>
            <a:endParaRPr lang="tr-TR" b="1" dirty="0">
              <a:solidFill>
                <a:schemeClr val="accent3">
                  <a:lumMod val="75000"/>
                </a:schemeClr>
              </a:solidFill>
            </a:endParaRPr>
          </a:p>
        </p:txBody>
      </p:sp>
      <p:sp>
        <p:nvSpPr>
          <p:cNvPr id="7" name="Dikdörtgen 6">
            <a:extLst>
              <a:ext uri="{FF2B5EF4-FFF2-40B4-BE49-F238E27FC236}">
                <a16:creationId xmlns:a16="http://schemas.microsoft.com/office/drawing/2014/main" xmlns="" id="{1E4F3095-F1B4-404E-8096-C524CBBDD076}"/>
              </a:ext>
            </a:extLst>
          </p:cNvPr>
          <p:cNvSpPr/>
          <p:nvPr/>
        </p:nvSpPr>
        <p:spPr>
          <a:xfrm>
            <a:off x="132081" y="1409627"/>
            <a:ext cx="2570480"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 name="Picture 2" descr="Object Oriented Programming: A curated set of resources">
            <a:extLst>
              <a:ext uri="{FF2B5EF4-FFF2-40B4-BE49-F238E27FC236}">
                <a16:creationId xmlns:a16="http://schemas.microsoft.com/office/drawing/2014/main" xmlns="" id="{A2F27DDA-67C0-41CC-BD3F-EBB74DA685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6"/>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708774" y="2570036"/>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 Karar Yapıları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531812" y="4529540"/>
            <a:ext cx="779767" cy="365125"/>
          </a:xfrm>
        </p:spPr>
        <p:txBody>
          <a:bodyPr/>
          <a:lstStyle/>
          <a:p>
            <a:fld id="{D57F1E4F-1CFF-5643-939E-217C01CDF565}" type="slidenum">
              <a:rPr lang="en-US" smtClean="0"/>
              <a:pPr/>
              <a:t>1</a:t>
            </a:fld>
            <a:endParaRPr lang="en-US" dirty="0"/>
          </a:p>
        </p:txBody>
      </p:sp>
      <p:sp>
        <p:nvSpPr>
          <p:cNvPr id="17"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Esra Arslan 1911404058</a:t>
            </a:r>
            <a:endParaRPr lang="tr-TR" b="1" dirty="0">
              <a:solidFill>
                <a:schemeClr val="tx1"/>
              </a:solidFill>
            </a:endParaRPr>
          </a:p>
          <a:p>
            <a:r>
              <a:rPr lang="tr-TR" dirty="0">
                <a:solidFill>
                  <a:schemeClr val="tx1"/>
                </a:solidFill>
              </a:rPr>
              <a:t>Tarih                            : </a:t>
            </a:r>
            <a:r>
              <a:rPr lang="tr-TR" dirty="0" smtClean="0">
                <a:solidFill>
                  <a:schemeClr val="tx1"/>
                </a:solidFill>
              </a:rPr>
              <a:t>10/06/2021</a:t>
            </a:r>
            <a:endParaRPr lang="tr-TR" dirty="0">
              <a:solidFill>
                <a:schemeClr val="tx1"/>
              </a:solidFill>
            </a:endParaRPr>
          </a:p>
          <a:p>
            <a:r>
              <a:rPr lang="tr-TR" dirty="0">
                <a:solidFill>
                  <a:schemeClr val="tx1"/>
                </a:solidFill>
              </a:rPr>
              <a:t>Sürüm                         </a:t>
            </a:r>
            <a:r>
              <a:rPr lang="tr-TR">
                <a:solidFill>
                  <a:schemeClr val="tx1"/>
                </a:solidFill>
              </a:rPr>
              <a:t>: </a:t>
            </a:r>
            <a:r>
              <a:rPr lang="tr-TR"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spTree>
    <p:extLst>
      <p:ext uri="{BB962C8B-B14F-4D97-AF65-F5344CB8AC3E}">
        <p14:creationId xmlns:p14="http://schemas.microsoft.com/office/powerpoint/2010/main" val="1375255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10</a:t>
            </a:fld>
            <a:endParaRPr lang="en-US" dirty="0"/>
          </a:p>
        </p:txBody>
      </p:sp>
      <p:sp>
        <p:nvSpPr>
          <p:cNvPr id="9"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-3</a:t>
            </a:r>
            <a:endParaRPr lang="tr-TR" sz="2400" b="1" dirty="0"/>
          </a:p>
        </p:txBody>
      </p:sp>
      <p:pic>
        <p:nvPicPr>
          <p:cNvPr id="6146" name="Picture 2" descr="C:\Users\Esra Arslan\Desktop\ifels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466850"/>
            <a:ext cx="9791700" cy="3848400"/>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p:cNvSpPr>
            <a:spLocks noGrp="1"/>
          </p:cNvSpPr>
          <p:nvPr>
            <p:ph sz="half" idx="1"/>
          </p:nvPr>
        </p:nvSpPr>
        <p:spPr>
          <a:xfrm flipH="1" flipV="1">
            <a:off x="1600199" y="4933950"/>
            <a:ext cx="104775" cy="123825"/>
          </a:xfrm>
        </p:spPr>
        <p:txBody>
          <a:bodyPr>
            <a:normAutofit fontScale="25000" lnSpcReduction="20000"/>
          </a:bodyPr>
          <a:lstStyle/>
          <a:p>
            <a:pPr marL="0" indent="0">
              <a:buNone/>
            </a:pPr>
            <a:r>
              <a:rPr lang="tr-TR" dirty="0" smtClean="0"/>
              <a:t> </a:t>
            </a:r>
            <a:endParaRPr lang="tr-TR" dirty="0"/>
          </a:p>
        </p:txBody>
      </p:sp>
      <p:pic>
        <p:nvPicPr>
          <p:cNvPr id="6147" name="Picture 3" descr="C:\Users\Esra Arslan\Desktop\çıktıf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5486400"/>
            <a:ext cx="30480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1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11</a:t>
            </a:fld>
            <a:endParaRPr lang="en-US" dirty="0"/>
          </a:p>
        </p:txBody>
      </p:sp>
      <p:sp>
        <p:nvSpPr>
          <p:cNvPr id="10"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-4</a:t>
            </a:r>
            <a:endParaRPr lang="tr-TR" sz="2400" b="1" dirty="0"/>
          </a:p>
        </p:txBody>
      </p:sp>
      <p:sp>
        <p:nvSpPr>
          <p:cNvPr id="3" name="İçerik Yer Tutucusu 2"/>
          <p:cNvSpPr>
            <a:spLocks noGrp="1"/>
          </p:cNvSpPr>
          <p:nvPr>
            <p:ph sz="half" idx="1"/>
          </p:nvPr>
        </p:nvSpPr>
        <p:spPr>
          <a:xfrm>
            <a:off x="2589212" y="5114924"/>
            <a:ext cx="106363" cy="114301"/>
          </a:xfrm>
        </p:spPr>
        <p:txBody>
          <a:bodyPr>
            <a:normAutofit fontScale="25000" lnSpcReduction="20000"/>
          </a:bodyPr>
          <a:lstStyle/>
          <a:p>
            <a:pPr marL="0" indent="0">
              <a:buNone/>
            </a:pPr>
            <a:r>
              <a:rPr lang="tr-TR" dirty="0"/>
              <a:t> </a:t>
            </a:r>
            <a:r>
              <a:rPr lang="tr-TR" dirty="0" smtClean="0"/>
              <a:t>  </a:t>
            </a:r>
            <a:endParaRPr lang="tr-TR" dirty="0"/>
          </a:p>
        </p:txBody>
      </p:sp>
      <p:pic>
        <p:nvPicPr>
          <p:cNvPr id="7170" name="Picture 2" descr="C:\Users\Esra Arslan\Desktop\ifels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6" y="1524000"/>
            <a:ext cx="9910763" cy="3848400"/>
          </a:xfrm>
          <a:prstGeom prst="rect">
            <a:avLst/>
          </a:prstGeom>
          <a:noFill/>
          <a:extLst>
            <a:ext uri="{909E8E84-426E-40DD-AFC4-6F175D3DCCD1}">
              <a14:hiddenFill xmlns:a14="http://schemas.microsoft.com/office/drawing/2010/main">
                <a:solidFill>
                  <a:srgbClr val="FFFFFF"/>
                </a:solidFill>
              </a14:hiddenFill>
            </a:ext>
          </a:extLst>
        </p:spPr>
      </p:pic>
      <p:sp>
        <p:nvSpPr>
          <p:cNvPr id="4" name="İçerik Yer Tutucusu 3"/>
          <p:cNvSpPr>
            <a:spLocks noGrp="1"/>
          </p:cNvSpPr>
          <p:nvPr>
            <p:ph sz="half" idx="2"/>
          </p:nvPr>
        </p:nvSpPr>
        <p:spPr>
          <a:xfrm flipH="1">
            <a:off x="10906124" y="2066925"/>
            <a:ext cx="66674" cy="47626"/>
          </a:xfrm>
        </p:spPr>
        <p:txBody>
          <a:bodyPr>
            <a:normAutofit fontScale="25000" lnSpcReduction="20000"/>
          </a:bodyPr>
          <a:lstStyle/>
          <a:p>
            <a:pPr marL="0" indent="0">
              <a:buNone/>
            </a:pPr>
            <a:r>
              <a:rPr lang="tr-TR" dirty="0" smtClean="0"/>
              <a:t>   </a:t>
            </a:r>
            <a:endParaRPr lang="tr-TR" dirty="0"/>
          </a:p>
        </p:txBody>
      </p:sp>
      <p:pic>
        <p:nvPicPr>
          <p:cNvPr id="7171" name="Picture 3" descr="C:\Users\Esra Arslan\Desktop\çıktı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082" y="5576888"/>
            <a:ext cx="2938462" cy="8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02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12</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-5</a:t>
            </a:r>
            <a:endParaRPr lang="tr-TR" sz="2400" b="1" dirty="0"/>
          </a:p>
        </p:txBody>
      </p:sp>
      <p:sp>
        <p:nvSpPr>
          <p:cNvPr id="4" name="İçerik Yer Tutucusu 3"/>
          <p:cNvSpPr>
            <a:spLocks noGrp="1"/>
          </p:cNvSpPr>
          <p:nvPr>
            <p:ph sz="half" idx="1"/>
          </p:nvPr>
        </p:nvSpPr>
        <p:spPr>
          <a:xfrm>
            <a:off x="2589213" y="5105400"/>
            <a:ext cx="96838" cy="76200"/>
          </a:xfrm>
        </p:spPr>
        <p:txBody>
          <a:bodyPr>
            <a:normAutofit fontScale="25000" lnSpcReduction="20000"/>
          </a:bodyPr>
          <a:lstStyle/>
          <a:p>
            <a:r>
              <a:rPr lang="tr-TR" dirty="0" smtClean="0"/>
              <a:t>  </a:t>
            </a:r>
            <a:endParaRPr lang="tr-TR" dirty="0"/>
          </a:p>
        </p:txBody>
      </p:sp>
      <p:pic>
        <p:nvPicPr>
          <p:cNvPr id="8194" name="Picture 2" descr="C:\Users\Esra Arslan\Desktop\örnek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281" y="1476075"/>
            <a:ext cx="10034587" cy="3848400"/>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4"/>
          <p:cNvSpPr>
            <a:spLocks noGrp="1"/>
          </p:cNvSpPr>
          <p:nvPr>
            <p:ph sz="half" idx="2"/>
          </p:nvPr>
        </p:nvSpPr>
        <p:spPr>
          <a:xfrm>
            <a:off x="7190747" y="2126222"/>
            <a:ext cx="86353" cy="45719"/>
          </a:xfrm>
        </p:spPr>
        <p:txBody>
          <a:bodyPr>
            <a:normAutofit fontScale="25000" lnSpcReduction="20000"/>
          </a:bodyPr>
          <a:lstStyle/>
          <a:p>
            <a:r>
              <a:rPr lang="tr-TR" dirty="0" smtClean="0"/>
              <a:t>  </a:t>
            </a:r>
            <a:endParaRPr lang="tr-TR" dirty="0"/>
          </a:p>
        </p:txBody>
      </p:sp>
      <p:pic>
        <p:nvPicPr>
          <p:cNvPr id="8195" name="Picture 3" descr="C:\Users\Esra Arslan\Desktop\cıktı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419725"/>
            <a:ext cx="34099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516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13</a:t>
            </a:fld>
            <a:endParaRPr lang="en-US" dirty="0"/>
          </a:p>
        </p:txBody>
      </p:sp>
      <p:sp>
        <p:nvSpPr>
          <p:cNvPr id="2" name="İçerik Yer Tutucusu 1"/>
          <p:cNvSpPr>
            <a:spLocks noGrp="1"/>
          </p:cNvSpPr>
          <p:nvPr>
            <p:ph sz="half" idx="1"/>
          </p:nvPr>
        </p:nvSpPr>
        <p:spPr/>
        <p:txBody>
          <a:bodyPr/>
          <a:lstStyle/>
          <a:p>
            <a:endParaRPr lang="tr-TR" dirty="0"/>
          </a:p>
        </p:txBody>
      </p:sp>
      <p:pic>
        <p:nvPicPr>
          <p:cNvPr id="3074" name="Picture 2" descr="C:\Users\Esra Arslan\Desktop\shutterstock_18687773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514470"/>
            <a:ext cx="8644063" cy="41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80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sz="half" idx="2"/>
          </p:nvPr>
        </p:nvSpPr>
        <p:spPr>
          <a:xfrm>
            <a:off x="1659520" y="1905766"/>
            <a:ext cx="5059469" cy="3433677"/>
          </a:xfrm>
        </p:spPr>
        <p:txBody>
          <a:bodyPr>
            <a:normAutofit fontScale="92500" lnSpcReduction="10000"/>
          </a:bodyPr>
          <a:lstStyle/>
          <a:p>
            <a:pPr marL="0" indent="0">
              <a:buNone/>
            </a:pPr>
            <a:r>
              <a:rPr lang="tr-TR" dirty="0"/>
              <a:t>Switch-Case yapısı, çok durumlu dal ifadeleri için kullanılır. Karmaşık </a:t>
            </a:r>
            <a:r>
              <a:rPr lang="tr-TR" dirty="0" err="1"/>
              <a:t>If</a:t>
            </a:r>
            <a:r>
              <a:rPr lang="tr-TR" dirty="0"/>
              <a:t>/Else bloklarından ziyade kod okunabilirliğini arttırdığı için tercih edilir. Switch-Case yapısında, </a:t>
            </a:r>
            <a:r>
              <a:rPr lang="tr-TR" dirty="0" err="1"/>
              <a:t>case</a:t>
            </a:r>
            <a:r>
              <a:rPr lang="tr-TR" dirty="0"/>
              <a:t> yapısı parantez içindeki koşulları kontrol eder. Herhangi bir kod bloğunda herhangi bir koşul karşılanmazsa, varsayılan blok yürütülür. Her durum bloğundan sonra break komutu kullanılmalıdır. Çünkü </a:t>
            </a:r>
            <a:r>
              <a:rPr lang="tr-TR" dirty="0" err="1"/>
              <a:t>switch</a:t>
            </a:r>
            <a:r>
              <a:rPr lang="tr-TR" dirty="0"/>
              <a:t> ifadesinin satırındaki koşul, içindeki değerle karşılaştırılır. Case kısmına aynı değerde bağlı bir ve birkaç satır kod çalışacaktır. Break ifadesini gördüğünde </a:t>
            </a:r>
            <a:r>
              <a:rPr lang="tr-TR" dirty="0" err="1"/>
              <a:t>switch</a:t>
            </a:r>
            <a:r>
              <a:rPr lang="tr-TR" dirty="0"/>
              <a:t> yapısının dışındadır. Bir sonraki kod satırından çalışmaya devam eder.</a:t>
            </a:r>
            <a:endParaRPr lang="tr-TR" sz="2000" dirty="0"/>
          </a:p>
        </p:txBody>
      </p:sp>
      <p:sp>
        <p:nvSpPr>
          <p:cNvPr id="6" name="Unvan 1"/>
          <p:cNvSpPr>
            <a:spLocks noGrp="1"/>
          </p:cNvSpPr>
          <p:nvPr>
            <p:ph type="title"/>
          </p:nvPr>
        </p:nvSpPr>
        <p:spPr>
          <a:xfrm>
            <a:off x="1840101" y="560836"/>
            <a:ext cx="8911687" cy="1280890"/>
          </a:xfrm>
        </p:spPr>
        <p:txBody>
          <a:bodyPr/>
          <a:lstStyle/>
          <a:p>
            <a:r>
              <a:rPr lang="tr-TR" i="1" dirty="0" smtClean="0">
                <a:solidFill>
                  <a:schemeClr val="accent2"/>
                </a:solidFill>
              </a:rPr>
              <a:t>Switch-Case Yapısı</a:t>
            </a:r>
            <a:endParaRPr lang="tr-TR" i="1" dirty="0">
              <a:solidFill>
                <a:schemeClr val="accent2"/>
              </a:solidFill>
            </a:endParaRPr>
          </a:p>
        </p:txBody>
      </p:sp>
      <p:pic>
        <p:nvPicPr>
          <p:cNvPr id="9" name="İçerik Yer Tutucusu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90439" y="1733479"/>
            <a:ext cx="3375906" cy="3778250"/>
          </a:xfrm>
        </p:spPr>
      </p:pic>
      <p:sp>
        <p:nvSpPr>
          <p:cNvPr id="7"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054881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15</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-6</a:t>
            </a:r>
            <a:endParaRPr lang="tr-TR" sz="2400" b="1" dirty="0"/>
          </a:p>
        </p:txBody>
      </p:sp>
      <p:sp>
        <p:nvSpPr>
          <p:cNvPr id="4" name="İçerik Yer Tutucusu 3"/>
          <p:cNvSpPr>
            <a:spLocks noGrp="1"/>
          </p:cNvSpPr>
          <p:nvPr>
            <p:ph sz="half" idx="1"/>
          </p:nvPr>
        </p:nvSpPr>
        <p:spPr/>
        <p:txBody>
          <a:bodyPr>
            <a:normAutofit fontScale="25000" lnSpcReduction="20000"/>
          </a:bodyPr>
          <a:lstStyle/>
          <a:p>
            <a:endParaRPr lang="tr-TR" dirty="0"/>
          </a:p>
        </p:txBody>
      </p:sp>
      <p:pic>
        <p:nvPicPr>
          <p:cNvPr id="1026" name="Picture 2" descr="C:\Users\Esra Arslan\Desktop\cas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1447800"/>
            <a:ext cx="9815513" cy="3848400"/>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4"/>
          <p:cNvSpPr>
            <a:spLocks noGrp="1"/>
          </p:cNvSpPr>
          <p:nvPr>
            <p:ph sz="half" idx="2"/>
          </p:nvPr>
        </p:nvSpPr>
        <p:spPr>
          <a:xfrm>
            <a:off x="7190747" y="2126222"/>
            <a:ext cx="105403" cy="102628"/>
          </a:xfrm>
        </p:spPr>
        <p:txBody>
          <a:bodyPr>
            <a:normAutofit fontScale="25000" lnSpcReduction="20000"/>
          </a:bodyPr>
          <a:lstStyle/>
          <a:p>
            <a:r>
              <a:rPr lang="tr-TR" dirty="0" smtClean="0"/>
              <a:t> </a:t>
            </a:r>
            <a:endParaRPr lang="tr-TR" dirty="0"/>
          </a:p>
        </p:txBody>
      </p:sp>
      <p:pic>
        <p:nvPicPr>
          <p:cNvPr id="1027" name="Picture 3" descr="C:\Users\Esra Arslan\Desktop\cıktıcas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443" y="5448300"/>
            <a:ext cx="3252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528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16</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-7</a:t>
            </a:r>
            <a:endParaRPr lang="tr-TR" sz="2400" b="1" dirty="0"/>
          </a:p>
        </p:txBody>
      </p:sp>
      <p:pic>
        <p:nvPicPr>
          <p:cNvPr id="4" name="İçerik Yer Tutucusu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2837" y="1448315"/>
            <a:ext cx="10012363" cy="3848400"/>
          </a:xfrm>
        </p:spPr>
      </p:pic>
      <p:pic>
        <p:nvPicPr>
          <p:cNvPr id="7" name="İçerik Yer Tutucusu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70970" y="5438725"/>
            <a:ext cx="3019847" cy="714475"/>
          </a:xfrm>
        </p:spPr>
      </p:pic>
    </p:spTree>
    <p:extLst>
      <p:ext uri="{BB962C8B-B14F-4D97-AF65-F5344CB8AC3E}">
        <p14:creationId xmlns:p14="http://schemas.microsoft.com/office/powerpoint/2010/main" val="478725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17</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a:t>
            </a:r>
            <a:r>
              <a:rPr lang="tr-TR" sz="2400" dirty="0"/>
              <a:t>8</a:t>
            </a:r>
            <a:endParaRPr lang="tr-TR" sz="2400" b="1" dirty="0"/>
          </a:p>
        </p:txBody>
      </p:sp>
      <p:pic>
        <p:nvPicPr>
          <p:cNvPr id="5"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0462" y="1398449"/>
            <a:ext cx="9831388" cy="3848400"/>
          </a:xfrm>
        </p:spPr>
      </p:pic>
      <p:pic>
        <p:nvPicPr>
          <p:cNvPr id="9" name="İçerik Yer Tutucus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96" y="5486360"/>
            <a:ext cx="2182154" cy="581106"/>
          </a:xfrm>
        </p:spPr>
      </p:pic>
    </p:spTree>
    <p:extLst>
      <p:ext uri="{BB962C8B-B14F-4D97-AF65-F5344CB8AC3E}">
        <p14:creationId xmlns:p14="http://schemas.microsoft.com/office/powerpoint/2010/main" val="4241341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18</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a:t>
            </a:r>
            <a:r>
              <a:rPr lang="tr-TR" sz="2400" dirty="0"/>
              <a:t>9</a:t>
            </a:r>
            <a:endParaRPr lang="tr-TR" sz="2400" b="1" dirty="0"/>
          </a:p>
        </p:txBody>
      </p:sp>
      <p:pic>
        <p:nvPicPr>
          <p:cNvPr id="5"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7138" y="1467948"/>
            <a:ext cx="9850437" cy="3848400"/>
          </a:xfrm>
        </p:spPr>
      </p:pic>
      <p:pic>
        <p:nvPicPr>
          <p:cNvPr id="9" name="İçerik Yer Tutucus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85308" y="5519670"/>
            <a:ext cx="2667372" cy="971686"/>
          </a:xfrm>
        </p:spPr>
      </p:pic>
    </p:spTree>
    <p:extLst>
      <p:ext uri="{BB962C8B-B14F-4D97-AF65-F5344CB8AC3E}">
        <p14:creationId xmlns:p14="http://schemas.microsoft.com/office/powerpoint/2010/main" val="1666065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19</a:t>
            </a:fld>
            <a:endParaRPr lang="en-US" dirty="0"/>
          </a:p>
        </p:txBody>
      </p:sp>
      <p:sp>
        <p:nvSpPr>
          <p:cNvPr id="8" name="Unvan 1"/>
          <p:cNvSpPr>
            <a:spLocks noGrp="1"/>
          </p:cNvSpPr>
          <p:nvPr>
            <p:ph type="title"/>
          </p:nvPr>
        </p:nvSpPr>
        <p:spPr>
          <a:xfrm>
            <a:off x="1624872" y="738410"/>
            <a:ext cx="8911687" cy="1280890"/>
          </a:xfrm>
        </p:spPr>
        <p:txBody>
          <a:bodyPr>
            <a:normAutofit/>
          </a:bodyPr>
          <a:lstStyle/>
          <a:p>
            <a:r>
              <a:rPr lang="tr-TR" sz="2400" dirty="0" smtClean="0"/>
              <a:t>Uygulama </a:t>
            </a:r>
            <a:r>
              <a:rPr lang="tr-TR" sz="2400" dirty="0"/>
              <a:t>Örneği </a:t>
            </a:r>
            <a:r>
              <a:rPr lang="tr-TR" sz="2400" dirty="0" smtClean="0"/>
              <a:t>-10</a:t>
            </a:r>
            <a:endParaRPr lang="tr-TR" sz="2400" b="1" dirty="0"/>
          </a:p>
        </p:txBody>
      </p:sp>
      <p:pic>
        <p:nvPicPr>
          <p:cNvPr id="5" name="İçerik Yer Tutucus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8564" y="1357501"/>
            <a:ext cx="9755186" cy="3848400"/>
          </a:xfrm>
        </p:spPr>
      </p:pic>
      <p:pic>
        <p:nvPicPr>
          <p:cNvPr id="9" name="İçerik Yer Tutucus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28093" y="5348223"/>
            <a:ext cx="3238952" cy="933580"/>
          </a:xfrm>
        </p:spPr>
      </p:pic>
    </p:spTree>
    <p:extLst>
      <p:ext uri="{BB962C8B-B14F-4D97-AF65-F5344CB8AC3E}">
        <p14:creationId xmlns:p14="http://schemas.microsoft.com/office/powerpoint/2010/main" val="317254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50300" y="2133600"/>
            <a:ext cx="8915400" cy="3777622"/>
          </a:xfrm>
        </p:spPr>
        <p:txBody>
          <a:bodyPr>
            <a:normAutofit fontScale="92500" lnSpcReduction="10000"/>
          </a:bodyPr>
          <a:lstStyle/>
          <a:p>
            <a:r>
              <a:rPr lang="tr-TR" sz="2400" dirty="0" smtClean="0"/>
              <a:t>C# Nedir?</a:t>
            </a:r>
          </a:p>
          <a:p>
            <a:r>
              <a:rPr lang="tr-TR" sz="2400" dirty="0" smtClean="0"/>
              <a:t>C# da Karar Yapıları </a:t>
            </a:r>
          </a:p>
          <a:p>
            <a:pPr marL="0" indent="0">
              <a:buNone/>
            </a:pPr>
            <a:r>
              <a:rPr lang="tr-TR" sz="2400" dirty="0" smtClean="0"/>
              <a:t>          </a:t>
            </a:r>
            <a:r>
              <a:rPr lang="tr-TR" sz="2400" b="1" dirty="0" smtClean="0"/>
              <a:t>--</a:t>
            </a:r>
            <a:r>
              <a:rPr lang="tr-TR" sz="2400" dirty="0" err="1" smtClean="0"/>
              <a:t>İf</a:t>
            </a:r>
            <a:r>
              <a:rPr lang="tr-TR" sz="2400" dirty="0" smtClean="0"/>
              <a:t>/Else Yapısı </a:t>
            </a:r>
          </a:p>
          <a:p>
            <a:pPr marL="0" indent="0">
              <a:buNone/>
            </a:pPr>
            <a:r>
              <a:rPr lang="tr-TR" sz="2400" b="1" dirty="0"/>
              <a:t> </a:t>
            </a:r>
            <a:r>
              <a:rPr lang="tr-TR" sz="2400" b="1" dirty="0" smtClean="0"/>
              <a:t>        --</a:t>
            </a:r>
            <a:r>
              <a:rPr lang="tr-TR" sz="2400" dirty="0" smtClean="0"/>
              <a:t>Switch-Case Yapısı </a:t>
            </a:r>
          </a:p>
          <a:p>
            <a:r>
              <a:rPr lang="tr-TR" sz="2400" dirty="0" err="1" smtClean="0"/>
              <a:t>İf</a:t>
            </a:r>
            <a:r>
              <a:rPr lang="tr-TR" sz="2400" dirty="0"/>
              <a:t>/</a:t>
            </a:r>
            <a:r>
              <a:rPr lang="tr-TR" sz="2400" dirty="0" smtClean="0"/>
              <a:t>Else Örnek Uygulamaları</a:t>
            </a:r>
          </a:p>
          <a:p>
            <a:r>
              <a:rPr lang="tr-TR" sz="2400" dirty="0" smtClean="0"/>
              <a:t>Switch-Case Örnek Uygulamaları</a:t>
            </a:r>
          </a:p>
          <a:p>
            <a:r>
              <a:rPr lang="tr-TR" sz="2400" dirty="0" smtClean="0"/>
              <a:t>Kaynakça </a:t>
            </a:r>
          </a:p>
          <a:p>
            <a:pPr marL="0" indent="0">
              <a:buNone/>
            </a:pPr>
            <a:endParaRPr lang="tr-TR" dirty="0" smtClean="0"/>
          </a:p>
          <a:p>
            <a:pPr marL="0" indent="0">
              <a:buNone/>
            </a:pPr>
            <a:r>
              <a:rPr lang="tr-TR" dirty="0"/>
              <a:t> </a:t>
            </a:r>
            <a:r>
              <a:rPr lang="tr-TR" dirty="0" smtClean="0"/>
              <a:t>     </a:t>
            </a:r>
          </a:p>
        </p:txBody>
      </p:sp>
      <p:sp>
        <p:nvSpPr>
          <p:cNvPr id="5"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a:t>
            </a:fld>
            <a:endParaRPr lang="en-US" dirty="0"/>
          </a:p>
        </p:txBody>
      </p:sp>
      <p:sp>
        <p:nvSpPr>
          <p:cNvPr id="10" name="Başlık 1">
            <a:extLst>
              <a:ext uri="{FF2B5EF4-FFF2-40B4-BE49-F238E27FC236}">
                <a16:creationId xmlns:a16="http://schemas.microsoft.com/office/drawing/2014/main" xmlns="" id="{60FD3E19-27CE-4D6A-8B21-C694EA9EA88D}"/>
              </a:ext>
            </a:extLst>
          </p:cNvPr>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İçindekiler</a:t>
            </a:r>
            <a:endParaRPr lang="en-US" dirty="0"/>
          </a:p>
        </p:txBody>
      </p:sp>
      <p:pic>
        <p:nvPicPr>
          <p:cNvPr id="9" name="Picture 2">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2"/>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57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6" name="İçerik Yer Tutucusu 3"/>
          <p:cNvSpPr>
            <a:spLocks noGrp="1"/>
          </p:cNvSpPr>
          <p:nvPr>
            <p:ph sz="half" idx="1"/>
          </p:nvPr>
        </p:nvSpPr>
        <p:spPr>
          <a:xfrm>
            <a:off x="1176338" y="1905000"/>
            <a:ext cx="9471025" cy="3778250"/>
          </a:xfrm>
        </p:spPr>
        <p:txBody>
          <a:bodyPr/>
          <a:lstStyle/>
          <a:p>
            <a:r>
              <a:rPr lang="tr-TR" dirty="0"/>
              <a:t>C# Eğitim </a:t>
            </a:r>
            <a:r>
              <a:rPr lang="tr-TR" dirty="0" smtClean="0"/>
              <a:t>Kitabı- Murat </a:t>
            </a:r>
            <a:r>
              <a:rPr lang="tr-TR" dirty="0" err="1" smtClean="0"/>
              <a:t>Yücedağ</a:t>
            </a:r>
            <a:endParaRPr lang="tr-TR" dirty="0" smtClean="0"/>
          </a:p>
          <a:p>
            <a:r>
              <a:rPr lang="tr-TR" dirty="0"/>
              <a:t>Yeni Başlayanlar İçin C# ile Algoritmalara ve Programcılığa </a:t>
            </a:r>
            <a:r>
              <a:rPr lang="tr-TR" dirty="0" smtClean="0"/>
              <a:t>Giriş-</a:t>
            </a:r>
            <a:r>
              <a:rPr lang="tr-TR" dirty="0"/>
              <a:t> </a:t>
            </a:r>
            <a:r>
              <a:rPr lang="tr-TR" dirty="0" smtClean="0">
                <a:solidFill>
                  <a:schemeClr val="tx1"/>
                </a:solidFill>
              </a:rPr>
              <a:t>Fahrettin Erdinç</a:t>
            </a:r>
            <a:endParaRPr lang="tr-TR" dirty="0">
              <a:solidFill>
                <a:schemeClr val="tx1"/>
              </a:solidFill>
            </a:endParaRPr>
          </a:p>
          <a:p>
            <a:r>
              <a:rPr lang="tr-TR" dirty="0">
                <a:solidFill>
                  <a:schemeClr val="tx1"/>
                </a:solidFill>
                <a:hlinkClick r:id="rId2"/>
              </a:rPr>
              <a:t>https://</a:t>
            </a:r>
            <a:r>
              <a:rPr lang="tr-TR" dirty="0" smtClean="0">
                <a:solidFill>
                  <a:schemeClr val="tx1"/>
                </a:solidFill>
                <a:hlinkClick r:id="rId2"/>
              </a:rPr>
              <a:t>www.muratoner.net/csharp/c-switch-case-yapisi-kullanimi</a:t>
            </a:r>
            <a:endParaRPr lang="tr-TR" dirty="0" smtClean="0">
              <a:solidFill>
                <a:schemeClr val="tx1"/>
              </a:solidFill>
            </a:endParaRPr>
          </a:p>
          <a:p>
            <a:r>
              <a:rPr lang="tr-TR" dirty="0">
                <a:solidFill>
                  <a:schemeClr val="tx1"/>
                </a:solidFill>
                <a:hlinkClick r:id="rId3"/>
              </a:rPr>
              <a:t>http://</a:t>
            </a:r>
            <a:r>
              <a:rPr lang="tr-TR" dirty="0" smtClean="0">
                <a:solidFill>
                  <a:schemeClr val="tx1"/>
                </a:solidFill>
                <a:hlinkClick r:id="rId3"/>
              </a:rPr>
              <a:t>www.ramazanbelyurt.name.tr/anasayfa/kmakaleoku/72</a:t>
            </a:r>
            <a:endParaRPr lang="tr-TR" dirty="0" smtClean="0">
              <a:solidFill>
                <a:schemeClr val="tx1"/>
              </a:solidFill>
            </a:endParaRPr>
          </a:p>
          <a:p>
            <a:r>
              <a:rPr lang="tr-TR" dirty="0">
                <a:solidFill>
                  <a:schemeClr val="tx1"/>
                </a:solidFill>
                <a:hlinkClick r:id="rId4"/>
              </a:rPr>
              <a:t>https://ramazanbiyikci.com.tr/c-kosul-ifadeleri-switch-case</a:t>
            </a:r>
            <a:r>
              <a:rPr lang="tr-TR" dirty="0" smtClean="0">
                <a:solidFill>
                  <a:schemeClr val="tx1"/>
                </a:solidFill>
                <a:hlinkClick r:id="rId4"/>
              </a:rPr>
              <a:t>/</a:t>
            </a:r>
            <a:endParaRPr lang="tr-TR" dirty="0" smtClean="0">
              <a:solidFill>
                <a:schemeClr val="tx1"/>
              </a:solidFill>
            </a:endParaRPr>
          </a:p>
          <a:p>
            <a:r>
              <a:rPr lang="tr-TR" dirty="0" smtClean="0">
                <a:solidFill>
                  <a:schemeClr val="tx1"/>
                </a:solidFill>
                <a:hlinkClick r:id="rId5"/>
              </a:rPr>
              <a:t>https</a:t>
            </a:r>
            <a:r>
              <a:rPr lang="tr-TR" dirty="0">
                <a:solidFill>
                  <a:schemeClr val="tx1"/>
                </a:solidFill>
                <a:hlinkClick r:id="rId5"/>
              </a:rPr>
              <a:t>://www.kodlamamerkezi.com/c-net/c-kosul-ifadeleri-if-else-kullanimi</a:t>
            </a:r>
            <a:r>
              <a:rPr lang="tr-TR" dirty="0" smtClean="0">
                <a:solidFill>
                  <a:schemeClr val="tx1"/>
                </a:solidFill>
                <a:hlinkClick r:id="rId5"/>
              </a:rPr>
              <a:t>/</a:t>
            </a:r>
            <a:endParaRPr lang="tr-TR" dirty="0" smtClean="0">
              <a:solidFill>
                <a:schemeClr val="tx1"/>
              </a:solidFill>
            </a:endParaRPr>
          </a:p>
          <a:p>
            <a:r>
              <a:rPr lang="tr-TR" dirty="0">
                <a:solidFill>
                  <a:schemeClr val="tx1"/>
                </a:solidFill>
                <a:hlinkClick r:id="rId6"/>
              </a:rPr>
              <a:t>http://</a:t>
            </a:r>
            <a:r>
              <a:rPr lang="tr-TR" dirty="0" smtClean="0">
                <a:solidFill>
                  <a:schemeClr val="tx1"/>
                </a:solidFill>
                <a:hlinkClick r:id="rId6"/>
              </a:rPr>
              <a:t>csharpdersler.blogspot.com/2012/12/kosul-ifadeleri-if-else-switch-case-ve.html</a:t>
            </a:r>
            <a:endParaRPr lang="tr-TR" dirty="0" smtClean="0">
              <a:solidFill>
                <a:schemeClr val="tx1"/>
              </a:solidFill>
            </a:endParaRPr>
          </a:p>
          <a:p>
            <a:endParaRPr lang="tr-TR" dirty="0">
              <a:solidFill>
                <a:schemeClr val="tx1"/>
              </a:solidFill>
            </a:endParaRPr>
          </a:p>
        </p:txBody>
      </p:sp>
      <p:sp>
        <p:nvSpPr>
          <p:cNvPr id="7"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20</a:t>
            </a:fld>
            <a:endParaRPr lang="en-US" dirty="0"/>
          </a:p>
        </p:txBody>
      </p:sp>
      <p:pic>
        <p:nvPicPr>
          <p:cNvPr id="8" name="Resim 7">
            <a:hlinkClick r:id="rId7"/>
            <a:extLst>
              <a:ext uri="{FF2B5EF4-FFF2-40B4-BE49-F238E27FC236}">
                <a16:creationId xmlns:a16="http://schemas.microsoft.com/office/drawing/2014/main" xmlns="" id="{5E0CEE4C-9B47-48D3-9C95-A5768F3000F3}"/>
              </a:ext>
            </a:extLst>
          </p:cNvPr>
          <p:cNvPicPr>
            <a:picLocks noChangeAspect="1"/>
          </p:cNvPicPr>
          <p:nvPr/>
        </p:nvPicPr>
        <p:blipFill>
          <a:blip r:embed="rId8"/>
          <a:stretch>
            <a:fillRect/>
          </a:stretch>
        </p:blipFill>
        <p:spPr>
          <a:xfrm>
            <a:off x="10213349" y="5224474"/>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8100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9">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2477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176" y="188505"/>
            <a:ext cx="3218688" cy="1093851"/>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61" y="0"/>
            <a:ext cx="1676400" cy="1676400"/>
          </a:xfrm>
          <a:prstGeom prst="rect">
            <a:avLst/>
          </a:prstGeom>
        </p:spPr>
      </p:pic>
      <p:sp>
        <p:nvSpPr>
          <p:cNvPr id="9" name="Metin kutusu 8"/>
          <p:cNvSpPr txBox="1"/>
          <p:nvPr/>
        </p:nvSpPr>
        <p:spPr>
          <a:xfrm>
            <a:off x="4837176" y="1167517"/>
            <a:ext cx="4767943" cy="369332"/>
          </a:xfrm>
          <a:prstGeom prst="rect">
            <a:avLst/>
          </a:prstGeom>
          <a:noFill/>
        </p:spPr>
        <p:txBody>
          <a:bodyPr wrap="square" rtlCol="0">
            <a:spAutoFit/>
          </a:bodyPr>
          <a:lstStyle/>
          <a:p>
            <a:r>
              <a:rPr lang="tr-TR" b="1" dirty="0" smtClean="0">
                <a:solidFill>
                  <a:schemeClr val="accent3">
                    <a:lumMod val="75000"/>
                  </a:schemeClr>
                </a:solidFill>
              </a:rPr>
              <a:t>Nesneye Dayalı Programlama</a:t>
            </a:r>
            <a:endParaRPr lang="tr-TR" b="1" dirty="0">
              <a:solidFill>
                <a:schemeClr val="accent3">
                  <a:lumMod val="75000"/>
                </a:schemeClr>
              </a:solidFill>
            </a:endParaRPr>
          </a:p>
        </p:txBody>
      </p:sp>
      <p:sp>
        <p:nvSpPr>
          <p:cNvPr id="7" name="Dikdörtgen 6">
            <a:extLst>
              <a:ext uri="{FF2B5EF4-FFF2-40B4-BE49-F238E27FC236}">
                <a16:creationId xmlns:a16="http://schemas.microsoft.com/office/drawing/2014/main" xmlns="" id="{1E4F3095-F1B4-404E-8096-C524CBBDD076}"/>
              </a:ext>
            </a:extLst>
          </p:cNvPr>
          <p:cNvSpPr/>
          <p:nvPr/>
        </p:nvSpPr>
        <p:spPr>
          <a:xfrm>
            <a:off x="132081" y="1409627"/>
            <a:ext cx="2570480"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 name="Picture 2" descr="Object Oriented Programming: A curated set of resources">
            <a:extLst>
              <a:ext uri="{FF2B5EF4-FFF2-40B4-BE49-F238E27FC236}">
                <a16:creationId xmlns:a16="http://schemas.microsoft.com/office/drawing/2014/main" xmlns="" id="{A2F27DDA-67C0-41CC-BD3F-EBB74DA685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708774" y="2570036"/>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531812" y="4529540"/>
            <a:ext cx="779767" cy="365125"/>
          </a:xfrm>
        </p:spPr>
        <p:txBody>
          <a:bodyPr/>
          <a:lstStyle/>
          <a:p>
            <a:fld id="{D57F1E4F-1CFF-5643-939E-217C01CDF565}" type="slidenum">
              <a:rPr lang="en-US" smtClean="0"/>
              <a:pPr/>
              <a:t>21</a:t>
            </a:fld>
            <a:endParaRPr lang="en-US" dirty="0"/>
          </a:p>
        </p:txBody>
      </p:sp>
      <p:sp>
        <p:nvSpPr>
          <p:cNvPr id="14" name="Dikdörtgen: Köşeleri Yuvarlatılmış 5">
            <a:extLst>
              <a:ext uri="{FF2B5EF4-FFF2-40B4-BE49-F238E27FC236}">
                <a16:creationId xmlns:a16="http://schemas.microsoft.com/office/drawing/2014/main" xmlns="" id="{076FD396-29BE-4299-87ED-718DA102194B}"/>
              </a:ext>
            </a:extLst>
          </p:cNvPr>
          <p:cNvSpPr/>
          <p:nvPr/>
        </p:nvSpPr>
        <p:spPr>
          <a:xfrm>
            <a:off x="5933973" y="4330670"/>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tr-TR" dirty="0">
                <a:solidFill>
                  <a:schemeClr val="tx1"/>
                </a:solidFill>
              </a:rPr>
              <a:t>Hazırlayan ve sunan : </a:t>
            </a:r>
            <a:r>
              <a:rPr lang="tr-TR" b="1" dirty="0">
                <a:solidFill>
                  <a:schemeClr val="tx1"/>
                </a:solidFill>
              </a:rPr>
              <a:t>Esra ARSLAN    </a:t>
            </a:r>
            <a:r>
              <a:rPr lang="tr-TR" dirty="0">
                <a:solidFill>
                  <a:schemeClr val="tx1"/>
                </a:solidFill>
              </a:rPr>
              <a:t>1911404058</a:t>
            </a:r>
          </a:p>
          <a:p>
            <a:r>
              <a:rPr lang="tr-TR" dirty="0">
                <a:solidFill>
                  <a:schemeClr val="tx1"/>
                </a:solidFill>
              </a:rPr>
              <a:t>E-posta: esra23erva@gmail.com</a:t>
            </a:r>
          </a:p>
          <a:p>
            <a:r>
              <a:rPr lang="tr-TR" dirty="0">
                <a:solidFill>
                  <a:schemeClr val="tx1"/>
                </a:solidFill>
              </a:rPr>
              <a:t>Tarih: </a:t>
            </a:r>
            <a:r>
              <a:rPr lang="tr-TR" dirty="0" smtClean="0">
                <a:solidFill>
                  <a:schemeClr val="tx1"/>
                </a:solidFill>
              </a:rPr>
              <a:t>10.06.2021</a:t>
            </a:r>
            <a:endParaRPr lang="tr-TR" dirty="0">
              <a:solidFill>
                <a:schemeClr val="tx1"/>
              </a:solidFill>
            </a:endParaRPr>
          </a:p>
          <a:p>
            <a:r>
              <a:rPr lang="tr-TR" dirty="0">
                <a:solidFill>
                  <a:schemeClr val="tx1"/>
                </a:solidFill>
              </a:rPr>
              <a:t>Ders Yürütücüsü: Doç. Dr. İsmail KIRBAŞ</a:t>
            </a:r>
          </a:p>
          <a:p>
            <a:pPr algn="ctr"/>
            <a:endParaRPr lang="tr-TR" dirty="0">
              <a:solidFill>
                <a:schemeClr val="tx1"/>
              </a:solidFill>
            </a:endParaRPr>
          </a:p>
        </p:txBody>
      </p:sp>
    </p:spTree>
    <p:extLst>
      <p:ext uri="{BB962C8B-B14F-4D97-AF65-F5344CB8AC3E}">
        <p14:creationId xmlns:p14="http://schemas.microsoft.com/office/powerpoint/2010/main" val="223787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smtClean="0">
                <a:solidFill>
                  <a:schemeClr val="accent2"/>
                </a:solidFill>
              </a:rPr>
              <a:t>C# Nedir ?</a:t>
            </a:r>
            <a:endParaRPr lang="tr-TR" i="1" dirty="0">
              <a:solidFill>
                <a:schemeClr val="accent2"/>
              </a:solidFill>
            </a:endParaRPr>
          </a:p>
        </p:txBody>
      </p:sp>
      <p:sp>
        <p:nvSpPr>
          <p:cNvPr id="3" name="İçerik Yer Tutucusu 2"/>
          <p:cNvSpPr>
            <a:spLocks noGrp="1"/>
          </p:cNvSpPr>
          <p:nvPr>
            <p:ph idx="1"/>
          </p:nvPr>
        </p:nvSpPr>
        <p:spPr>
          <a:xfrm>
            <a:off x="1895045" y="3448776"/>
            <a:ext cx="8915400" cy="3777622"/>
          </a:xfrm>
        </p:spPr>
        <p:txBody>
          <a:bodyPr/>
          <a:lstStyle/>
          <a:p>
            <a:pPr marL="0" indent="0">
              <a:buNone/>
            </a:pPr>
            <a:r>
              <a:rPr lang="tr-TR" dirty="0"/>
              <a:t> </a:t>
            </a:r>
            <a:r>
              <a:rPr lang="tr-TR" dirty="0" smtClean="0"/>
              <a:t>     </a:t>
            </a:r>
          </a:p>
          <a:p>
            <a:pPr marL="0" indent="0">
              <a:buNone/>
            </a:pPr>
            <a:r>
              <a:rPr lang="tr-TR" sz="2000" dirty="0"/>
              <a:t>C#, yazılım ve bilişim alanında yer tutan en popüler programlama dillerinden biridir. Microsoft tarafından geliştirilen </a:t>
            </a:r>
            <a:r>
              <a:rPr lang="tr-TR" sz="2000" dirty="0" smtClean="0"/>
              <a:t> programlama dilidir. </a:t>
            </a:r>
            <a:r>
              <a:rPr lang="tr-TR" sz="2000" dirty="0" err="1"/>
              <a:t>CSharp</a:t>
            </a:r>
            <a:r>
              <a:rPr lang="tr-TR" sz="2000" dirty="0"/>
              <a:t> programlama dili, programcıların tercih ettiği programlama dillerinden biridir. Çünkü modern algoritmalara ve orta zorluğa sahiptir. C ve C++ programlama türleri ile etkileşimli olarak geliştirilen bu modern kodlama </a:t>
            </a:r>
            <a:r>
              <a:rPr lang="tr-TR" sz="2000" dirty="0" smtClean="0"/>
              <a:t>dili,  </a:t>
            </a:r>
            <a:r>
              <a:rPr lang="tr-TR" sz="2000" dirty="0"/>
              <a:t>Java diline çok </a:t>
            </a:r>
            <a:r>
              <a:rPr lang="tr-TR" sz="2000" dirty="0" smtClean="0"/>
              <a:t>benzemektedir.</a:t>
            </a:r>
            <a:r>
              <a:rPr lang="tr-TR" dirty="0" smtClean="0"/>
              <a:t>         </a:t>
            </a:r>
          </a:p>
          <a:p>
            <a:pPr marL="0" indent="0">
              <a:buNone/>
            </a:pPr>
            <a:r>
              <a:rPr lang="tr-TR" dirty="0"/>
              <a:t> </a:t>
            </a:r>
            <a:r>
              <a:rPr lang="tr-TR" dirty="0" smtClean="0"/>
              <a:t>         </a:t>
            </a:r>
            <a:endParaRPr lang="tr-TR" dirty="0"/>
          </a:p>
        </p:txBody>
      </p:sp>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3</a:t>
            </a:fld>
            <a:endParaRPr lang="en-US" dirty="0"/>
          </a:p>
        </p:txBody>
      </p:sp>
      <p:pic>
        <p:nvPicPr>
          <p:cNvPr id="1026" name="Picture 2" descr="C:\Users\Esra Arslan\Desktop\c#.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1590675"/>
            <a:ext cx="4743450" cy="204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1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i="1" dirty="0" smtClean="0">
                <a:solidFill>
                  <a:schemeClr val="accent2"/>
                </a:solidFill>
              </a:rPr>
              <a:t>C# Karar Yapıları</a:t>
            </a:r>
            <a:endParaRPr lang="tr-TR" i="1" dirty="0">
              <a:solidFill>
                <a:schemeClr val="accent2"/>
              </a:solidFill>
            </a:endParaRPr>
          </a:p>
        </p:txBody>
      </p:sp>
      <p:sp>
        <p:nvSpPr>
          <p:cNvPr id="3" name="İçerik Yer Tutucusu 2"/>
          <p:cNvSpPr>
            <a:spLocks noGrp="1"/>
          </p:cNvSpPr>
          <p:nvPr>
            <p:ph idx="1"/>
          </p:nvPr>
        </p:nvSpPr>
        <p:spPr/>
        <p:txBody>
          <a:bodyPr/>
          <a:lstStyle/>
          <a:p>
            <a:pPr marL="0" indent="0">
              <a:buNone/>
            </a:pPr>
            <a:r>
              <a:rPr lang="tr-TR" dirty="0" smtClean="0"/>
              <a:t>    </a:t>
            </a:r>
            <a:endParaRPr lang="tr-TR" dirty="0"/>
          </a:p>
        </p:txBody>
      </p:sp>
      <p:sp>
        <p:nvSpPr>
          <p:cNvPr id="7" name="Metin kutusu 6"/>
          <p:cNvSpPr txBox="1"/>
          <p:nvPr/>
        </p:nvSpPr>
        <p:spPr>
          <a:xfrm>
            <a:off x="6408197" y="2365925"/>
            <a:ext cx="4692301" cy="2585323"/>
          </a:xfrm>
          <a:prstGeom prst="rect">
            <a:avLst/>
          </a:prstGeom>
          <a:noFill/>
        </p:spPr>
        <p:txBody>
          <a:bodyPr wrap="square" rtlCol="0">
            <a:spAutoFit/>
          </a:bodyPr>
          <a:lstStyle/>
          <a:p>
            <a:r>
              <a:rPr lang="tr-TR" dirty="0" smtClean="0"/>
              <a:t>Programcılar</a:t>
            </a:r>
            <a:r>
              <a:rPr lang="tr-TR" dirty="0"/>
              <a:t>, program tarafından değerlendirilecek veya test edilecek bir veya daha fazla koşulu belirlemek, koşullar doğru olduğunda yürütülecek ifadeleri ve koşullar doğru olduğunda yerine getirilecek diğer isteğe bağlı ifadeleri belirlemek için karar yapılarını kullanır</a:t>
            </a:r>
            <a:r>
              <a:rPr lang="tr-TR" dirty="0" smtClean="0"/>
              <a:t>. C# da karar yapıları </a:t>
            </a:r>
            <a:r>
              <a:rPr lang="tr-TR" dirty="0" err="1" smtClean="0"/>
              <a:t>İf</a:t>
            </a:r>
            <a:r>
              <a:rPr lang="tr-TR" dirty="0" smtClean="0"/>
              <a:t>/else ve </a:t>
            </a:r>
            <a:r>
              <a:rPr lang="tr-TR" dirty="0" err="1" smtClean="0"/>
              <a:t>switch</a:t>
            </a:r>
            <a:r>
              <a:rPr lang="tr-TR" dirty="0" err="1"/>
              <a:t>-</a:t>
            </a:r>
            <a:r>
              <a:rPr lang="tr-TR" dirty="0" err="1" smtClean="0"/>
              <a:t>case</a:t>
            </a:r>
            <a:r>
              <a:rPr lang="tr-TR" dirty="0" smtClean="0"/>
              <a:t> </a:t>
            </a:r>
            <a:r>
              <a:rPr lang="tr-TR" dirty="0" err="1" smtClean="0"/>
              <a:t>dir</a:t>
            </a:r>
            <a:r>
              <a:rPr lang="tr-TR" dirty="0" smtClean="0"/>
              <a:t>. </a:t>
            </a:r>
            <a:endParaRPr lang="tr-TR" dirty="0"/>
          </a:p>
        </p:txBody>
      </p:sp>
      <p:sp>
        <p:nvSpPr>
          <p:cNvPr id="8"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4</a:t>
            </a:fld>
            <a:endParaRPr lang="en-US" dirty="0"/>
          </a:p>
        </p:txBody>
      </p:sp>
      <p:pic>
        <p:nvPicPr>
          <p:cNvPr id="2050" name="Picture 2" descr="C:\Users\Esra Arslan\Desktop\csharplogo-335x1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6" y="2368646"/>
            <a:ext cx="4581524" cy="241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30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5</a:t>
            </a:fld>
            <a:endParaRPr lang="en-US" dirty="0"/>
          </a:p>
        </p:txBody>
      </p:sp>
      <p:sp>
        <p:nvSpPr>
          <p:cNvPr id="2" name="İçerik Yer Tutucusu 1"/>
          <p:cNvSpPr>
            <a:spLocks noGrp="1"/>
          </p:cNvSpPr>
          <p:nvPr>
            <p:ph sz="half" idx="1"/>
          </p:nvPr>
        </p:nvSpPr>
        <p:spPr/>
        <p:txBody>
          <a:bodyPr/>
          <a:lstStyle/>
          <a:p>
            <a:endParaRPr lang="tr-TR" dirty="0"/>
          </a:p>
        </p:txBody>
      </p:sp>
      <p:pic>
        <p:nvPicPr>
          <p:cNvPr id="2050" name="Picture 2" descr="C:\Users\Esra Arslan\Desktop\shutterstock_1868777332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514476"/>
            <a:ext cx="8029574" cy="414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99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39781" y="397551"/>
            <a:ext cx="8911687" cy="1280890"/>
          </a:xfrm>
        </p:spPr>
        <p:txBody>
          <a:bodyPr/>
          <a:lstStyle/>
          <a:p>
            <a:r>
              <a:rPr lang="tr-TR" i="1" dirty="0" err="1">
                <a:solidFill>
                  <a:schemeClr val="accent2"/>
                </a:solidFill>
              </a:rPr>
              <a:t>İf</a:t>
            </a:r>
            <a:r>
              <a:rPr lang="tr-TR" i="1" dirty="0">
                <a:solidFill>
                  <a:schemeClr val="accent2"/>
                </a:solidFill>
              </a:rPr>
              <a:t>/Else</a:t>
            </a:r>
            <a:r>
              <a:rPr lang="tr-TR" dirty="0">
                <a:solidFill>
                  <a:schemeClr val="accent2"/>
                </a:solidFill>
              </a:rPr>
              <a:t> </a:t>
            </a:r>
            <a:r>
              <a:rPr lang="tr-TR" i="1" dirty="0">
                <a:solidFill>
                  <a:schemeClr val="accent2"/>
                </a:solidFill>
              </a:rPr>
              <a:t>Yapısı</a:t>
            </a:r>
          </a:p>
        </p:txBody>
      </p:sp>
      <p:sp>
        <p:nvSpPr>
          <p:cNvPr id="3" name="İçerik Yer Tutucusu 2"/>
          <p:cNvSpPr>
            <a:spLocks noGrp="1"/>
          </p:cNvSpPr>
          <p:nvPr>
            <p:ph sz="half" idx="1"/>
          </p:nvPr>
        </p:nvSpPr>
        <p:spPr>
          <a:xfrm>
            <a:off x="690144" y="1986643"/>
            <a:ext cx="4313864" cy="3777622"/>
          </a:xfrm>
        </p:spPr>
        <p:txBody>
          <a:bodyPr/>
          <a:lstStyle/>
          <a:p>
            <a:pPr marL="0" indent="0">
              <a:buNone/>
            </a:pPr>
            <a:r>
              <a:rPr lang="tr-TR" dirty="0" smtClean="0"/>
              <a:t>   </a:t>
            </a:r>
            <a:endParaRPr lang="tr-TR" dirty="0"/>
          </a:p>
        </p:txBody>
      </p:sp>
      <p:sp>
        <p:nvSpPr>
          <p:cNvPr id="4" name="İçerik Yer Tutucusu 3"/>
          <p:cNvSpPr>
            <a:spLocks noGrp="1"/>
          </p:cNvSpPr>
          <p:nvPr>
            <p:ph sz="half" idx="2"/>
          </p:nvPr>
        </p:nvSpPr>
        <p:spPr>
          <a:xfrm>
            <a:off x="1206325" y="1678441"/>
            <a:ext cx="4313864" cy="3777622"/>
          </a:xfrm>
        </p:spPr>
        <p:txBody>
          <a:bodyPr/>
          <a:lstStyle/>
          <a:p>
            <a:pPr marL="0" indent="0">
              <a:buNone/>
            </a:pPr>
            <a:r>
              <a:rPr lang="tr-TR" dirty="0" smtClean="0"/>
              <a:t> </a:t>
            </a:r>
          </a:p>
          <a:p>
            <a:pPr marL="0" indent="0">
              <a:buNone/>
            </a:pPr>
            <a:r>
              <a:rPr lang="tr-TR" dirty="0" smtClean="0"/>
              <a:t> </a:t>
            </a:r>
            <a:r>
              <a:rPr lang="tr-TR" dirty="0"/>
              <a:t>Programda farklı durumlarla karşılaştığımızda belirli durumlar için komut vermemiz gerekebilir. Bu sırada </a:t>
            </a:r>
            <a:r>
              <a:rPr lang="tr-TR" dirty="0" err="1"/>
              <a:t>If</a:t>
            </a:r>
            <a:r>
              <a:rPr lang="tr-TR" dirty="0"/>
              <a:t>/Else çalışır, komutların koşullara göre yürütülmesine izin verir. </a:t>
            </a:r>
            <a:r>
              <a:rPr lang="tr-TR" dirty="0" err="1"/>
              <a:t>if</a:t>
            </a:r>
            <a:r>
              <a:rPr lang="tr-TR" dirty="0"/>
              <a:t> yapısının kendisinin birçok kullanımı vardır.</a:t>
            </a:r>
            <a:endParaRPr lang="tr-TR" sz="2000" dirty="0"/>
          </a:p>
        </p:txBody>
      </p:sp>
      <p:sp>
        <p:nvSpPr>
          <p:cNvPr id="6" name="İçerik Yer Tutucusu 2"/>
          <p:cNvSpPr txBox="1">
            <a:spLocks/>
          </p:cNvSpPr>
          <p:nvPr/>
        </p:nvSpPr>
        <p:spPr>
          <a:xfrm>
            <a:off x="6763931" y="1678441"/>
            <a:ext cx="364830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mtClean="0"/>
              <a:t>   </a:t>
            </a:r>
            <a:endParaRPr lang="tr-TR" dirty="0"/>
          </a:p>
        </p:txBody>
      </p:sp>
      <p:sp>
        <p:nvSpPr>
          <p:cNvPr id="7" name="İçerik Yer Tutucusu 2"/>
          <p:cNvSpPr txBox="1">
            <a:spLocks/>
          </p:cNvSpPr>
          <p:nvPr/>
        </p:nvSpPr>
        <p:spPr>
          <a:xfrm>
            <a:off x="7348006" y="1602921"/>
            <a:ext cx="364830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mtClean="0"/>
              <a:t>   </a:t>
            </a:r>
            <a:endParaRPr lang="tr-TR" dirty="0"/>
          </a:p>
        </p:txBody>
      </p:sp>
      <p:sp>
        <p:nvSpPr>
          <p:cNvPr id="9"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6</a:t>
            </a:fld>
            <a:endParaRPr lang="en-US" dirty="0"/>
          </a:p>
        </p:txBody>
      </p:sp>
      <p:pic>
        <p:nvPicPr>
          <p:cNvPr id="1026" name="Picture 2" descr="C:\Users\Esra Arslan\Desktop\unna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36169">
            <a:off x="6263981" y="2319478"/>
            <a:ext cx="48768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02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lstStyle/>
          <a:p>
            <a:pPr marL="0" indent="0">
              <a:buNone/>
            </a:pPr>
            <a:r>
              <a:rPr lang="tr-TR" dirty="0" smtClean="0"/>
              <a:t>    </a:t>
            </a:r>
            <a:endParaRPr lang="tr-TR" dirty="0"/>
          </a:p>
        </p:txBody>
      </p:sp>
      <p:pic>
        <p:nvPicPr>
          <p:cNvPr id="8" name="İçerik Yer Tutucusu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8957" y="1331485"/>
            <a:ext cx="3376800" cy="3838705"/>
          </a:xfrm>
        </p:spPr>
      </p:pic>
      <p:sp>
        <p:nvSpPr>
          <p:cNvPr id="10" name="Metin kutusu 9"/>
          <p:cNvSpPr txBox="1"/>
          <p:nvPr/>
        </p:nvSpPr>
        <p:spPr>
          <a:xfrm>
            <a:off x="1669769" y="1753870"/>
            <a:ext cx="5233307" cy="2862322"/>
          </a:xfrm>
          <a:prstGeom prst="rect">
            <a:avLst/>
          </a:prstGeom>
          <a:noFill/>
        </p:spPr>
        <p:txBody>
          <a:bodyPr wrap="square" rtlCol="0">
            <a:spAutoFit/>
          </a:bodyPr>
          <a:lstStyle/>
          <a:p>
            <a:r>
              <a:rPr lang="tr-TR" dirty="0"/>
              <a:t>Koşul sağlanırsa, </a:t>
            </a:r>
            <a:r>
              <a:rPr lang="tr-TR" dirty="0" err="1"/>
              <a:t>if</a:t>
            </a:r>
            <a:r>
              <a:rPr lang="tr-TR" dirty="0"/>
              <a:t> komutundan sonraki komut yürütülür, değilse, else </a:t>
            </a:r>
            <a:r>
              <a:rPr lang="tr-TR" dirty="0" err="1"/>
              <a:t>if</a:t>
            </a:r>
            <a:r>
              <a:rPr lang="tr-TR" dirty="0"/>
              <a:t> veya else komutundan sonraki komut yürütülür. </a:t>
            </a:r>
            <a:r>
              <a:rPr lang="tr-TR" dirty="0" smtClean="0"/>
              <a:t> Öncelikle </a:t>
            </a:r>
            <a:r>
              <a:rPr lang="tr-TR" dirty="0" err="1" smtClean="0"/>
              <a:t>if</a:t>
            </a:r>
            <a:r>
              <a:rPr lang="tr-TR" dirty="0" smtClean="0"/>
              <a:t> komutunu  yorumluyoruz</a:t>
            </a:r>
            <a:r>
              <a:rPr lang="tr-TR" dirty="0"/>
              <a:t>, aksi halde else </a:t>
            </a:r>
            <a:r>
              <a:rPr lang="tr-TR" dirty="0" err="1"/>
              <a:t>if</a:t>
            </a:r>
            <a:r>
              <a:rPr lang="tr-TR" dirty="0"/>
              <a:t> komutunu else gibi yorumluyoruz. Artık hiçbir şey olamayacağında Else kullanın. Bu nedenle, else komutundan sonra herhangi bir koşul cümlesi yazılmaz. </a:t>
            </a:r>
            <a:r>
              <a:rPr lang="tr-TR" dirty="0" err="1"/>
              <a:t>if</a:t>
            </a:r>
            <a:r>
              <a:rPr lang="tr-TR" dirty="0"/>
              <a:t> ve else </a:t>
            </a:r>
            <a:r>
              <a:rPr lang="tr-TR" dirty="0" err="1"/>
              <a:t>if</a:t>
            </a:r>
            <a:r>
              <a:rPr lang="tr-TR" dirty="0"/>
              <a:t> komutlarından sonraki koşullu ifadeler parantez içinde yazılmalıdır.</a:t>
            </a:r>
          </a:p>
        </p:txBody>
      </p:sp>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10963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40121"/>
            <a:ext cx="8911687" cy="1280890"/>
          </a:xfrm>
        </p:spPr>
        <p:txBody>
          <a:bodyPr>
            <a:normAutofit/>
          </a:bodyPr>
          <a:lstStyle/>
          <a:p>
            <a:r>
              <a:rPr lang="tr-TR" sz="2400" b="1" dirty="0"/>
              <a:t> </a:t>
            </a:r>
            <a:r>
              <a:rPr lang="tr-TR" sz="2400" b="1" dirty="0" smtClean="0"/>
              <a:t>                 </a:t>
            </a:r>
            <a:r>
              <a:rPr lang="tr-TR" sz="2400" dirty="0" smtClean="0"/>
              <a:t>Uygulama </a:t>
            </a:r>
            <a:r>
              <a:rPr lang="tr-TR" sz="2400" dirty="0"/>
              <a:t>Örneği </a:t>
            </a:r>
            <a:r>
              <a:rPr lang="tr-TR" sz="2400" dirty="0" smtClean="0"/>
              <a:t>-</a:t>
            </a:r>
            <a:r>
              <a:rPr lang="tr-TR" sz="2400" dirty="0"/>
              <a:t>1</a:t>
            </a:r>
            <a:endParaRPr lang="tr-TR" sz="2400" b="1" dirty="0"/>
          </a:p>
        </p:txBody>
      </p:sp>
      <p:sp>
        <p:nvSpPr>
          <p:cNvPr id="10"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8</a:t>
            </a:fld>
            <a:endParaRPr lang="en-US" dirty="0"/>
          </a:p>
        </p:txBody>
      </p:sp>
      <p:sp>
        <p:nvSpPr>
          <p:cNvPr id="3" name="İçerik Yer Tutucusu 2"/>
          <p:cNvSpPr>
            <a:spLocks noGrp="1"/>
          </p:cNvSpPr>
          <p:nvPr>
            <p:ph sz="half" idx="1"/>
          </p:nvPr>
        </p:nvSpPr>
        <p:spPr/>
        <p:txBody>
          <a:bodyPr/>
          <a:lstStyle/>
          <a:p>
            <a:endParaRPr lang="tr-TR" dirty="0"/>
          </a:p>
        </p:txBody>
      </p:sp>
      <p:pic>
        <p:nvPicPr>
          <p:cNvPr id="4098" name="Picture 2" descr="C:\Users\Esra Arslan\Desktop\örnek1ifel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428748"/>
            <a:ext cx="9863254" cy="38481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sra Arslan\Desktop\çıktı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5400674"/>
            <a:ext cx="32575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6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txBox="1">
            <a:spLocks/>
          </p:cNvSpPr>
          <p:nvPr/>
        </p:nvSpPr>
        <p:spPr>
          <a:xfrm>
            <a:off x="-71120" y="7384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400" b="1" dirty="0"/>
              <a:t> </a:t>
            </a:r>
            <a:r>
              <a:rPr lang="tr-TR" sz="2400" b="1" dirty="0" smtClean="0"/>
              <a:t>                  </a:t>
            </a:r>
            <a:r>
              <a:rPr lang="tr-TR" sz="2400" dirty="0" smtClean="0"/>
              <a:t>Uygulama </a:t>
            </a:r>
            <a:r>
              <a:rPr lang="tr-TR" sz="2400" dirty="0"/>
              <a:t>Örneği </a:t>
            </a:r>
            <a:r>
              <a:rPr lang="tr-TR" sz="2400" dirty="0" smtClean="0"/>
              <a:t>- 2 </a:t>
            </a:r>
            <a:endParaRPr lang="tr-TR" sz="2400" b="1" dirty="0"/>
          </a:p>
        </p:txBody>
      </p:sp>
      <p:sp>
        <p:nvSpPr>
          <p:cNvPr id="6"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a:xfrm>
            <a:off x="460692" y="790660"/>
            <a:ext cx="779767" cy="365125"/>
          </a:xfrm>
        </p:spPr>
        <p:txBody>
          <a:bodyPr/>
          <a:lstStyle/>
          <a:p>
            <a:fld id="{D57F1E4F-1CFF-5643-939E-217C01CDF565}" type="slidenum">
              <a:rPr lang="en-US" smtClean="0"/>
              <a:pPr/>
              <a:t>9</a:t>
            </a:fld>
            <a:endParaRPr lang="en-US" dirty="0"/>
          </a:p>
        </p:txBody>
      </p:sp>
      <p:sp>
        <p:nvSpPr>
          <p:cNvPr id="2" name="İçerik Yer Tutucusu 1"/>
          <p:cNvSpPr>
            <a:spLocks noGrp="1"/>
          </p:cNvSpPr>
          <p:nvPr>
            <p:ph sz="half" idx="1"/>
          </p:nvPr>
        </p:nvSpPr>
        <p:spPr>
          <a:xfrm>
            <a:off x="2589212" y="5000624"/>
            <a:ext cx="125413" cy="114301"/>
          </a:xfrm>
        </p:spPr>
        <p:txBody>
          <a:bodyPr>
            <a:normAutofit fontScale="25000" lnSpcReduction="20000"/>
          </a:bodyPr>
          <a:lstStyle/>
          <a:p>
            <a:pPr marL="0" indent="0">
              <a:buNone/>
            </a:pPr>
            <a:r>
              <a:rPr lang="tr-TR" dirty="0" smtClean="0"/>
              <a:t> </a:t>
            </a:r>
            <a:endParaRPr lang="tr-TR" dirty="0"/>
          </a:p>
        </p:txBody>
      </p:sp>
      <p:pic>
        <p:nvPicPr>
          <p:cNvPr id="5122" name="Picture 2" descr="C:\Users\Esra Arslan\Desktop\İFELSEÖRNE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519" y="1464580"/>
            <a:ext cx="9854906" cy="3848400"/>
          </a:xfrm>
          <a:prstGeom prst="rect">
            <a:avLst/>
          </a:prstGeom>
          <a:noFill/>
          <a:extLst>
            <a:ext uri="{909E8E84-426E-40DD-AFC4-6F175D3DCCD1}">
              <a14:hiddenFill xmlns:a14="http://schemas.microsoft.com/office/drawing/2010/main">
                <a:solidFill>
                  <a:srgbClr val="FFFFFF"/>
                </a:solidFill>
              </a14:hiddenFill>
            </a:ext>
          </a:extLst>
        </p:spPr>
      </p:pic>
      <p:pic>
        <p:nvPicPr>
          <p:cNvPr id="5143" name="Picture 23" descr="C:\Users\Esra Arslan\Desktop\ÇIKT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078" y="5538751"/>
            <a:ext cx="3420000" cy="80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9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1371</TotalTime>
  <Words>491</Words>
  <Application>Microsoft Office PowerPoint</Application>
  <PresentationFormat>Özel</PresentationFormat>
  <Paragraphs>88</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Duman</vt:lpstr>
      <vt:lpstr>C# Karar Yapıları</vt:lpstr>
      <vt:lpstr>PowerPoint Sunusu</vt:lpstr>
      <vt:lpstr>C# Nedir ?</vt:lpstr>
      <vt:lpstr>C# Karar Yapıları</vt:lpstr>
      <vt:lpstr>PowerPoint Sunusu</vt:lpstr>
      <vt:lpstr>İf/Else Yapısı</vt:lpstr>
      <vt:lpstr>PowerPoint Sunusu</vt:lpstr>
      <vt:lpstr>                  Uygulama Örneği -1</vt:lpstr>
      <vt:lpstr>PowerPoint Sunusu</vt:lpstr>
      <vt:lpstr>Uygulama Örneği -3</vt:lpstr>
      <vt:lpstr>Uygulama Örneği -4</vt:lpstr>
      <vt:lpstr>Uygulama Örneği -5</vt:lpstr>
      <vt:lpstr>PowerPoint Sunusu</vt:lpstr>
      <vt:lpstr>Switch-Case Yapısı</vt:lpstr>
      <vt:lpstr>Uygulama Örneği -6</vt:lpstr>
      <vt:lpstr>Uygulama Örneği -7</vt:lpstr>
      <vt:lpstr>Uygulama Örneği -8</vt:lpstr>
      <vt:lpstr>Uygulama Örneği -9</vt:lpstr>
      <vt:lpstr>Uygulama Örneği -10</vt:lpstr>
      <vt:lpstr>KAYNAKÇA</vt:lpstr>
      <vt:lpstr>İlginiz İçin Teşekkürler….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Derya Ayyildiz</dc:creator>
  <cp:lastModifiedBy>Esra Arslan</cp:lastModifiedBy>
  <cp:revision>76</cp:revision>
  <dcterms:created xsi:type="dcterms:W3CDTF">2021-04-03T13:02:50Z</dcterms:created>
  <dcterms:modified xsi:type="dcterms:W3CDTF">2021-06-14T19:03:31Z</dcterms:modified>
</cp:coreProperties>
</file>