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87" r:id="rId2"/>
    <p:sldId id="257" r:id="rId3"/>
    <p:sldId id="258" r:id="rId4"/>
    <p:sldId id="261" r:id="rId5"/>
    <p:sldId id="271" r:id="rId6"/>
    <p:sldId id="262" r:id="rId7"/>
    <p:sldId id="264" r:id="rId8"/>
    <p:sldId id="272" r:id="rId9"/>
    <p:sldId id="273" r:id="rId10"/>
    <p:sldId id="277" r:id="rId11"/>
    <p:sldId id="278" r:id="rId12"/>
    <p:sldId id="279" r:id="rId13"/>
    <p:sldId id="280" r:id="rId14"/>
    <p:sldId id="283" r:id="rId15"/>
    <p:sldId id="281" r:id="rId16"/>
    <p:sldId id="284" r:id="rId17"/>
    <p:sldId id="285" r:id="rId18"/>
    <p:sldId id="286" r:id="rId19"/>
    <p:sldId id="274" r:id="rId20"/>
    <p:sldId id="275" r:id="rId21"/>
    <p:sldId id="276" r:id="rId22"/>
    <p:sldId id="270" r:id="rId23"/>
    <p:sldId id="25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 da Thread 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E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ş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Zamanlı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İşlemler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Emrecan DEDEOĞLU</a:t>
            </a:r>
            <a:r>
              <a:rPr lang="en-US" b="1" dirty="0">
                <a:solidFill>
                  <a:schemeClr val="tx1"/>
                </a:solidFill>
              </a:rPr>
              <a:t> 						 </a:t>
            </a:r>
            <a:r>
              <a:rPr lang="tr-TR" b="1" dirty="0">
                <a:solidFill>
                  <a:schemeClr val="tx1"/>
                </a:solidFill>
              </a:rPr>
              <a:t>1811404030  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07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-30129" r="-30129"/>
          <a:stretch/>
        </p:blipFill>
        <p:spPr bwMode="auto">
          <a:xfrm>
            <a:off x="1866004" y="4326316"/>
            <a:ext cx="3731713" cy="2328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4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Abort</a:t>
            </a:r>
            <a:r>
              <a:rPr lang="tr-TR" dirty="0"/>
              <a:t> metodu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40FA1BD9-19A4-4054-817B-32DC0AC3452A}"/>
              </a:ext>
            </a:extLst>
          </p:cNvPr>
          <p:cNvSpPr txBox="1">
            <a:spLocks/>
          </p:cNvSpPr>
          <p:nvPr/>
        </p:nvSpPr>
        <p:spPr>
          <a:xfrm>
            <a:off x="8156211" y="1322993"/>
            <a:ext cx="3792773" cy="392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Abort</a:t>
            </a:r>
            <a:r>
              <a:rPr lang="tr-TR" dirty="0"/>
              <a:t> devam etmekte olan bir </a:t>
            </a:r>
            <a:r>
              <a:rPr lang="tr-TR" dirty="0" err="1"/>
              <a:t>threadi</a:t>
            </a:r>
            <a:r>
              <a:rPr lang="tr-TR" dirty="0"/>
              <a:t> sonlandırmaya yarar.</a:t>
            </a:r>
          </a:p>
          <a:p>
            <a:pPr algn="just"/>
            <a:r>
              <a:rPr lang="tr-TR" dirty="0"/>
              <a:t>Yandaki örnekte ise 0’dan 9’a kadar olan sayıları yazdıracak olan </a:t>
            </a:r>
            <a:r>
              <a:rPr lang="tr-TR" dirty="0" err="1"/>
              <a:t>thread</a:t>
            </a:r>
            <a:r>
              <a:rPr lang="tr-TR" dirty="0"/>
              <a:t> başlamışken 3,5 saniye sonrasında </a:t>
            </a:r>
            <a:r>
              <a:rPr lang="tr-TR" dirty="0" err="1"/>
              <a:t>abort</a:t>
            </a:r>
            <a:r>
              <a:rPr lang="tr-TR" dirty="0"/>
              <a:t> metodu ile sonlandırdık.</a:t>
            </a:r>
            <a:endParaRPr lang="en-US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9260C3D8-4644-41F5-B141-DBE3D5CB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03" y="4263006"/>
            <a:ext cx="2599753" cy="143970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7C95D84-A6D5-42BE-9532-63305189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7388" y="1571724"/>
            <a:ext cx="5458474" cy="39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9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Join</a:t>
            </a:r>
            <a:r>
              <a:rPr lang="tr-TR" dirty="0"/>
              <a:t> metodu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40FA1BD9-19A4-4054-817B-32DC0AC3452A}"/>
              </a:ext>
            </a:extLst>
          </p:cNvPr>
          <p:cNvSpPr txBox="1">
            <a:spLocks/>
          </p:cNvSpPr>
          <p:nvPr/>
        </p:nvSpPr>
        <p:spPr>
          <a:xfrm>
            <a:off x="7836849" y="1322993"/>
            <a:ext cx="4112135" cy="392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İki </a:t>
            </a:r>
            <a:r>
              <a:rPr lang="tr-TR" dirty="0" err="1"/>
              <a:t>threadi</a:t>
            </a:r>
            <a:r>
              <a:rPr lang="tr-TR" dirty="0"/>
              <a:t> çalıştırırken birincinin bitip ardından ikincinin başlamasını istiyorsak </a:t>
            </a:r>
            <a:r>
              <a:rPr lang="tr-TR" dirty="0" err="1"/>
              <a:t>join</a:t>
            </a:r>
            <a:r>
              <a:rPr lang="tr-TR" dirty="0"/>
              <a:t> metodunu kullanabiliriz.</a:t>
            </a:r>
          </a:p>
          <a:p>
            <a:pPr algn="just"/>
            <a:r>
              <a:rPr lang="tr-TR" dirty="0"/>
              <a:t>Çıktıda daha net göreceğimiz üzere </a:t>
            </a:r>
            <a:r>
              <a:rPr lang="tr-TR" dirty="0" err="1"/>
              <a:t>threadler</a:t>
            </a:r>
            <a:r>
              <a:rPr lang="tr-TR" dirty="0"/>
              <a:t> aynı anda başlatılmasına rağmen </a:t>
            </a:r>
            <a:r>
              <a:rPr lang="tr-TR" dirty="0" err="1"/>
              <a:t>join</a:t>
            </a:r>
            <a:r>
              <a:rPr lang="tr-TR" dirty="0"/>
              <a:t> metodu sayesinde thread1 bitmesinin ardından thread2 başlamıştır. Yani </a:t>
            </a:r>
            <a:r>
              <a:rPr lang="tr-TR" dirty="0" err="1"/>
              <a:t>join</a:t>
            </a:r>
            <a:r>
              <a:rPr lang="tr-TR" dirty="0"/>
              <a:t> metodu eklenen </a:t>
            </a:r>
            <a:r>
              <a:rPr lang="tr-TR" dirty="0" err="1"/>
              <a:t>thread</a:t>
            </a:r>
            <a:r>
              <a:rPr lang="tr-TR" dirty="0"/>
              <a:t> bitmeden başka bir </a:t>
            </a:r>
            <a:r>
              <a:rPr lang="tr-TR" dirty="0" err="1"/>
              <a:t>thread</a:t>
            </a:r>
            <a:r>
              <a:rPr lang="tr-TR" dirty="0"/>
              <a:t> başlamaz.</a:t>
            </a:r>
            <a:endParaRPr lang="en-US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629BECD-E29B-41E9-B95E-A1FA476E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41" y="4377526"/>
            <a:ext cx="1833881" cy="22320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7BB7983-DDFE-437D-AE76-678A7C75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1579" y="1812000"/>
            <a:ext cx="4067135" cy="43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0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Suspend</a:t>
            </a:r>
            <a:r>
              <a:rPr lang="tr-TR" dirty="0"/>
              <a:t> ve </a:t>
            </a:r>
            <a:r>
              <a:rPr lang="tr-TR" dirty="0" err="1"/>
              <a:t>Resume</a:t>
            </a:r>
            <a:r>
              <a:rPr lang="tr-TR" dirty="0"/>
              <a:t> metotları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40FA1BD9-19A4-4054-817B-32DC0AC3452A}"/>
              </a:ext>
            </a:extLst>
          </p:cNvPr>
          <p:cNvSpPr txBox="1">
            <a:spLocks/>
          </p:cNvSpPr>
          <p:nvPr/>
        </p:nvSpPr>
        <p:spPr>
          <a:xfrm>
            <a:off x="7836849" y="1322993"/>
            <a:ext cx="4112135" cy="51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Suspend</a:t>
            </a:r>
            <a:r>
              <a:rPr lang="tr-TR" dirty="0"/>
              <a:t> metodu başlatılmış ya da halihazırda devam etmekte olan </a:t>
            </a:r>
            <a:r>
              <a:rPr lang="tr-TR" dirty="0" err="1"/>
              <a:t>threadler</a:t>
            </a:r>
            <a:r>
              <a:rPr lang="tr-TR" dirty="0"/>
              <a:t> için </a:t>
            </a:r>
            <a:r>
              <a:rPr lang="tr-TR" dirty="0" err="1"/>
              <a:t>threadi</a:t>
            </a:r>
            <a:r>
              <a:rPr lang="tr-TR" dirty="0"/>
              <a:t> durdurmak için kullanılır. Fakat bu durdurma </a:t>
            </a:r>
            <a:r>
              <a:rPr lang="tr-TR" dirty="0" err="1"/>
              <a:t>threadi</a:t>
            </a:r>
            <a:r>
              <a:rPr lang="tr-TR" dirty="0"/>
              <a:t> yok etmez.</a:t>
            </a:r>
          </a:p>
          <a:p>
            <a:pPr algn="just"/>
            <a:r>
              <a:rPr lang="tr-TR" dirty="0"/>
              <a:t>Durdurulmuş </a:t>
            </a:r>
            <a:r>
              <a:rPr lang="tr-TR" dirty="0" err="1"/>
              <a:t>threadleri</a:t>
            </a:r>
            <a:r>
              <a:rPr lang="tr-TR" dirty="0"/>
              <a:t> </a:t>
            </a:r>
            <a:r>
              <a:rPr lang="tr-TR" dirty="0" err="1"/>
              <a:t>resume</a:t>
            </a:r>
            <a:r>
              <a:rPr lang="tr-TR" dirty="0"/>
              <a:t> metodu ile devam ettirebiliriz.</a:t>
            </a:r>
          </a:p>
          <a:p>
            <a:pPr algn="just"/>
            <a:r>
              <a:rPr lang="tr-TR" dirty="0"/>
              <a:t>Yandaki örnekte ise 0 ile 4 arasındaki rakamları ekrana yazdıran bir </a:t>
            </a:r>
            <a:r>
              <a:rPr lang="tr-TR" dirty="0" err="1"/>
              <a:t>threadimiz</a:t>
            </a:r>
            <a:r>
              <a:rPr lang="tr-TR" dirty="0"/>
              <a:t> var. </a:t>
            </a:r>
            <a:r>
              <a:rPr lang="tr-TR" dirty="0" err="1"/>
              <a:t>Thread</a:t>
            </a:r>
            <a:r>
              <a:rPr lang="tr-TR" dirty="0"/>
              <a:t> başladıktan 1,5 saniye sonra </a:t>
            </a:r>
            <a:r>
              <a:rPr lang="tr-TR" dirty="0" err="1"/>
              <a:t>suspend</a:t>
            </a:r>
            <a:r>
              <a:rPr lang="tr-TR" dirty="0"/>
              <a:t> ile </a:t>
            </a:r>
            <a:r>
              <a:rPr lang="tr-TR" dirty="0" err="1"/>
              <a:t>threadi</a:t>
            </a:r>
            <a:r>
              <a:rPr lang="tr-TR" dirty="0"/>
              <a:t> durdurduk. Bu durdurmanın 3 saniye ardından </a:t>
            </a:r>
            <a:r>
              <a:rPr lang="tr-TR" dirty="0" err="1"/>
              <a:t>resume</a:t>
            </a:r>
            <a:r>
              <a:rPr lang="tr-TR" dirty="0"/>
              <a:t> metodu ile sorunsuz bir şekilde </a:t>
            </a:r>
            <a:r>
              <a:rPr lang="tr-TR" dirty="0" err="1"/>
              <a:t>threadi</a:t>
            </a:r>
            <a:r>
              <a:rPr lang="tr-TR" dirty="0"/>
              <a:t> devam ettirmiş olduk.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11CFC5B2-C0D7-4280-BB5D-6FC41329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074" y="4820751"/>
            <a:ext cx="1723109" cy="160668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F447DF2-1F37-423B-8AD3-1385EA12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1579" y="1854041"/>
            <a:ext cx="4468830" cy="40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4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Name ve </a:t>
            </a:r>
            <a:r>
              <a:rPr lang="tr-TR" dirty="0" err="1"/>
              <a:t>CurrentThread</a:t>
            </a:r>
            <a:r>
              <a:rPr lang="tr-TR" dirty="0"/>
              <a:t> metotları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40FA1BD9-19A4-4054-817B-32DC0AC3452A}"/>
              </a:ext>
            </a:extLst>
          </p:cNvPr>
          <p:cNvSpPr txBox="1">
            <a:spLocks/>
          </p:cNvSpPr>
          <p:nvPr/>
        </p:nvSpPr>
        <p:spPr>
          <a:xfrm>
            <a:off x="8156211" y="1322992"/>
            <a:ext cx="3792773" cy="49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Name metodu basit olup kullanımı bol olabilecek bir </a:t>
            </a:r>
            <a:r>
              <a:rPr lang="tr-TR" dirty="0" err="1"/>
              <a:t>metod</a:t>
            </a:r>
            <a:r>
              <a:rPr lang="tr-TR" dirty="0"/>
              <a:t>. Yaptığı ise </a:t>
            </a:r>
            <a:r>
              <a:rPr lang="tr-TR" dirty="0" err="1"/>
              <a:t>threadlere</a:t>
            </a:r>
            <a:r>
              <a:rPr lang="tr-TR" dirty="0"/>
              <a:t> isim vermek. Fakat </a:t>
            </a:r>
            <a:r>
              <a:rPr lang="tr-TR" dirty="0" err="1"/>
              <a:t>threade</a:t>
            </a:r>
            <a:r>
              <a:rPr lang="tr-TR" dirty="0"/>
              <a:t> isim vermezsek name </a:t>
            </a:r>
            <a:r>
              <a:rPr lang="tr-TR" dirty="0" err="1"/>
              <a:t>null</a:t>
            </a:r>
            <a:r>
              <a:rPr lang="tr-TR" dirty="0"/>
              <a:t> olarak okunur. Ayrıca name bir kez belirlendiğinde daha sonra değiştirilemez.</a:t>
            </a:r>
          </a:p>
          <a:p>
            <a:pPr algn="just"/>
            <a:r>
              <a:rPr lang="tr-TR" dirty="0" err="1"/>
              <a:t>CurrentThread</a:t>
            </a:r>
            <a:r>
              <a:rPr lang="tr-TR" dirty="0"/>
              <a:t> metodu o an çalışan </a:t>
            </a:r>
            <a:r>
              <a:rPr lang="tr-TR" dirty="0" err="1"/>
              <a:t>threadin</a:t>
            </a:r>
            <a:r>
              <a:rPr lang="tr-TR" dirty="0"/>
              <a:t> bütün özelliklerine erişebilmemizi sağlar. Fakat yalnız başına kullanılamaz.</a:t>
            </a:r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48379209-A941-408A-890E-F3828F5B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5325710"/>
            <a:ext cx="1858837" cy="1489016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03F7E937-EC67-4392-8D19-C8BC14A6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1322993"/>
            <a:ext cx="6400260" cy="38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0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IsAlive</a:t>
            </a:r>
            <a:r>
              <a:rPr lang="tr-TR" dirty="0"/>
              <a:t> ve </a:t>
            </a:r>
            <a:r>
              <a:rPr lang="tr-TR" dirty="0" err="1"/>
              <a:t>ThreadState</a:t>
            </a:r>
            <a:r>
              <a:rPr lang="tr-TR" dirty="0"/>
              <a:t> metotları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4287226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IsAlive</a:t>
            </a:r>
            <a:r>
              <a:rPr lang="tr-TR" dirty="0"/>
              <a:t> metodu oluşturduğumuz </a:t>
            </a:r>
            <a:r>
              <a:rPr lang="tr-TR" dirty="0" err="1"/>
              <a:t>threadin</a:t>
            </a:r>
            <a:r>
              <a:rPr lang="tr-TR" dirty="0"/>
              <a:t> çalışmakta olup olmadığı bize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false</a:t>
            </a:r>
            <a:r>
              <a:rPr lang="tr-TR" dirty="0"/>
              <a:t> olarak geri döndürerek belirtir. Fakat </a:t>
            </a:r>
            <a:r>
              <a:rPr lang="tr-TR" dirty="0" err="1"/>
              <a:t>suspend</a:t>
            </a:r>
            <a:r>
              <a:rPr lang="tr-TR" dirty="0"/>
              <a:t> metodu ile durdurduğumuz </a:t>
            </a:r>
            <a:r>
              <a:rPr lang="tr-TR" dirty="0" err="1"/>
              <a:t>threadleri</a:t>
            </a:r>
            <a:r>
              <a:rPr lang="tr-TR" dirty="0"/>
              <a:t> bize </a:t>
            </a:r>
            <a:r>
              <a:rPr lang="tr-TR" dirty="0" err="1"/>
              <a:t>true</a:t>
            </a:r>
            <a:r>
              <a:rPr lang="tr-TR" dirty="0"/>
              <a:t> olarak geri döndürür.</a:t>
            </a:r>
          </a:p>
          <a:p>
            <a:pPr algn="just"/>
            <a:r>
              <a:rPr lang="tr-TR" dirty="0" err="1"/>
              <a:t>IsAlivea</a:t>
            </a:r>
            <a:r>
              <a:rPr lang="tr-TR" dirty="0"/>
              <a:t> benzeyen </a:t>
            </a:r>
            <a:r>
              <a:rPr lang="tr-TR" dirty="0" err="1"/>
              <a:t>ThreadState</a:t>
            </a:r>
            <a:r>
              <a:rPr lang="tr-TR" dirty="0"/>
              <a:t> metodu ise bize daha belirgin bir şekilde gösterir. Bir sonraki </a:t>
            </a:r>
            <a:r>
              <a:rPr lang="tr-TR" dirty="0" err="1"/>
              <a:t>slayta</a:t>
            </a:r>
            <a:r>
              <a:rPr lang="tr-TR" dirty="0"/>
              <a:t> örneğini yaptım fakat </a:t>
            </a:r>
            <a:r>
              <a:rPr lang="tr-TR" dirty="0" err="1"/>
              <a:t>ThreadState’in</a:t>
            </a:r>
            <a:r>
              <a:rPr lang="tr-TR" dirty="0"/>
              <a:t> geri döndürdüğü değerlerden bahsetmek gerekirse bunlar;</a:t>
            </a:r>
          </a:p>
          <a:p>
            <a:pPr algn="just"/>
            <a:r>
              <a:rPr lang="tr-TR" dirty="0" err="1"/>
              <a:t>Thread</a:t>
            </a:r>
            <a:r>
              <a:rPr lang="tr-TR" dirty="0"/>
              <a:t> henüz başlatılmamışsa </a:t>
            </a:r>
            <a:r>
              <a:rPr lang="tr-TR" dirty="0" err="1"/>
              <a:t>Unstarted</a:t>
            </a:r>
            <a:r>
              <a:rPr lang="tr-TR" dirty="0"/>
              <a:t>,</a:t>
            </a:r>
          </a:p>
          <a:p>
            <a:pPr algn="just"/>
            <a:r>
              <a:rPr lang="tr-TR" dirty="0"/>
              <a:t>Başlamış ve çalışıyorsa </a:t>
            </a:r>
            <a:r>
              <a:rPr lang="tr-TR" dirty="0" err="1"/>
              <a:t>Running</a:t>
            </a:r>
            <a:r>
              <a:rPr lang="tr-TR" dirty="0"/>
              <a:t>,</a:t>
            </a:r>
          </a:p>
          <a:p>
            <a:pPr algn="just"/>
            <a:r>
              <a:rPr lang="tr-TR" dirty="0" err="1"/>
              <a:t>Suspend</a:t>
            </a:r>
            <a:r>
              <a:rPr lang="tr-TR" dirty="0"/>
              <a:t>,  </a:t>
            </a:r>
            <a:r>
              <a:rPr lang="tr-TR" dirty="0" err="1"/>
              <a:t>sleep</a:t>
            </a:r>
            <a:r>
              <a:rPr lang="tr-TR" dirty="0"/>
              <a:t>, </a:t>
            </a:r>
            <a:r>
              <a:rPr lang="tr-TR" dirty="0" err="1"/>
              <a:t>join</a:t>
            </a:r>
            <a:r>
              <a:rPr lang="tr-TR" dirty="0"/>
              <a:t> gibi </a:t>
            </a:r>
            <a:r>
              <a:rPr lang="tr-TR" dirty="0" err="1"/>
              <a:t>metodlar</a:t>
            </a:r>
            <a:r>
              <a:rPr lang="tr-TR" dirty="0"/>
              <a:t> tarafından durdurulmuşsa </a:t>
            </a:r>
            <a:r>
              <a:rPr lang="tr-TR" dirty="0" err="1"/>
              <a:t>WaitSleepJoin</a:t>
            </a:r>
            <a:r>
              <a:rPr lang="tr-TR" dirty="0"/>
              <a:t>,</a:t>
            </a:r>
          </a:p>
          <a:p>
            <a:pPr algn="just"/>
            <a:r>
              <a:rPr lang="tr-TR" dirty="0"/>
              <a:t>Bitmiş ya da bitirilmiş ise </a:t>
            </a:r>
            <a:r>
              <a:rPr lang="tr-TR" dirty="0" err="1"/>
              <a:t>Stopped</a:t>
            </a:r>
            <a:r>
              <a:rPr lang="tr-TR" dirty="0"/>
              <a:t> şeklinde çıktılar verir.</a:t>
            </a:r>
          </a:p>
        </p:txBody>
      </p:sp>
    </p:spTree>
    <p:extLst>
      <p:ext uri="{BB962C8B-B14F-4D97-AF65-F5344CB8AC3E}">
        <p14:creationId xmlns:p14="http://schemas.microsoft.com/office/powerpoint/2010/main" val="121724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IsAlive</a:t>
            </a:r>
            <a:r>
              <a:rPr lang="tr-TR" dirty="0"/>
              <a:t> ve </a:t>
            </a:r>
            <a:r>
              <a:rPr lang="tr-TR" dirty="0" err="1"/>
              <a:t>ThreadState</a:t>
            </a:r>
            <a:r>
              <a:rPr lang="tr-TR" dirty="0"/>
              <a:t> örnek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74C52CE-7262-46D9-BFB0-E35BC63D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14" y="5527895"/>
            <a:ext cx="3825572" cy="129551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1E0785F-4165-4AB4-B5E5-2E57B860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37" y="1322992"/>
            <a:ext cx="8382726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0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IsBackground</a:t>
            </a:r>
            <a:r>
              <a:rPr lang="tr-TR" dirty="0"/>
              <a:t> metodu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4287226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IsBackground</a:t>
            </a:r>
            <a:r>
              <a:rPr lang="tr-TR" dirty="0"/>
              <a:t> metodu tüm </a:t>
            </a:r>
            <a:r>
              <a:rPr lang="tr-TR" dirty="0" err="1"/>
              <a:t>threadlerde</a:t>
            </a:r>
            <a:r>
              <a:rPr lang="tr-TR" dirty="0"/>
              <a:t> varsayılan </a:t>
            </a:r>
            <a:r>
              <a:rPr lang="tr-TR" dirty="0" err="1"/>
              <a:t>false</a:t>
            </a:r>
            <a:r>
              <a:rPr lang="tr-TR" dirty="0"/>
              <a:t> olur.</a:t>
            </a:r>
          </a:p>
          <a:p>
            <a:pPr algn="just"/>
            <a:r>
              <a:rPr lang="tr-TR" dirty="0" err="1"/>
              <a:t>IsBackground</a:t>
            </a:r>
            <a:r>
              <a:rPr lang="tr-TR" dirty="0"/>
              <a:t> </a:t>
            </a:r>
            <a:r>
              <a:rPr lang="tr-TR" dirty="0" err="1"/>
              <a:t>false</a:t>
            </a:r>
            <a:r>
              <a:rPr lang="tr-TR" dirty="0"/>
              <a:t> olan bir </a:t>
            </a:r>
            <a:r>
              <a:rPr lang="tr-TR" dirty="0" err="1"/>
              <a:t>thread</a:t>
            </a:r>
            <a:r>
              <a:rPr lang="tr-TR" dirty="0"/>
              <a:t> başlatıldığında </a:t>
            </a:r>
            <a:r>
              <a:rPr lang="tr-TR" dirty="0" err="1"/>
              <a:t>thread</a:t>
            </a:r>
            <a:r>
              <a:rPr lang="tr-TR" dirty="0"/>
              <a:t> işlemini bitirmeden program sonlanmaz. Yani main metodunda yazdığımız kodlar bitse bile programın bitmesi ya da kapanması için </a:t>
            </a:r>
            <a:r>
              <a:rPr lang="tr-TR" dirty="0" err="1"/>
              <a:t>threadin</a:t>
            </a:r>
            <a:r>
              <a:rPr lang="tr-TR" dirty="0"/>
              <a:t> de tamamlanması gerekir.</a:t>
            </a:r>
          </a:p>
          <a:p>
            <a:pPr algn="just"/>
            <a:r>
              <a:rPr lang="tr-TR" dirty="0"/>
              <a:t>Eğer ki </a:t>
            </a:r>
            <a:r>
              <a:rPr lang="tr-TR" dirty="0" err="1"/>
              <a:t>IsBackground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 olursa main metodundaki işlemler bittiği anda </a:t>
            </a:r>
            <a:r>
              <a:rPr lang="tr-TR" dirty="0" err="1"/>
              <a:t>threadin</a:t>
            </a:r>
            <a:r>
              <a:rPr lang="tr-TR" dirty="0"/>
              <a:t> tamamlanıp tamamlanmadığına bakmaksızın program kapanır.</a:t>
            </a:r>
          </a:p>
          <a:p>
            <a:pPr algn="just"/>
            <a:r>
              <a:rPr lang="tr-TR" dirty="0"/>
              <a:t>Koddaki kullanımı ve sorgulanması aşağıdaki gibidir.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BDBE453-C7FD-43AD-91B7-DFE00911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81" y="4116395"/>
            <a:ext cx="5090837" cy="16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3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Priority</a:t>
            </a:r>
            <a:r>
              <a:rPr lang="tr-TR" dirty="0"/>
              <a:t> metodu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40FA1BD9-19A4-4054-817B-32DC0AC3452A}"/>
              </a:ext>
            </a:extLst>
          </p:cNvPr>
          <p:cNvSpPr txBox="1">
            <a:spLocks/>
          </p:cNvSpPr>
          <p:nvPr/>
        </p:nvSpPr>
        <p:spPr>
          <a:xfrm>
            <a:off x="6976791" y="1322992"/>
            <a:ext cx="4972193" cy="49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Priority</a:t>
            </a:r>
            <a:r>
              <a:rPr lang="tr-TR" dirty="0"/>
              <a:t> metodu </a:t>
            </a:r>
            <a:r>
              <a:rPr lang="tr-TR" dirty="0" err="1"/>
              <a:t>threadler</a:t>
            </a:r>
            <a:r>
              <a:rPr lang="tr-TR" dirty="0"/>
              <a:t> arasındaki önceliği belirlememizi sağlar. Yani önceliği yüksek olan </a:t>
            </a:r>
            <a:r>
              <a:rPr lang="tr-TR" dirty="0" err="1"/>
              <a:t>thread</a:t>
            </a:r>
            <a:r>
              <a:rPr lang="tr-TR" dirty="0"/>
              <a:t> daha önce tamamlanmaya çalışılır.</a:t>
            </a:r>
          </a:p>
          <a:p>
            <a:pPr algn="just"/>
            <a:r>
              <a:rPr lang="tr-TR" dirty="0"/>
              <a:t>Seçebileceğimiz öncelik seçenekleri en sağdaki resimdeki gibidir. </a:t>
            </a:r>
          </a:p>
          <a:p>
            <a:pPr algn="just"/>
            <a:r>
              <a:rPr lang="tr-TR" dirty="0"/>
              <a:t>Eğer yandaki örnek koddaki gibi </a:t>
            </a:r>
            <a:r>
              <a:rPr lang="tr-TR" dirty="0" err="1"/>
              <a:t>priority</a:t>
            </a:r>
            <a:r>
              <a:rPr lang="tr-TR" dirty="0"/>
              <a:t> kullanırsak çıktımız yaklaşık soldaki çıktı gibi olacaktır.</a:t>
            </a:r>
          </a:p>
          <a:p>
            <a:pPr algn="just"/>
            <a:r>
              <a:rPr lang="tr-TR" dirty="0"/>
              <a:t>Fakat </a:t>
            </a:r>
            <a:r>
              <a:rPr lang="tr-TR" dirty="0" err="1"/>
              <a:t>priority</a:t>
            </a:r>
            <a:r>
              <a:rPr lang="tr-TR" dirty="0"/>
              <a:t> kullanmazsak sağdaki gibi daha düzensiz çıktılar alabiliriz.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3AFF4D9-7998-4195-BD3C-136AA15F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355868"/>
            <a:ext cx="4705771" cy="532578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8353BD8-C04E-4E15-9412-A5FAA0F33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24" y="1355869"/>
            <a:ext cx="565454" cy="5325788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750AA243-98D8-49DB-9E00-FA3F04445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777" y="5391409"/>
            <a:ext cx="1378218" cy="1290247"/>
          </a:xfrm>
          <a:prstGeom prst="rect">
            <a:avLst/>
          </a:prstGeom>
        </p:spPr>
      </p:pic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21FC5326-E2D8-4BC8-9184-405571AA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020" y="1358593"/>
            <a:ext cx="657505" cy="53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3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ManagedThreadId</a:t>
            </a:r>
            <a:r>
              <a:rPr lang="tr-TR" dirty="0"/>
              <a:t> metodu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40FA1BD9-19A4-4054-817B-32DC0AC3452A}"/>
              </a:ext>
            </a:extLst>
          </p:cNvPr>
          <p:cNvSpPr txBox="1">
            <a:spLocks/>
          </p:cNvSpPr>
          <p:nvPr/>
        </p:nvSpPr>
        <p:spPr>
          <a:xfrm>
            <a:off x="6976791" y="1322992"/>
            <a:ext cx="4972193" cy="49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ManagedThreadId</a:t>
            </a:r>
            <a:r>
              <a:rPr lang="tr-TR" dirty="0"/>
              <a:t> </a:t>
            </a:r>
            <a:r>
              <a:rPr lang="tr-TR" dirty="0" err="1"/>
              <a:t>threadlerde</a:t>
            </a:r>
            <a:r>
              <a:rPr lang="tr-TR" dirty="0"/>
              <a:t> bulunan ve değiştirilemeyip sadece okunabilen eşsiz sayılardır.</a:t>
            </a:r>
          </a:p>
          <a:p>
            <a:pPr algn="just"/>
            <a:r>
              <a:rPr lang="tr-TR" dirty="0"/>
              <a:t>Bu </a:t>
            </a:r>
            <a:r>
              <a:rPr lang="tr-TR" dirty="0" err="1"/>
              <a:t>metod</a:t>
            </a:r>
            <a:r>
              <a:rPr lang="tr-TR" dirty="0"/>
              <a:t> sayesinde </a:t>
            </a:r>
            <a:r>
              <a:rPr lang="tr-TR" dirty="0" err="1"/>
              <a:t>threaderi</a:t>
            </a:r>
            <a:r>
              <a:rPr lang="tr-TR" dirty="0"/>
              <a:t> birbirinden ayırt edebiliriz. </a:t>
            </a:r>
          </a:p>
          <a:p>
            <a:pPr algn="just"/>
            <a:r>
              <a:rPr lang="tr-TR" dirty="0"/>
              <a:t>Yandaki örnekte </a:t>
            </a:r>
            <a:r>
              <a:rPr lang="tr-TR" dirty="0" err="1"/>
              <a:t>threadlerin</a:t>
            </a:r>
            <a:r>
              <a:rPr lang="tr-TR" dirty="0"/>
              <a:t> </a:t>
            </a:r>
            <a:r>
              <a:rPr lang="tr-TR" dirty="0" err="1"/>
              <a:t>ManagedThreadIdlerini</a:t>
            </a:r>
            <a:r>
              <a:rPr lang="tr-TR" dirty="0"/>
              <a:t> sadece okuyup ekrana yazdırdık. </a:t>
            </a:r>
          </a:p>
          <a:p>
            <a:pPr algn="just"/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7832EA1-F600-41C0-8363-E801BE1A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20" y="3778440"/>
            <a:ext cx="2355801" cy="685020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3C4C3F20-CAEC-47D3-9D3C-FF59A8DF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5" y="1367611"/>
            <a:ext cx="5921253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Lock</a:t>
            </a:r>
            <a:r>
              <a:rPr lang="tr-TR" dirty="0"/>
              <a:t> metodu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4287226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Başlattığımız </a:t>
            </a:r>
            <a:r>
              <a:rPr lang="tr-TR" dirty="0" err="1"/>
              <a:t>thread</a:t>
            </a:r>
            <a:r>
              <a:rPr lang="tr-TR" dirty="0"/>
              <a:t> bitmeden başka işlemlerin yapılmasını engellemek için </a:t>
            </a:r>
            <a:r>
              <a:rPr lang="tr-TR" dirty="0" err="1"/>
              <a:t>lock</a:t>
            </a:r>
            <a:r>
              <a:rPr lang="tr-TR" dirty="0"/>
              <a:t> metodunu kullanırız. </a:t>
            </a:r>
          </a:p>
          <a:p>
            <a:pPr algn="just"/>
            <a:r>
              <a:rPr lang="tr-TR" dirty="0" err="1"/>
              <a:t>Lock</a:t>
            </a:r>
            <a:r>
              <a:rPr lang="tr-TR" dirty="0"/>
              <a:t> başlatmaya çalıştığımız işlemleri yok saymaz onları sıraya sokar. Yani başlatılan ilk işlemin bitmesini bekler o bittiğinde başlar.</a:t>
            </a:r>
          </a:p>
          <a:p>
            <a:pPr algn="just"/>
            <a:r>
              <a:rPr lang="tr-TR" dirty="0"/>
              <a:t>Fakat eğer ki ilk işlemi </a:t>
            </a:r>
            <a:r>
              <a:rPr lang="tr-TR" dirty="0" err="1"/>
              <a:t>threadle</a:t>
            </a:r>
            <a:r>
              <a:rPr lang="tr-TR" dirty="0"/>
              <a:t> ve </a:t>
            </a:r>
            <a:r>
              <a:rPr lang="tr-TR" dirty="0" err="1"/>
              <a:t>lockla</a:t>
            </a:r>
            <a:r>
              <a:rPr lang="tr-TR" dirty="0"/>
              <a:t> yaparsak ve ardından başlatacağımız işlem </a:t>
            </a:r>
            <a:r>
              <a:rPr lang="tr-TR" dirty="0" err="1"/>
              <a:t>lock</a:t>
            </a:r>
            <a:r>
              <a:rPr lang="tr-TR" dirty="0"/>
              <a:t> içermez ise ikinci işlem direkt başlar. Yani birbirleri ile bağlantılı ya da bağlı işlemlerimiz var ise hepsine </a:t>
            </a:r>
            <a:r>
              <a:rPr lang="tr-TR" dirty="0" err="1"/>
              <a:t>lock</a:t>
            </a:r>
            <a:r>
              <a:rPr lang="tr-TR" dirty="0"/>
              <a:t> eklememiz gerekir ki sorunlar oluşmasın.</a:t>
            </a:r>
          </a:p>
        </p:txBody>
      </p:sp>
    </p:spTree>
    <p:extLst>
      <p:ext uri="{BB962C8B-B14F-4D97-AF65-F5344CB8AC3E}">
        <p14:creationId xmlns:p14="http://schemas.microsoft.com/office/powerpoint/2010/main" val="225352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004" y="1216241"/>
            <a:ext cx="6857664" cy="5641759"/>
          </a:xfrm>
        </p:spPr>
        <p:txBody>
          <a:bodyPr>
            <a:normAutofit fontScale="92500" lnSpcReduction="20000"/>
          </a:bodyPr>
          <a:lstStyle/>
          <a:p>
            <a:r>
              <a:rPr lang="tr-TR" sz="1900" dirty="0" err="1"/>
              <a:t>Thread</a:t>
            </a:r>
            <a:r>
              <a:rPr lang="tr-TR" sz="1900" dirty="0"/>
              <a:t> hakkında</a:t>
            </a:r>
          </a:p>
          <a:p>
            <a:r>
              <a:rPr lang="tr-TR" sz="1900" dirty="0" err="1"/>
              <a:t>Thread</a:t>
            </a:r>
            <a:r>
              <a:rPr lang="tr-TR" sz="1900" dirty="0"/>
              <a:t> nasıl tanımlanır </a:t>
            </a:r>
          </a:p>
          <a:p>
            <a:r>
              <a:rPr lang="tr-TR" sz="1900" dirty="0"/>
              <a:t>Metotlar hakkında bilgilendirme</a:t>
            </a:r>
          </a:p>
          <a:p>
            <a:r>
              <a:rPr lang="tr-TR" sz="1900" dirty="0"/>
              <a:t>Start metodu</a:t>
            </a:r>
          </a:p>
          <a:p>
            <a:r>
              <a:rPr lang="tr-TR" sz="1900" dirty="0" err="1"/>
              <a:t>Sleep</a:t>
            </a:r>
            <a:r>
              <a:rPr lang="tr-TR" sz="1900" dirty="0"/>
              <a:t> metodu - örneği</a:t>
            </a:r>
          </a:p>
          <a:p>
            <a:r>
              <a:rPr lang="tr-TR" sz="1900" dirty="0" err="1"/>
              <a:t>Abort</a:t>
            </a:r>
            <a:r>
              <a:rPr lang="tr-TR" sz="1900" dirty="0"/>
              <a:t> metodu  </a:t>
            </a:r>
          </a:p>
          <a:p>
            <a:r>
              <a:rPr lang="tr-TR" sz="1900" dirty="0" err="1"/>
              <a:t>Join</a:t>
            </a:r>
            <a:r>
              <a:rPr lang="tr-TR" sz="1900" dirty="0"/>
              <a:t> metodu  </a:t>
            </a:r>
          </a:p>
          <a:p>
            <a:r>
              <a:rPr lang="tr-TR" sz="1900" dirty="0" err="1"/>
              <a:t>Suspend</a:t>
            </a:r>
            <a:r>
              <a:rPr lang="tr-TR" sz="1900" dirty="0"/>
              <a:t> ve </a:t>
            </a:r>
            <a:r>
              <a:rPr lang="tr-TR" sz="1900" dirty="0" err="1"/>
              <a:t>Resume</a:t>
            </a:r>
            <a:r>
              <a:rPr lang="tr-TR" sz="1900" dirty="0"/>
              <a:t> metotları  </a:t>
            </a:r>
          </a:p>
          <a:p>
            <a:r>
              <a:rPr lang="tr-TR" sz="1900" dirty="0"/>
              <a:t>Name ve </a:t>
            </a:r>
            <a:r>
              <a:rPr lang="tr-TR" sz="1900" dirty="0" err="1"/>
              <a:t>CurrentThread</a:t>
            </a:r>
            <a:r>
              <a:rPr lang="tr-TR" sz="1900" dirty="0"/>
              <a:t> metotları  </a:t>
            </a:r>
          </a:p>
          <a:p>
            <a:r>
              <a:rPr lang="tr-TR" sz="1900" dirty="0" err="1"/>
              <a:t>IsAlive</a:t>
            </a:r>
            <a:r>
              <a:rPr lang="tr-TR" sz="1900" dirty="0"/>
              <a:t> ve </a:t>
            </a:r>
            <a:r>
              <a:rPr lang="tr-TR" sz="1900" dirty="0" err="1"/>
              <a:t>ThreadState</a:t>
            </a:r>
            <a:r>
              <a:rPr lang="tr-TR" sz="1900" dirty="0"/>
              <a:t> metotları - örneği </a:t>
            </a:r>
          </a:p>
          <a:p>
            <a:r>
              <a:rPr lang="tr-TR" sz="1900" dirty="0" err="1"/>
              <a:t>IsBackground</a:t>
            </a:r>
            <a:r>
              <a:rPr lang="tr-TR" sz="1900" dirty="0"/>
              <a:t> metodu </a:t>
            </a:r>
          </a:p>
          <a:p>
            <a:r>
              <a:rPr lang="tr-TR" sz="1900" dirty="0" err="1"/>
              <a:t>Priority</a:t>
            </a:r>
            <a:r>
              <a:rPr lang="tr-TR" sz="1900" dirty="0"/>
              <a:t> metodu</a:t>
            </a:r>
          </a:p>
          <a:p>
            <a:r>
              <a:rPr lang="tr-TR" sz="1900" dirty="0" err="1"/>
              <a:t>ManagedThreadId</a:t>
            </a:r>
            <a:r>
              <a:rPr lang="tr-TR" sz="1900" dirty="0"/>
              <a:t> metodu</a:t>
            </a:r>
          </a:p>
          <a:p>
            <a:r>
              <a:rPr lang="tr-TR" sz="1900" dirty="0" err="1"/>
              <a:t>Lock</a:t>
            </a:r>
            <a:r>
              <a:rPr lang="tr-TR" sz="1900" dirty="0"/>
              <a:t> metodu - örneği </a:t>
            </a:r>
          </a:p>
          <a:p>
            <a:r>
              <a:rPr lang="tr-TR" sz="1900" dirty="0"/>
              <a:t>Sonuç</a:t>
            </a:r>
          </a:p>
          <a:p>
            <a:r>
              <a:rPr lang="tr-TR" sz="1900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Lock</a:t>
            </a:r>
            <a:r>
              <a:rPr lang="tr-TR" dirty="0"/>
              <a:t> örnek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7C3E4A4-B26A-4246-83D6-A441056A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410012"/>
            <a:ext cx="5243014" cy="4823878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0AF6039-622A-4609-BD6B-7DD709B4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44" y="1410012"/>
            <a:ext cx="4922947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Lock</a:t>
            </a:r>
            <a:r>
              <a:rPr lang="tr-TR" dirty="0"/>
              <a:t> örnek </a:t>
            </a:r>
            <a:r>
              <a:rPr lang="en-US" dirty="0"/>
              <a:t>(</a:t>
            </a:r>
            <a:r>
              <a:rPr lang="en-US" dirty="0" err="1"/>
              <a:t>devam</a:t>
            </a:r>
            <a:r>
              <a:rPr lang="tr-TR" dirty="0"/>
              <a:t>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41735EB2-F3C6-4B9D-BB7A-B51CB5A5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448533"/>
            <a:ext cx="6820491" cy="2918713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F07113B-503D-470B-9731-5F5B76C00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846" y="1448533"/>
            <a:ext cx="3060766" cy="159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Sonuç olarak eğer ki birbirine bağlı olmayan bir ya da birden fazla işlemi eş zamanlı olarak yapmak istiyorsak </a:t>
            </a:r>
            <a:r>
              <a:rPr lang="tr-TR" dirty="0" err="1"/>
              <a:t>threadleri</a:t>
            </a:r>
            <a:r>
              <a:rPr lang="tr-TR" dirty="0"/>
              <a:t> kullanmalıyız.</a:t>
            </a:r>
            <a:endParaRPr lang="en-US" dirty="0"/>
          </a:p>
          <a:p>
            <a:pPr algn="just"/>
            <a:r>
              <a:rPr lang="tr-TR" dirty="0"/>
              <a:t> </a:t>
            </a:r>
            <a:r>
              <a:rPr lang="tr-TR" dirty="0" err="1"/>
              <a:t>Threadleri</a:t>
            </a:r>
            <a:r>
              <a:rPr lang="tr-TR" dirty="0"/>
              <a:t> kullanmazsak programımızın içinde bağımsız olaylar başlatamamış olacağız. Yani Programda bir işlem yapmak için önceki işlemin bitmesini beklemek zorunda olacağız. </a:t>
            </a:r>
            <a:endParaRPr lang="en-US" dirty="0"/>
          </a:p>
          <a:p>
            <a:pPr algn="just"/>
            <a:r>
              <a:rPr lang="tr-TR" dirty="0" err="1"/>
              <a:t>Threadler</a:t>
            </a:r>
            <a:r>
              <a:rPr lang="tr-TR" dirty="0"/>
              <a:t> tabi ki de sadece işlemleri birbirinden bağımsız ve eş zamanlı çalıştırmıyor buna ek </a:t>
            </a:r>
            <a:r>
              <a:rPr lang="tr-TR" dirty="0" err="1"/>
              <a:t>threadleri</a:t>
            </a:r>
            <a:r>
              <a:rPr lang="tr-TR" dirty="0"/>
              <a:t> kullanırken yapacağımız işlerde bize faydası olabilecek birçok metotlar da mevcut. </a:t>
            </a:r>
            <a:endParaRPr lang="en-US" dirty="0"/>
          </a:p>
          <a:p>
            <a:pPr algn="just"/>
            <a:r>
              <a:rPr lang="tr-TR" dirty="0"/>
              <a:t>Bu slaytta </a:t>
            </a:r>
            <a:r>
              <a:rPr lang="tr-TR" dirty="0" err="1"/>
              <a:t>threadleri</a:t>
            </a:r>
            <a:r>
              <a:rPr lang="tr-TR" dirty="0"/>
              <a:t> nasıl kullanacağımızı ve </a:t>
            </a:r>
            <a:r>
              <a:rPr lang="tr-TR" dirty="0" err="1"/>
              <a:t>threadlerin</a:t>
            </a:r>
            <a:r>
              <a:rPr lang="tr-TR" dirty="0"/>
              <a:t> yanında gelen metotları nasıl kullanacağımızı öğrenmiş olduk.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https://docs.microsoft.com </a:t>
            </a:r>
          </a:p>
          <a:p>
            <a:r>
              <a:rPr lang="tr-TR" dirty="0"/>
              <a:t>https://www.geeksforgeeks.org</a:t>
            </a:r>
          </a:p>
          <a:p>
            <a:r>
              <a:rPr lang="tr-TR" dirty="0"/>
              <a:t>http://erkankaynak.blogspot.com </a:t>
            </a:r>
          </a:p>
          <a:p>
            <a:r>
              <a:rPr lang="tr-TR" dirty="0"/>
              <a:t>https://berkarat.com</a:t>
            </a:r>
          </a:p>
          <a:p>
            <a:r>
              <a:rPr lang="tr-TR" dirty="0"/>
              <a:t>https://www.gencayyildiz.com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96000" y="4529540"/>
            <a:ext cx="5972960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Emrecan DEDEOĞLU 						  		1811404030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emrecandedeoglu@gmail.com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07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tr-TR" dirty="0" err="1"/>
              <a:t>Thread</a:t>
            </a:r>
            <a:r>
              <a:rPr lang="tr-TR" dirty="0"/>
              <a:t> hakkında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289" y="2040467"/>
            <a:ext cx="5598112" cy="4817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700" dirty="0" err="1"/>
              <a:t>Threadleri</a:t>
            </a:r>
            <a:r>
              <a:rPr lang="tr-TR" sz="1700" dirty="0"/>
              <a:t> kullanmamızdaki asıl amaç birden fazla işlemi eş zamanlı olarak çalıştırmaktır. 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Eğer </a:t>
            </a:r>
            <a:r>
              <a:rPr lang="tr-TR" sz="1700" dirty="0" err="1"/>
              <a:t>threadleri</a:t>
            </a:r>
            <a:r>
              <a:rPr lang="tr-TR" sz="1700" dirty="0"/>
              <a:t> kullanmazsak programdaki her işlemin çalışması için bir önceki işlemin bitmesi beklenmek zorunda olur. Ve her şey tek düze ilerleyip bağımsız işlemler yapamayız. 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Bu slaytta ise </a:t>
            </a:r>
            <a:r>
              <a:rPr lang="tr-TR" sz="1700" dirty="0" err="1"/>
              <a:t>threadlerin</a:t>
            </a:r>
            <a:r>
              <a:rPr lang="tr-TR" sz="1700" dirty="0"/>
              <a:t> ve </a:t>
            </a:r>
            <a:r>
              <a:rPr lang="tr-TR" sz="1700" dirty="0" err="1"/>
              <a:t>thread</a:t>
            </a:r>
            <a:r>
              <a:rPr lang="tr-TR" sz="1700" dirty="0"/>
              <a:t> metotlarının C# üzerinde kullanımından bahsedeceğim. 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Bilgisayarda </a:t>
            </a:r>
            <a:r>
              <a:rPr lang="tr-TR" sz="1700" dirty="0" err="1"/>
              <a:t>threadlerin</a:t>
            </a:r>
            <a:r>
              <a:rPr lang="tr-TR" sz="1700" dirty="0"/>
              <a:t> gerçekleşmesi ise işlemci sayısı ile bağlantılıdır. Eğer ki bilgisayarda bir adet işlemci var ise işlemci </a:t>
            </a:r>
            <a:r>
              <a:rPr lang="tr-TR" sz="1700" dirty="0" err="1"/>
              <a:t>threadler</a:t>
            </a:r>
            <a:r>
              <a:rPr lang="tr-TR" sz="1700" dirty="0"/>
              <a:t> arasında hızlı hızlı geçiş yaparak eş zamanlı gibi çalışmasını sağlar. Fakat bilgisayarda birden fazla işlemci var ise </a:t>
            </a:r>
            <a:r>
              <a:rPr lang="tr-TR" sz="1700" dirty="0" err="1"/>
              <a:t>threadler</a:t>
            </a:r>
            <a:r>
              <a:rPr lang="tr-TR" sz="1700" dirty="0"/>
              <a:t> işlemcilere dağıtılır ve yine eş zamanlı çalıştırmış olur. Fakat bu bilgiler bizim </a:t>
            </a:r>
            <a:r>
              <a:rPr lang="tr-TR" sz="1700" dirty="0" err="1"/>
              <a:t>threadleri</a:t>
            </a:r>
            <a:r>
              <a:rPr lang="tr-TR" sz="1700" dirty="0"/>
              <a:t> nasıl kullanacağımızı etkilemiyor.</a:t>
            </a:r>
          </a:p>
          <a:p>
            <a:pPr>
              <a:lnSpc>
                <a:spcPct val="90000"/>
              </a:lnSpc>
            </a:pPr>
            <a:endParaRPr lang="tr-TR" sz="17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49BFB90-AF16-4119-8B5F-68A2ABAE5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5" r="16564" b="-2"/>
          <a:stretch/>
        </p:blipFill>
        <p:spPr>
          <a:xfrm>
            <a:off x="7736146" y="2040467"/>
            <a:ext cx="3768466" cy="26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Thread</a:t>
            </a:r>
            <a:r>
              <a:rPr lang="tr-TR" dirty="0"/>
              <a:t> nasıl tanımlanır – 1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Threadleri</a:t>
            </a:r>
            <a:r>
              <a:rPr lang="tr-TR" dirty="0"/>
              <a:t> kullanmadan önce kütüphane olarak aşağıdaki görseldeki gibi 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tr-TR" dirty="0"/>
              <a:t>şeklinde eklenmelidir.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Kütüphaneyi eklediğimize göre artık </a:t>
            </a:r>
            <a:r>
              <a:rPr lang="tr-TR" dirty="0" err="1"/>
              <a:t>threadleri</a:t>
            </a:r>
            <a:r>
              <a:rPr lang="tr-TR" dirty="0"/>
              <a:t> kullanmaya başlayabiliriz. </a:t>
            </a:r>
            <a:r>
              <a:rPr lang="tr-TR" dirty="0" err="1"/>
              <a:t>Thread</a:t>
            </a:r>
            <a:r>
              <a:rPr lang="tr-TR" dirty="0"/>
              <a:t> tanımlamak için öncelikle </a:t>
            </a:r>
            <a:r>
              <a:rPr lang="tr-TR" dirty="0" err="1"/>
              <a:t>threadin</a:t>
            </a:r>
            <a:r>
              <a:rPr lang="tr-TR" dirty="0"/>
              <a:t> çalıştırmasını istediğimiz kod gruplarını </a:t>
            </a:r>
            <a:r>
              <a:rPr lang="tr-TR" dirty="0" err="1"/>
              <a:t>metod</a:t>
            </a:r>
            <a:r>
              <a:rPr lang="tr-TR" dirty="0"/>
              <a:t> altında toplamalıyız. </a:t>
            </a:r>
            <a:r>
              <a:rPr lang="tr-TR" dirty="0" err="1"/>
              <a:t>Metodlar</a:t>
            </a:r>
            <a:r>
              <a:rPr lang="tr-TR" dirty="0"/>
              <a:t> geniş bir konu olsa da size </a:t>
            </a:r>
            <a:r>
              <a:rPr lang="tr-TR" dirty="0" err="1"/>
              <a:t>threadlerde</a:t>
            </a:r>
            <a:r>
              <a:rPr lang="tr-TR" dirty="0"/>
              <a:t> kullanacağımız kadarını anlatmaya çalışacağım.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2BEA1A23-057D-495D-B7B1-FAAF659D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2573922"/>
            <a:ext cx="5024336" cy="11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Metotlar hakkında bilgilendirme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3830590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Threadlerle</a:t>
            </a:r>
            <a:r>
              <a:rPr lang="tr-TR" dirty="0"/>
              <a:t> kullanabildiğimiz metotlar geriye değer döndürmeyen metotlardır. Yani metodun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typeı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olmalıdır. Bunu tanımlarken aşağıdaki gibi yapılır.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Yukarıdaki gibi tanımlayabiliriz. Kullanım şekline göre </a:t>
            </a:r>
            <a:r>
              <a:rPr lang="tr-TR" dirty="0" err="1"/>
              <a:t>private</a:t>
            </a:r>
            <a:r>
              <a:rPr lang="tr-TR" dirty="0"/>
              <a:t> kısmını değiştirebiliriz. Ayrıca burada </a:t>
            </a:r>
            <a:r>
              <a:rPr lang="tr-TR" dirty="0" err="1"/>
              <a:t>static</a:t>
            </a:r>
            <a:r>
              <a:rPr lang="tr-TR" dirty="0"/>
              <a:t> dedik çünkü </a:t>
            </a:r>
            <a:r>
              <a:rPr lang="tr-TR" dirty="0" err="1"/>
              <a:t>consol</a:t>
            </a:r>
            <a:r>
              <a:rPr lang="tr-TR" dirty="0"/>
              <a:t> uygulaması üzerinde çalışacağız ve konsol uygulamasındaki main fonksiyonumuz da </a:t>
            </a:r>
            <a:r>
              <a:rPr lang="tr-TR" dirty="0" err="1"/>
              <a:t>static</a:t>
            </a:r>
            <a:r>
              <a:rPr lang="tr-TR" dirty="0"/>
              <a:t>. </a:t>
            </a:r>
            <a:r>
              <a:rPr lang="tr-TR" dirty="0" err="1"/>
              <a:t>Static</a:t>
            </a:r>
            <a:r>
              <a:rPr lang="tr-TR" dirty="0"/>
              <a:t> için farkı kullanımlar var fakat ben burada bu şekilde kullanacağım. 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221803C-8CE0-4113-8F6F-C091E897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502" y="2590599"/>
            <a:ext cx="5107016" cy="13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Thread</a:t>
            </a:r>
            <a:r>
              <a:rPr lang="tr-TR" dirty="0"/>
              <a:t> nasıl tanımlanır – 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354735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Kütüphaneyi ekledik, metodu tanımladık sıra </a:t>
            </a:r>
            <a:r>
              <a:rPr lang="tr-TR" dirty="0" err="1"/>
              <a:t>threadi</a:t>
            </a:r>
            <a:r>
              <a:rPr lang="tr-TR" dirty="0"/>
              <a:t> tanımlamada.</a:t>
            </a:r>
          </a:p>
          <a:p>
            <a:pPr algn="just"/>
            <a:r>
              <a:rPr lang="tr-TR" dirty="0" err="1"/>
              <a:t>Threadi</a:t>
            </a:r>
            <a:r>
              <a:rPr lang="tr-TR" dirty="0"/>
              <a:t> sadece tanımlamak için aşağıdaki gibi yazabiliriz.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Thread</a:t>
            </a:r>
            <a:r>
              <a:rPr lang="tr-TR" dirty="0"/>
              <a:t> adını istediğimiz gibi değiştirebiliriz. Fakat sağ taraftaki </a:t>
            </a:r>
            <a:r>
              <a:rPr lang="tr-TR" dirty="0" err="1"/>
              <a:t>metod</a:t>
            </a:r>
            <a:r>
              <a:rPr lang="tr-TR" dirty="0"/>
              <a:t> yerine bir önceki sayfada anlattığım gibi tanımlanmış bir </a:t>
            </a:r>
            <a:r>
              <a:rPr lang="tr-TR" dirty="0" err="1"/>
              <a:t>metod</a:t>
            </a:r>
            <a:r>
              <a:rPr lang="tr-TR" dirty="0"/>
              <a:t> gelmelidir.</a:t>
            </a:r>
          </a:p>
          <a:p>
            <a:pPr algn="just"/>
            <a:r>
              <a:rPr lang="tr-TR" dirty="0" err="1"/>
              <a:t>Threadi</a:t>
            </a:r>
            <a:r>
              <a:rPr lang="tr-TR" dirty="0"/>
              <a:t> de tanımladığımıza göre artık </a:t>
            </a:r>
            <a:r>
              <a:rPr lang="tr-TR" dirty="0" err="1"/>
              <a:t>threadleri</a:t>
            </a:r>
            <a:r>
              <a:rPr lang="tr-TR" dirty="0"/>
              <a:t> kullanmaya başlayabiliriz.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7A234E9-92A4-4912-AFCD-084B9493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3024" y="2377789"/>
            <a:ext cx="5419350" cy="10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Start metodu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4287226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İlk bahsedeceğim </a:t>
            </a:r>
            <a:r>
              <a:rPr lang="tr-TR" dirty="0" err="1"/>
              <a:t>metod</a:t>
            </a:r>
            <a:r>
              <a:rPr lang="tr-TR" dirty="0"/>
              <a:t> start metodu. Start metodu adından da anlaşılacağı üzere </a:t>
            </a:r>
            <a:r>
              <a:rPr lang="tr-TR" dirty="0" err="1"/>
              <a:t>threadi</a:t>
            </a:r>
            <a:r>
              <a:rPr lang="tr-TR" dirty="0"/>
              <a:t> başlatmamızı sağlıyor. Kullanımı ise çok basit ve aşağıdaki gibi kullanılıyor.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Daha önce oluşturduğumuz </a:t>
            </a:r>
            <a:r>
              <a:rPr lang="tr-TR" dirty="0" err="1"/>
              <a:t>threadi</a:t>
            </a:r>
            <a:r>
              <a:rPr lang="tr-TR" dirty="0"/>
              <a:t> bu şekilde başlatmış olduk. Bu şekilde </a:t>
            </a:r>
            <a:r>
              <a:rPr lang="tr-TR" dirty="0" err="1"/>
              <a:t>thread</a:t>
            </a:r>
            <a:r>
              <a:rPr lang="tr-TR" dirty="0"/>
              <a:t> bitene kadar ya da biz başka bir emir verene kadar çalışacak.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94CA56E-6D59-4951-94DC-53943F1A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56" y="2198818"/>
            <a:ext cx="5016834" cy="12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Sleep</a:t>
            </a:r>
            <a:r>
              <a:rPr lang="tr-TR" dirty="0"/>
              <a:t> metodu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4287226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Sleep</a:t>
            </a:r>
            <a:r>
              <a:rPr lang="tr-TR" dirty="0"/>
              <a:t> metodu kodun belirlediğimiz süre boyunca beklemesini sağlar.</a:t>
            </a:r>
            <a:endParaRPr lang="en-US" dirty="0"/>
          </a:p>
          <a:p>
            <a:pPr algn="just"/>
            <a:r>
              <a:rPr lang="tr-TR" dirty="0"/>
              <a:t>Fakat </a:t>
            </a:r>
            <a:r>
              <a:rPr lang="tr-TR" dirty="0" err="1"/>
              <a:t>sleepten</a:t>
            </a:r>
            <a:r>
              <a:rPr lang="tr-TR" dirty="0"/>
              <a:t> bir önceki satırda bir </a:t>
            </a:r>
            <a:r>
              <a:rPr lang="tr-TR" dirty="0" err="1"/>
              <a:t>thread</a:t>
            </a:r>
            <a:r>
              <a:rPr lang="tr-TR" dirty="0"/>
              <a:t> başlatırsak </a:t>
            </a:r>
            <a:r>
              <a:rPr lang="tr-TR" dirty="0" err="1"/>
              <a:t>sleep</a:t>
            </a:r>
            <a:r>
              <a:rPr lang="tr-TR" dirty="0"/>
              <a:t> onu etkilemez çünkü </a:t>
            </a:r>
            <a:r>
              <a:rPr lang="tr-TR" dirty="0" err="1"/>
              <a:t>thread</a:t>
            </a:r>
            <a:r>
              <a:rPr lang="tr-TR" dirty="0"/>
              <a:t> başladığında main metodundaki diğer kodlardan etkilenmez onlardan ayrı bir şekilde çalışmaya devam eder.</a:t>
            </a:r>
            <a:r>
              <a:rPr lang="en-US" dirty="0"/>
              <a:t> </a:t>
            </a:r>
            <a:r>
              <a:rPr lang="tr-TR" dirty="0"/>
              <a:t>Zaten </a:t>
            </a:r>
            <a:r>
              <a:rPr lang="tr-TR" dirty="0" err="1"/>
              <a:t>threadlerin</a:t>
            </a:r>
            <a:r>
              <a:rPr lang="tr-TR" dirty="0"/>
              <a:t> bize sağladığı en büyük avantajlardan biri de budur.</a:t>
            </a:r>
            <a:endParaRPr lang="en-US" dirty="0"/>
          </a:p>
          <a:p>
            <a:pPr algn="just"/>
            <a:r>
              <a:rPr lang="tr-TR" dirty="0"/>
              <a:t>Ayrıca </a:t>
            </a:r>
            <a:r>
              <a:rPr lang="tr-TR" dirty="0" err="1"/>
              <a:t>sleep</a:t>
            </a:r>
            <a:r>
              <a:rPr lang="tr-TR" dirty="0"/>
              <a:t> metodunu kullanmak için bir </a:t>
            </a:r>
            <a:r>
              <a:rPr lang="tr-TR" dirty="0" err="1"/>
              <a:t>thread</a:t>
            </a:r>
            <a:r>
              <a:rPr lang="tr-TR" dirty="0"/>
              <a:t> tanımlanmış olması gerekmiyor.</a:t>
            </a:r>
          </a:p>
        </p:txBody>
      </p:sp>
    </p:spTree>
    <p:extLst>
      <p:ext uri="{BB962C8B-B14F-4D97-AF65-F5344CB8AC3E}">
        <p14:creationId xmlns:p14="http://schemas.microsoft.com/office/powerpoint/2010/main" val="428486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Sleep</a:t>
            </a:r>
            <a:r>
              <a:rPr lang="tr-TR" dirty="0"/>
              <a:t> örnek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428D234-F92A-47B7-AD11-9648200A7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16" y="1322993"/>
            <a:ext cx="5153521" cy="4212013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C01FBAA-5F94-4C17-B446-9F4BDA230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99" y="1322993"/>
            <a:ext cx="2346367" cy="4181121"/>
          </a:xfrm>
          <a:prstGeom prst="rect">
            <a:avLst/>
          </a:prstGeom>
        </p:spPr>
      </p:pic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40FA1BD9-19A4-4054-817B-32DC0AC3452A}"/>
              </a:ext>
            </a:extLst>
          </p:cNvPr>
          <p:cNvSpPr txBox="1">
            <a:spLocks/>
          </p:cNvSpPr>
          <p:nvPr/>
        </p:nvSpPr>
        <p:spPr>
          <a:xfrm>
            <a:off x="8156211" y="1322993"/>
            <a:ext cx="3792773" cy="392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Yandaki örnekte 11. satırda her saniye artarak  sayıları ekrana yazan metodu</a:t>
            </a:r>
            <a:r>
              <a:rPr lang="en-US" dirty="0"/>
              <a:t> thread</a:t>
            </a:r>
            <a:r>
              <a:rPr lang="tr-TR" dirty="0"/>
              <a:t> ile başlattık. </a:t>
            </a:r>
            <a:r>
              <a:rPr lang="tr-TR" dirty="0" err="1"/>
              <a:t>Thread</a:t>
            </a:r>
            <a:r>
              <a:rPr lang="tr-TR" dirty="0"/>
              <a:t> başladıktan bir saniye sonra ekrana "</a:t>
            </a:r>
            <a:r>
              <a:rPr lang="tr-TR" dirty="0" err="1"/>
              <a:t>Hello</a:t>
            </a:r>
            <a:r>
              <a:rPr lang="tr-TR" dirty="0"/>
              <a:t> World" yazdırdık.</a:t>
            </a:r>
            <a:r>
              <a:rPr lang="en-US" dirty="0"/>
              <a:t> </a:t>
            </a:r>
            <a:r>
              <a:rPr lang="tr-TR" dirty="0"/>
              <a:t>Bunu </a:t>
            </a:r>
            <a:r>
              <a:rPr lang="en-US" dirty="0"/>
              <a:t>da</a:t>
            </a:r>
            <a:r>
              <a:rPr lang="tr-TR" dirty="0"/>
              <a:t> </a:t>
            </a:r>
            <a:r>
              <a:rPr lang="tr-TR" dirty="0" err="1"/>
              <a:t>sleep</a:t>
            </a:r>
            <a:r>
              <a:rPr lang="tr-TR" dirty="0"/>
              <a:t> metodu sayesinde yaptık. Yani </a:t>
            </a:r>
            <a:r>
              <a:rPr lang="tr-TR" dirty="0" err="1"/>
              <a:t>sleep</a:t>
            </a:r>
            <a:r>
              <a:rPr lang="tr-TR" dirty="0"/>
              <a:t> hem başlattığımız </a:t>
            </a:r>
            <a:r>
              <a:rPr lang="tr-TR" dirty="0" err="1"/>
              <a:t>threadi</a:t>
            </a:r>
            <a:r>
              <a:rPr lang="tr-TR" dirty="0"/>
              <a:t> durdurmamış oldu hem de bir saniye bekleyip main metodunun devam etmesini sağladı.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2673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1830</TotalTime>
  <Words>1284</Words>
  <Application>Microsoft Office PowerPoint</Application>
  <PresentationFormat>Widescreen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Wingdings 3</vt:lpstr>
      <vt:lpstr>Duman</vt:lpstr>
      <vt:lpstr>C# da Thread ve Eş Zamanlı İşlemler</vt:lpstr>
      <vt:lpstr>İçindekiler</vt:lpstr>
      <vt:lpstr>Thread hakkında </vt:lpstr>
      <vt:lpstr>Thread nasıl tanımlanır – 1 </vt:lpstr>
      <vt:lpstr>Metotlar hakkında bilgilendirme</vt:lpstr>
      <vt:lpstr>Thread nasıl tanımlanır – 2</vt:lpstr>
      <vt:lpstr>Start metodu</vt:lpstr>
      <vt:lpstr>Sleep metodu </vt:lpstr>
      <vt:lpstr>Sleep örnek  </vt:lpstr>
      <vt:lpstr>Abort metodu  </vt:lpstr>
      <vt:lpstr>Join metodu  </vt:lpstr>
      <vt:lpstr>Suspend ve Resume metotları  </vt:lpstr>
      <vt:lpstr>Name ve CurrentThread metotları  </vt:lpstr>
      <vt:lpstr>IsAlive ve ThreadState metotları </vt:lpstr>
      <vt:lpstr>IsAlive ve ThreadState örnek </vt:lpstr>
      <vt:lpstr>IsBackground metodu </vt:lpstr>
      <vt:lpstr>Priority metodu</vt:lpstr>
      <vt:lpstr>ManagedThreadId metodu</vt:lpstr>
      <vt:lpstr>Lock metodu </vt:lpstr>
      <vt:lpstr>Lock örnek </vt:lpstr>
      <vt:lpstr>Lock örnek (devamı)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Emrecan Dedeoğlu</cp:lastModifiedBy>
  <cp:revision>109</cp:revision>
  <dcterms:created xsi:type="dcterms:W3CDTF">2020-04-15T07:57:29Z</dcterms:created>
  <dcterms:modified xsi:type="dcterms:W3CDTF">2021-06-11T12:04:27Z</dcterms:modified>
</cp:coreProperties>
</file>