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3648" r:id="rId5"/>
  </p:sldMasterIdLst>
  <p:notesMasterIdLst>
    <p:notesMasterId r:id="rId33"/>
  </p:notesMasterIdLst>
  <p:sldIdLst>
    <p:sldId id="258" r:id="rId6"/>
    <p:sldId id="260" r:id="rId7"/>
    <p:sldId id="261" r:id="rId8"/>
    <p:sldId id="262" r:id="rId9"/>
    <p:sldId id="264" r:id="rId10"/>
    <p:sldId id="289" r:id="rId11"/>
    <p:sldId id="266" r:id="rId12"/>
    <p:sldId id="267" r:id="rId13"/>
    <p:sldId id="268" r:id="rId14"/>
    <p:sldId id="269" r:id="rId15"/>
    <p:sldId id="288" r:id="rId16"/>
    <p:sldId id="287" r:id="rId17"/>
    <p:sldId id="271" r:id="rId18"/>
    <p:sldId id="295" r:id="rId19"/>
    <p:sldId id="273" r:id="rId20"/>
    <p:sldId id="280" r:id="rId21"/>
    <p:sldId id="292" r:id="rId22"/>
    <p:sldId id="274" r:id="rId23"/>
    <p:sldId id="277" r:id="rId24"/>
    <p:sldId id="275" r:id="rId25"/>
    <p:sldId id="276" r:id="rId26"/>
    <p:sldId id="286" r:id="rId27"/>
    <p:sldId id="284" r:id="rId28"/>
    <p:sldId id="294" r:id="rId29"/>
    <p:sldId id="283" r:id="rId30"/>
    <p:sldId id="285" r:id="rId31"/>
    <p:sldId id="281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B1B13-9039-49D7-A906-F43FF1E77A98}" v="404" dt="2021-06-13T14:22:3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54523-9661-45B0-8941-18C015382D5A}" type="datetimeFigureOut">
              <a:rPr lang="tr-TR"/>
              <a:t>13.06.2021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56358-EB3F-496E-8145-BE1976695BF6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49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56358-EB3F-496E-8145-BE1976695BF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56358-EB3F-496E-8145-BE1976695BF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89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56358-EB3F-496E-8145-BE1976695BF6}" type="slidenum">
              <a:rPr lang="tr-TR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69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90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4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9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1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lambda-expressions-java-8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docs.oracle.com/javase/tutorial/java/javaOO/lambdaexpressions.html" TargetMode="External"/><Relationship Id="rId7" Type="http://schemas.openxmlformats.org/officeDocument/2006/relationships/hyperlink" Target="https://www.javatpoint.com/java-lambda-expressions" TargetMode="External"/><Relationship Id="rId12" Type="http://schemas.openxmlformats.org/officeDocument/2006/relationships/hyperlink" Target="https://www.youtube.com/channel/UCIdYgV-XFjv9q0IHtzUTtQ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infoq.com/articles/Java-8-Lambdas-A-Peek-Under-the-Hood/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www.baeldung.com/java-8-lambda-expressions-tips" TargetMode="External"/><Relationship Id="rId10" Type="http://schemas.openxmlformats.org/officeDocument/2006/relationships/hyperlink" Target="https://www.nagarro.com/en/blog/post/26/lambda-expressions-in-java-8-why-and-how-to-use-them" TargetMode="External"/><Relationship Id="rId4" Type="http://schemas.openxmlformats.org/officeDocument/2006/relationships/hyperlink" Target="https://www.oracle.com/technical-resources/articles/java/lambda.html" TargetMode="External"/><Relationship Id="rId9" Type="http://schemas.openxmlformats.org/officeDocument/2006/relationships/hyperlink" Target="https://www.geeksforgeeks.org/functional-interfaces-java/" TargetMode="External"/><Relationship Id="rId14" Type="http://schemas.openxmlformats.org/officeDocument/2006/relationships/hyperlink" Target="http://youtube.com/bmdersler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Java'da </a:t>
            </a:r>
            <a:r>
              <a:rPr lang="tr-TR" sz="3600" b="1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Lambda</a:t>
            </a:r>
            <a: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İfadeleri (</a:t>
            </a:r>
            <a:r>
              <a:rPr lang="tr-TR" sz="3600" b="1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Expressions</a:t>
            </a:r>
            <a: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tr-TR" sz="3600" b="1">
              <a:solidFill>
                <a:schemeClr val="tx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Buğra Didin 1911404026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11/06/2021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        : Doç. Dr. İsmail KIRBAŞ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3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372" y="433610"/>
            <a:ext cx="8911687" cy="1280890"/>
          </a:xfrm>
        </p:spPr>
        <p:txBody>
          <a:bodyPr/>
          <a:lstStyle/>
          <a:p>
            <a:r>
              <a:rPr lang="tr-TR" dirty="0"/>
              <a:t>8) </a:t>
            </a:r>
            <a:r>
              <a:rPr lang="tr-TR" dirty="0" err="1"/>
              <a:t>Lambda</a:t>
            </a:r>
            <a:r>
              <a:rPr lang="tr-TR" dirty="0"/>
              <a:t> İfadelerinin Yapısı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C41E71F-B000-4CA4-B4B1-8ECDB620F56A}"/>
              </a:ext>
            </a:extLst>
          </p:cNvPr>
          <p:cNvSpPr txBox="1"/>
          <p:nvPr/>
        </p:nvSpPr>
        <p:spPr>
          <a:xfrm>
            <a:off x="941467" y="1644408"/>
            <a:ext cx="159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Parametresiz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D24E86-81E8-43FC-97AD-E4A92A840B0E}"/>
              </a:ext>
            </a:extLst>
          </p:cNvPr>
          <p:cNvSpPr txBox="1"/>
          <p:nvPr/>
        </p:nvSpPr>
        <p:spPr>
          <a:xfrm>
            <a:off x="3910467" y="1636885"/>
            <a:ext cx="19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Tek Parametreli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E23EB83-23BD-4881-8256-85B4966F4239}"/>
              </a:ext>
            </a:extLst>
          </p:cNvPr>
          <p:cNvSpPr txBox="1"/>
          <p:nvPr/>
        </p:nvSpPr>
        <p:spPr>
          <a:xfrm>
            <a:off x="7546028" y="1636885"/>
            <a:ext cx="365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2 veya daha fazla Parametreli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494DB19-AB89-414E-86B3-44294E6CB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12" y="2369133"/>
            <a:ext cx="1313180" cy="369332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54DEB59-1E7B-434E-BD98-829D4434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21" y="2448405"/>
            <a:ext cx="2651990" cy="20575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D1737110-3F21-40CC-9F0B-FFD08DA3B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89" y="3146283"/>
            <a:ext cx="2453853" cy="617273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6FD7060E-D9D9-42DB-9EAA-85A30AA65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53" y="4354422"/>
            <a:ext cx="1981372" cy="241294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1F98BEF0-5001-47C7-8FCC-72B8AAB76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53" y="5194941"/>
            <a:ext cx="1972222" cy="217347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64B83055-5ADE-4766-8D6B-00D9D92E8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55" y="2426930"/>
            <a:ext cx="4564776" cy="251482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8B9F56A9-8DC0-4055-8060-0827E6205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3153649"/>
            <a:ext cx="4374259" cy="609653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58A7062C-2AF8-4037-811B-D33ED4184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34" y="4334183"/>
            <a:ext cx="3154953" cy="259102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97CA145B-15B0-4708-964A-4986101A64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84" y="3126103"/>
            <a:ext cx="1042642" cy="670270"/>
          </a:xfrm>
          <a:prstGeom prst="rect">
            <a:avLst/>
          </a:prstGeom>
        </p:spPr>
      </p:pic>
      <p:sp>
        <p:nvSpPr>
          <p:cNvPr id="7" name="Akış Çizelgesi: İşlem 6">
            <a:extLst>
              <a:ext uri="{FF2B5EF4-FFF2-40B4-BE49-F238E27FC236}">
                <a16:creationId xmlns:a16="http://schemas.microsoft.com/office/drawing/2014/main" id="{872712DE-DCB1-40E6-9053-6C565D85DC59}"/>
              </a:ext>
            </a:extLst>
          </p:cNvPr>
          <p:cNvSpPr/>
          <p:nvPr/>
        </p:nvSpPr>
        <p:spPr>
          <a:xfrm>
            <a:off x="711440" y="1509769"/>
            <a:ext cx="2051932" cy="248942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31E79E4E-FF1A-4EC6-A344-CF708CB44986}"/>
              </a:ext>
            </a:extLst>
          </p:cNvPr>
          <p:cNvSpPr/>
          <p:nvPr/>
        </p:nvSpPr>
        <p:spPr>
          <a:xfrm>
            <a:off x="3302541" y="1509769"/>
            <a:ext cx="3154952" cy="43012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BE432206-4111-46B1-B36F-308FB0D52750}"/>
              </a:ext>
            </a:extLst>
          </p:cNvPr>
          <p:cNvSpPr/>
          <p:nvPr/>
        </p:nvSpPr>
        <p:spPr>
          <a:xfrm>
            <a:off x="6874612" y="1518500"/>
            <a:ext cx="4827863" cy="3392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9A467E03-44AD-436B-84E3-D12961188048}"/>
              </a:ext>
            </a:extLst>
          </p:cNvPr>
          <p:cNvSpPr/>
          <p:nvPr/>
        </p:nvSpPr>
        <p:spPr>
          <a:xfrm>
            <a:off x="711440" y="1508285"/>
            <a:ext cx="2051932" cy="6752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E8FA7C87-180D-40CC-B88B-6442187489E3}"/>
              </a:ext>
            </a:extLst>
          </p:cNvPr>
          <p:cNvSpPr/>
          <p:nvPr/>
        </p:nvSpPr>
        <p:spPr>
          <a:xfrm>
            <a:off x="3302540" y="1509858"/>
            <a:ext cx="3154952" cy="6752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B5EF8B66-99AD-45FF-AF35-9B14B1123316}"/>
              </a:ext>
            </a:extLst>
          </p:cNvPr>
          <p:cNvSpPr/>
          <p:nvPr/>
        </p:nvSpPr>
        <p:spPr>
          <a:xfrm>
            <a:off x="6874612" y="1518500"/>
            <a:ext cx="4827863" cy="6752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F7F9D5A7-7AC4-4E27-A5F7-DBC4F563CE39}"/>
              </a:ext>
            </a:extLst>
          </p:cNvPr>
          <p:cNvSpPr/>
          <p:nvPr/>
        </p:nvSpPr>
        <p:spPr>
          <a:xfrm>
            <a:off x="711440" y="2183545"/>
            <a:ext cx="2051932" cy="6752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Akış Çizelgesi: İşlem 30">
            <a:extLst>
              <a:ext uri="{FF2B5EF4-FFF2-40B4-BE49-F238E27FC236}">
                <a16:creationId xmlns:a16="http://schemas.microsoft.com/office/drawing/2014/main" id="{9B0BF806-4965-4529-B911-2F9BDF648D43}"/>
              </a:ext>
            </a:extLst>
          </p:cNvPr>
          <p:cNvSpPr/>
          <p:nvPr/>
        </p:nvSpPr>
        <p:spPr>
          <a:xfrm>
            <a:off x="711440" y="2854322"/>
            <a:ext cx="2051932" cy="114487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5A86DF40-514C-4E85-8318-E92C2F690C9E}"/>
              </a:ext>
            </a:extLst>
          </p:cNvPr>
          <p:cNvSpPr/>
          <p:nvPr/>
        </p:nvSpPr>
        <p:spPr>
          <a:xfrm>
            <a:off x="3302540" y="2183545"/>
            <a:ext cx="3154952" cy="6752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D90F0996-AFAD-4A4D-9F00-7928085F3653}"/>
              </a:ext>
            </a:extLst>
          </p:cNvPr>
          <p:cNvSpPr/>
          <p:nvPr/>
        </p:nvSpPr>
        <p:spPr>
          <a:xfrm>
            <a:off x="3302540" y="2852322"/>
            <a:ext cx="3154952" cy="11446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Akış Çizelgesi: İşlem 33">
            <a:extLst>
              <a:ext uri="{FF2B5EF4-FFF2-40B4-BE49-F238E27FC236}">
                <a16:creationId xmlns:a16="http://schemas.microsoft.com/office/drawing/2014/main" id="{7367EAC7-ED02-4A8A-B378-177938CFE1FA}"/>
              </a:ext>
            </a:extLst>
          </p:cNvPr>
          <p:cNvSpPr/>
          <p:nvPr/>
        </p:nvSpPr>
        <p:spPr>
          <a:xfrm>
            <a:off x="3302540" y="3999196"/>
            <a:ext cx="3154952" cy="91216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AD67A1CE-516D-4F0E-910C-BCBA3D569399}"/>
              </a:ext>
            </a:extLst>
          </p:cNvPr>
          <p:cNvSpPr/>
          <p:nvPr/>
        </p:nvSpPr>
        <p:spPr>
          <a:xfrm>
            <a:off x="6874612" y="2192512"/>
            <a:ext cx="4827863" cy="6752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Akış Çizelgesi: İşlem 35">
            <a:extLst>
              <a:ext uri="{FF2B5EF4-FFF2-40B4-BE49-F238E27FC236}">
                <a16:creationId xmlns:a16="http://schemas.microsoft.com/office/drawing/2014/main" id="{208D4B85-454B-4FB5-9D7A-3B747E2E33B2}"/>
              </a:ext>
            </a:extLst>
          </p:cNvPr>
          <p:cNvSpPr/>
          <p:nvPr/>
        </p:nvSpPr>
        <p:spPr>
          <a:xfrm>
            <a:off x="6874611" y="2860922"/>
            <a:ext cx="4827863" cy="11360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7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 animBg="1"/>
      <p:bldP spid="21" grpId="0" animBg="1"/>
      <p:bldP spid="23" grpId="0" animBg="1"/>
      <p:bldP spid="19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976" y="503794"/>
            <a:ext cx="8911687" cy="1280890"/>
          </a:xfrm>
        </p:spPr>
        <p:txBody>
          <a:bodyPr/>
          <a:lstStyle/>
          <a:p>
            <a:r>
              <a:rPr lang="tr-TR" dirty="0"/>
              <a:t>9) </a:t>
            </a:r>
            <a:r>
              <a:rPr lang="tr-TR" dirty="0" err="1"/>
              <a:t>Lambda</a:t>
            </a:r>
            <a:r>
              <a:rPr lang="tr-TR" dirty="0"/>
              <a:t> İfadelerinin Kullanımları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390" y="1714222"/>
            <a:ext cx="8601938" cy="4609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+mj-lt"/>
              <a:buAutoNum type="alphaUcPeriod"/>
            </a:pPr>
            <a:r>
              <a:rPr lang="tr-TR" dirty="0" err="1"/>
              <a:t>Parametresiz</a:t>
            </a:r>
            <a:r>
              <a:rPr lang="tr-TR" dirty="0"/>
              <a:t> </a:t>
            </a:r>
            <a:r>
              <a:rPr lang="tr-TR" dirty="0" err="1"/>
              <a:t>lambda</a:t>
            </a:r>
            <a:r>
              <a:rPr lang="tr-TR" dirty="0"/>
              <a:t> ifadeleri</a:t>
            </a:r>
          </a:p>
          <a:p>
            <a:pPr algn="just">
              <a:buFont typeface="+mj-lt"/>
              <a:buAutoNum type="alphaUcPeriod"/>
            </a:pPr>
            <a:r>
              <a:rPr lang="tr-TR" dirty="0">
                <a:ea typeface="+mn-lt"/>
                <a:cs typeface="+mn-lt"/>
              </a:rPr>
              <a:t>Tek parametreli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ifadeleri</a:t>
            </a:r>
          </a:p>
          <a:p>
            <a:pPr algn="just">
              <a:buFont typeface="+mj-lt"/>
              <a:buAutoNum type="alphaUcPeriod"/>
            </a:pPr>
            <a:r>
              <a:rPr lang="tr-TR" dirty="0">
                <a:ea typeface="+mn-lt"/>
                <a:cs typeface="+mn-lt"/>
              </a:rPr>
              <a:t>İki veya daha fazla parametreli 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 ifadeleri</a:t>
            </a:r>
            <a:endParaRPr lang="tr-TR" dirty="0"/>
          </a:p>
          <a:p>
            <a:pPr algn="just">
              <a:buFont typeface="+mj-lt"/>
              <a:buAutoNum type="alphaUcPeriod"/>
            </a:pPr>
            <a:r>
              <a:rPr lang="tr-TR" dirty="0" err="1"/>
              <a:t>Runnable</a:t>
            </a:r>
            <a:endParaRPr lang="tr-TR" dirty="0"/>
          </a:p>
          <a:p>
            <a:pPr algn="just">
              <a:buFont typeface="+mj-lt"/>
              <a:buAutoNum type="alphaUcPeriod"/>
            </a:pPr>
            <a:r>
              <a:rPr lang="tr-TR" dirty="0" err="1"/>
              <a:t>Thread</a:t>
            </a:r>
            <a:endParaRPr lang="tr-TR" dirty="0"/>
          </a:p>
          <a:p>
            <a:pPr algn="just">
              <a:buFont typeface="+mj-lt"/>
              <a:buAutoNum type="alphaUcPeriod"/>
            </a:pPr>
            <a:r>
              <a:rPr lang="tr-TR" dirty="0" err="1"/>
              <a:t>Generic</a:t>
            </a:r>
            <a:r>
              <a:rPr lang="tr-TR" dirty="0"/>
              <a:t> </a:t>
            </a:r>
            <a:r>
              <a:rPr lang="tr-TR" dirty="0" err="1"/>
              <a:t>Interface</a:t>
            </a:r>
            <a:endParaRPr lang="tr-TR" dirty="0"/>
          </a:p>
          <a:p>
            <a:pPr algn="just">
              <a:buFont typeface="+mj-lt"/>
              <a:buAutoNum type="alphaUcPeriod"/>
            </a:pPr>
            <a:r>
              <a:rPr lang="tr-TR" dirty="0" err="1"/>
              <a:t>ForEach</a:t>
            </a:r>
            <a:r>
              <a:rPr lang="tr-TR" dirty="0"/>
              <a:t> Metodu</a:t>
            </a:r>
          </a:p>
          <a:p>
            <a:pPr algn="just">
              <a:buFont typeface="+mj-lt"/>
              <a:buAutoNum type="alphaUcPeriod"/>
            </a:pPr>
            <a:r>
              <a:rPr lang="tr-TR" dirty="0" err="1"/>
              <a:t>Stream</a:t>
            </a:r>
            <a:r>
              <a:rPr lang="tr-TR" dirty="0"/>
              <a:t> API</a:t>
            </a:r>
          </a:p>
          <a:p>
            <a:pPr algn="just">
              <a:buFont typeface="+mj-lt"/>
              <a:buAutoNum type="alphaUcPeriod"/>
            </a:pPr>
            <a:r>
              <a:rPr lang="tr-TR" dirty="0"/>
              <a:t>Nesne Olarak </a:t>
            </a:r>
            <a:r>
              <a:rPr lang="tr-TR" dirty="0" err="1"/>
              <a:t>Lambda</a:t>
            </a:r>
            <a:endParaRPr lang="tr-TR" dirty="0"/>
          </a:p>
          <a:p>
            <a:pPr algn="just">
              <a:buFont typeface="+mj-lt"/>
              <a:buAutoNum type="alphaUcPeriod"/>
            </a:pP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Capture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AC2119A-A10B-4EA8-99F5-3B895B7A9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20" y="3988078"/>
            <a:ext cx="3467100" cy="231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389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771" y="400677"/>
            <a:ext cx="8911687" cy="1280890"/>
          </a:xfrm>
        </p:spPr>
        <p:txBody>
          <a:bodyPr/>
          <a:lstStyle/>
          <a:p>
            <a:r>
              <a:rPr lang="tr-TR" dirty="0"/>
              <a:t>A) </a:t>
            </a:r>
            <a:r>
              <a:rPr lang="tr-TR" dirty="0" err="1"/>
              <a:t>Parametresiz</a:t>
            </a:r>
            <a:r>
              <a:rPr lang="tr-TR" dirty="0"/>
              <a:t> </a:t>
            </a:r>
            <a:r>
              <a:rPr lang="tr-TR" dirty="0" err="1"/>
              <a:t>Lambda</a:t>
            </a:r>
            <a:r>
              <a:rPr lang="tr-TR" dirty="0"/>
              <a:t> İfadeleri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54BBBDD-4FD3-4AE9-B00C-23F85C35E8F3}"/>
              </a:ext>
            </a:extLst>
          </p:cNvPr>
          <p:cNvSpPr txBox="1"/>
          <p:nvPr/>
        </p:nvSpPr>
        <p:spPr>
          <a:xfrm>
            <a:off x="6558963" y="1926768"/>
            <a:ext cx="4873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Lambda</a:t>
            </a:r>
            <a:r>
              <a:rPr lang="tr-TR" dirty="0"/>
              <a:t> ifadesi kullanılarak yazılan kod örneği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97DEF33-83AC-4FEB-8313-7CFDC67E4D90}"/>
              </a:ext>
            </a:extLst>
          </p:cNvPr>
          <p:cNvSpPr txBox="1"/>
          <p:nvPr/>
        </p:nvSpPr>
        <p:spPr>
          <a:xfrm>
            <a:off x="531812" y="1926769"/>
            <a:ext cx="4665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 </a:t>
            </a:r>
            <a:r>
              <a:rPr lang="tr-TR" dirty="0" err="1"/>
              <a:t>Lambda</a:t>
            </a:r>
            <a:r>
              <a:rPr lang="tr-TR" dirty="0"/>
              <a:t> ifadesi kullanılmadan yazılan kod örneği</a:t>
            </a:r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8F9E3EA9-4973-483C-A4EF-EC600EB6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" y="2818303"/>
            <a:ext cx="5227773" cy="3261643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D2E40C8A-C217-4E78-968F-1E644EBF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86" y="3119746"/>
            <a:ext cx="5950410" cy="1829852"/>
          </a:xfrm>
          <a:prstGeom prst="rect">
            <a:avLst/>
          </a:prstGeom>
        </p:spPr>
      </p:pic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EE20155F-04A2-4805-A606-EB7B8C22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26" y="5731098"/>
            <a:ext cx="2895851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486" y="477153"/>
            <a:ext cx="8911687" cy="1280890"/>
          </a:xfrm>
        </p:spPr>
        <p:txBody>
          <a:bodyPr/>
          <a:lstStyle/>
          <a:p>
            <a:r>
              <a:rPr lang="tr-TR" dirty="0"/>
              <a:t>B) Tek Parametreli </a:t>
            </a:r>
            <a:r>
              <a:rPr lang="tr-TR" dirty="0" err="1"/>
              <a:t>Lambda</a:t>
            </a:r>
            <a:r>
              <a:rPr lang="tr-TR" dirty="0"/>
              <a:t> İfadeleri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E9FE0F9-68F5-454B-BFFB-A187FF1D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34" y="2104098"/>
            <a:ext cx="6835732" cy="2240474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5B76FCC-CE33-43C5-A4E8-FD970475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85" y="5051730"/>
            <a:ext cx="288823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1" y="433610"/>
            <a:ext cx="10603756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C)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Parametreli</a:t>
            </a:r>
            <a:r>
              <a:rPr lang="en-US" dirty="0"/>
              <a:t> Lambda </a:t>
            </a:r>
            <a:r>
              <a:rPr lang="en-US" dirty="0" err="1"/>
              <a:t>İfadeleri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3DC1991-0F16-4668-B7F5-DDE95679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88" y="2043699"/>
            <a:ext cx="6500423" cy="222523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AFF8365-A8C5-44D7-9168-EBE11BF12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12" y="4598131"/>
            <a:ext cx="3997374" cy="428942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297F3B82-55CC-4136-92CA-3EC256759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94" y="5601359"/>
            <a:ext cx="2880610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972" y="4336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D) </a:t>
            </a:r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Runnable </a:t>
            </a:r>
            <a:r>
              <a:rPr lang="en-US" dirty="0" err="1"/>
              <a:t>Kullanımı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41" y="1392746"/>
            <a:ext cx="10396648" cy="1071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tr-TR" dirty="0"/>
              <a:t>,</a:t>
            </a:r>
            <a:r>
              <a:rPr lang="tr-TR" dirty="0">
                <a:ea typeface="+mn-lt"/>
                <a:cs typeface="+mn-lt"/>
              </a:rPr>
              <a:t> temelde bir iş parçacığına konulabilen ve iş parçacığının ne yapması gerektiğini açıklayan bir </a:t>
            </a:r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’ </a:t>
            </a:r>
            <a:r>
              <a:rPr lang="tr-TR" dirty="0" err="1">
                <a:ea typeface="+mn-lt"/>
                <a:cs typeface="+mn-lt"/>
              </a:rPr>
              <a:t>dir</a:t>
            </a:r>
            <a:r>
              <a:rPr lang="tr-TR" dirty="0">
                <a:ea typeface="+mn-lt"/>
                <a:cs typeface="+mn-lt"/>
              </a:rPr>
              <a:t>. </a:t>
            </a:r>
            <a:r>
              <a:rPr lang="tr-TR" dirty="0" err="1">
                <a:ea typeface="+mn-lt"/>
                <a:cs typeface="+mn-lt"/>
              </a:rPr>
              <a:t>Runnable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’ inin tek metodu vardır ve o da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run</a:t>
            </a:r>
            <a:r>
              <a:rPr lang="tr-TR" dirty="0">
                <a:ea typeface="+mn-lt"/>
                <a:cs typeface="+mn-lt"/>
              </a:rPr>
              <a:t>’ </a:t>
            </a:r>
            <a:r>
              <a:rPr lang="tr-TR" dirty="0" err="1">
                <a:ea typeface="+mn-lt"/>
                <a:cs typeface="+mn-lt"/>
              </a:rPr>
              <a:t>dır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D23FC77-6135-424B-A38C-8197D502D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2" y="2612344"/>
            <a:ext cx="6195597" cy="2415749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D7AC075-0306-467E-9A97-013003788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94" y="3956440"/>
            <a:ext cx="2857748" cy="685859"/>
          </a:xfrm>
          <a:prstGeom prst="rect">
            <a:avLst/>
          </a:prstGeom>
        </p:spPr>
      </p:pic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3D7578F3-933A-415D-AF1F-60DEA9015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2" y="5202458"/>
            <a:ext cx="8032176" cy="1546994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954394E4-6798-450C-AACE-8BD0F8239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94" y="5884484"/>
            <a:ext cx="286536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913" y="405329"/>
            <a:ext cx="8911687" cy="1280890"/>
          </a:xfrm>
        </p:spPr>
        <p:txBody>
          <a:bodyPr/>
          <a:lstStyle/>
          <a:p>
            <a:r>
              <a:rPr lang="tr-TR" dirty="0"/>
              <a:t>E) </a:t>
            </a:r>
            <a:r>
              <a:rPr lang="tr-TR" dirty="0" err="1"/>
              <a:t>Lambda</a:t>
            </a:r>
            <a:r>
              <a:rPr lang="tr-TR" dirty="0"/>
              <a:t> İfadeleri ile </a:t>
            </a:r>
            <a:r>
              <a:rPr lang="tr-TR" dirty="0" err="1"/>
              <a:t>Thread</a:t>
            </a:r>
            <a:r>
              <a:rPr lang="tr-TR" dirty="0"/>
              <a:t> Kullanımı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463565"/>
            <a:ext cx="10396648" cy="165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>
                <a:ea typeface="+mn-lt"/>
                <a:cs typeface="+mn-lt"/>
              </a:rPr>
              <a:t>Her bir işlemin altında çalışan alt işlemlere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Thread</a:t>
            </a:r>
            <a:r>
              <a:rPr lang="tr-TR" dirty="0">
                <a:ea typeface="+mn-lt"/>
                <a:cs typeface="+mn-lt"/>
              </a:rPr>
              <a:t> adı verilir.</a:t>
            </a:r>
            <a:endParaRPr lang="tr-TR" dirty="0"/>
          </a:p>
          <a:p>
            <a:pPr algn="just"/>
            <a:r>
              <a:rPr lang="tr-TR" dirty="0" err="1">
                <a:ea typeface="+mn-lt"/>
                <a:cs typeface="+mn-lt"/>
              </a:rPr>
              <a:t>Thread</a:t>
            </a:r>
            <a:r>
              <a:rPr lang="tr-TR" dirty="0">
                <a:ea typeface="+mn-lt"/>
                <a:cs typeface="+mn-lt"/>
              </a:rPr>
              <a:t>' </a:t>
            </a:r>
            <a:r>
              <a:rPr lang="tr-TR" dirty="0" err="1">
                <a:ea typeface="+mn-lt"/>
                <a:cs typeface="+mn-lt"/>
              </a:rPr>
              <a:t>ler</a:t>
            </a:r>
            <a:r>
              <a:rPr lang="tr-TR" dirty="0">
                <a:ea typeface="+mn-lt"/>
                <a:cs typeface="+mn-lt"/>
              </a:rPr>
              <a:t> aynı anda birden fazla işlem yapmamıza olanak sağlayan yapılardır.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325DDB6-5AC0-4A4B-B43D-C881E8C8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" y="2937251"/>
            <a:ext cx="4724809" cy="2400508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569460AB-D2BD-4D57-AFC3-6F94DE9DC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85" y="5867029"/>
            <a:ext cx="2888230" cy="693480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10E0D703-DD64-46DD-96DB-C205A651F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8" y="3397601"/>
            <a:ext cx="6864255" cy="14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202" y="423356"/>
            <a:ext cx="11027238" cy="1280890"/>
          </a:xfrm>
        </p:spPr>
        <p:txBody>
          <a:bodyPr>
            <a:normAutofit/>
          </a:bodyPr>
          <a:lstStyle/>
          <a:p>
            <a:r>
              <a:rPr lang="tr-TR" sz="3200" dirty="0"/>
              <a:t>F) </a:t>
            </a:r>
            <a:r>
              <a:rPr lang="tr-TR" sz="3400" dirty="0" err="1"/>
              <a:t>Lambda</a:t>
            </a:r>
            <a:r>
              <a:rPr lang="tr-TR" sz="3400" dirty="0"/>
              <a:t> İfadeleri ile </a:t>
            </a:r>
            <a:r>
              <a:rPr lang="tr-TR" sz="3400" dirty="0" err="1"/>
              <a:t>Generic</a:t>
            </a:r>
            <a:r>
              <a:rPr lang="tr-TR" sz="3400" dirty="0"/>
              <a:t> </a:t>
            </a:r>
            <a:r>
              <a:rPr lang="tr-TR" sz="3400" dirty="0" err="1"/>
              <a:t>Interface</a:t>
            </a:r>
            <a:r>
              <a:rPr lang="tr-TR" sz="3400" dirty="0"/>
              <a:t> Kullanımı</a:t>
            </a:r>
            <a:br>
              <a:rPr lang="en-US" sz="3400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48BA0EA-3CA6-472F-949B-B47D9EF6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66" y="1480310"/>
            <a:ext cx="11131215" cy="739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tr-TR" dirty="0" err="1"/>
              <a:t>’ler</a:t>
            </a:r>
            <a:r>
              <a:rPr lang="tr-TR" dirty="0"/>
              <a:t>, farklı veri tipleri alabilen, hangi veri tipini alacağına kullanıcının karar verdiği bir </a:t>
            </a:r>
            <a:r>
              <a:rPr lang="tr-TR" dirty="0" err="1"/>
              <a:t>interface’dir</a:t>
            </a:r>
            <a:r>
              <a:rPr lang="tr-TR" dirty="0"/>
              <a:t>.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82CBA11B-87E9-452C-AF34-4F5BDBEA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6" y="2469423"/>
            <a:ext cx="5707061" cy="3911424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D6249FC-3869-4DA6-AFDA-09339035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3286"/>
            <a:ext cx="5980445" cy="2423542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22725450-33C0-41E6-9222-83078F263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9" y="5809624"/>
            <a:ext cx="2865368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617" y="512462"/>
            <a:ext cx="11027238" cy="1280890"/>
          </a:xfrm>
        </p:spPr>
        <p:txBody>
          <a:bodyPr>
            <a:normAutofit/>
          </a:bodyPr>
          <a:lstStyle/>
          <a:p>
            <a:r>
              <a:rPr lang="tr-TR" sz="3200" dirty="0"/>
              <a:t>G) </a:t>
            </a:r>
            <a:r>
              <a:rPr lang="tr-TR" sz="3400" dirty="0" err="1"/>
              <a:t>Lambda</a:t>
            </a:r>
            <a:r>
              <a:rPr lang="tr-TR" sz="3400" dirty="0"/>
              <a:t> İfadeleri ile </a:t>
            </a:r>
            <a:r>
              <a:rPr lang="tr-TR" sz="3400" dirty="0" err="1"/>
              <a:t>ForEach</a:t>
            </a:r>
            <a:r>
              <a:rPr lang="tr-TR" sz="3400" dirty="0"/>
              <a:t> Metodu Kullanımı</a:t>
            </a:r>
            <a:br>
              <a:rPr lang="en-US" sz="3400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48BA0EA-3CA6-472F-949B-B47D9EF6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68" y="1631139"/>
            <a:ext cx="11131215" cy="739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metodu</a:t>
            </a:r>
            <a:r>
              <a:rPr lang="tr-TR" dirty="0"/>
              <a:t>, dizilerin veya listelerin elemanlarını tek tek elde edebildiğimiz bir </a:t>
            </a:r>
            <a:r>
              <a:rPr lang="tr-TR" dirty="0" err="1"/>
              <a:t>metoddur</a:t>
            </a:r>
            <a:r>
              <a:rPr lang="tr-TR" dirty="0"/>
              <a:t>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7D07147-3D76-44A1-AB95-03764166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9" y="2702238"/>
            <a:ext cx="5791702" cy="3086367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129CDA2-4FA4-47AF-9D20-29B5395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56" y="5060832"/>
            <a:ext cx="2850127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772" y="433610"/>
            <a:ext cx="929268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H) </a:t>
            </a:r>
            <a:r>
              <a:rPr lang="tr-TR" dirty="0" err="1"/>
              <a:t>Lambda</a:t>
            </a:r>
            <a:r>
              <a:rPr lang="tr-TR" dirty="0"/>
              <a:t> İfadeleri ile </a:t>
            </a:r>
            <a:r>
              <a:rPr lang="tr-TR" dirty="0" err="1"/>
              <a:t>Stream</a:t>
            </a:r>
            <a:r>
              <a:rPr lang="tr-TR" dirty="0"/>
              <a:t> API Kullanımı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463564"/>
            <a:ext cx="10396648" cy="1210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Stream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API</a:t>
            </a:r>
            <a:r>
              <a:rPr lang="tr-TR" dirty="0">
                <a:ea typeface="+mn-lt"/>
                <a:cs typeface="+mn-lt"/>
              </a:rPr>
              <a:t>, içerisinde birden fazla nesne bulunduran koleksiyonları işlemek için kullanılır.</a:t>
            </a:r>
          </a:p>
          <a:p>
            <a:pPr algn="just"/>
            <a:r>
              <a:rPr lang="tr-TR" dirty="0">
                <a:ea typeface="+mn-lt"/>
                <a:cs typeface="+mn-lt"/>
              </a:rPr>
              <a:t>Orijinal veri yapısını değiştirmeden yalnızca ardışık düzen metotlarına göre kullanıcının istediği sonucu sağlar.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A7BBD48F-36B0-466F-A552-60EF5BF61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81" y="2744454"/>
            <a:ext cx="4587638" cy="3970364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685881D-E438-4388-9B30-BB425B98C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566" y="5739373"/>
            <a:ext cx="2850127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6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İçindekiler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784" y="1512827"/>
            <a:ext cx="8905374" cy="47301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Calculus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Nedir ?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İfadeleri Nedir ?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Örneği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İfadesini Nasıl Elde Ederiz ? 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İfadelerinin Özellikleri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İfadelerinin Kullanım Alanları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İfadelerinin Yapısı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İfadelerinin Kullanımları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Lambda</a:t>
            </a:r>
            <a:r>
              <a:rPr lang="tr-TR" dirty="0"/>
              <a:t> ve Metot Referansları</a:t>
            </a:r>
          </a:p>
          <a:p>
            <a:pPr>
              <a:buFont typeface="+mj-lt"/>
              <a:buAutoNum type="arabicPeriod"/>
            </a:pPr>
            <a:r>
              <a:rPr lang="tr-TR" dirty="0"/>
              <a:t>Metot Referansı Örneği</a:t>
            </a:r>
          </a:p>
          <a:p>
            <a:pPr>
              <a:buFont typeface="+mj-lt"/>
              <a:buAutoNum type="arabicPeriod"/>
            </a:pPr>
            <a:r>
              <a:rPr lang="tr-TR" dirty="0"/>
              <a:t>Sonuç</a:t>
            </a:r>
          </a:p>
          <a:p>
            <a:pPr>
              <a:buFont typeface="+mj-lt"/>
              <a:buAutoNum type="arabicPeriod"/>
            </a:pPr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178242" y="1904003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66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552" y="4336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I)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Lambda </a:t>
            </a:r>
            <a:r>
              <a:rPr lang="en-US" dirty="0" err="1"/>
              <a:t>Kullanımı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208" y="1945692"/>
            <a:ext cx="10396648" cy="99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tr-TR" dirty="0"/>
              <a:t>, nesneler</a:t>
            </a:r>
            <a:r>
              <a:rPr lang="tr-TR" dirty="0">
                <a:ea typeface="+mn-lt"/>
                <a:cs typeface="+mn-lt"/>
              </a:rPr>
              <a:t> koleksiyonu üzerinde aynı tipteki iki nesneyi karşılaştırmak için kullanılır.</a:t>
            </a:r>
            <a:endParaRPr lang="tr-TR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D9110B2-7299-4088-8CB6-B76193B05D5C}"/>
              </a:ext>
            </a:extLst>
          </p:cNvPr>
          <p:cNvSpPr txBox="1"/>
          <p:nvPr/>
        </p:nvSpPr>
        <p:spPr>
          <a:xfrm>
            <a:off x="1100208" y="1414096"/>
            <a:ext cx="5109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Lambda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İfadeleri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Comparator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Kullanımı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: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2691BF7-5212-479B-9954-1C2D2CFEE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3103423"/>
            <a:ext cx="4823878" cy="2933954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6FEC1086-0B34-4933-B5B9-D5FCD0301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29" y="3457186"/>
            <a:ext cx="4580017" cy="1905165"/>
          </a:xfrm>
          <a:prstGeom prst="rect">
            <a:avLst/>
          </a:prstGeom>
        </p:spPr>
      </p:pic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AE227D10-C189-4A50-A44E-398A09D4A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3" y="6022868"/>
            <a:ext cx="2865368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162" y="433610"/>
            <a:ext cx="937289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J) Değişken Yakalama (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463563"/>
            <a:ext cx="10396648" cy="914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 err="1"/>
              <a:t>Lambda</a:t>
            </a:r>
            <a:r>
              <a:rPr lang="tr-TR" dirty="0"/>
              <a:t> ifadeleri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lokal</a:t>
            </a:r>
            <a:r>
              <a:rPr lang="tr-TR" dirty="0"/>
              <a:t> değişkenlere, </a:t>
            </a:r>
            <a:r>
              <a:rPr lang="tr-TR" dirty="0" err="1"/>
              <a:t>lambda</a:t>
            </a:r>
            <a:r>
              <a:rPr lang="tr-TR" dirty="0"/>
              <a:t> ifadesinin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içinde</a:t>
            </a:r>
            <a:r>
              <a:rPr lang="tr-TR" dirty="0"/>
              <a:t> bulunan değişkenlere ve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tr-TR" dirty="0"/>
              <a:t> olarak bulunan değişkenlere erişip onlarla ilgili işlemler yapabilir.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D3D7F22-D792-47CC-B23F-BDC36BA8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62" y="2378050"/>
            <a:ext cx="6782388" cy="4313294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DDDEABB-6CDA-4806-85F7-2EF4D270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63" y="5288912"/>
            <a:ext cx="2857748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501" y="512462"/>
            <a:ext cx="8911687" cy="1280890"/>
          </a:xfrm>
        </p:spPr>
        <p:txBody>
          <a:bodyPr/>
          <a:lstStyle/>
          <a:p>
            <a:r>
              <a:rPr lang="tr-TR" dirty="0"/>
              <a:t>10) </a:t>
            </a:r>
            <a:r>
              <a:rPr lang="tr-TR" dirty="0" err="1"/>
              <a:t>Lambda</a:t>
            </a:r>
            <a:r>
              <a:rPr lang="tr-TR" dirty="0"/>
              <a:t> ve Metot Referansları 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17" y="1515128"/>
            <a:ext cx="10396648" cy="4609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>
                <a:ea typeface="+mn-lt"/>
                <a:cs typeface="+mn-lt"/>
              </a:rPr>
              <a:t>Java’da metot referans operatörü olarak da bilinen çift iki nokta (: :) operatörü, bir metodu doğrudan sınıfının yardımıyla başvurarak çağırmak için kullanılır.</a:t>
            </a:r>
            <a:endParaRPr lang="tr-TR" dirty="0"/>
          </a:p>
          <a:p>
            <a:pPr algn="just"/>
            <a:r>
              <a:rPr lang="tr-TR" dirty="0">
                <a:ea typeface="+mn-lt"/>
                <a:cs typeface="+mn-lt"/>
              </a:rPr>
              <a:t>Tam olarak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ifadeleri gibi davranırlar.</a:t>
            </a:r>
          </a:p>
          <a:p>
            <a:pPr algn="just"/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ifadelerinden tek farkı, metoda bir temsilci sağlamak yerine adıyla metoda doğrudan başvuru kullanmasıdır.</a:t>
            </a:r>
          </a:p>
          <a:p>
            <a:pPr algn="just"/>
            <a:r>
              <a:rPr lang="tr-TR" dirty="0"/>
              <a:t>4 çeşit metot referansı vardır. 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tr-TR" dirty="0"/>
              <a:t>Statik metot referansı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tr-TR" dirty="0" err="1"/>
              <a:t>Instance</a:t>
            </a:r>
            <a:r>
              <a:rPr lang="tr-TR" dirty="0"/>
              <a:t> metot referansı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tr-TR" dirty="0"/>
              <a:t>Parametre metot referansı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tr-TR" dirty="0" err="1">
                <a:ea typeface="+mn-lt"/>
                <a:cs typeface="+mn-lt"/>
              </a:rPr>
              <a:t>Constructor</a:t>
            </a:r>
            <a:r>
              <a:rPr lang="tr-TR" dirty="0">
                <a:ea typeface="+mn-lt"/>
                <a:cs typeface="+mn-lt"/>
              </a:rPr>
              <a:t> metot referansı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293" y="433610"/>
            <a:ext cx="8911687" cy="1280890"/>
          </a:xfrm>
        </p:spPr>
        <p:txBody>
          <a:bodyPr/>
          <a:lstStyle/>
          <a:p>
            <a:r>
              <a:rPr lang="tr-TR" dirty="0"/>
              <a:t>11) Metot Referansı Örneği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BAD19C79-D310-401E-89FA-2ACA3E18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28" y="1328564"/>
            <a:ext cx="4565943" cy="5307908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607316D1-00B0-43B0-8539-2F7DE2F28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24" y="5036133"/>
            <a:ext cx="2865368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90" y="329899"/>
            <a:ext cx="8911687" cy="1280890"/>
          </a:xfrm>
        </p:spPr>
        <p:txBody>
          <a:bodyPr/>
          <a:lstStyle/>
          <a:p>
            <a:r>
              <a:rPr lang="tr-TR" dirty="0"/>
              <a:t>Metot Referansı Örneği (Devam)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12A5441-D49B-42CF-BA97-3C14448CD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5" y="1762410"/>
            <a:ext cx="4275190" cy="3101609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0EF6846-4019-47CA-851B-5578F592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37" y="5276107"/>
            <a:ext cx="2842506" cy="830652"/>
          </a:xfrm>
          <a:prstGeom prst="rect">
            <a:avLst/>
          </a:prstGeom>
        </p:spPr>
      </p:pic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EE3EB5DC-37AC-492A-8704-23EA1A8F3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58" y="2025322"/>
            <a:ext cx="4496190" cy="2575783"/>
          </a:xfrm>
          <a:prstGeom prst="rect">
            <a:avLst/>
          </a:prstGeom>
        </p:spPr>
      </p:pic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384C6A19-4EBE-4F77-A265-00D5C3D2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58" y="5260866"/>
            <a:ext cx="2872989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12) 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078958"/>
            <a:ext cx="10086553" cy="5364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tr-TR" dirty="0" err="1"/>
              <a:t>Lambda</a:t>
            </a:r>
            <a:r>
              <a:rPr lang="tr-TR" dirty="0"/>
              <a:t> ifadeleri ile karışık ve anlaması zor olan kodlar yerine daha anlaşılır ve net kodlar yazılır.</a:t>
            </a:r>
          </a:p>
          <a:p>
            <a:pPr algn="just"/>
            <a:r>
              <a:rPr lang="tr-TR" dirty="0" err="1"/>
              <a:t>Lambda</a:t>
            </a:r>
            <a:r>
              <a:rPr lang="tr-TR" dirty="0"/>
              <a:t> ifadeleri kendi başlarına çalıştırılamazlar bu sebeple </a:t>
            </a:r>
            <a:r>
              <a:rPr lang="tr-TR" dirty="0" err="1">
                <a:ea typeface="+mn-lt"/>
                <a:cs typeface="+mn-lt"/>
              </a:rPr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' </a:t>
            </a:r>
            <a:r>
              <a:rPr lang="tr-TR" dirty="0" err="1"/>
              <a:t>ler</a:t>
            </a:r>
            <a:r>
              <a:rPr lang="tr-TR" dirty="0"/>
              <a:t> ile çalıştırılırlar.</a:t>
            </a:r>
          </a:p>
          <a:p>
            <a:pPr algn="just"/>
            <a:r>
              <a:rPr lang="tr-TR" dirty="0" err="1"/>
              <a:t>Lambda</a:t>
            </a:r>
            <a:r>
              <a:rPr lang="tr-TR" dirty="0"/>
              <a:t> ifadeleri fonksiyonel programlama, </a:t>
            </a:r>
            <a:r>
              <a:rPr lang="tr-TR" dirty="0" err="1"/>
              <a:t>multithreading</a:t>
            </a:r>
            <a:r>
              <a:rPr lang="tr-TR" dirty="0"/>
              <a:t> programlama, paralel </a:t>
            </a:r>
            <a:r>
              <a:rPr lang="tr-TR" dirty="0" err="1"/>
              <a:t>processing</a:t>
            </a:r>
            <a:r>
              <a:rPr lang="tr-TR" dirty="0"/>
              <a:t> ve API kullanımlarını etkin ve daha hızlı kılar.</a:t>
            </a:r>
          </a:p>
          <a:p>
            <a:pPr algn="just"/>
            <a:r>
              <a:rPr lang="tr-TR" dirty="0" err="1"/>
              <a:t>Lambda</a:t>
            </a:r>
            <a:r>
              <a:rPr lang="tr-TR" dirty="0"/>
              <a:t> ifadelerini kullanırken yeni bir fonksiyon tipi tanımlar gibi tanımlamamız gerekmediği için </a:t>
            </a:r>
            <a:r>
              <a:rPr lang="tr-TR" dirty="0" err="1">
                <a:ea typeface="+mn-lt"/>
                <a:cs typeface="+mn-lt"/>
              </a:rPr>
              <a:t>backward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compatibility</a:t>
            </a:r>
            <a:r>
              <a:rPr lang="tr-TR" dirty="0">
                <a:ea typeface="+mn-lt"/>
                <a:cs typeface="+mn-lt"/>
              </a:rPr>
              <a:t> (geriye uyumluluk) durumunu en iyi şekilde değerlendirmiş oluruz.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13) 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8" y="1309497"/>
            <a:ext cx="9276258" cy="591143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tr-TR" dirty="0">
                <a:ea typeface="+mn-lt"/>
                <a:cs typeface="+mn-lt"/>
              </a:rPr>
              <a:t>Java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 İfadeleri Öğreticisi  - 1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       (</a:t>
            </a:r>
            <a:r>
              <a:rPr lang="tr-TR" dirty="0">
                <a:ea typeface="+mn-lt"/>
                <a:cs typeface="+mn-lt"/>
                <a:hlinkClick r:id="rId3"/>
              </a:rPr>
              <a:t>https://docs.oracle.com/javase/tutorial/java/javaOO/lambdaexpressions.html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r>
              <a:rPr lang="tr-TR" dirty="0">
                <a:ea typeface="+mn-lt"/>
                <a:cs typeface="+mn-lt"/>
              </a:rPr>
              <a:t>Java 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 İfadeleri Öğreticisi  - 2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  (</a:t>
            </a:r>
            <a:r>
              <a:rPr lang="tr-TR" dirty="0">
                <a:ea typeface="+mn-lt"/>
                <a:cs typeface="+mn-lt"/>
                <a:hlinkClick r:id="rId4"/>
              </a:rPr>
              <a:t>https://www.oracle.com/technical-resources/articles/java/lambda.html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Java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 İfadeleri ile ilgili Tüyolar - 1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  (</a:t>
            </a:r>
            <a:r>
              <a:rPr lang="tr-TR" dirty="0">
                <a:ea typeface="+mn-lt"/>
                <a:cs typeface="+mn-lt"/>
                <a:hlinkClick r:id="rId5"/>
              </a:rPr>
              <a:t>https://www.baeldung.com/java-8-lambda-expressions-tips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r>
              <a:rPr lang="tr-TR" dirty="0">
                <a:ea typeface="+mn-lt"/>
                <a:cs typeface="+mn-lt"/>
              </a:rPr>
              <a:t>Java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İfadeleri ile ilgili Tüyolar – 2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       (</a:t>
            </a:r>
            <a:r>
              <a:rPr lang="tr-TR" dirty="0">
                <a:ea typeface="+mn-lt"/>
                <a:cs typeface="+mn-lt"/>
                <a:hlinkClick r:id="rId6"/>
              </a:rPr>
              <a:t>https://www.infoq.com/articles/Java-8-Lambdas-A-Peek-Under-the-Hood/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r>
              <a:rPr lang="tr-TR" dirty="0">
                <a:ea typeface="+mn-lt"/>
                <a:cs typeface="+mn-lt"/>
              </a:rPr>
              <a:t>Java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 İfadeleri Kullanım Çeşitleri 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  (</a:t>
            </a:r>
            <a:r>
              <a:rPr lang="tr-TR" dirty="0">
                <a:ea typeface="+mn-lt"/>
                <a:cs typeface="+mn-lt"/>
                <a:hlinkClick r:id="rId7"/>
              </a:rPr>
              <a:t>https://www.javatpoint.com/java-lambda-expressions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r>
              <a:rPr lang="tr-TR" dirty="0">
                <a:ea typeface="+mn-lt"/>
                <a:cs typeface="+mn-lt"/>
              </a:rPr>
              <a:t>Java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İfadeleri'nin</a:t>
            </a:r>
            <a:r>
              <a:rPr lang="tr-TR" dirty="0">
                <a:ea typeface="+mn-lt"/>
                <a:cs typeface="+mn-lt"/>
              </a:rPr>
              <a:t>  Yapısı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  (</a:t>
            </a:r>
            <a:r>
              <a:rPr lang="tr-TR" dirty="0">
                <a:ea typeface="+mn-lt"/>
                <a:cs typeface="+mn-lt"/>
                <a:hlinkClick r:id="rId8"/>
              </a:rPr>
              <a:t>https://www.geeksforgeeks.org/lambda-expressions-java-8/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pPr marL="285750" indent="-285750"/>
            <a:r>
              <a:rPr lang="tr-TR" dirty="0">
                <a:ea typeface="+mn-lt"/>
                <a:cs typeface="+mn-lt"/>
              </a:rPr>
              <a:t> Java </a:t>
            </a:r>
            <a:r>
              <a:rPr lang="tr-TR" dirty="0" err="1">
                <a:ea typeface="+mn-lt"/>
                <a:cs typeface="+mn-lt"/>
              </a:rPr>
              <a:t>Functional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Interfaces</a:t>
            </a:r>
            <a:r>
              <a:rPr lang="tr-TR" dirty="0">
                <a:ea typeface="+mn-lt"/>
                <a:cs typeface="+mn-lt"/>
              </a:rPr>
              <a:t> Öğreticisi 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  (</a:t>
            </a:r>
            <a:r>
              <a:rPr lang="tr-TR" dirty="0">
                <a:ea typeface="+mn-lt"/>
                <a:cs typeface="+mn-lt"/>
                <a:hlinkClick r:id="rId9"/>
              </a:rPr>
              <a:t>https://www.geeksforgeeks.org/functional-interfaces-java/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r>
              <a:rPr lang="tr-TR" dirty="0">
                <a:ea typeface="+mn-lt"/>
                <a:cs typeface="+mn-lt"/>
              </a:rPr>
              <a:t>Java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İfadeleri'ni</a:t>
            </a:r>
            <a:r>
              <a:rPr lang="tr-TR" dirty="0">
                <a:ea typeface="+mn-lt"/>
                <a:cs typeface="+mn-lt"/>
              </a:rPr>
              <a:t> Neden Kullanırız ? 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  (</a:t>
            </a:r>
            <a:r>
              <a:rPr lang="tr-TR" dirty="0">
                <a:ea typeface="+mn-lt"/>
                <a:cs typeface="+mn-lt"/>
                <a:hlinkClick r:id="rId10"/>
              </a:rPr>
              <a:t>https://www.nagarro.com/en/blog/post/26/lambda-expressions-in-java-8-why-and-how-to-use-them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285750" indent="-285750"/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 </a:t>
            </a: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12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5269" y="4942975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417782" y="636573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668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684135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Buğra Didin 1911404026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                       : bugra80322@outlook.com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11/06/2021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8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667" y="512462"/>
            <a:ext cx="8911687" cy="1280890"/>
          </a:xfrm>
        </p:spPr>
        <p:txBody>
          <a:bodyPr/>
          <a:lstStyle/>
          <a:p>
            <a:r>
              <a:rPr lang="tr-TR" dirty="0"/>
              <a:t>1) </a:t>
            </a:r>
            <a:r>
              <a:rPr lang="en-US" dirty="0"/>
              <a:t>Lambda Calculus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463564"/>
            <a:ext cx="10396648" cy="46094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tr-TR" dirty="0"/>
              <a:t>Matematikçi </a:t>
            </a:r>
            <a:r>
              <a:rPr lang="tr-TR" dirty="0" err="1">
                <a:ea typeface="+mn-lt"/>
                <a:cs typeface="+mn-lt"/>
              </a:rPr>
              <a:t>Alonzo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Church</a:t>
            </a:r>
            <a:r>
              <a:rPr lang="tr-TR" dirty="0">
                <a:ea typeface="+mn-lt"/>
                <a:cs typeface="+mn-lt"/>
              </a:rPr>
              <a:t> tarafından 1930'larda matematiğin temelleri üzerine bir araştırma olarak ortaya koyulan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Lambda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Calculus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(λ-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calculus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), </a:t>
            </a:r>
            <a:r>
              <a:rPr lang="tr-TR" dirty="0">
                <a:ea typeface="+mn-lt"/>
                <a:cs typeface="+mn-lt"/>
              </a:rPr>
              <a:t>herhangi bir tek bantlı 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Turing makinesini </a:t>
            </a:r>
            <a:r>
              <a:rPr lang="tr-TR" dirty="0" err="1">
                <a:ea typeface="+mn-lt"/>
                <a:cs typeface="+mn-lt"/>
              </a:rPr>
              <a:t>simule</a:t>
            </a:r>
            <a:r>
              <a:rPr lang="tr-TR" dirty="0">
                <a:ea typeface="+mn-lt"/>
                <a:cs typeface="+mn-lt"/>
              </a:rPr>
              <a:t> edebilen evrensel bir hesaplama modelidir ve hesaplanabilir fonksiyonlar için kullanılır.  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Soyutlama (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abstraction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 </a:t>
            </a:r>
            <a:r>
              <a:rPr lang="tr-TR" dirty="0">
                <a:ea typeface="+mn-lt"/>
                <a:cs typeface="+mn-lt"/>
              </a:rPr>
              <a:t>ve fonksiyon çağırmaya dayanmaktadır. 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Turing Tezi</a:t>
            </a:r>
            <a:r>
              <a:rPr lang="tr-TR" dirty="0"/>
              <a:t>: </a:t>
            </a:r>
            <a:r>
              <a:rPr lang="tr-TR" dirty="0" err="1"/>
              <a:t>Lambda</a:t>
            </a:r>
            <a:r>
              <a:rPr lang="tr-TR" dirty="0"/>
              <a:t> matematiğinde hesaplanabilecek olan her fonksiyon Turing makinası tarafından da hesaplanabilir. </a:t>
            </a:r>
          </a:p>
          <a:p>
            <a:pPr algn="just"/>
            <a:r>
              <a:rPr lang="tr-TR" dirty="0"/>
              <a:t>Şuan da günümüzde yazdığımız bütün programlar birer Turing makinasıdır ve bilgisayar bu Turing makinasını çalıştırır.</a:t>
            </a:r>
          </a:p>
          <a:p>
            <a:pPr algn="just"/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Calculus</a:t>
            </a:r>
            <a:r>
              <a:rPr lang="tr-TR" dirty="0">
                <a:ea typeface="+mn-lt"/>
                <a:cs typeface="+mn-lt"/>
              </a:rPr>
              <a:t> komutlardan (ifadelerden) oluşmaktadır. </a:t>
            </a:r>
            <a:endParaRPr lang="tr-TR" dirty="0"/>
          </a:p>
          <a:p>
            <a:pPr marL="0" indent="0" algn="just">
              <a:buNone/>
            </a:pPr>
            <a:r>
              <a:rPr lang="tr-TR" dirty="0">
                <a:ea typeface="+mn-lt"/>
                <a:cs typeface="+mn-lt"/>
              </a:rPr>
              <a:t>     </a:t>
            </a:r>
          </a:p>
          <a:p>
            <a:pPr marL="0" indent="0" algn="just">
              <a:buNone/>
            </a:pPr>
            <a:r>
              <a:rPr lang="tr-TR" dirty="0">
                <a:ea typeface="+mn-lt"/>
                <a:cs typeface="+mn-lt"/>
              </a:rPr>
              <a:t>                             Bir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Calculus</a:t>
            </a:r>
            <a:r>
              <a:rPr lang="tr-TR" dirty="0">
                <a:ea typeface="+mn-lt"/>
                <a:cs typeface="+mn-lt"/>
              </a:rPr>
              <a:t> komutu :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                            </a:t>
            </a:r>
          </a:p>
          <a:p>
            <a:pPr marL="0" indent="0" algn="just">
              <a:buNone/>
            </a:pPr>
            <a:r>
              <a:rPr lang="tr-TR" dirty="0"/>
              <a:t>			      Java programlama dilinde ise :                  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D6CF04A5-57B6-4DFF-B7E5-4CB5DBA86A03}"/>
              </a:ext>
            </a:extLst>
          </p:cNvPr>
          <p:cNvSpPr/>
          <p:nvPr/>
        </p:nvSpPr>
        <p:spPr>
          <a:xfrm>
            <a:off x="6879498" y="4807519"/>
            <a:ext cx="2537879" cy="348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8335E152-417F-4530-9FD2-5E2A60F2AFC5}"/>
              </a:ext>
            </a:extLst>
          </p:cNvPr>
          <p:cNvSpPr/>
          <p:nvPr/>
        </p:nvSpPr>
        <p:spPr>
          <a:xfrm>
            <a:off x="7109316" y="5548571"/>
            <a:ext cx="1722013" cy="330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622DB08-9342-4120-932B-B404429C6DDE}"/>
              </a:ext>
            </a:extLst>
          </p:cNvPr>
          <p:cNvSpPr txBox="1"/>
          <p:nvPr/>
        </p:nvSpPr>
        <p:spPr>
          <a:xfrm>
            <a:off x="7031107" y="4787102"/>
            <a:ext cx="3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λx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. ( x + 1 )2     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86B30DE-CF0A-47C8-8BDC-429C32525734}"/>
              </a:ext>
            </a:extLst>
          </p:cNvPr>
          <p:cNvSpPr txBox="1"/>
          <p:nvPr/>
        </p:nvSpPr>
        <p:spPr>
          <a:xfrm>
            <a:off x="7155536" y="5548571"/>
            <a:ext cx="32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x -&gt; x + 1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8917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23" y="512462"/>
            <a:ext cx="8854985" cy="1280890"/>
          </a:xfrm>
        </p:spPr>
        <p:txBody>
          <a:bodyPr/>
          <a:lstStyle/>
          <a:p>
            <a:r>
              <a:rPr lang="tr-TR" dirty="0"/>
              <a:t>2)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en-US" dirty="0"/>
              <a:t> </a:t>
            </a:r>
            <a:r>
              <a:rPr lang="en-US" dirty="0" err="1"/>
              <a:t>Nedir</a:t>
            </a:r>
            <a:r>
              <a:rPr lang="en-US" dirty="0"/>
              <a:t> 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260" y="1603932"/>
            <a:ext cx="10396648" cy="4609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Functional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Interface</a:t>
            </a:r>
            <a:r>
              <a:rPr lang="tr-TR" dirty="0">
                <a:ea typeface="+mn-lt"/>
                <a:cs typeface="+mn-lt"/>
              </a:rPr>
              <a:t>, içerisinde birçok varsayılan gövdeli metot barındırabilen fakat sadece 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bir tane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abstract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metodu 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SAM</a:t>
            </a:r>
            <a:r>
              <a:rPr lang="tr-TR" dirty="0">
                <a:ea typeface="+mn-lt"/>
                <a:cs typeface="+mn-lt"/>
              </a:rPr>
              <a:t>) olan </a:t>
            </a:r>
            <a:r>
              <a:rPr lang="tr-TR" dirty="0" err="1">
                <a:ea typeface="+mn-lt"/>
                <a:cs typeface="+mn-lt"/>
              </a:rPr>
              <a:t>arayüzdür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pPr algn="just"/>
            <a:r>
              <a:rPr lang="tr-TR" dirty="0" err="1"/>
              <a:t>Abstract</a:t>
            </a:r>
            <a:r>
              <a:rPr lang="tr-TR" dirty="0"/>
              <a:t> sınıflar </a:t>
            </a:r>
            <a:r>
              <a:rPr lang="tr-TR" dirty="0">
                <a:ea typeface="+mn-lt"/>
                <a:cs typeface="+mn-lt"/>
              </a:rPr>
              <a:t>genellikle ortak özellikleri olan nesneleri tek bir çatı altında toplamak için kullanılır.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sınıflarda yazılan  metotlar da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abstract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metot </a:t>
            </a:r>
            <a:r>
              <a:rPr lang="tr-TR" dirty="0">
                <a:ea typeface="+mn-lt"/>
                <a:cs typeface="+mn-lt"/>
              </a:rPr>
              <a:t>olarak tanımlanır.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metotlar gövdesiz metotlardır.</a:t>
            </a:r>
          </a:p>
          <a:p>
            <a:r>
              <a:rPr lang="tr-TR" dirty="0" err="1">
                <a:ea typeface="+mn-lt"/>
                <a:cs typeface="+mn-lt"/>
              </a:rPr>
              <a:t>Functional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interface'ler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ifadeleri ile birlikte kullanılmaktadır.</a:t>
            </a:r>
          </a:p>
          <a:p>
            <a:r>
              <a:rPr lang="tr-TR" dirty="0" err="1">
                <a:ea typeface="+mn-lt"/>
                <a:cs typeface="+mn-lt"/>
              </a:rPr>
              <a:t>Functional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' </a:t>
            </a:r>
            <a:r>
              <a:rPr lang="tr-TR" dirty="0" err="1">
                <a:ea typeface="+mn-lt"/>
                <a:cs typeface="+mn-lt"/>
              </a:rPr>
              <a:t>ler</a:t>
            </a:r>
            <a:r>
              <a:rPr lang="tr-TR" dirty="0">
                <a:ea typeface="+mn-lt"/>
                <a:cs typeface="+mn-lt"/>
              </a:rPr>
              <a:t> tanımlanırken 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@FunctionalInterface </a:t>
            </a:r>
            <a:r>
              <a:rPr lang="tr-TR" dirty="0" err="1">
                <a:ea typeface="+mn-lt"/>
                <a:cs typeface="+mn-lt"/>
              </a:rPr>
              <a:t>anotasyonu</a:t>
            </a:r>
            <a:r>
              <a:rPr lang="tr-TR" dirty="0">
                <a:ea typeface="+mn-lt"/>
                <a:cs typeface="+mn-lt"/>
              </a:rPr>
              <a:t> kullanılabilir fakat bir zorunluluğu yoktur. </a:t>
            </a:r>
            <a:r>
              <a:rPr lang="tr-TR" dirty="0" err="1">
                <a:ea typeface="+mn-lt"/>
                <a:cs typeface="+mn-lt"/>
              </a:rPr>
              <a:t>Functional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' de eğer ki 1'den fazla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metot varsa bu </a:t>
            </a:r>
            <a:r>
              <a:rPr lang="tr-TR" dirty="0" err="1">
                <a:ea typeface="+mn-lt"/>
                <a:cs typeface="+mn-lt"/>
              </a:rPr>
              <a:t>anotasyon</a:t>
            </a:r>
            <a:r>
              <a:rPr lang="tr-TR" dirty="0">
                <a:ea typeface="+mn-lt"/>
                <a:cs typeface="+mn-lt"/>
              </a:rPr>
              <a:t> derleyicinin hata vermesini sağlar.</a:t>
            </a:r>
          </a:p>
          <a:p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Runnable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Predicate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Consumer, 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Comparator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tr-TR" dirty="0" err="1">
                <a:ea typeface="+mn-lt"/>
                <a:cs typeface="+mn-lt"/>
              </a:rPr>
              <a:t>functional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interface'lere</a:t>
            </a:r>
            <a:r>
              <a:rPr lang="tr-TR" dirty="0">
                <a:ea typeface="+mn-lt"/>
                <a:cs typeface="+mn-lt"/>
              </a:rPr>
              <a:t> örnektirler.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601" y="607781"/>
            <a:ext cx="8911687" cy="1280890"/>
          </a:xfrm>
        </p:spPr>
        <p:txBody>
          <a:bodyPr/>
          <a:lstStyle/>
          <a:p>
            <a:r>
              <a:rPr lang="tr-TR" dirty="0"/>
              <a:t>3) </a:t>
            </a:r>
            <a:r>
              <a:rPr lang="tr-TR" dirty="0" err="1"/>
              <a:t>Lambda</a:t>
            </a:r>
            <a:r>
              <a:rPr lang="tr-TR" dirty="0"/>
              <a:t> İfadeleri</a:t>
            </a:r>
            <a:r>
              <a:rPr lang="en-US" dirty="0"/>
              <a:t> </a:t>
            </a:r>
            <a:r>
              <a:rPr lang="en-US" dirty="0" err="1"/>
              <a:t>Nedir</a:t>
            </a:r>
            <a:r>
              <a:rPr lang="en-US" dirty="0"/>
              <a:t> 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Resim 11">
            <a:extLst>
              <a:ext uri="{FF2B5EF4-FFF2-40B4-BE49-F238E27FC236}">
                <a16:creationId xmlns:a16="http://schemas.microsoft.com/office/drawing/2014/main" id="{AA52E961-29B3-4C6D-A412-98C58CEF2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18" b="20370"/>
          <a:stretch/>
        </p:blipFill>
        <p:spPr>
          <a:xfrm>
            <a:off x="4396703" y="5195987"/>
            <a:ext cx="4539342" cy="355285"/>
          </a:xfrm>
          <a:prstGeom prst="rect">
            <a:avLst/>
          </a:prstGeom>
        </p:spPr>
      </p:pic>
      <p:sp>
        <p:nvSpPr>
          <p:cNvPr id="23" name="Sol Köşeli Ayraç 22">
            <a:extLst>
              <a:ext uri="{FF2B5EF4-FFF2-40B4-BE49-F238E27FC236}">
                <a16:creationId xmlns:a16="http://schemas.microsoft.com/office/drawing/2014/main" id="{69BED666-B48A-4EBD-A64B-07E2571F262D}"/>
              </a:ext>
            </a:extLst>
          </p:cNvPr>
          <p:cNvSpPr/>
          <p:nvPr/>
        </p:nvSpPr>
        <p:spPr>
          <a:xfrm rot="5400000">
            <a:off x="4650788" y="4877031"/>
            <a:ext cx="138935" cy="64655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Sol Köşeli Ayraç 23">
            <a:extLst>
              <a:ext uri="{FF2B5EF4-FFF2-40B4-BE49-F238E27FC236}">
                <a16:creationId xmlns:a16="http://schemas.microsoft.com/office/drawing/2014/main" id="{EAE4FA2E-771C-4ADA-B7C2-60AE417C2E6E}"/>
              </a:ext>
            </a:extLst>
          </p:cNvPr>
          <p:cNvSpPr/>
          <p:nvPr/>
        </p:nvSpPr>
        <p:spPr>
          <a:xfrm rot="-5400000">
            <a:off x="7039030" y="3792384"/>
            <a:ext cx="182480" cy="350405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09556DE9-7FEB-46D4-8F0A-E2D1DF24E817}"/>
              </a:ext>
            </a:extLst>
          </p:cNvPr>
          <p:cNvCxnSpPr/>
          <p:nvPr/>
        </p:nvCxnSpPr>
        <p:spPr>
          <a:xfrm>
            <a:off x="3567820" y="4821450"/>
            <a:ext cx="1143001" cy="250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D305E21D-8966-4E91-9F0C-17A11E278AD6}"/>
              </a:ext>
            </a:extLst>
          </p:cNvPr>
          <p:cNvCxnSpPr>
            <a:cxnSpLocks/>
          </p:cNvCxnSpPr>
          <p:nvPr/>
        </p:nvCxnSpPr>
        <p:spPr>
          <a:xfrm flipH="1">
            <a:off x="5276878" y="4679935"/>
            <a:ext cx="1121228" cy="544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4F7E499-26F5-4871-BF05-4BF4F3CB40F6}"/>
              </a:ext>
            </a:extLst>
          </p:cNvPr>
          <p:cNvCxnSpPr>
            <a:cxnSpLocks/>
          </p:cNvCxnSpPr>
          <p:nvPr/>
        </p:nvCxnSpPr>
        <p:spPr>
          <a:xfrm>
            <a:off x="6920621" y="5681422"/>
            <a:ext cx="1" cy="478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FA99AE1-A3FE-4B4B-A307-F86443D47E83}"/>
              </a:ext>
            </a:extLst>
          </p:cNvPr>
          <p:cNvSpPr txBox="1"/>
          <p:nvPr/>
        </p:nvSpPr>
        <p:spPr>
          <a:xfrm>
            <a:off x="2218924" y="44562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Parametre Bölümü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EBD75040-B047-4EBA-8F76-C7164B11EA84}"/>
              </a:ext>
            </a:extLst>
          </p:cNvPr>
          <p:cNvSpPr txBox="1"/>
          <p:nvPr/>
        </p:nvSpPr>
        <p:spPr>
          <a:xfrm>
            <a:off x="5657878" y="43424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Lambda Operatörü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1222DBE6-14CF-40EA-9B54-898F3CDBE683}"/>
              </a:ext>
            </a:extLst>
          </p:cNvPr>
          <p:cNvSpPr txBox="1"/>
          <p:nvPr/>
        </p:nvSpPr>
        <p:spPr>
          <a:xfrm>
            <a:off x="5441093" y="6158747"/>
            <a:ext cx="3374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Lambda ifadesinin gövdesi</a:t>
            </a:r>
          </a:p>
        </p:txBody>
      </p:sp>
      <p:sp>
        <p:nvSpPr>
          <p:cNvPr id="42" name="İçerik Yer Tutucusu 2">
            <a:extLst>
              <a:ext uri="{FF2B5EF4-FFF2-40B4-BE49-F238E27FC236}">
                <a16:creationId xmlns:a16="http://schemas.microsoft.com/office/drawing/2014/main" id="{2E3695C2-CE38-4D81-B49A-76A8B71E9F09}"/>
              </a:ext>
            </a:extLst>
          </p:cNvPr>
          <p:cNvSpPr txBox="1">
            <a:spLocks/>
          </p:cNvSpPr>
          <p:nvPr/>
        </p:nvSpPr>
        <p:spPr>
          <a:xfrm>
            <a:off x="1085083" y="1528876"/>
            <a:ext cx="10374878" cy="4843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Lambda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ifadeleri </a:t>
            </a:r>
            <a:r>
              <a:rPr lang="tr-TR" dirty="0">
                <a:ea typeface="+mn-lt"/>
                <a:cs typeface="+mn-lt"/>
              </a:rPr>
              <a:t>bir sınıfa ait olmayan, isimsiz fonksiyonlardır.</a:t>
            </a:r>
            <a:endParaRPr lang="tr-TR" dirty="0"/>
          </a:p>
          <a:p>
            <a:pPr algn="just"/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ifadeleri Java programlama diline Java 8 güncellemesi ile gelmiş ve Java 8'in en önemli güncelleştirmesi olarak görülmektedir.</a:t>
            </a:r>
          </a:p>
          <a:p>
            <a:pPr algn="just"/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ifadeleri kendi kendilerine kullanılamazlar. Bunun yerine, </a:t>
            </a:r>
            <a:r>
              <a:rPr lang="tr-TR" dirty="0" err="1">
                <a:ea typeface="+mn-lt"/>
                <a:cs typeface="+mn-lt"/>
              </a:rPr>
              <a:t>functional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 tarafından tanımlanan bir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Courier New" panose="02070309020205020404" pitchFamily="49" charset="0"/>
              </a:rPr>
              <a:t>metodun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uygulanması 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implement</a:t>
            </a:r>
            <a:r>
              <a:rPr lang="tr-TR" dirty="0">
                <a:ea typeface="+mn-lt"/>
                <a:cs typeface="+mn-lt"/>
              </a:rPr>
              <a:t>) için kullanılırlar.</a:t>
            </a:r>
          </a:p>
          <a:p>
            <a:pPr algn="just"/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ifadeleri birer fonksiyon olarak algılanırlar ve 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bayt</a:t>
            </a:r>
            <a:r>
              <a:rPr lang="tr-TR" dirty="0">
                <a:ea typeface="+mn-lt"/>
                <a:cs typeface="+mn-lt"/>
              </a:rPr>
              <a:t> (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byte</a:t>
            </a:r>
            <a:r>
              <a:rPr lang="tr-TR" dirty="0">
                <a:ea typeface="+mn-lt"/>
                <a:cs typeface="+mn-lt"/>
              </a:rPr>
              <a:t>) koduna dönüştürülerek çalıştırılırlar.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Font typeface="Wingdings 3" charset="2"/>
              <a:buNone/>
            </a:pPr>
            <a:r>
              <a:rPr lang="tr-TR" dirty="0">
                <a:ea typeface="+mn-lt"/>
                <a:cs typeface="+mn-lt"/>
              </a:rPr>
              <a:t>     </a:t>
            </a:r>
          </a:p>
          <a:p>
            <a:pPr marL="0" indent="0" algn="just">
              <a:buFont typeface="Wingdings 3" charset="2"/>
              <a:buNone/>
            </a:pPr>
            <a:r>
              <a:rPr lang="tr-TR" dirty="0">
                <a:ea typeface="+mn-lt"/>
                <a:cs typeface="+mn-lt"/>
              </a:rPr>
              <a:t>                             </a:t>
            </a:r>
            <a:r>
              <a:rPr lang="tr-TR" dirty="0"/>
              <a:t>          </a:t>
            </a:r>
          </a:p>
          <a:p>
            <a:pPr marL="0" indent="0" algn="just">
              <a:buFont typeface="Wingdings 3" charset="2"/>
              <a:buNone/>
            </a:pPr>
            <a:endParaRPr lang="tr-TR" dirty="0"/>
          </a:p>
          <a:p>
            <a:pPr marL="0" indent="0" algn="just">
              <a:buFont typeface="Wingdings 3" charset="2"/>
              <a:buNone/>
            </a:pPr>
            <a:endParaRPr lang="en-US" dirty="0"/>
          </a:p>
          <a:p>
            <a:pPr marL="0" indent="0" algn="just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42" y="433610"/>
            <a:ext cx="8911687" cy="1280890"/>
          </a:xfrm>
        </p:spPr>
        <p:txBody>
          <a:bodyPr/>
          <a:lstStyle/>
          <a:p>
            <a:r>
              <a:rPr lang="tr-TR" dirty="0">
                <a:ea typeface="+mj-lt"/>
                <a:cs typeface="+mj-lt"/>
              </a:rPr>
              <a:t>4) </a:t>
            </a:r>
            <a:r>
              <a:rPr lang="en-US" dirty="0">
                <a:ea typeface="+mj-lt"/>
                <a:cs typeface="+mj-lt"/>
              </a:rPr>
              <a:t>Functional Interface </a:t>
            </a:r>
            <a:r>
              <a:rPr lang="en-US" dirty="0" err="1">
                <a:ea typeface="+mj-lt"/>
                <a:cs typeface="+mj-lt"/>
              </a:rPr>
              <a:t>Örneği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B38D65A-2660-40E6-AB23-00D3AC952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"/>
          <a:stretch/>
        </p:blipFill>
        <p:spPr>
          <a:xfrm>
            <a:off x="4636770" y="5731496"/>
            <a:ext cx="2918460" cy="692893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381B8B9-BCB4-4552-83A1-7F424F575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89" y="1903748"/>
            <a:ext cx="5098222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1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943" y="433610"/>
            <a:ext cx="8911687" cy="1280890"/>
          </a:xfrm>
        </p:spPr>
        <p:txBody>
          <a:bodyPr/>
          <a:lstStyle/>
          <a:p>
            <a:r>
              <a:rPr lang="tr-TR" dirty="0">
                <a:ea typeface="+mj-lt"/>
                <a:cs typeface="+mj-lt"/>
              </a:rPr>
              <a:t>5) </a:t>
            </a:r>
            <a:r>
              <a:rPr lang="en-US" dirty="0">
                <a:ea typeface="+mj-lt"/>
                <a:cs typeface="+mj-lt"/>
              </a:rPr>
              <a:t>Lambda </a:t>
            </a:r>
            <a:r>
              <a:rPr lang="en-US" dirty="0" err="1">
                <a:ea typeface="+mj-lt"/>
                <a:cs typeface="+mj-lt"/>
              </a:rPr>
              <a:t>İfadesini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Nasıl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Elde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Ederiz</a:t>
            </a:r>
            <a:r>
              <a:rPr lang="en-US" dirty="0">
                <a:ea typeface="+mj-lt"/>
                <a:cs typeface="+mj-lt"/>
              </a:rPr>
              <a:t> 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CAE443-EF2C-4F30-8571-7F8EBBFF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06" y="1675372"/>
            <a:ext cx="6180356" cy="66299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FF3E8B1-CD99-4DD2-9DE1-655899810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06" y="2602636"/>
            <a:ext cx="6180356" cy="63251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3FFAFB0-C00B-432F-B237-19A65F6ED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06" y="3569958"/>
            <a:ext cx="6187976" cy="58679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4345C50D-3451-48F4-9798-9E2BBD83E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16" y="4454969"/>
            <a:ext cx="6184866" cy="59441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1A29F48-9B68-4964-8696-B5AB8D26D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611" y="5387829"/>
            <a:ext cx="6767146" cy="25148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A9FD024F-AF47-4DD5-9EDA-5FC607249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89" y="5986489"/>
            <a:ext cx="6340389" cy="2438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F62B84F-4AC4-402D-882E-8E8578CEE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8" y="1451891"/>
            <a:ext cx="238526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458" y="596896"/>
            <a:ext cx="8998772" cy="1259119"/>
          </a:xfrm>
        </p:spPr>
        <p:txBody>
          <a:bodyPr>
            <a:normAutofit/>
          </a:bodyPr>
          <a:lstStyle/>
          <a:p>
            <a:r>
              <a:rPr lang="tr-TR" dirty="0"/>
              <a:t>6) </a:t>
            </a:r>
            <a:r>
              <a:rPr lang="en-US" dirty="0"/>
              <a:t>Lambda </a:t>
            </a:r>
            <a:r>
              <a:rPr lang="en-US" dirty="0" err="1"/>
              <a:t>İfadelerinin</a:t>
            </a:r>
            <a:r>
              <a:rPr lang="en-US" dirty="0"/>
              <a:t> </a:t>
            </a:r>
            <a:r>
              <a:rPr lang="en-US" dirty="0" err="1"/>
              <a:t>Özellikleri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32" y="1790135"/>
            <a:ext cx="10396648" cy="4609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 err="1"/>
              <a:t>Lambda</a:t>
            </a:r>
            <a:r>
              <a:rPr lang="tr-TR" dirty="0"/>
              <a:t> ifadeleri yazılan kod miktarını azaltır ve yazılan kodun sade, açık ve okunabilirliğinin yüksek olmasını sağlar. </a:t>
            </a:r>
          </a:p>
          <a:p>
            <a:pPr algn="just"/>
            <a:r>
              <a:rPr lang="tr-TR" dirty="0"/>
              <a:t>Bir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lambda</a:t>
            </a:r>
            <a:r>
              <a:rPr lang="tr-TR" dirty="0">
                <a:ea typeface="+mn-lt"/>
                <a:cs typeface="+mn-lt"/>
              </a:rPr>
              <a:t> ifadesi bir metoda argüman olarak geçebilir veya bir değişkende depolanabilir.</a:t>
            </a:r>
          </a:p>
          <a:p>
            <a:pPr algn="just"/>
            <a:r>
              <a:rPr lang="tr-TR" dirty="0" err="1"/>
              <a:t>Lambda</a:t>
            </a:r>
            <a:r>
              <a:rPr lang="tr-TR" dirty="0"/>
              <a:t> ifadeleri kullanılarak hızlı geliştirme yapılabilmektedir.</a:t>
            </a:r>
          </a:p>
          <a:p>
            <a:pPr marL="0" indent="0" algn="just"/>
            <a:r>
              <a:rPr lang="tr-TR" dirty="0"/>
              <a:t>  </a:t>
            </a:r>
            <a:r>
              <a:rPr lang="tr-TR" dirty="0" err="1"/>
              <a:t>Lambda</a:t>
            </a:r>
            <a:r>
              <a:rPr lang="tr-TR" dirty="0"/>
              <a:t> ifadeleri kod içerisinde tekrar tekrar kullanılabilirler.</a:t>
            </a:r>
          </a:p>
          <a:p>
            <a:pPr marL="0" indent="0" algn="just"/>
            <a:r>
              <a:rPr lang="tr-TR" dirty="0"/>
              <a:t>  Bir </a:t>
            </a:r>
            <a:r>
              <a:rPr lang="tr-TR" dirty="0" err="1"/>
              <a:t>lambda</a:t>
            </a:r>
            <a:r>
              <a:rPr lang="tr-TR" dirty="0"/>
              <a:t> ifadesinin ismi, ait olduğu bir sınıf ve geri dönüş tipi yoktur. </a:t>
            </a:r>
          </a:p>
          <a:p>
            <a:pPr algn="just"/>
            <a:r>
              <a:rPr lang="tr-TR" dirty="0" err="1"/>
              <a:t>Lambda</a:t>
            </a:r>
            <a:r>
              <a:rPr lang="tr-TR" dirty="0"/>
              <a:t> ifadelerini kullanırken yeni bir fonksiyon tipi oluşturmadan </a:t>
            </a:r>
            <a:r>
              <a:rPr lang="tr-TR" dirty="0" err="1"/>
              <a:t>interface</a:t>
            </a:r>
            <a:r>
              <a:rPr lang="tr-TR" dirty="0"/>
              <a:t>' </a:t>
            </a:r>
            <a:r>
              <a:rPr lang="tr-TR" dirty="0" err="1"/>
              <a:t>ler</a:t>
            </a:r>
            <a:r>
              <a:rPr lang="tr-TR" dirty="0"/>
              <a:t> ile rahatça kullanabiliyoruz ve bu da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geriye uyumluluğu (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backward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compatibility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dirty="0"/>
              <a:t>etkin kılıyor.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81" y="59403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7) </a:t>
            </a:r>
            <a:r>
              <a:rPr lang="tr-TR" dirty="0" err="1"/>
              <a:t>Lambda</a:t>
            </a:r>
            <a:r>
              <a:rPr lang="tr-TR" dirty="0"/>
              <a:t> İfadelerinin Kullanım Alanları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03" y="1654530"/>
            <a:ext cx="10679002" cy="4609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Fonksiyonel programlamayı </a:t>
            </a:r>
            <a:r>
              <a:rPr lang="tr-TR" dirty="0"/>
              <a:t>etkin kılar, yazılan kodlar daha okunabilir ve daha açıktırlar.</a:t>
            </a:r>
          </a:p>
          <a:p>
            <a:pPr algn="just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Paralel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tr-TR" dirty="0"/>
              <a:t>’ i etkin kılar.</a:t>
            </a:r>
          </a:p>
          <a:p>
            <a:pPr algn="just"/>
            <a:r>
              <a:rPr lang="tr-TR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Multithreading</a:t>
            </a:r>
            <a:r>
              <a:rPr lang="tr-TR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 programlamayı </a:t>
            </a:r>
            <a:r>
              <a:rPr lang="tr-TR" dirty="0"/>
              <a:t>etkin kılar.</a:t>
            </a:r>
          </a:p>
          <a:p>
            <a:pPr marL="285750" indent="-285750" algn="just"/>
            <a:r>
              <a:rPr lang="tr-TR" dirty="0">
                <a:latin typeface="Century Gothic"/>
              </a:rPr>
              <a:t>Lamda ifadeleri kullanılarak tasarlanan bir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tr-TR" dirty="0">
                <a:latin typeface="Century Gothic"/>
              </a:rPr>
              <a:t>’ </a:t>
            </a:r>
            <a:r>
              <a:rPr lang="tr-TR" dirty="0" err="1">
                <a:latin typeface="Century Gothic"/>
              </a:rPr>
              <a:t>nin</a:t>
            </a:r>
            <a:r>
              <a:rPr lang="tr-TR" dirty="0">
                <a:latin typeface="Century Gothic"/>
              </a:rPr>
              <a:t> kullanımı daha kolaydır ve diğer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tr-TR" dirty="0">
                <a:latin typeface="Century Gothic"/>
              </a:rPr>
              <a:t>’ </a:t>
            </a:r>
            <a:r>
              <a:rPr lang="tr-TR" dirty="0" err="1">
                <a:latin typeface="Century Gothic"/>
              </a:rPr>
              <a:t>leri</a:t>
            </a:r>
            <a:r>
              <a:rPr lang="tr-TR" dirty="0">
                <a:latin typeface="Century Gothic"/>
              </a:rPr>
              <a:t> destekleyebilir.</a:t>
            </a:r>
          </a:p>
          <a:p>
            <a:pPr marL="285750" indent="-285750" algn="just"/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dirty="0">
                <a:latin typeface="Century Gothic"/>
              </a:rPr>
              <a:t>kullanımını sağlar.</a:t>
            </a:r>
          </a:p>
          <a:p>
            <a:pPr marL="285750" indent="-285750" algn="just"/>
            <a:r>
              <a:rPr lang="tr-TR" dirty="0" err="1">
                <a:latin typeface="Century Gothic"/>
              </a:rPr>
              <a:t>Lambda</a:t>
            </a:r>
            <a:r>
              <a:rPr lang="tr-TR" dirty="0">
                <a:latin typeface="Century Gothic"/>
              </a:rPr>
              <a:t> ifadeleri ile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iterasyon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>
                <a:latin typeface="Century Gothic"/>
              </a:rPr>
              <a:t>yerine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iterasyonun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>
                <a:latin typeface="Century Gothic"/>
              </a:rPr>
              <a:t>kullanılabilmesi sağlanır.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9F397176-74D4-4585-8D53-4E746CAA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3" y="4866968"/>
            <a:ext cx="3679371" cy="16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EC2CCD5C051344382F0B9B6D461BC95" ma:contentTypeVersion="4" ma:contentTypeDescription="Yeni belge oluşturun." ma:contentTypeScope="" ma:versionID="f5da275c537678aeba66f105c1c9bc85">
  <xsd:schema xmlns:xsd="http://www.w3.org/2001/XMLSchema" xmlns:xs="http://www.w3.org/2001/XMLSchema" xmlns:p="http://schemas.microsoft.com/office/2006/metadata/properties" xmlns:ns3="5244ec1e-65ef-4202-8f9e-4ec1ba767a23" targetNamespace="http://schemas.microsoft.com/office/2006/metadata/properties" ma:root="true" ma:fieldsID="d87621b09c5436b8415b18585c387eee" ns3:_="">
    <xsd:import namespace="5244ec1e-65ef-4202-8f9e-4ec1ba767a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4ec1e-65ef-4202-8f9e-4ec1ba767a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D9DC8A-ECFC-44EC-8467-8C5EC4A57F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4ec1e-65ef-4202-8f9e-4ec1ba767a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6C407A-5915-4636-A87C-D401A133EE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449C1A-82C8-42E5-9EAD-754D4D305292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5244ec1e-65ef-4202-8f9e-4ec1ba767a2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1438</Words>
  <Application>Microsoft Office PowerPoint</Application>
  <PresentationFormat>Geniş ekran</PresentationFormat>
  <Paragraphs>195</Paragraphs>
  <Slides>27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Wingdings 3</vt:lpstr>
      <vt:lpstr>Wisp</vt:lpstr>
      <vt:lpstr>Duman</vt:lpstr>
      <vt:lpstr>Java'da Lambda İfadeleri (Expressions)</vt:lpstr>
      <vt:lpstr>İçindekiler</vt:lpstr>
      <vt:lpstr>1) Lambda Calculus </vt:lpstr>
      <vt:lpstr>2) Functional Interface Nedir ? </vt:lpstr>
      <vt:lpstr>3) Lambda İfadeleri Nedir ? </vt:lpstr>
      <vt:lpstr>4) Functional Interface Örneği </vt:lpstr>
      <vt:lpstr>5) Lambda İfadesini Nasıl Elde Ederiz ? </vt:lpstr>
      <vt:lpstr>6) Lambda İfadelerinin Özellikleri </vt:lpstr>
      <vt:lpstr>7) Lambda İfadelerinin Kullanım Alanları </vt:lpstr>
      <vt:lpstr>8) Lambda İfadelerinin Yapısı </vt:lpstr>
      <vt:lpstr>9) Lambda İfadelerinin Kullanımları </vt:lpstr>
      <vt:lpstr>A) Parametresiz Lambda İfadeleri </vt:lpstr>
      <vt:lpstr>B) Tek Parametreli Lambda İfadeleri  </vt:lpstr>
      <vt:lpstr>C) İki veya Daha Fazla Parametreli Lambda İfadeleri </vt:lpstr>
      <vt:lpstr>D) Lambda İfadeleri ile Runnable Kullanımı </vt:lpstr>
      <vt:lpstr>E) Lambda İfadeleri ile Thread Kullanımı </vt:lpstr>
      <vt:lpstr>F) Lambda İfadeleri ile Generic Interface Kullanımı </vt:lpstr>
      <vt:lpstr>G) Lambda İfadeleri ile ForEach Metodu Kullanımı </vt:lpstr>
      <vt:lpstr>H) Lambda İfadeleri ile Stream API Kullanımı </vt:lpstr>
      <vt:lpstr>I) Nesne Olarak Lambda Kullanımı </vt:lpstr>
      <vt:lpstr>J) Değişken Yakalama (Variable Capture) </vt:lpstr>
      <vt:lpstr>10) Lambda ve Metot Referansları  </vt:lpstr>
      <vt:lpstr>11) Metot Referansı Örneği </vt:lpstr>
      <vt:lpstr>Metot Referansı Örneği (Devam) </vt:lpstr>
      <vt:lpstr>12) Sonuç</vt:lpstr>
      <vt:lpstr>13)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Buğra DİDİN</dc:creator>
  <cp:lastModifiedBy>Buğra Didin</cp:lastModifiedBy>
  <cp:revision>1086</cp:revision>
  <dcterms:created xsi:type="dcterms:W3CDTF">2021-04-10T08:16:34Z</dcterms:created>
  <dcterms:modified xsi:type="dcterms:W3CDTF">2021-06-13T14:22:34Z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0x0101004EC2CCD5C051344382F0B9B6D461BC95</vt:lpwstr>
  </property>
</Properties>
</file>