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1" r:id="rId5"/>
    <p:sldId id="271" r:id="rId6"/>
    <p:sldId id="262" r:id="rId7"/>
    <p:sldId id="264" r:id="rId8"/>
    <p:sldId id="263" r:id="rId9"/>
    <p:sldId id="265" r:id="rId10"/>
    <p:sldId id="266" r:id="rId11"/>
    <p:sldId id="272" r:id="rId12"/>
    <p:sldId id="273" r:id="rId13"/>
    <p:sldId id="274" r:id="rId14"/>
    <p:sldId id="275" r:id="rId15"/>
    <p:sldId id="276" r:id="rId16"/>
    <p:sldId id="268" r:id="rId17"/>
    <p:sldId id="269" r:id="rId18"/>
    <p:sldId id="277" r:id="rId19"/>
    <p:sldId id="270" r:id="rId20"/>
    <p:sldId id="259"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6/13/2021</a:t>
            </a:fld>
            <a:endParaRPr lang="en-US"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dirty="0"/>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zetcode.com/lang/csharp/operators/" TargetMode="External"/><Relationship Id="rId13" Type="http://schemas.openxmlformats.org/officeDocument/2006/relationships/hyperlink" Target="http://youtube.com/bmdersleri" TargetMode="External"/><Relationship Id="rId3" Type="http://schemas.openxmlformats.org/officeDocument/2006/relationships/hyperlink" Target="https://www.tutorialspoint.com/csharp/index.htm" TargetMode="External"/><Relationship Id="rId7" Type="http://schemas.openxmlformats.org/officeDocument/2006/relationships/hyperlink" Target="https://www.javatpoint.com/csharp-operators" TargetMode="External"/><Relationship Id="rId12" Type="http://schemas.openxmlformats.org/officeDocument/2006/relationships/image" Target="../media/image3.png"/><Relationship Id="rId2" Type="http://schemas.openxmlformats.org/officeDocument/2006/relationships/hyperlink" Target="https://www.w3schools.com/cs/index.php" TargetMode="External"/><Relationship Id="rId1" Type="http://schemas.openxmlformats.org/officeDocument/2006/relationships/slideLayout" Target="../slideLayouts/slideLayout2.xml"/><Relationship Id="rId6" Type="http://schemas.openxmlformats.org/officeDocument/2006/relationships/hyperlink" Target="https://docs.microsoft.com/tr-tr/dotnet/csharp/" TargetMode="External"/><Relationship Id="rId11" Type="http://schemas.openxmlformats.org/officeDocument/2006/relationships/hyperlink" Target="https://www.youtube.com/channel/UCIdYgV-XFjv9q0IHtzUTtQw" TargetMode="External"/><Relationship Id="rId5" Type="http://schemas.openxmlformats.org/officeDocument/2006/relationships/hyperlink" Target="https://www.mono-project.com/docs/about-mono/languages/csharp/" TargetMode="External"/><Relationship Id="rId10" Type="http://schemas.openxmlformats.org/officeDocument/2006/relationships/image" Target="../media/image1.jpeg"/><Relationship Id="rId4" Type="http://schemas.openxmlformats.org/officeDocument/2006/relationships/hyperlink" Target="https://www.tutorialsteacher.com/csharp/csharp-tutorials" TargetMode="External"/><Relationship Id="rId9" Type="http://schemas.openxmlformats.org/officeDocument/2006/relationships/hyperlink" Target="https://www.softwaretestinghelp.com/c-sharp/csharp-operator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C# da Operatörler</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Berat ELİAÇIK 1911404006</a:t>
            </a:r>
          </a:p>
          <a:p>
            <a:r>
              <a:rPr lang="tr-TR" dirty="0">
                <a:solidFill>
                  <a:schemeClr val="tx1"/>
                </a:solidFill>
              </a:rPr>
              <a:t>Tarih                            : 06/06/2021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effectLst/>
                <a:latin typeface="+mj-lt"/>
              </a:rPr>
              <a:t>Atama ve İşlemli Atama Operatörleri</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677233"/>
            <a:ext cx="10218198" cy="1488551"/>
          </a:xfrm>
        </p:spPr>
        <p:txBody>
          <a:bodyPr>
            <a:normAutofit/>
          </a:bodyPr>
          <a:lstStyle/>
          <a:p>
            <a:pPr marL="0" indent="0" algn="just">
              <a:buNone/>
            </a:pPr>
            <a:r>
              <a:rPr lang="tr-TR" dirty="0">
                <a:effectLst/>
                <a:latin typeface="+mj-lt"/>
              </a:rPr>
              <a:t>Genellikle değişkenlerin değerini arttırmak ve azaltmak için kullanılan operatörlerdir. Atama Operatörleri , işlenene yeni bir değer atamak için kullanışlıdır ve bu operatörler yalnızca bir operand ile çalışır.</a:t>
            </a:r>
            <a:endParaRPr lang="en-US" dirty="0">
              <a:latin typeface="+mj-lt"/>
            </a:endParaRPr>
          </a:p>
        </p:txBody>
      </p:sp>
      <p:graphicFrame>
        <p:nvGraphicFramePr>
          <p:cNvPr id="5" name="Tablo 5">
            <a:extLst>
              <a:ext uri="{FF2B5EF4-FFF2-40B4-BE49-F238E27FC236}">
                <a16:creationId xmlns:a16="http://schemas.microsoft.com/office/drawing/2014/main" id="{51ADED60-B643-4476-8899-37759E52D454}"/>
              </a:ext>
            </a:extLst>
          </p:cNvPr>
          <p:cNvGraphicFramePr>
            <a:graphicFrameLocks noGrp="1"/>
          </p:cNvGraphicFramePr>
          <p:nvPr>
            <p:extLst>
              <p:ext uri="{D42A27DB-BD31-4B8C-83A1-F6EECF244321}">
                <p14:modId xmlns:p14="http://schemas.microsoft.com/office/powerpoint/2010/main" val="202063639"/>
              </p:ext>
            </p:extLst>
          </p:nvPr>
        </p:nvGraphicFramePr>
        <p:xfrm>
          <a:off x="3463328" y="2847759"/>
          <a:ext cx="5914699" cy="3708400"/>
        </p:xfrm>
        <a:graphic>
          <a:graphicData uri="http://schemas.openxmlformats.org/drawingml/2006/table">
            <a:tbl>
              <a:tblPr firstRow="1" bandRow="1">
                <a:tableStyleId>{5C22544A-7EE6-4342-B048-85BDC9FD1C3A}</a:tableStyleId>
              </a:tblPr>
              <a:tblGrid>
                <a:gridCol w="1935332">
                  <a:extLst>
                    <a:ext uri="{9D8B030D-6E8A-4147-A177-3AD203B41FA5}">
                      <a16:colId xmlns:a16="http://schemas.microsoft.com/office/drawing/2014/main" val="10673617"/>
                    </a:ext>
                  </a:extLst>
                </a:gridCol>
                <a:gridCol w="3979367">
                  <a:extLst>
                    <a:ext uri="{9D8B030D-6E8A-4147-A177-3AD203B41FA5}">
                      <a16:colId xmlns:a16="http://schemas.microsoft.com/office/drawing/2014/main" val="3948502188"/>
                    </a:ext>
                  </a:extLst>
                </a:gridCol>
              </a:tblGrid>
              <a:tr h="370840">
                <a:tc>
                  <a:txBody>
                    <a:bodyPr/>
                    <a:lstStyle/>
                    <a:p>
                      <a:pPr algn="ctr"/>
                      <a:r>
                        <a:rPr lang="tr-TR" dirty="0"/>
                        <a:t>İşlem</a:t>
                      </a:r>
                    </a:p>
                  </a:txBody>
                  <a:tcPr anchor="ctr"/>
                </a:tc>
                <a:tc>
                  <a:txBody>
                    <a:bodyPr/>
                    <a:lstStyle/>
                    <a:p>
                      <a:pPr algn="ctr"/>
                      <a:r>
                        <a:rPr lang="tr-TR" dirty="0"/>
                        <a:t>Sonuç</a:t>
                      </a:r>
                    </a:p>
                  </a:txBody>
                  <a:tcPr anchor="ctr"/>
                </a:tc>
                <a:extLst>
                  <a:ext uri="{0D108BD9-81ED-4DB2-BD59-A6C34878D82A}">
                    <a16:rowId xmlns:a16="http://schemas.microsoft.com/office/drawing/2014/main" val="3055755368"/>
                  </a:ext>
                </a:extLst>
              </a:tr>
              <a:tr h="370840">
                <a:tc>
                  <a:txBody>
                    <a:bodyPr/>
                    <a:lstStyle/>
                    <a:p>
                      <a:pPr algn="ctr"/>
                      <a:r>
                        <a:rPr lang="tr-TR" dirty="0"/>
                        <a:t>=</a:t>
                      </a:r>
                    </a:p>
                  </a:txBody>
                  <a:tcPr anchor="ctr"/>
                </a:tc>
                <a:tc>
                  <a:txBody>
                    <a:bodyPr/>
                    <a:lstStyle/>
                    <a:p>
                      <a:pPr algn="ctr"/>
                      <a:r>
                        <a:rPr lang="tr-TR" dirty="0"/>
                        <a:t>Atama</a:t>
                      </a:r>
                    </a:p>
                  </a:txBody>
                  <a:tcPr anchor="ctr"/>
                </a:tc>
                <a:extLst>
                  <a:ext uri="{0D108BD9-81ED-4DB2-BD59-A6C34878D82A}">
                    <a16:rowId xmlns:a16="http://schemas.microsoft.com/office/drawing/2014/main" val="1449060500"/>
                  </a:ext>
                </a:extLst>
              </a:tr>
              <a:tr h="370840">
                <a:tc>
                  <a:txBody>
                    <a:bodyPr/>
                    <a:lstStyle/>
                    <a:p>
                      <a:pPr algn="ctr"/>
                      <a:r>
                        <a:rPr lang="tr-TR" dirty="0"/>
                        <a:t>++</a:t>
                      </a:r>
                    </a:p>
                  </a:txBody>
                  <a:tcPr anchor="ctr"/>
                </a:tc>
                <a:tc>
                  <a:txBody>
                    <a:bodyPr/>
                    <a:lstStyle/>
                    <a:p>
                      <a:pPr algn="ctr"/>
                      <a:r>
                        <a:rPr lang="tr-TR" dirty="0"/>
                        <a:t>1 arttırma</a:t>
                      </a:r>
                    </a:p>
                  </a:txBody>
                  <a:tcPr anchor="ctr"/>
                </a:tc>
                <a:extLst>
                  <a:ext uri="{0D108BD9-81ED-4DB2-BD59-A6C34878D82A}">
                    <a16:rowId xmlns:a16="http://schemas.microsoft.com/office/drawing/2014/main" val="1967333403"/>
                  </a:ext>
                </a:extLst>
              </a:tr>
              <a:tr h="370840">
                <a:tc>
                  <a:txBody>
                    <a:bodyPr/>
                    <a:lstStyle/>
                    <a:p>
                      <a:pPr algn="ctr"/>
                      <a:r>
                        <a:rPr lang="tr-TR" dirty="0"/>
                        <a:t>--</a:t>
                      </a:r>
                    </a:p>
                  </a:txBody>
                  <a:tcPr anchor="ctr"/>
                </a:tc>
                <a:tc>
                  <a:txBody>
                    <a:bodyPr/>
                    <a:lstStyle/>
                    <a:p>
                      <a:pPr algn="ctr"/>
                      <a:r>
                        <a:rPr lang="tr-TR" dirty="0"/>
                        <a:t>1 azaltma</a:t>
                      </a:r>
                    </a:p>
                  </a:txBody>
                  <a:tcPr anchor="ctr"/>
                </a:tc>
                <a:extLst>
                  <a:ext uri="{0D108BD9-81ED-4DB2-BD59-A6C34878D82A}">
                    <a16:rowId xmlns:a16="http://schemas.microsoft.com/office/drawing/2014/main" val="2226529396"/>
                  </a:ext>
                </a:extLst>
              </a:tr>
              <a:tr h="370840">
                <a:tc>
                  <a:txBody>
                    <a:bodyPr/>
                    <a:lstStyle/>
                    <a:p>
                      <a:pPr algn="ctr"/>
                      <a:r>
                        <a:rPr lang="tr-TR" dirty="0"/>
                        <a:t>+=</a:t>
                      </a:r>
                    </a:p>
                  </a:txBody>
                  <a:tcPr anchor="ctr"/>
                </a:tc>
                <a:tc>
                  <a:txBody>
                    <a:bodyPr/>
                    <a:lstStyle/>
                    <a:p>
                      <a:pPr algn="ctr"/>
                      <a:r>
                        <a:rPr lang="tr-TR" dirty="0"/>
                        <a:t>Sağdaki değere ekle</a:t>
                      </a:r>
                    </a:p>
                  </a:txBody>
                  <a:tcPr anchor="ctr"/>
                </a:tc>
                <a:extLst>
                  <a:ext uri="{0D108BD9-81ED-4DB2-BD59-A6C34878D82A}">
                    <a16:rowId xmlns:a16="http://schemas.microsoft.com/office/drawing/2014/main" val="1784918570"/>
                  </a:ext>
                </a:extLst>
              </a:tr>
              <a:tr h="370840">
                <a:tc>
                  <a:txBody>
                    <a:bodyPr/>
                    <a:lstStyle/>
                    <a:p>
                      <a:pPr algn="ctr"/>
                      <a:r>
                        <a:rPr lang="tr-TR" dirty="0"/>
                        <a:t>-=</a:t>
                      </a:r>
                    </a:p>
                  </a:txBody>
                  <a:tcPr anchor="ctr"/>
                </a:tc>
                <a:tc>
                  <a:txBody>
                    <a:bodyPr/>
                    <a:lstStyle/>
                    <a:p>
                      <a:pPr algn="ctr"/>
                      <a:r>
                        <a:rPr lang="tr-TR" dirty="0"/>
                        <a:t>Sağdaki değerden çıkar</a:t>
                      </a:r>
                    </a:p>
                  </a:txBody>
                  <a:tcPr anchor="ctr"/>
                </a:tc>
                <a:extLst>
                  <a:ext uri="{0D108BD9-81ED-4DB2-BD59-A6C34878D82A}">
                    <a16:rowId xmlns:a16="http://schemas.microsoft.com/office/drawing/2014/main" val="452365114"/>
                  </a:ext>
                </a:extLst>
              </a:tr>
              <a:tr h="370840">
                <a:tc>
                  <a:txBody>
                    <a:bodyPr/>
                    <a:lstStyle/>
                    <a:p>
                      <a:pPr algn="ctr"/>
                      <a:r>
                        <a:rPr lang="tr-TR" dirty="0"/>
                        <a:t>*=</a:t>
                      </a:r>
                    </a:p>
                  </a:txBody>
                  <a:tcPr anchor="ctr"/>
                </a:tc>
                <a:tc>
                  <a:txBody>
                    <a:bodyPr/>
                    <a:lstStyle/>
                    <a:p>
                      <a:pPr algn="ctr"/>
                      <a:r>
                        <a:rPr lang="tr-TR" dirty="0"/>
                        <a:t>Sağdaki değerle çarp</a:t>
                      </a:r>
                    </a:p>
                  </a:txBody>
                  <a:tcPr anchor="ctr"/>
                </a:tc>
                <a:extLst>
                  <a:ext uri="{0D108BD9-81ED-4DB2-BD59-A6C34878D82A}">
                    <a16:rowId xmlns:a16="http://schemas.microsoft.com/office/drawing/2014/main" val="1901098762"/>
                  </a:ext>
                </a:extLst>
              </a:tr>
              <a:tr h="370840">
                <a:tc>
                  <a:txBody>
                    <a:bodyPr/>
                    <a:lstStyle/>
                    <a:p>
                      <a:pPr algn="ctr"/>
                      <a:r>
                        <a:rPr lang="tr-TR" dirty="0"/>
                        <a:t>/=</a:t>
                      </a:r>
                    </a:p>
                  </a:txBody>
                  <a:tcPr anchor="ctr"/>
                </a:tc>
                <a:tc>
                  <a:txBody>
                    <a:bodyPr/>
                    <a:lstStyle/>
                    <a:p>
                      <a:pPr algn="ctr"/>
                      <a:r>
                        <a:rPr lang="tr-TR" dirty="0"/>
                        <a:t>Sağdaki değere böl</a:t>
                      </a:r>
                    </a:p>
                  </a:txBody>
                  <a:tcPr anchor="ctr"/>
                </a:tc>
                <a:extLst>
                  <a:ext uri="{0D108BD9-81ED-4DB2-BD59-A6C34878D82A}">
                    <a16:rowId xmlns:a16="http://schemas.microsoft.com/office/drawing/2014/main" val="259075598"/>
                  </a:ext>
                </a:extLst>
              </a:tr>
              <a:tr h="370840">
                <a:tc>
                  <a:txBody>
                    <a:bodyPr/>
                    <a:lstStyle/>
                    <a:p>
                      <a:pPr algn="ctr"/>
                      <a:r>
                        <a:rPr lang="tr-TR" dirty="0"/>
                        <a:t>%=</a:t>
                      </a:r>
                    </a:p>
                  </a:txBody>
                  <a:tcPr anchor="ctr"/>
                </a:tc>
                <a:tc>
                  <a:txBody>
                    <a:bodyPr/>
                    <a:lstStyle/>
                    <a:p>
                      <a:pPr algn="ctr"/>
                      <a:r>
                        <a:rPr lang="tr-TR" dirty="0"/>
                        <a:t>Sağdaki değere göre mod al</a:t>
                      </a:r>
                    </a:p>
                  </a:txBody>
                  <a:tcPr anchor="ctr"/>
                </a:tc>
                <a:extLst>
                  <a:ext uri="{0D108BD9-81ED-4DB2-BD59-A6C34878D82A}">
                    <a16:rowId xmlns:a16="http://schemas.microsoft.com/office/drawing/2014/main" val="1585376830"/>
                  </a:ext>
                </a:extLst>
              </a:tr>
              <a:tr h="370840">
                <a:tc>
                  <a:txBody>
                    <a:bodyPr/>
                    <a:lstStyle/>
                    <a:p>
                      <a:pPr algn="ctr"/>
                      <a:r>
                        <a:rPr lang="tr-TR" dirty="0"/>
                        <a:t>+ (String işlemi)</a:t>
                      </a:r>
                    </a:p>
                  </a:txBody>
                  <a:tcPr anchor="ctr"/>
                </a:tc>
                <a:tc>
                  <a:txBody>
                    <a:bodyPr/>
                    <a:lstStyle/>
                    <a:p>
                      <a:pPr algn="ctr"/>
                      <a:r>
                        <a:rPr lang="tr-TR" dirty="0"/>
                        <a:t>Stringleri birleştir</a:t>
                      </a:r>
                    </a:p>
                  </a:txBody>
                  <a:tcPr anchor="ctr"/>
                </a:tc>
                <a:extLst>
                  <a:ext uri="{0D108BD9-81ED-4DB2-BD59-A6C34878D82A}">
                    <a16:rowId xmlns:a16="http://schemas.microsoft.com/office/drawing/2014/main" val="1815724885"/>
                  </a:ext>
                </a:extLst>
              </a:tr>
            </a:tbl>
          </a:graphicData>
        </a:graphic>
      </p:graphicFrame>
    </p:spTree>
    <p:extLst>
      <p:ext uri="{BB962C8B-B14F-4D97-AF65-F5344CB8AC3E}">
        <p14:creationId xmlns:p14="http://schemas.microsoft.com/office/powerpoint/2010/main" val="5276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8C6E06-FB92-4CFF-A0BD-1F463E0D07FF}"/>
              </a:ext>
            </a:extLst>
          </p:cNvPr>
          <p:cNvSpPr>
            <a:spLocks noGrp="1"/>
          </p:cNvSpPr>
          <p:nvPr>
            <p:ph type="title"/>
          </p:nvPr>
        </p:nvSpPr>
        <p:spPr/>
        <p:txBody>
          <a:bodyPr/>
          <a:lstStyle/>
          <a:p>
            <a:r>
              <a:rPr lang="tr-TR" dirty="0"/>
              <a:t>Özel Amaçlı Operatörler</a:t>
            </a:r>
          </a:p>
        </p:txBody>
      </p:sp>
      <p:sp>
        <p:nvSpPr>
          <p:cNvPr id="3" name="İçerik Yer Tutucusu 2">
            <a:extLst>
              <a:ext uri="{FF2B5EF4-FFF2-40B4-BE49-F238E27FC236}">
                <a16:creationId xmlns:a16="http://schemas.microsoft.com/office/drawing/2014/main" id="{AA9F9D39-7795-4C1E-8838-C7D798419653}"/>
              </a:ext>
            </a:extLst>
          </p:cNvPr>
          <p:cNvSpPr>
            <a:spLocks noGrp="1"/>
          </p:cNvSpPr>
          <p:nvPr>
            <p:ph idx="1"/>
          </p:nvPr>
        </p:nvSpPr>
        <p:spPr>
          <a:xfrm>
            <a:off x="1453622" y="1905000"/>
            <a:ext cx="10128573" cy="4567219"/>
          </a:xfrm>
        </p:spPr>
        <p:txBody>
          <a:bodyPr>
            <a:normAutofit/>
          </a:bodyPr>
          <a:lstStyle/>
          <a:p>
            <a:r>
              <a:rPr lang="tr-TR" dirty="0"/>
              <a:t>?: Operatörü (Ternary): C# da üç operand alan tek operatördür. </a:t>
            </a:r>
            <a:br>
              <a:rPr lang="tr-TR" dirty="0"/>
            </a:br>
            <a:endParaRPr lang="tr-TR" dirty="0"/>
          </a:p>
          <a:p>
            <a:pPr marL="0" indent="0">
              <a:buNone/>
            </a:pPr>
            <a:r>
              <a:rPr lang="tr-TR" dirty="0">
                <a:latin typeface="Courier New" panose="02070309020205020404" pitchFamily="49" charset="0"/>
                <a:cs typeface="Courier New" panose="02070309020205020404" pitchFamily="49" charset="0"/>
              </a:rPr>
              <a:t>koşul ? doğru_değer : yanlış değer</a:t>
            </a:r>
          </a:p>
          <a:p>
            <a:endParaRPr lang="tr-TR" dirty="0"/>
          </a:p>
          <a:p>
            <a:r>
              <a:rPr lang="tr-TR" dirty="0"/>
              <a:t>() Operatörü: Tür dönüştürme operatörüdür. </a:t>
            </a:r>
          </a:p>
          <a:p>
            <a:pPr marL="0" indent="0">
              <a:buNone/>
            </a:pPr>
            <a:br>
              <a:rPr lang="tr-TR" dirty="0"/>
            </a:br>
            <a:r>
              <a:rPr lang="tr-TR" dirty="0">
                <a:latin typeface="Courier New" panose="02070309020205020404" pitchFamily="49" charset="0"/>
                <a:cs typeface="Courier New" panose="02070309020205020404" pitchFamily="49" charset="0"/>
              </a:rPr>
              <a:t>(tür) ifade;</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byte a = 3;</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int b = int(a);</a:t>
            </a:r>
          </a:p>
          <a:p>
            <a:pPr marL="0" indent="0">
              <a:buNone/>
            </a:pPr>
            <a:endParaRPr lang="tr-TR" dirty="0"/>
          </a:p>
          <a:p>
            <a:r>
              <a:rPr lang="tr-TR" dirty="0"/>
              <a:t>[] Operatörü(index): İndeks operatörü genellikle dizilerde kullanılır. Elemanın indeksini belirlemede kullanılır.</a:t>
            </a:r>
          </a:p>
          <a:p>
            <a:endParaRPr lang="tr-TR" dirty="0"/>
          </a:p>
        </p:txBody>
      </p:sp>
      <p:sp>
        <p:nvSpPr>
          <p:cNvPr id="4" name="Slayt Numarası Yer Tutucusu 3">
            <a:extLst>
              <a:ext uri="{FF2B5EF4-FFF2-40B4-BE49-F238E27FC236}">
                <a16:creationId xmlns:a16="http://schemas.microsoft.com/office/drawing/2014/main" id="{10612FD6-E538-4B3E-91FB-044CA65CEF6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6672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D8017B-ED28-4FC8-85F8-9E83BD403069}"/>
              </a:ext>
            </a:extLst>
          </p:cNvPr>
          <p:cNvSpPr>
            <a:spLocks noGrp="1"/>
          </p:cNvSpPr>
          <p:nvPr>
            <p:ph type="title"/>
          </p:nvPr>
        </p:nvSpPr>
        <p:spPr/>
        <p:txBody>
          <a:bodyPr/>
          <a:lstStyle/>
          <a:p>
            <a:r>
              <a:rPr lang="tr-TR" dirty="0"/>
              <a:t>Özel Amaçlı Operatörler(Devamı)</a:t>
            </a:r>
          </a:p>
        </p:txBody>
      </p:sp>
      <p:sp>
        <p:nvSpPr>
          <p:cNvPr id="3" name="İçerik Yer Tutucusu 2">
            <a:extLst>
              <a:ext uri="{FF2B5EF4-FFF2-40B4-BE49-F238E27FC236}">
                <a16:creationId xmlns:a16="http://schemas.microsoft.com/office/drawing/2014/main" id="{CA0DE57A-E8A5-46AD-9D9C-37A00E080703}"/>
              </a:ext>
            </a:extLst>
          </p:cNvPr>
          <p:cNvSpPr>
            <a:spLocks noGrp="1"/>
          </p:cNvSpPr>
          <p:nvPr>
            <p:ph idx="1"/>
          </p:nvPr>
        </p:nvSpPr>
        <p:spPr>
          <a:xfrm>
            <a:off x="1798098" y="1735870"/>
            <a:ext cx="8915400" cy="4915270"/>
          </a:xfrm>
        </p:spPr>
        <p:txBody>
          <a:bodyPr>
            <a:noAutofit/>
          </a:bodyPr>
          <a:lstStyle/>
          <a:p>
            <a:r>
              <a:rPr lang="tr-TR" dirty="0">
                <a:latin typeface="+mj-lt"/>
              </a:rPr>
              <a:t>+ ve – İşaret Operatörleri: Bir değişkenin negatif veya pozitif olmasını sağlar.</a:t>
            </a:r>
          </a:p>
          <a:p>
            <a:pPr marL="0" indent="0">
              <a:buNone/>
            </a:pPr>
            <a:br>
              <a:rPr lang="tr-TR" dirty="0">
                <a:latin typeface="+mj-lt"/>
              </a:rPr>
            </a:br>
            <a:r>
              <a:rPr lang="tr-TR" dirty="0">
                <a:latin typeface="Courier New" panose="02070309020205020404" pitchFamily="49" charset="0"/>
                <a:cs typeface="Courier New" panose="02070309020205020404" pitchFamily="49" charset="0"/>
              </a:rPr>
              <a:t>int a = 10;</a:t>
            </a:r>
          </a:p>
          <a:p>
            <a:pPr marL="0" indent="0">
              <a:buNone/>
            </a:pPr>
            <a:r>
              <a:rPr lang="tr-TR" dirty="0">
                <a:latin typeface="Courier New" panose="02070309020205020404" pitchFamily="49" charset="0"/>
                <a:cs typeface="Courier New" panose="02070309020205020404" pitchFamily="49" charset="0"/>
              </a:rPr>
              <a:t>int b = (int)-a;</a:t>
            </a:r>
          </a:p>
          <a:p>
            <a:pPr marL="0" indent="0">
              <a:buNone/>
            </a:pPr>
            <a:r>
              <a:rPr lang="tr-TR" dirty="0">
                <a:latin typeface="+mj-lt"/>
              </a:rPr>
              <a:t>b değişkeni a’nın negatifidir.</a:t>
            </a:r>
          </a:p>
          <a:p>
            <a:pPr marL="0" indent="0">
              <a:buNone/>
            </a:pPr>
            <a:r>
              <a:rPr lang="tr-TR" dirty="0">
                <a:latin typeface="+mj-lt"/>
              </a:rPr>
              <a:t>Ayrıca + operatörü iki string i birleştirmekte de kullanılır.</a:t>
            </a:r>
            <a:br>
              <a:rPr lang="tr-TR" dirty="0">
                <a:latin typeface="+mj-lt"/>
              </a:rPr>
            </a:br>
            <a:r>
              <a:rPr lang="tr-TR" dirty="0">
                <a:latin typeface="Courier New" panose="02070309020205020404" pitchFamily="49" charset="0"/>
                <a:cs typeface="Courier New" panose="02070309020205020404" pitchFamily="49" charset="0"/>
              </a:rPr>
              <a:t>string a = “Berat";</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string b = “Eliaçık”;</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string c = a + b;</a:t>
            </a:r>
            <a:br>
              <a:rPr lang="tr-TR" dirty="0">
                <a:latin typeface="+mj-lt"/>
              </a:rPr>
            </a:br>
            <a:r>
              <a:rPr lang="tr-TR" dirty="0">
                <a:latin typeface="+mj-lt"/>
              </a:rPr>
              <a:t>write ile yazdırırsak ekrana “Berat Eliaçık” yazdıracaktır.</a:t>
            </a:r>
          </a:p>
          <a:p>
            <a:pPr marL="0" indent="0">
              <a:buNone/>
            </a:pPr>
            <a:endParaRPr lang="tr-TR" dirty="0">
              <a:latin typeface="+mj-lt"/>
            </a:endParaRPr>
          </a:p>
          <a:p>
            <a:r>
              <a:rPr lang="tr-TR" dirty="0">
                <a:latin typeface="+mj-lt"/>
              </a:rPr>
              <a:t>. Operatörü (Nokta Operatörü): Bir sınıfın yapısına ulaşmak için kullanırız. </a:t>
            </a:r>
            <a:br>
              <a:rPr lang="tr-TR" dirty="0">
                <a:latin typeface="+mj-lt"/>
              </a:rPr>
            </a:br>
            <a:r>
              <a:rPr lang="tr-TR" dirty="0">
                <a:latin typeface="Courier New" panose="02070309020205020404" pitchFamily="49" charset="0"/>
                <a:cs typeface="Courier New" panose="02070309020205020404" pitchFamily="49" charset="0"/>
              </a:rPr>
              <a:t>Console.Writeline();</a:t>
            </a:r>
          </a:p>
        </p:txBody>
      </p:sp>
      <p:sp>
        <p:nvSpPr>
          <p:cNvPr id="4" name="Slayt Numarası Yer Tutucusu 3">
            <a:extLst>
              <a:ext uri="{FF2B5EF4-FFF2-40B4-BE49-F238E27FC236}">
                <a16:creationId xmlns:a16="http://schemas.microsoft.com/office/drawing/2014/main" id="{A9A19F8E-1EBF-446B-B838-8E3A14374AC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8929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77C48B-7859-460C-9BD4-A523788A5456}"/>
              </a:ext>
            </a:extLst>
          </p:cNvPr>
          <p:cNvSpPr>
            <a:spLocks noGrp="1"/>
          </p:cNvSpPr>
          <p:nvPr>
            <p:ph type="title"/>
          </p:nvPr>
        </p:nvSpPr>
        <p:spPr/>
        <p:txBody>
          <a:bodyPr/>
          <a:lstStyle/>
          <a:p>
            <a:r>
              <a:rPr lang="tr-TR" dirty="0"/>
              <a:t>Özel Amaçlı Operatörler(Devamı)</a:t>
            </a:r>
          </a:p>
        </p:txBody>
      </p:sp>
      <p:sp>
        <p:nvSpPr>
          <p:cNvPr id="3" name="İçerik Yer Tutucusu 2">
            <a:extLst>
              <a:ext uri="{FF2B5EF4-FFF2-40B4-BE49-F238E27FC236}">
                <a16:creationId xmlns:a16="http://schemas.microsoft.com/office/drawing/2014/main" id="{A4FCC88F-20F9-4364-BF2B-9145ABAB23AA}"/>
              </a:ext>
            </a:extLst>
          </p:cNvPr>
          <p:cNvSpPr>
            <a:spLocks noGrp="1"/>
          </p:cNvSpPr>
          <p:nvPr>
            <p:ph idx="1"/>
          </p:nvPr>
        </p:nvSpPr>
        <p:spPr>
          <a:xfrm>
            <a:off x="1722268" y="2382175"/>
            <a:ext cx="9684689" cy="3777622"/>
          </a:xfrm>
        </p:spPr>
        <p:txBody>
          <a:bodyPr/>
          <a:lstStyle/>
          <a:p>
            <a:r>
              <a:rPr lang="tr-TR" dirty="0"/>
              <a:t>New Operatörü: New operatörü yeni bir nesne oluşturur.</a:t>
            </a:r>
          </a:p>
          <a:p>
            <a:pPr marL="0" indent="0">
              <a:buNone/>
            </a:pPr>
            <a:br>
              <a:rPr lang="tr-TR" dirty="0"/>
            </a:br>
            <a:r>
              <a:rPr lang="tr-TR" dirty="0">
                <a:latin typeface="Courier New" panose="02070309020205020404" pitchFamily="49" charset="0"/>
                <a:cs typeface="Courier New" panose="02070309020205020404" pitchFamily="49" charset="0"/>
              </a:rPr>
              <a:t>bilgisayar b = new bilgisayar();</a:t>
            </a:r>
            <a:br>
              <a:rPr lang="tr-TR" dirty="0">
                <a:latin typeface="Courier New" panose="02070309020205020404" pitchFamily="49" charset="0"/>
                <a:cs typeface="Courier New" panose="02070309020205020404" pitchFamily="49" charset="0"/>
              </a:rPr>
            </a:br>
            <a:r>
              <a:rPr lang="tr-TR" dirty="0">
                <a:latin typeface="Courier New" panose="02070309020205020404" pitchFamily="49" charset="0"/>
                <a:cs typeface="Courier New" panose="02070309020205020404" pitchFamily="49" charset="0"/>
              </a:rPr>
              <a:t>int c = new int();    // c değişkene varsayılan değer olan 0 atılır.</a:t>
            </a:r>
          </a:p>
          <a:p>
            <a:pPr marL="0" indent="0">
              <a:buNone/>
            </a:pPr>
            <a:endParaRPr lang="tr-TR" dirty="0">
              <a:latin typeface="Courier New" panose="02070309020205020404" pitchFamily="49" charset="0"/>
              <a:cs typeface="Courier New" panose="02070309020205020404" pitchFamily="49" charset="0"/>
            </a:endParaRPr>
          </a:p>
          <a:p>
            <a:r>
              <a:rPr lang="tr-TR" dirty="0"/>
              <a:t>typeof Operatörü: Herhangi bir türe ilişkin </a:t>
            </a:r>
            <a:r>
              <a:rPr lang="tr-TR" dirty="0">
                <a:latin typeface="Courier New" panose="02070309020205020404" pitchFamily="49" charset="0"/>
                <a:cs typeface="Courier New" panose="02070309020205020404" pitchFamily="49" charset="0"/>
              </a:rPr>
              <a:t>System.Type </a:t>
            </a:r>
            <a:r>
              <a:rPr lang="tr-TR" dirty="0"/>
              <a:t>sınıfı türünden bir nesne üretir.</a:t>
            </a:r>
          </a:p>
          <a:p>
            <a:endParaRPr lang="tr-TR" dirty="0"/>
          </a:p>
        </p:txBody>
      </p:sp>
      <p:sp>
        <p:nvSpPr>
          <p:cNvPr id="4" name="Slayt Numarası Yer Tutucusu 3">
            <a:extLst>
              <a:ext uri="{FF2B5EF4-FFF2-40B4-BE49-F238E27FC236}">
                <a16:creationId xmlns:a16="http://schemas.microsoft.com/office/drawing/2014/main" id="{D692A21B-0411-4007-99B2-E85CCF8CEAA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2478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0B09F0-29BE-4767-BECD-C0DE871CBFA3}"/>
              </a:ext>
            </a:extLst>
          </p:cNvPr>
          <p:cNvSpPr>
            <a:spLocks noGrp="1"/>
          </p:cNvSpPr>
          <p:nvPr>
            <p:ph type="title"/>
          </p:nvPr>
        </p:nvSpPr>
        <p:spPr/>
        <p:txBody>
          <a:bodyPr/>
          <a:lstStyle/>
          <a:p>
            <a:r>
              <a:rPr lang="tr-TR" dirty="0"/>
              <a:t>Operatör Önceliği</a:t>
            </a:r>
          </a:p>
        </p:txBody>
      </p:sp>
      <p:sp>
        <p:nvSpPr>
          <p:cNvPr id="3" name="İçerik Yer Tutucusu 2">
            <a:extLst>
              <a:ext uri="{FF2B5EF4-FFF2-40B4-BE49-F238E27FC236}">
                <a16:creationId xmlns:a16="http://schemas.microsoft.com/office/drawing/2014/main" id="{ED489755-E32E-4E48-8C1D-3069B3FA6430}"/>
              </a:ext>
            </a:extLst>
          </p:cNvPr>
          <p:cNvSpPr>
            <a:spLocks noGrp="1"/>
          </p:cNvSpPr>
          <p:nvPr>
            <p:ph idx="1"/>
          </p:nvPr>
        </p:nvSpPr>
        <p:spPr>
          <a:xfrm>
            <a:off x="727969" y="1905000"/>
            <a:ext cx="11203619" cy="4100290"/>
          </a:xfrm>
        </p:spPr>
        <p:txBody>
          <a:bodyPr>
            <a:normAutofit/>
          </a:bodyPr>
          <a:lstStyle/>
          <a:p>
            <a:r>
              <a:rPr lang="tr-TR" dirty="0"/>
              <a:t>C# da, tıpkı matematikte olduğu gibi işlem önceliği söz konusudur.</a:t>
            </a:r>
          </a:p>
          <a:p>
            <a:r>
              <a:rPr lang="tr-TR" dirty="0"/>
              <a:t>c=3+5*9; c=48dir. (3+5)*9 olsa 72 olacaktı. Öncelik normal hayattaki matematikte ve yazılımda bildiğimiz gibi çarpmadadır.</a:t>
            </a:r>
            <a:br>
              <a:rPr lang="tr-TR" dirty="0"/>
            </a:br>
            <a:r>
              <a:rPr lang="tr-TR" dirty="0"/>
              <a:t>Ama çarpma ve bölme ile toplama ve çıkarmanın öncelikleri eşittir.</a:t>
            </a:r>
            <a:br>
              <a:rPr lang="tr-TR" dirty="0"/>
            </a:br>
            <a:endParaRPr lang="tr-TR" dirty="0"/>
          </a:p>
          <a:p>
            <a:r>
              <a:rPr lang="tr-TR" dirty="0"/>
              <a:t>Peki c=3*4/2; bu durumda ne olacak? İşlem öncelikleri eşit. C# otomatik olarak Soldan işlem yaparak Sağa doğru yapacaktır. Yani önce 3*4 sonra 12/2.</a:t>
            </a:r>
            <a:br>
              <a:rPr lang="tr-TR" dirty="0"/>
            </a:br>
            <a:r>
              <a:rPr lang="tr-TR" dirty="0"/>
              <a:t>c=(3+5)*9; c=72dir. İşlemler parantezden başlar. Eğer iç içe 2 veya daha fazla parantez varsa en içtekinden başlanarak işlem yapılır.</a:t>
            </a:r>
          </a:p>
        </p:txBody>
      </p:sp>
      <p:sp>
        <p:nvSpPr>
          <p:cNvPr id="4" name="Slayt Numarası Yer Tutucusu 3">
            <a:extLst>
              <a:ext uri="{FF2B5EF4-FFF2-40B4-BE49-F238E27FC236}">
                <a16:creationId xmlns:a16="http://schemas.microsoft.com/office/drawing/2014/main" id="{2FBD427B-C942-4A3A-87C8-1A8E2DB431E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780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3019A5-8094-4A62-AD61-48B0CD1D8E77}"/>
              </a:ext>
            </a:extLst>
          </p:cNvPr>
          <p:cNvSpPr>
            <a:spLocks noGrp="1"/>
          </p:cNvSpPr>
          <p:nvPr>
            <p:ph type="title"/>
          </p:nvPr>
        </p:nvSpPr>
        <p:spPr>
          <a:xfrm>
            <a:off x="3077763" y="659621"/>
            <a:ext cx="6411320" cy="1280890"/>
          </a:xfrm>
        </p:spPr>
        <p:txBody>
          <a:bodyPr/>
          <a:lstStyle/>
          <a:p>
            <a:r>
              <a:rPr lang="tr-TR" dirty="0"/>
              <a:t>Operatör Önceliği (Devamı)</a:t>
            </a:r>
          </a:p>
        </p:txBody>
      </p:sp>
      <p:sp>
        <p:nvSpPr>
          <p:cNvPr id="4" name="Slayt Numarası Yer Tutucusu 3">
            <a:extLst>
              <a:ext uri="{FF2B5EF4-FFF2-40B4-BE49-F238E27FC236}">
                <a16:creationId xmlns:a16="http://schemas.microsoft.com/office/drawing/2014/main" id="{B8F73DE3-A734-42B8-A566-216193DFFB0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9" name="İçerik Yer Tutucusu 4" descr="tablo içeren bir resim&#10;&#10;Açıklama otomatik olarak oluşturuldu">
            <a:extLst>
              <a:ext uri="{FF2B5EF4-FFF2-40B4-BE49-F238E27FC236}">
                <a16:creationId xmlns:a16="http://schemas.microsoft.com/office/drawing/2014/main" id="{1E184FAA-77E3-4A3D-BB4C-5581EDF6D4D3}"/>
              </a:ext>
            </a:extLst>
          </p:cNvPr>
          <p:cNvPicPr>
            <a:picLocks noChangeAspect="1"/>
          </p:cNvPicPr>
          <p:nvPr/>
        </p:nvPicPr>
        <p:blipFill>
          <a:blip r:embed="rId2"/>
          <a:stretch>
            <a:fillRect/>
          </a:stretch>
        </p:blipFill>
        <p:spPr>
          <a:xfrm>
            <a:off x="2256398" y="1592825"/>
            <a:ext cx="7679204" cy="4945626"/>
          </a:xfrm>
          <a:prstGeom prst="rect">
            <a:avLst/>
          </a:prstGeom>
        </p:spPr>
      </p:pic>
    </p:spTree>
    <p:extLst>
      <p:ext uri="{BB962C8B-B14F-4D97-AF65-F5344CB8AC3E}">
        <p14:creationId xmlns:p14="http://schemas.microsoft.com/office/powerpoint/2010/main" val="285640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32586" y="672260"/>
            <a:ext cx="4673114" cy="1280890"/>
          </a:xfrm>
        </p:spPr>
        <p:txBody>
          <a:bodyPr>
            <a:normAutofit/>
          </a:bodyPr>
          <a:lstStyle/>
          <a:p>
            <a:r>
              <a:rPr lang="tr-TR" dirty="0"/>
              <a:t>Uygulama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Resim 5">
            <a:extLst>
              <a:ext uri="{FF2B5EF4-FFF2-40B4-BE49-F238E27FC236}">
                <a16:creationId xmlns:a16="http://schemas.microsoft.com/office/drawing/2014/main" id="{C2A28359-33C3-441E-84AD-224D4E83BF7E}"/>
              </a:ext>
            </a:extLst>
          </p:cNvPr>
          <p:cNvPicPr>
            <a:picLocks noChangeAspect="1"/>
          </p:cNvPicPr>
          <p:nvPr/>
        </p:nvPicPr>
        <p:blipFill>
          <a:blip r:embed="rId2"/>
          <a:stretch>
            <a:fillRect/>
          </a:stretch>
        </p:blipFill>
        <p:spPr>
          <a:xfrm>
            <a:off x="6626707" y="1312705"/>
            <a:ext cx="5275069" cy="5314912"/>
          </a:xfrm>
          <a:prstGeom prst="rect">
            <a:avLst/>
          </a:prstGeom>
        </p:spPr>
      </p:pic>
      <p:sp>
        <p:nvSpPr>
          <p:cNvPr id="7" name="Metin kutusu 6">
            <a:extLst>
              <a:ext uri="{FF2B5EF4-FFF2-40B4-BE49-F238E27FC236}">
                <a16:creationId xmlns:a16="http://schemas.microsoft.com/office/drawing/2014/main" id="{416B89B5-D5D6-4281-80A1-B990B0775930}"/>
              </a:ext>
            </a:extLst>
          </p:cNvPr>
          <p:cNvSpPr txBox="1"/>
          <p:nvPr/>
        </p:nvSpPr>
        <p:spPr>
          <a:xfrm>
            <a:off x="1904571" y="3105834"/>
            <a:ext cx="4129144" cy="646331"/>
          </a:xfrm>
          <a:prstGeom prst="rect">
            <a:avLst/>
          </a:prstGeom>
          <a:noFill/>
        </p:spPr>
        <p:txBody>
          <a:bodyPr wrap="square" rtlCol="0">
            <a:spAutoFit/>
          </a:bodyPr>
          <a:lstStyle/>
          <a:p>
            <a:r>
              <a:rPr lang="tr-TR" dirty="0"/>
              <a:t>Girilen 3 sayıdan en büyüğü bulan uygulama örneği.</a:t>
            </a:r>
          </a:p>
        </p:txBody>
      </p:sp>
    </p:spTree>
    <p:extLst>
      <p:ext uri="{BB962C8B-B14F-4D97-AF65-F5344CB8AC3E}">
        <p14:creationId xmlns:p14="http://schemas.microsoft.com/office/powerpoint/2010/main" val="181677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83103"/>
            <a:ext cx="8911687" cy="1280890"/>
          </a:xfrm>
        </p:spPr>
        <p:txBody>
          <a:bodyPr>
            <a:normAutofit/>
          </a:bodyPr>
          <a:lstStyle/>
          <a:p>
            <a:r>
              <a:rPr lang="tr-TR" dirty="0"/>
              <a:t>Uygulama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Resim 5">
            <a:extLst>
              <a:ext uri="{FF2B5EF4-FFF2-40B4-BE49-F238E27FC236}">
                <a16:creationId xmlns:a16="http://schemas.microsoft.com/office/drawing/2014/main" id="{16285564-DCA5-488C-8AD7-BBA2B23439CA}"/>
              </a:ext>
            </a:extLst>
          </p:cNvPr>
          <p:cNvPicPr>
            <a:picLocks noChangeAspect="1"/>
          </p:cNvPicPr>
          <p:nvPr/>
        </p:nvPicPr>
        <p:blipFill>
          <a:blip r:embed="rId2"/>
          <a:stretch>
            <a:fillRect/>
          </a:stretch>
        </p:blipFill>
        <p:spPr>
          <a:xfrm>
            <a:off x="6560598" y="1323548"/>
            <a:ext cx="5329499" cy="5374060"/>
          </a:xfrm>
          <a:prstGeom prst="rect">
            <a:avLst/>
          </a:prstGeom>
        </p:spPr>
      </p:pic>
      <p:sp>
        <p:nvSpPr>
          <p:cNvPr id="7" name="Metin kutusu 6">
            <a:extLst>
              <a:ext uri="{FF2B5EF4-FFF2-40B4-BE49-F238E27FC236}">
                <a16:creationId xmlns:a16="http://schemas.microsoft.com/office/drawing/2014/main" id="{80F85F36-F225-448A-B18F-83784AD54657}"/>
              </a:ext>
            </a:extLst>
          </p:cNvPr>
          <p:cNvSpPr txBox="1"/>
          <p:nvPr/>
        </p:nvSpPr>
        <p:spPr>
          <a:xfrm>
            <a:off x="1904571" y="3105834"/>
            <a:ext cx="4129144" cy="646331"/>
          </a:xfrm>
          <a:prstGeom prst="rect">
            <a:avLst/>
          </a:prstGeom>
          <a:noFill/>
        </p:spPr>
        <p:txBody>
          <a:bodyPr wrap="square" rtlCol="0">
            <a:spAutoFit/>
          </a:bodyPr>
          <a:lstStyle/>
          <a:p>
            <a:r>
              <a:rPr lang="tr-TR" dirty="0"/>
              <a:t>Vücut kitle endeksi hesaplayan uygulama örneği.</a:t>
            </a:r>
          </a:p>
        </p:txBody>
      </p:sp>
    </p:spTree>
    <p:extLst>
      <p:ext uri="{BB962C8B-B14F-4D97-AF65-F5344CB8AC3E}">
        <p14:creationId xmlns:p14="http://schemas.microsoft.com/office/powerpoint/2010/main" val="6553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A94AF-EEE4-457E-AE34-500727B4866A}"/>
              </a:ext>
            </a:extLst>
          </p:cNvPr>
          <p:cNvSpPr>
            <a:spLocks noGrp="1"/>
          </p:cNvSpPr>
          <p:nvPr>
            <p:ph type="title"/>
          </p:nvPr>
        </p:nvSpPr>
        <p:spPr>
          <a:xfrm>
            <a:off x="1672428" y="688765"/>
            <a:ext cx="4823875" cy="1280890"/>
          </a:xfrm>
        </p:spPr>
        <p:txBody>
          <a:bodyPr/>
          <a:lstStyle/>
          <a:p>
            <a:r>
              <a:rPr lang="tr-TR" dirty="0"/>
              <a:t>Uygulama Örneği - 3</a:t>
            </a:r>
          </a:p>
        </p:txBody>
      </p:sp>
      <p:sp>
        <p:nvSpPr>
          <p:cNvPr id="3" name="İçerik Yer Tutucusu 2">
            <a:extLst>
              <a:ext uri="{FF2B5EF4-FFF2-40B4-BE49-F238E27FC236}">
                <a16:creationId xmlns:a16="http://schemas.microsoft.com/office/drawing/2014/main" id="{1EEFD894-77FD-4732-957D-D0A5278FE2B7}"/>
              </a:ext>
            </a:extLst>
          </p:cNvPr>
          <p:cNvSpPr>
            <a:spLocks noGrp="1"/>
          </p:cNvSpPr>
          <p:nvPr>
            <p:ph idx="1"/>
          </p:nvPr>
        </p:nvSpPr>
        <p:spPr>
          <a:xfrm>
            <a:off x="1672428" y="3016575"/>
            <a:ext cx="4823875" cy="1104597"/>
          </a:xfrm>
        </p:spPr>
        <p:txBody>
          <a:bodyPr/>
          <a:lstStyle/>
          <a:p>
            <a:pPr marL="0" indent="0">
              <a:buNone/>
            </a:pPr>
            <a:r>
              <a:rPr lang="tr-TR" dirty="0"/>
              <a:t>5 denemede bilgisayarın ürettiği rastgele sayıyı, ipuçlarıyla bulma uygulaması.</a:t>
            </a:r>
          </a:p>
        </p:txBody>
      </p:sp>
      <p:sp>
        <p:nvSpPr>
          <p:cNvPr id="4" name="Slayt Numarası Yer Tutucusu 3">
            <a:extLst>
              <a:ext uri="{FF2B5EF4-FFF2-40B4-BE49-F238E27FC236}">
                <a16:creationId xmlns:a16="http://schemas.microsoft.com/office/drawing/2014/main" id="{103F972F-5BBB-4830-B3CE-6B8BBA3D8F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Resim 5">
            <a:extLst>
              <a:ext uri="{FF2B5EF4-FFF2-40B4-BE49-F238E27FC236}">
                <a16:creationId xmlns:a16="http://schemas.microsoft.com/office/drawing/2014/main" id="{38575874-EC56-4896-BDDD-A5A576E6A256}"/>
              </a:ext>
            </a:extLst>
          </p:cNvPr>
          <p:cNvPicPr>
            <a:picLocks noChangeAspect="1"/>
          </p:cNvPicPr>
          <p:nvPr/>
        </p:nvPicPr>
        <p:blipFill>
          <a:blip r:embed="rId2"/>
          <a:stretch>
            <a:fillRect/>
          </a:stretch>
        </p:blipFill>
        <p:spPr>
          <a:xfrm>
            <a:off x="7013359" y="1329210"/>
            <a:ext cx="4930160" cy="5313830"/>
          </a:xfrm>
          <a:prstGeom prst="rect">
            <a:avLst/>
          </a:prstGeom>
        </p:spPr>
      </p:pic>
    </p:spTree>
    <p:extLst>
      <p:ext uri="{BB962C8B-B14F-4D97-AF65-F5344CB8AC3E}">
        <p14:creationId xmlns:p14="http://schemas.microsoft.com/office/powerpoint/2010/main" val="3152072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2270868"/>
            <a:ext cx="10086553" cy="5364265"/>
          </a:xfrm>
        </p:spPr>
        <p:txBody>
          <a:bodyPr>
            <a:normAutofit/>
          </a:bodyPr>
          <a:lstStyle/>
          <a:p>
            <a:pPr algn="just"/>
            <a:r>
              <a:rPr lang="en-US" dirty="0"/>
              <a:t>C</a:t>
            </a:r>
            <a:r>
              <a:rPr lang="tr-TR" dirty="0"/>
              <a:t># daki</a:t>
            </a:r>
            <a:r>
              <a:rPr lang="en-US" dirty="0"/>
              <a:t> operatörler, programın işlenenler üzerinde gerçekleştirmesi gereken işlemi gösteren özel sembollerdir. Örneğin, bir değişkeni değerlendirmek veya uygun bir ifade oluşturmak için bir değişken üzerinde bir işlem yapmak için kullanılabilirler.</a:t>
            </a:r>
            <a:r>
              <a:rPr lang="tr-TR" dirty="0"/>
              <a:t> </a:t>
            </a:r>
            <a:endParaRPr lang="en-US" dirty="0"/>
          </a:p>
          <a:p>
            <a:pPr algn="just"/>
            <a:r>
              <a:rPr lang="tr-TR" dirty="0"/>
              <a:t>Operatörler yapılarına göre 3 grupta incelenir; Unary, Binary ve Ternary. </a:t>
            </a:r>
          </a:p>
          <a:p>
            <a:pPr algn="just"/>
            <a:r>
              <a:rPr lang="en-US" dirty="0"/>
              <a:t>C#</a:t>
            </a:r>
            <a:r>
              <a:rPr lang="tr-TR" dirty="0"/>
              <a:t>; </a:t>
            </a:r>
            <a:r>
              <a:rPr lang="en-US" dirty="0"/>
              <a:t>aritmetik operatörler, </a:t>
            </a:r>
            <a:r>
              <a:rPr lang="tr-TR" dirty="0"/>
              <a:t>karşılaştırma</a:t>
            </a:r>
            <a:r>
              <a:rPr lang="en-US" dirty="0"/>
              <a:t> operatörler</a:t>
            </a:r>
            <a:r>
              <a:rPr lang="tr-TR" dirty="0"/>
              <a:t>i</a:t>
            </a:r>
            <a:r>
              <a:rPr lang="en-US" dirty="0"/>
              <a:t>,</a:t>
            </a:r>
            <a:r>
              <a:rPr lang="tr-TR" dirty="0"/>
              <a:t> </a:t>
            </a:r>
            <a:r>
              <a:rPr lang="en-US" dirty="0"/>
              <a:t>atama operatörleri, mantıksal</a:t>
            </a:r>
            <a:r>
              <a:rPr lang="tr-TR" dirty="0"/>
              <a:t> </a:t>
            </a:r>
            <a:r>
              <a:rPr lang="en-US" dirty="0"/>
              <a:t>operatörler, tekli operatörler vb.</a:t>
            </a:r>
            <a:r>
              <a:rPr lang="tr-TR" dirty="0"/>
              <a:t> </a:t>
            </a:r>
            <a:r>
              <a:rPr lang="en-US" dirty="0"/>
              <a:t>gibi ço</a:t>
            </a:r>
            <a:r>
              <a:rPr lang="tr-TR" dirty="0"/>
              <a:t>k</a:t>
            </a:r>
            <a:r>
              <a:rPr lang="en-US" dirty="0"/>
              <a:t> çeşitli operatörler sunar.</a:t>
            </a:r>
            <a:r>
              <a:rPr lang="tr-TR" dirty="0"/>
              <a:t> </a:t>
            </a:r>
          </a:p>
          <a:p>
            <a:pPr algn="just"/>
            <a:r>
              <a:rPr lang="tr-TR" dirty="0"/>
              <a:t>Bir ifadede birden fazla operatör varsa, operatör önceliğine göre işlemler yapılır. Önce parantez için yapılır. İç içe parantezler söz konusuysa önce en içteki parantez yapılır, sıra ile dıştaki parantezlere gidilir. Mesela aynı öncelikte olan toplama ve çıkarma gibi işlemlerde ise soldan sağa doğru öncelik sırası esas alınır.</a:t>
            </a:r>
          </a:p>
          <a:p>
            <a:pPr algn="just"/>
            <a:endParaRPr lang="tr-TR" dirty="0"/>
          </a:p>
          <a:p>
            <a:pPr algn="just"/>
            <a:endParaRPr lang="en-US" dirty="0"/>
          </a:p>
        </p:txBody>
      </p:sp>
    </p:spTree>
    <p:extLst>
      <p:ext uri="{BB962C8B-B14F-4D97-AF65-F5344CB8AC3E}">
        <p14:creationId xmlns:p14="http://schemas.microsoft.com/office/powerpoint/2010/main" val="269758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a:t>Operatörler</a:t>
            </a:r>
          </a:p>
          <a:p>
            <a:r>
              <a:rPr lang="tr-TR" dirty="0"/>
              <a:t>C# da operatörlerin sınıflandırılması</a:t>
            </a:r>
          </a:p>
          <a:p>
            <a:r>
              <a:rPr lang="tr-TR" dirty="0"/>
              <a:t>Yapılarına göre operatörler</a:t>
            </a:r>
          </a:p>
          <a:p>
            <a:r>
              <a:rPr lang="tr-TR" dirty="0"/>
              <a:t>İşlevlerine göre operatörler</a:t>
            </a:r>
          </a:p>
          <a:p>
            <a:r>
              <a:rPr lang="tr-TR" dirty="0"/>
              <a:t>Operatör önceliği</a:t>
            </a:r>
          </a:p>
          <a:p>
            <a:r>
              <a:rPr lang="tr-TR" dirty="0"/>
              <a:t>Örnekler</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638300" y="2180205"/>
            <a:ext cx="8915400" cy="3777622"/>
          </a:xfrm>
        </p:spPr>
        <p:txBody>
          <a:bodyPr/>
          <a:lstStyle/>
          <a:p>
            <a:r>
              <a:rPr lang="en-US" dirty="0">
                <a:hlinkClick r:id="rId2"/>
              </a:rPr>
              <a:t>https://www.w3schools.com/cs/index.php</a:t>
            </a:r>
            <a:endParaRPr lang="tr-TR" dirty="0"/>
          </a:p>
          <a:p>
            <a:r>
              <a:rPr lang="en-US" dirty="0">
                <a:hlinkClick r:id="rId3"/>
              </a:rPr>
              <a:t>https://www.tutorialspoint.com/csharp/index.htm</a:t>
            </a:r>
            <a:endParaRPr lang="tr-TR" dirty="0"/>
          </a:p>
          <a:p>
            <a:r>
              <a:rPr lang="en-US" dirty="0">
                <a:hlinkClick r:id="rId4"/>
              </a:rPr>
              <a:t>https://www.tutorialsteacher.com/csharp/csharp-tutorials</a:t>
            </a:r>
            <a:endParaRPr lang="tr-TR" dirty="0"/>
          </a:p>
          <a:p>
            <a:r>
              <a:rPr lang="en-US" dirty="0">
                <a:hlinkClick r:id="rId5"/>
              </a:rPr>
              <a:t>https://www.mono-project.com/docs/about-mono/languages/csharp/</a:t>
            </a:r>
            <a:endParaRPr lang="tr-TR" dirty="0"/>
          </a:p>
          <a:p>
            <a:r>
              <a:rPr lang="en-US" dirty="0">
                <a:hlinkClick r:id="rId6"/>
              </a:rPr>
              <a:t>https://docs.microsoft.com/tr-tr/dotnet/csharp/</a:t>
            </a:r>
            <a:endParaRPr lang="tr-TR" dirty="0"/>
          </a:p>
          <a:p>
            <a:r>
              <a:rPr lang="en-US" dirty="0">
                <a:hlinkClick r:id="rId7"/>
              </a:rPr>
              <a:t>https://www.javatpoint.com/csharp-operators</a:t>
            </a:r>
            <a:endParaRPr lang="tr-TR" dirty="0"/>
          </a:p>
          <a:p>
            <a:r>
              <a:rPr lang="en-US" dirty="0">
                <a:hlinkClick r:id="rId8"/>
              </a:rPr>
              <a:t>https://zetcode.com/lang/csharp/operators/</a:t>
            </a:r>
            <a:endParaRPr lang="tr-TR" dirty="0"/>
          </a:p>
          <a:p>
            <a:r>
              <a:rPr lang="en-US" dirty="0">
                <a:hlinkClick r:id="rId9"/>
              </a:rPr>
              <a:t>https://www.softwaretestinghelp.com/c-sharp/csharp-operators/</a:t>
            </a: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1"/>
            <a:extLst>
              <a:ext uri="{FF2B5EF4-FFF2-40B4-BE49-F238E27FC236}">
                <a16:creationId xmlns:a16="http://schemas.microsoft.com/office/drawing/2014/main" id="{E615FC51-021C-4530-9CCB-7B39F7838C2C}"/>
              </a:ext>
            </a:extLst>
          </p:cNvPr>
          <p:cNvPicPr>
            <a:picLocks noChangeAspect="1"/>
          </p:cNvPicPr>
          <p:nvPr/>
        </p:nvPicPr>
        <p:blipFill>
          <a:blip r:embed="rId12"/>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3">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Berat ELİAÇIK 1911404006</a:t>
            </a:r>
            <a:br>
              <a:rPr lang="tr-TR" b="1" dirty="0">
                <a:solidFill>
                  <a:schemeClr val="tx1"/>
                </a:solidFill>
              </a:rPr>
            </a:br>
            <a:r>
              <a:rPr lang="tr-TR" dirty="0">
                <a:solidFill>
                  <a:schemeClr val="tx1"/>
                </a:solidFill>
              </a:rPr>
              <a:t>E-posta                       : berateliacikk@gmail.com</a:t>
            </a:r>
          </a:p>
          <a:p>
            <a:r>
              <a:rPr lang="tr-TR" dirty="0">
                <a:solidFill>
                  <a:schemeClr val="tx1"/>
                </a:solidFill>
              </a:rPr>
              <a:t>Tarih                            : 06/06/2021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56078" y="659621"/>
            <a:ext cx="8911687" cy="1280890"/>
          </a:xfrm>
        </p:spPr>
        <p:txBody>
          <a:bodyPr/>
          <a:lstStyle/>
          <a:p>
            <a:r>
              <a:rPr lang="tr-TR" dirty="0"/>
              <a:t>Operatörler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a:extLst>
              <a:ext uri="{FF2B5EF4-FFF2-40B4-BE49-F238E27FC236}">
                <a16:creationId xmlns:a16="http://schemas.microsoft.com/office/drawing/2014/main" id="{68CBE0F4-3EA6-44F9-9B2B-B2BE0BC69AC0}"/>
              </a:ext>
            </a:extLst>
          </p:cNvPr>
          <p:cNvPicPr>
            <a:picLocks noChangeAspect="1" noChangeArrowheads="1"/>
          </p:cNvPicPr>
          <p:nvPr/>
        </p:nvPicPr>
        <p:blipFill>
          <a:blip r:embed="rId2"/>
          <a:srcRect l="6403" r="6403"/>
          <a:stretch/>
        </p:blipFill>
        <p:spPr bwMode="auto">
          <a:xfrm>
            <a:off x="8206811" y="2033647"/>
            <a:ext cx="3687717" cy="2379677"/>
          </a:xfrm>
          <a:prstGeom prst="rect">
            <a:avLst/>
          </a:prstGeom>
          <a:noFill/>
          <a:extLst>
            <a:ext uri="{909E8E84-426E-40DD-AFC4-6F175D3DCCD1}">
              <a14:hiddenFill xmlns:a14="http://schemas.microsoft.com/office/drawing/2010/main">
                <a:solidFill>
                  <a:srgbClr val="FFFFFF"/>
                </a:solidFill>
              </a14:hiddenFill>
            </a:ext>
          </a:extLst>
        </p:spPr>
      </p:pic>
      <p:sp>
        <p:nvSpPr>
          <p:cNvPr id="8" name="İçerik Yer Tutucusu 7">
            <a:extLst>
              <a:ext uri="{FF2B5EF4-FFF2-40B4-BE49-F238E27FC236}">
                <a16:creationId xmlns:a16="http://schemas.microsoft.com/office/drawing/2014/main" id="{D4D49240-F2A2-4136-AAEB-AE3334B3C4A0}"/>
              </a:ext>
            </a:extLst>
          </p:cNvPr>
          <p:cNvSpPr>
            <a:spLocks noGrp="1"/>
          </p:cNvSpPr>
          <p:nvPr>
            <p:ph idx="1"/>
          </p:nvPr>
        </p:nvSpPr>
        <p:spPr>
          <a:xfrm>
            <a:off x="1213925" y="2150181"/>
            <a:ext cx="6802611" cy="3034377"/>
          </a:xfrm>
        </p:spPr>
        <p:txBody>
          <a:bodyPr>
            <a:noAutofit/>
          </a:bodyPr>
          <a:lstStyle/>
          <a:p>
            <a:r>
              <a:rPr lang="tr-TR" dirty="0">
                <a:latin typeface="+mj-lt"/>
              </a:rPr>
              <a:t>Operatörler v</a:t>
            </a:r>
            <a:r>
              <a:rPr lang="tr-TR" dirty="0">
                <a:effectLst/>
                <a:latin typeface="+mj-lt"/>
              </a:rPr>
              <a:t>eriler üzerinde matematiksel işlem yapmak, karşılaştırma, hesaplama ve özel bazı görevleri gerçekleştirmek için kullanılan yapılardır. Örneğin a + b ifadesinde + işareti bir operatördür. Operatörlerin etki ettikleri sabit ya da değişkenlere ise operand denir.</a:t>
            </a:r>
          </a:p>
          <a:p>
            <a:r>
              <a:rPr lang="tr-TR" dirty="0">
                <a:latin typeface="+mj-lt"/>
              </a:rPr>
              <a:t>Operatörler yapılarına ve işlevlerine göre sınıflandırılabilir.</a:t>
            </a:r>
            <a:endParaRPr lang="tr-TR" dirty="0">
              <a:effectLst/>
              <a:latin typeface="+mj-lt"/>
            </a:endParaRPr>
          </a:p>
          <a:p>
            <a:pPr marL="0" indent="0">
              <a:buNone/>
            </a:pPr>
            <a:endParaRPr lang="tr-TR" dirty="0">
              <a:latin typeface="+mj-lt"/>
            </a:endParaRPr>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78460" y="606355"/>
            <a:ext cx="8911687" cy="1280890"/>
          </a:xfrm>
        </p:spPr>
        <p:txBody>
          <a:bodyPr>
            <a:normAutofit/>
          </a:bodyPr>
          <a:lstStyle/>
          <a:p>
            <a:r>
              <a:rPr lang="tr-TR" dirty="0"/>
              <a:t>Yapılarına Göre Operatörler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2">
            <a:extLst>
              <a:ext uri="{FF2B5EF4-FFF2-40B4-BE49-F238E27FC236}">
                <a16:creationId xmlns:a16="http://schemas.microsoft.com/office/drawing/2014/main" id="{314099AD-36F7-466B-88B6-D2E6000F6DA9}"/>
              </a:ext>
            </a:extLst>
          </p:cNvPr>
          <p:cNvSpPr>
            <a:spLocks noGrp="1" noChangeArrowheads="1"/>
          </p:cNvSpPr>
          <p:nvPr>
            <p:ph idx="1"/>
          </p:nvPr>
        </p:nvSpPr>
        <p:spPr bwMode="auto">
          <a:xfrm>
            <a:off x="1685497" y="1997839"/>
            <a:ext cx="102135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tr-TR" altLang="tr-TR" dirty="0">
                <a:solidFill>
                  <a:schemeClr val="tx1"/>
                </a:solidFill>
                <a:latin typeface="+mj-lt"/>
              </a:rPr>
              <a:t>C# da o</a:t>
            </a:r>
            <a:r>
              <a:rPr kumimoji="0" lang="tr-TR" altLang="tr-TR" u="none" strike="noStrike" cap="none" normalizeH="0" baseline="0" dirty="0">
                <a:ln>
                  <a:noFill/>
                </a:ln>
                <a:solidFill>
                  <a:schemeClr val="tx1"/>
                </a:solidFill>
                <a:effectLst/>
                <a:latin typeface="+mj-lt"/>
              </a:rPr>
              <a:t>peratörler yapı olarak üç grupta incelenir.</a:t>
            </a:r>
          </a:p>
          <a:p>
            <a:pPr marL="0" indent="0" defTabSz="914400" eaLnBrk="0" fontAlgn="base" hangingPunct="0">
              <a:spcBef>
                <a:spcPct val="0"/>
              </a:spcBef>
              <a:spcAft>
                <a:spcPct val="0"/>
              </a:spcAft>
              <a:buClrTx/>
              <a:buNone/>
            </a:pPr>
            <a:endParaRPr kumimoji="0" lang="tr-TR" altLang="tr-TR"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ClrTx/>
            </a:pPr>
            <a:r>
              <a:rPr kumimoji="0" lang="tr-TR" altLang="tr-TR" u="none" strike="noStrike" cap="none" normalizeH="0" baseline="0" dirty="0">
                <a:ln>
                  <a:noFill/>
                </a:ln>
                <a:solidFill>
                  <a:schemeClr val="tx1"/>
                </a:solidFill>
                <a:effectLst/>
                <a:latin typeface="+mj-lt"/>
              </a:rPr>
              <a:t>Unary Operatörler: Tek operandı olan operatörlerd</a:t>
            </a:r>
            <a:r>
              <a:rPr lang="tr-TR" altLang="tr-TR" dirty="0">
                <a:solidFill>
                  <a:schemeClr val="tx1"/>
                </a:solidFill>
                <a:latin typeface="+mj-lt"/>
              </a:rPr>
              <a:t>ir. </a:t>
            </a:r>
            <a:r>
              <a:rPr kumimoji="0" lang="tr-TR" altLang="tr-TR" u="none" strike="noStrike" cap="none" normalizeH="0" baseline="0" dirty="0">
                <a:ln>
                  <a:noFill/>
                </a:ln>
                <a:solidFill>
                  <a:schemeClr val="tx1"/>
                </a:solidFill>
                <a:effectLst/>
                <a:latin typeface="+mj-lt"/>
              </a:rPr>
              <a:t>() , [], ++, _, +, _, !, ~, new, checked, unchecked, typeof, sizeof </a:t>
            </a:r>
          </a:p>
          <a:p>
            <a:pPr defTabSz="914400" eaLnBrk="0" fontAlgn="base" hangingPunct="0">
              <a:spcBef>
                <a:spcPct val="0"/>
              </a:spcBef>
              <a:spcAft>
                <a:spcPct val="0"/>
              </a:spcAft>
              <a:buClrTx/>
            </a:pPr>
            <a:endParaRPr kumimoji="0" lang="tr-TR" altLang="tr-TR"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ClrTx/>
            </a:pPr>
            <a:r>
              <a:rPr kumimoji="0" lang="tr-TR" altLang="tr-TR" u="none" strike="noStrike" cap="none" normalizeH="0" baseline="0" dirty="0">
                <a:ln>
                  <a:noFill/>
                </a:ln>
                <a:solidFill>
                  <a:schemeClr val="tx1"/>
                </a:solidFill>
                <a:effectLst/>
                <a:latin typeface="+mj-lt"/>
              </a:rPr>
              <a:t>Binary Operatörler: İki operandı olan operatörlerdir. *,/,%, + ,-,,&gt;=, as, is, &gt;,==,!=,&amp;, ^, |, &amp;&amp;, |, =,*=,/=,%=,+=,-=,&gt;=,&amp;=,^=,| = </a:t>
            </a:r>
          </a:p>
          <a:p>
            <a:pPr defTabSz="914400" eaLnBrk="0" fontAlgn="base" hangingPunct="0">
              <a:spcBef>
                <a:spcPct val="0"/>
              </a:spcBef>
              <a:spcAft>
                <a:spcPct val="0"/>
              </a:spcAft>
              <a:buClrTx/>
            </a:pPr>
            <a:endParaRPr kumimoji="0" lang="tr-TR" altLang="tr-TR"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ClrTx/>
            </a:pPr>
            <a:r>
              <a:rPr kumimoji="0" lang="tr-TR" altLang="tr-TR" u="none" strike="noStrike" cap="none" normalizeH="0" baseline="0" dirty="0">
                <a:ln>
                  <a:noFill/>
                </a:ln>
                <a:solidFill>
                  <a:schemeClr val="tx1"/>
                </a:solidFill>
                <a:effectLst/>
                <a:latin typeface="+mj-lt"/>
              </a:rPr>
              <a:t>Ternary</a:t>
            </a:r>
            <a:r>
              <a:rPr lang="tr-TR" altLang="tr-TR" dirty="0">
                <a:solidFill>
                  <a:schemeClr val="tx1"/>
                </a:solidFill>
                <a:latin typeface="+mj-lt"/>
              </a:rPr>
              <a:t> Operatörler:</a:t>
            </a:r>
            <a:r>
              <a:rPr kumimoji="0" lang="tr-TR" altLang="tr-TR" u="none" strike="noStrike" cap="none" normalizeH="0" baseline="0" dirty="0">
                <a:ln>
                  <a:noFill/>
                </a:ln>
                <a:solidFill>
                  <a:schemeClr val="tx1"/>
                </a:solidFill>
                <a:effectLst/>
                <a:latin typeface="+mj-lt"/>
              </a:rPr>
              <a:t> Üç operandı olan operatörlerdir. ? : </a:t>
            </a:r>
          </a:p>
        </p:txBody>
      </p:sp>
    </p:spTree>
    <p:extLst>
      <p:ext uri="{BB962C8B-B14F-4D97-AF65-F5344CB8AC3E}">
        <p14:creationId xmlns:p14="http://schemas.microsoft.com/office/powerpoint/2010/main" val="232548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İşlevlerine Göre Operatörler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637768"/>
            <a:ext cx="10408642" cy="4771910"/>
          </a:xfrm>
        </p:spPr>
        <p:txBody>
          <a:bodyPr>
            <a:normAutofit fontScale="92500" lnSpcReduction="20000"/>
          </a:bodyPr>
          <a:lstStyle/>
          <a:p>
            <a:pPr marL="0" indent="0">
              <a:buNone/>
            </a:pPr>
            <a:r>
              <a:rPr lang="tr-TR" dirty="0">
                <a:latin typeface="+mj-lt"/>
              </a:rPr>
              <a:t>İşlevlerine göre operatörleri altı sınıfa ayırabiliriz. Bunlar:</a:t>
            </a:r>
          </a:p>
          <a:p>
            <a:pPr marL="0" indent="0">
              <a:buNone/>
            </a:pPr>
            <a:endParaRPr lang="tr-TR" dirty="0">
              <a:latin typeface="+mj-lt"/>
            </a:endParaRPr>
          </a:p>
          <a:p>
            <a:r>
              <a:rPr lang="tr-TR" dirty="0">
                <a:latin typeface="+mj-lt"/>
              </a:rPr>
              <a:t>Aritmetik Operatörler: </a:t>
            </a:r>
            <a:r>
              <a:rPr lang="tr-TR" dirty="0">
                <a:effectLst/>
                <a:latin typeface="+mj-lt"/>
              </a:rPr>
              <a:t>Toplama ve çıkarma gibi temel işlemleri yapan operatörlerdir. </a:t>
            </a:r>
          </a:p>
          <a:p>
            <a:endParaRPr lang="tr-TR" dirty="0">
              <a:latin typeface="+mj-lt"/>
            </a:endParaRPr>
          </a:p>
          <a:p>
            <a:r>
              <a:rPr lang="tr-TR" dirty="0">
                <a:effectLst/>
                <a:latin typeface="+mj-lt"/>
              </a:rPr>
              <a:t>Karşılaştırma Operatörleri: İki sayı arasındaki büyüklük ve küçüklük gibi ilişkileri kontrol eder. </a:t>
            </a:r>
          </a:p>
          <a:p>
            <a:endParaRPr lang="tr-TR" dirty="0">
              <a:latin typeface="+mj-lt"/>
            </a:endParaRPr>
          </a:p>
          <a:p>
            <a:r>
              <a:rPr lang="tr-TR" dirty="0">
                <a:effectLst/>
                <a:latin typeface="+mj-lt"/>
              </a:rPr>
              <a:t>Mantıksal Operatörler: Mantıksal işlemleri gerçekleştirirler.</a:t>
            </a:r>
          </a:p>
          <a:p>
            <a:endParaRPr lang="tr-TR" dirty="0">
              <a:latin typeface="+mj-lt"/>
            </a:endParaRPr>
          </a:p>
          <a:p>
            <a:r>
              <a:rPr lang="tr-TR" dirty="0">
                <a:effectLst/>
                <a:latin typeface="+mj-lt"/>
              </a:rPr>
              <a:t>Bitsel Operatörler: Değişkenlere ilişkin değerlerin bitleri ile ilgili işlemler yaparlar.</a:t>
            </a:r>
          </a:p>
          <a:p>
            <a:endParaRPr lang="tr-TR" dirty="0">
              <a:latin typeface="+mj-lt"/>
            </a:endParaRPr>
          </a:p>
          <a:p>
            <a:r>
              <a:rPr lang="tr-TR" dirty="0">
                <a:effectLst/>
                <a:latin typeface="+mj-lt"/>
              </a:rPr>
              <a:t>Atama ve İşlemli Atama Operatörleri: Bir değişkene değer atamak için kullanılırlar.</a:t>
            </a:r>
          </a:p>
          <a:p>
            <a:endParaRPr lang="tr-TR" dirty="0">
              <a:latin typeface="+mj-lt"/>
            </a:endParaRPr>
          </a:p>
          <a:p>
            <a:r>
              <a:rPr lang="tr-TR" dirty="0">
                <a:effectLst/>
                <a:latin typeface="+mj-lt"/>
              </a:rPr>
              <a:t>Özel Amaçlı Operatörler: Bu gruptaki operatörlerin genel bir amacı yoktur. Her biri farklı amaçlar için kullanılmaktadır. </a:t>
            </a:r>
            <a:endParaRPr lang="tr-TR" dirty="0">
              <a:latin typeface="+mj-lt"/>
            </a:endParaRPr>
          </a:p>
          <a:p>
            <a:pPr marL="0" indent="0">
              <a:buNone/>
            </a:pPr>
            <a:endParaRPr lang="en-US" dirty="0">
              <a:latin typeface="+mj-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Aritmetik Operatörler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3" name="Tablo 4">
            <a:extLst>
              <a:ext uri="{FF2B5EF4-FFF2-40B4-BE49-F238E27FC236}">
                <a16:creationId xmlns:a16="http://schemas.microsoft.com/office/drawing/2014/main" id="{D18BF972-1E28-4E33-8766-7F1E8D106590}"/>
              </a:ext>
            </a:extLst>
          </p:cNvPr>
          <p:cNvGraphicFramePr>
            <a:graphicFrameLocks noGrp="1"/>
          </p:cNvGraphicFramePr>
          <p:nvPr>
            <p:ph idx="1"/>
            <p:extLst>
              <p:ext uri="{D42A27DB-BD31-4B8C-83A1-F6EECF244321}">
                <p14:modId xmlns:p14="http://schemas.microsoft.com/office/powerpoint/2010/main" val="319211442"/>
              </p:ext>
            </p:extLst>
          </p:nvPr>
        </p:nvGraphicFramePr>
        <p:xfrm>
          <a:off x="1244775" y="3329126"/>
          <a:ext cx="9702448" cy="2576546"/>
        </p:xfrm>
        <a:graphic>
          <a:graphicData uri="http://schemas.openxmlformats.org/drawingml/2006/table">
            <a:tbl>
              <a:tblPr firstRow="1" bandRow="1">
                <a:tableStyleId>{5C22544A-7EE6-4342-B048-85BDC9FD1C3A}</a:tableStyleId>
              </a:tblPr>
              <a:tblGrid>
                <a:gridCol w="1882066">
                  <a:extLst>
                    <a:ext uri="{9D8B030D-6E8A-4147-A177-3AD203B41FA5}">
                      <a16:colId xmlns:a16="http://schemas.microsoft.com/office/drawing/2014/main" val="3299653333"/>
                    </a:ext>
                  </a:extLst>
                </a:gridCol>
                <a:gridCol w="1979720">
                  <a:extLst>
                    <a:ext uri="{9D8B030D-6E8A-4147-A177-3AD203B41FA5}">
                      <a16:colId xmlns:a16="http://schemas.microsoft.com/office/drawing/2014/main" val="2022260718"/>
                    </a:ext>
                  </a:extLst>
                </a:gridCol>
                <a:gridCol w="3311371">
                  <a:extLst>
                    <a:ext uri="{9D8B030D-6E8A-4147-A177-3AD203B41FA5}">
                      <a16:colId xmlns:a16="http://schemas.microsoft.com/office/drawing/2014/main" val="2449327529"/>
                    </a:ext>
                  </a:extLst>
                </a:gridCol>
                <a:gridCol w="2529291">
                  <a:extLst>
                    <a:ext uri="{9D8B030D-6E8A-4147-A177-3AD203B41FA5}">
                      <a16:colId xmlns:a16="http://schemas.microsoft.com/office/drawing/2014/main" val="3570465944"/>
                    </a:ext>
                  </a:extLst>
                </a:gridCol>
              </a:tblGrid>
              <a:tr h="366302">
                <a:tc>
                  <a:txBody>
                    <a:bodyPr/>
                    <a:lstStyle/>
                    <a:p>
                      <a:pPr algn="ctr"/>
                      <a:r>
                        <a:rPr lang="tr-TR" dirty="0"/>
                        <a:t>Operatör</a:t>
                      </a:r>
                    </a:p>
                  </a:txBody>
                  <a:tcPr/>
                </a:tc>
                <a:tc>
                  <a:txBody>
                    <a:bodyPr/>
                    <a:lstStyle/>
                    <a:p>
                      <a:pPr algn="ctr"/>
                      <a:r>
                        <a:rPr lang="tr-TR" dirty="0"/>
                        <a:t>Ad</a:t>
                      </a:r>
                    </a:p>
                  </a:txBody>
                  <a:tcPr/>
                </a:tc>
                <a:tc>
                  <a:txBody>
                    <a:bodyPr/>
                    <a:lstStyle/>
                    <a:p>
                      <a:pPr algn="ctr"/>
                      <a:r>
                        <a:rPr lang="tr-TR" dirty="0"/>
                        <a:t>Açıklama</a:t>
                      </a:r>
                    </a:p>
                  </a:txBody>
                  <a:tcPr/>
                </a:tc>
                <a:tc>
                  <a:txBody>
                    <a:bodyPr/>
                    <a:lstStyle/>
                    <a:p>
                      <a:pPr algn="ctr"/>
                      <a:r>
                        <a:rPr lang="tr-TR" dirty="0"/>
                        <a:t>Örnek (a=9, b=3)</a:t>
                      </a:r>
                    </a:p>
                  </a:txBody>
                  <a:tcPr/>
                </a:tc>
                <a:extLst>
                  <a:ext uri="{0D108BD9-81ED-4DB2-BD59-A6C34878D82A}">
                    <a16:rowId xmlns:a16="http://schemas.microsoft.com/office/drawing/2014/main" val="2339370883"/>
                  </a:ext>
                </a:extLst>
              </a:tr>
              <a:tr h="368374">
                <a:tc>
                  <a:txBody>
                    <a:bodyPr/>
                    <a:lstStyle/>
                    <a:p>
                      <a:pPr algn="ctr"/>
                      <a:r>
                        <a:rPr lang="tr-TR" dirty="0"/>
                        <a:t>+</a:t>
                      </a:r>
                    </a:p>
                  </a:txBody>
                  <a:tcPr/>
                </a:tc>
                <a:tc>
                  <a:txBody>
                    <a:bodyPr/>
                    <a:lstStyle/>
                    <a:p>
                      <a:pPr algn="ctr"/>
                      <a:r>
                        <a:rPr lang="tr-TR" dirty="0"/>
                        <a:t>Toplama</a:t>
                      </a:r>
                    </a:p>
                  </a:txBody>
                  <a:tcPr/>
                </a:tc>
                <a:tc>
                  <a:txBody>
                    <a:bodyPr/>
                    <a:lstStyle/>
                    <a:p>
                      <a:pPr algn="ctr"/>
                      <a:r>
                        <a:rPr lang="tr-TR" dirty="0"/>
                        <a:t>İki operandı toplar.</a:t>
                      </a:r>
                    </a:p>
                  </a:txBody>
                  <a:tcPr/>
                </a:tc>
                <a:tc>
                  <a:txBody>
                    <a:bodyPr/>
                    <a:lstStyle/>
                    <a:p>
                      <a:pPr algn="ctr"/>
                      <a:r>
                        <a:rPr lang="tr-TR" dirty="0"/>
                        <a:t>a + b=12</a:t>
                      </a:r>
                    </a:p>
                  </a:txBody>
                  <a:tcPr/>
                </a:tc>
                <a:extLst>
                  <a:ext uri="{0D108BD9-81ED-4DB2-BD59-A6C34878D82A}">
                    <a16:rowId xmlns:a16="http://schemas.microsoft.com/office/drawing/2014/main" val="10719187"/>
                  </a:ext>
                </a:extLst>
              </a:tr>
              <a:tr h="368374">
                <a:tc>
                  <a:txBody>
                    <a:bodyPr/>
                    <a:lstStyle/>
                    <a:p>
                      <a:pPr algn="ctr"/>
                      <a:r>
                        <a:rPr lang="tr-TR" dirty="0"/>
                        <a:t>-</a:t>
                      </a:r>
                    </a:p>
                  </a:txBody>
                  <a:tcPr/>
                </a:tc>
                <a:tc>
                  <a:txBody>
                    <a:bodyPr/>
                    <a:lstStyle/>
                    <a:p>
                      <a:pPr algn="ctr"/>
                      <a:r>
                        <a:rPr lang="tr-TR" dirty="0"/>
                        <a:t>Çıkarma</a:t>
                      </a:r>
                    </a:p>
                  </a:txBody>
                  <a:tcPr/>
                </a:tc>
                <a:tc>
                  <a:txBody>
                    <a:bodyPr/>
                    <a:lstStyle/>
                    <a:p>
                      <a:pPr algn="ctr"/>
                      <a:r>
                        <a:rPr lang="tr-TR" dirty="0"/>
                        <a:t>İki operandı çıkarır.</a:t>
                      </a:r>
                    </a:p>
                  </a:txBody>
                  <a:tcPr/>
                </a:tc>
                <a:tc>
                  <a:txBody>
                    <a:bodyPr/>
                    <a:lstStyle/>
                    <a:p>
                      <a:pPr algn="ctr"/>
                      <a:r>
                        <a:rPr lang="tr-TR" dirty="0"/>
                        <a:t>A-b=6</a:t>
                      </a:r>
                    </a:p>
                  </a:txBody>
                  <a:tcPr/>
                </a:tc>
                <a:extLst>
                  <a:ext uri="{0D108BD9-81ED-4DB2-BD59-A6C34878D82A}">
                    <a16:rowId xmlns:a16="http://schemas.microsoft.com/office/drawing/2014/main" val="189893928"/>
                  </a:ext>
                </a:extLst>
              </a:tr>
              <a:tr h="368374">
                <a:tc>
                  <a:txBody>
                    <a:bodyPr/>
                    <a:lstStyle/>
                    <a:p>
                      <a:pPr algn="ctr"/>
                      <a:r>
                        <a:rPr lang="tr-TR" dirty="0"/>
                        <a:t>*</a:t>
                      </a:r>
                    </a:p>
                  </a:txBody>
                  <a:tcPr/>
                </a:tc>
                <a:tc>
                  <a:txBody>
                    <a:bodyPr/>
                    <a:lstStyle/>
                    <a:p>
                      <a:pPr algn="ctr"/>
                      <a:r>
                        <a:rPr lang="tr-TR" dirty="0"/>
                        <a:t>Çarpma</a:t>
                      </a:r>
                    </a:p>
                  </a:txBody>
                  <a:tcPr/>
                </a:tc>
                <a:tc>
                  <a:txBody>
                    <a:bodyPr/>
                    <a:lstStyle/>
                    <a:p>
                      <a:pPr algn="ctr"/>
                      <a:r>
                        <a:rPr lang="tr-TR" dirty="0"/>
                        <a:t>İki operandı çarpar.</a:t>
                      </a:r>
                    </a:p>
                  </a:txBody>
                  <a:tcPr/>
                </a:tc>
                <a:tc>
                  <a:txBody>
                    <a:bodyPr/>
                    <a:lstStyle/>
                    <a:p>
                      <a:pPr algn="ctr"/>
                      <a:r>
                        <a:rPr lang="tr-TR" dirty="0"/>
                        <a:t>a*b=27</a:t>
                      </a:r>
                    </a:p>
                  </a:txBody>
                  <a:tcPr/>
                </a:tc>
                <a:extLst>
                  <a:ext uri="{0D108BD9-81ED-4DB2-BD59-A6C34878D82A}">
                    <a16:rowId xmlns:a16="http://schemas.microsoft.com/office/drawing/2014/main" val="2906848027"/>
                  </a:ext>
                </a:extLst>
              </a:tr>
              <a:tr h="368374">
                <a:tc>
                  <a:txBody>
                    <a:bodyPr/>
                    <a:lstStyle/>
                    <a:p>
                      <a:pPr algn="ctr"/>
                      <a:r>
                        <a:rPr lang="tr-TR" dirty="0"/>
                        <a:t>/</a:t>
                      </a:r>
                    </a:p>
                  </a:txBody>
                  <a:tcPr/>
                </a:tc>
                <a:tc>
                  <a:txBody>
                    <a:bodyPr/>
                    <a:lstStyle/>
                    <a:p>
                      <a:pPr algn="ctr"/>
                      <a:r>
                        <a:rPr lang="tr-TR" dirty="0"/>
                        <a:t>Bölme</a:t>
                      </a:r>
                    </a:p>
                  </a:txBody>
                  <a:tcPr/>
                </a:tc>
                <a:tc>
                  <a:txBody>
                    <a:bodyPr/>
                    <a:lstStyle/>
                    <a:p>
                      <a:pPr algn="ctr"/>
                      <a:r>
                        <a:rPr lang="tr-TR" dirty="0"/>
                        <a:t>İki operandı böler.</a:t>
                      </a:r>
                    </a:p>
                  </a:txBody>
                  <a:tcPr/>
                </a:tc>
                <a:tc>
                  <a:txBody>
                    <a:bodyPr/>
                    <a:lstStyle/>
                    <a:p>
                      <a:pPr algn="ctr"/>
                      <a:r>
                        <a:rPr lang="tr-TR" dirty="0"/>
                        <a:t>a/b=3</a:t>
                      </a:r>
                    </a:p>
                  </a:txBody>
                  <a:tcPr/>
                </a:tc>
                <a:extLst>
                  <a:ext uri="{0D108BD9-81ED-4DB2-BD59-A6C34878D82A}">
                    <a16:rowId xmlns:a16="http://schemas.microsoft.com/office/drawing/2014/main" val="3564428202"/>
                  </a:ext>
                </a:extLst>
              </a:tr>
              <a:tr h="368374">
                <a:tc>
                  <a:txBody>
                    <a:bodyPr/>
                    <a:lstStyle/>
                    <a:p>
                      <a:pPr algn="ctr"/>
                      <a:r>
                        <a:rPr lang="tr-TR" dirty="0"/>
                        <a:t>%</a:t>
                      </a:r>
                    </a:p>
                  </a:txBody>
                  <a:tcPr/>
                </a:tc>
                <a:tc>
                  <a:txBody>
                    <a:bodyPr/>
                    <a:lstStyle/>
                    <a:p>
                      <a:pPr algn="ctr"/>
                      <a:r>
                        <a:rPr lang="tr-TR" dirty="0"/>
                        <a:t>Mod Alma</a:t>
                      </a:r>
                    </a:p>
                  </a:txBody>
                  <a:tcPr/>
                </a:tc>
                <a:tc>
                  <a:txBody>
                    <a:bodyPr/>
                    <a:lstStyle/>
                    <a:p>
                      <a:pPr algn="ctr"/>
                      <a:r>
                        <a:rPr lang="tr-TR" dirty="0"/>
                        <a:t>Bölümden kalanı bulur.</a:t>
                      </a:r>
                    </a:p>
                  </a:txBody>
                  <a:tcPr/>
                </a:tc>
                <a:tc>
                  <a:txBody>
                    <a:bodyPr/>
                    <a:lstStyle/>
                    <a:p>
                      <a:pPr algn="ctr"/>
                      <a:r>
                        <a:rPr lang="tr-TR" dirty="0"/>
                        <a:t>a % b=0</a:t>
                      </a:r>
                    </a:p>
                  </a:txBody>
                  <a:tcPr/>
                </a:tc>
                <a:extLst>
                  <a:ext uri="{0D108BD9-81ED-4DB2-BD59-A6C34878D82A}">
                    <a16:rowId xmlns:a16="http://schemas.microsoft.com/office/drawing/2014/main" val="2604676848"/>
                  </a:ext>
                </a:extLst>
              </a:tr>
              <a:tr h="368374">
                <a:tc>
                  <a:txBody>
                    <a:bodyPr/>
                    <a:lstStyle/>
                    <a:p>
                      <a:pPr algn="ctr"/>
                      <a:r>
                        <a:rPr lang="tr-TR" sz="1800" kern="1200" dirty="0">
                          <a:solidFill>
                            <a:schemeClr val="dk1"/>
                          </a:solidFill>
                          <a:effectLst/>
                          <a:latin typeface="+mn-lt"/>
                          <a:ea typeface="+mn-ea"/>
                          <a:cs typeface="+mn-cs"/>
                        </a:rPr>
                        <a:t>Math.Pow</a:t>
                      </a:r>
                      <a:endParaRPr lang="tr-TR" dirty="0"/>
                    </a:p>
                  </a:txBody>
                  <a:tcPr/>
                </a:tc>
                <a:tc>
                  <a:txBody>
                    <a:bodyPr/>
                    <a:lstStyle/>
                    <a:p>
                      <a:pPr algn="ctr"/>
                      <a:r>
                        <a:rPr lang="tr-TR" dirty="0"/>
                        <a:t>Üs Alma</a:t>
                      </a:r>
                    </a:p>
                  </a:txBody>
                  <a:tcPr/>
                </a:tc>
                <a:tc>
                  <a:txBody>
                    <a:bodyPr/>
                    <a:lstStyle/>
                    <a:p>
                      <a:pPr algn="ctr"/>
                      <a:r>
                        <a:rPr lang="tr-TR" dirty="0"/>
                        <a:t>Üs alma işlemini yapar.</a:t>
                      </a:r>
                    </a:p>
                  </a:txBody>
                  <a:tcPr/>
                </a:tc>
                <a:tc>
                  <a:txBody>
                    <a:bodyPr/>
                    <a:lstStyle/>
                    <a:p>
                      <a:pPr algn="ctr"/>
                      <a:r>
                        <a:rPr lang="tr-TR" dirty="0"/>
                        <a:t>Math.Pow(9,3)=729</a:t>
                      </a:r>
                    </a:p>
                  </a:txBody>
                  <a:tcPr/>
                </a:tc>
                <a:extLst>
                  <a:ext uri="{0D108BD9-81ED-4DB2-BD59-A6C34878D82A}">
                    <a16:rowId xmlns:a16="http://schemas.microsoft.com/office/drawing/2014/main" val="397981699"/>
                  </a:ext>
                </a:extLst>
              </a:tr>
            </a:tbl>
          </a:graphicData>
        </a:graphic>
      </p:graphicFrame>
      <p:sp>
        <p:nvSpPr>
          <p:cNvPr id="9" name="Metin kutusu 8">
            <a:extLst>
              <a:ext uri="{FF2B5EF4-FFF2-40B4-BE49-F238E27FC236}">
                <a16:creationId xmlns:a16="http://schemas.microsoft.com/office/drawing/2014/main" id="{C6C30C98-BD8C-4749-A362-54B09E4DECFC}"/>
              </a:ext>
            </a:extLst>
          </p:cNvPr>
          <p:cNvSpPr txBox="1"/>
          <p:nvPr/>
        </p:nvSpPr>
        <p:spPr>
          <a:xfrm>
            <a:off x="1244775" y="2028681"/>
            <a:ext cx="9702447" cy="646331"/>
          </a:xfrm>
          <a:prstGeom prst="rect">
            <a:avLst/>
          </a:prstGeom>
          <a:noFill/>
        </p:spPr>
        <p:txBody>
          <a:bodyPr wrap="square">
            <a:spAutoFit/>
          </a:bodyPr>
          <a:lstStyle/>
          <a:p>
            <a:r>
              <a:rPr lang="tr-TR" dirty="0">
                <a:latin typeface="+mj-lt"/>
              </a:rPr>
              <a:t>Aritmetik operatörler, t</a:t>
            </a:r>
            <a:r>
              <a:rPr lang="tr-TR" dirty="0">
                <a:effectLst/>
                <a:latin typeface="+mj-lt"/>
              </a:rPr>
              <a:t>üm programlama dillerinde ortak olan sık kullanılan sayısal işlemleri içermektedir. </a:t>
            </a:r>
            <a:endParaRPr lang="tr-TR" dirty="0">
              <a:latin typeface="+mj-lt"/>
            </a:endParaRPr>
          </a:p>
        </p:txBody>
      </p:sp>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Karşılaştırma Operatörleri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905000"/>
            <a:ext cx="10086552" cy="2260338"/>
          </a:xfrm>
        </p:spPr>
        <p:txBody>
          <a:bodyPr>
            <a:normAutofit/>
          </a:bodyPr>
          <a:lstStyle/>
          <a:p>
            <a:pPr algn="just"/>
            <a:r>
              <a:rPr lang="tr-TR" dirty="0">
                <a:effectLst/>
                <a:latin typeface="+mj-lt"/>
              </a:rPr>
              <a:t>İşlem yapılan veriler arasında karşılaştırma tabanlı bir kontrol yapılır ve bool türünden bir dönüş sağlanır. Yapılan kontrol sonucu olumlu ise “true”, olumsuz ise “false” olarak dönüş yapılır</a:t>
            </a:r>
            <a:endParaRPr lang="en-US" dirty="0">
              <a:latin typeface="+mj-lt"/>
            </a:endParaRPr>
          </a:p>
        </p:txBody>
      </p:sp>
      <p:graphicFrame>
        <p:nvGraphicFramePr>
          <p:cNvPr id="5" name="Tablo 6">
            <a:extLst>
              <a:ext uri="{FF2B5EF4-FFF2-40B4-BE49-F238E27FC236}">
                <a16:creationId xmlns:a16="http://schemas.microsoft.com/office/drawing/2014/main" id="{4EDF2474-93DC-4EC2-B1FB-0F3839C08FD4}"/>
              </a:ext>
            </a:extLst>
          </p:cNvPr>
          <p:cNvGraphicFramePr>
            <a:graphicFrameLocks noGrp="1"/>
          </p:cNvGraphicFramePr>
          <p:nvPr>
            <p:extLst>
              <p:ext uri="{D42A27DB-BD31-4B8C-83A1-F6EECF244321}">
                <p14:modId xmlns:p14="http://schemas.microsoft.com/office/powerpoint/2010/main" val="2435206595"/>
              </p:ext>
            </p:extLst>
          </p:nvPr>
        </p:nvGraphicFramePr>
        <p:xfrm>
          <a:off x="2523363" y="3354930"/>
          <a:ext cx="7662984" cy="2878960"/>
        </p:xfrm>
        <a:graphic>
          <a:graphicData uri="http://schemas.openxmlformats.org/drawingml/2006/table">
            <a:tbl>
              <a:tblPr firstRow="1" bandRow="1">
                <a:tableStyleId>{5C22544A-7EE6-4342-B048-85BDC9FD1C3A}</a:tableStyleId>
              </a:tblPr>
              <a:tblGrid>
                <a:gridCol w="2554328">
                  <a:extLst>
                    <a:ext uri="{9D8B030D-6E8A-4147-A177-3AD203B41FA5}">
                      <a16:colId xmlns:a16="http://schemas.microsoft.com/office/drawing/2014/main" val="948306632"/>
                    </a:ext>
                  </a:extLst>
                </a:gridCol>
                <a:gridCol w="2554328">
                  <a:extLst>
                    <a:ext uri="{9D8B030D-6E8A-4147-A177-3AD203B41FA5}">
                      <a16:colId xmlns:a16="http://schemas.microsoft.com/office/drawing/2014/main" val="3637202643"/>
                    </a:ext>
                  </a:extLst>
                </a:gridCol>
                <a:gridCol w="2554328">
                  <a:extLst>
                    <a:ext uri="{9D8B030D-6E8A-4147-A177-3AD203B41FA5}">
                      <a16:colId xmlns:a16="http://schemas.microsoft.com/office/drawing/2014/main" val="153594373"/>
                    </a:ext>
                  </a:extLst>
                </a:gridCol>
              </a:tblGrid>
              <a:tr h="411280">
                <a:tc>
                  <a:txBody>
                    <a:bodyPr/>
                    <a:lstStyle/>
                    <a:p>
                      <a:pPr algn="ctr"/>
                      <a:r>
                        <a:rPr lang="tr-TR" dirty="0"/>
                        <a:t>Operatör</a:t>
                      </a:r>
                    </a:p>
                  </a:txBody>
                  <a:tcPr/>
                </a:tc>
                <a:tc>
                  <a:txBody>
                    <a:bodyPr/>
                    <a:lstStyle/>
                    <a:p>
                      <a:pPr algn="ctr"/>
                      <a:r>
                        <a:rPr lang="tr-TR" dirty="0"/>
                        <a:t>Açıklama</a:t>
                      </a:r>
                    </a:p>
                  </a:txBody>
                  <a:tcPr/>
                </a:tc>
                <a:tc>
                  <a:txBody>
                    <a:bodyPr/>
                    <a:lstStyle/>
                    <a:p>
                      <a:pPr algn="ctr"/>
                      <a:r>
                        <a:rPr lang="tr-TR" dirty="0"/>
                        <a:t>Örnek</a:t>
                      </a:r>
                    </a:p>
                  </a:txBody>
                  <a:tcPr/>
                </a:tc>
                <a:extLst>
                  <a:ext uri="{0D108BD9-81ED-4DB2-BD59-A6C34878D82A}">
                    <a16:rowId xmlns:a16="http://schemas.microsoft.com/office/drawing/2014/main" val="1879207643"/>
                  </a:ext>
                </a:extLst>
              </a:tr>
              <a:tr h="411280">
                <a:tc>
                  <a:txBody>
                    <a:bodyPr/>
                    <a:lstStyle/>
                    <a:p>
                      <a:pPr algn="ctr"/>
                      <a:r>
                        <a:rPr lang="tr-TR" dirty="0"/>
                        <a:t>==</a:t>
                      </a:r>
                    </a:p>
                  </a:txBody>
                  <a:tcPr/>
                </a:tc>
                <a:tc>
                  <a:txBody>
                    <a:bodyPr/>
                    <a:lstStyle/>
                    <a:p>
                      <a:pPr algn="ctr"/>
                      <a:r>
                        <a:rPr lang="tr-TR" dirty="0"/>
                        <a:t>Eşit eşitse</a:t>
                      </a:r>
                    </a:p>
                  </a:txBody>
                  <a:tcPr/>
                </a:tc>
                <a:tc>
                  <a:txBody>
                    <a:bodyPr/>
                    <a:lstStyle/>
                    <a:p>
                      <a:pPr algn="ctr"/>
                      <a:r>
                        <a:rPr lang="tr-TR" dirty="0"/>
                        <a:t>10 == 8 False</a:t>
                      </a:r>
                    </a:p>
                  </a:txBody>
                  <a:tcPr/>
                </a:tc>
                <a:extLst>
                  <a:ext uri="{0D108BD9-81ED-4DB2-BD59-A6C34878D82A}">
                    <a16:rowId xmlns:a16="http://schemas.microsoft.com/office/drawing/2014/main" val="2910530324"/>
                  </a:ext>
                </a:extLst>
              </a:tr>
              <a:tr h="411280">
                <a:tc>
                  <a:txBody>
                    <a:bodyPr/>
                    <a:lstStyle/>
                    <a:p>
                      <a:pPr algn="ctr"/>
                      <a:r>
                        <a:rPr lang="tr-TR" dirty="0"/>
                        <a:t>&lt;</a:t>
                      </a:r>
                    </a:p>
                  </a:txBody>
                  <a:tcPr/>
                </a:tc>
                <a:tc>
                  <a:txBody>
                    <a:bodyPr/>
                    <a:lstStyle/>
                    <a:p>
                      <a:pPr algn="ctr"/>
                      <a:r>
                        <a:rPr lang="tr-TR" dirty="0"/>
                        <a:t>Küçükse</a:t>
                      </a:r>
                    </a:p>
                  </a:txBody>
                  <a:tcPr/>
                </a:tc>
                <a:tc>
                  <a:txBody>
                    <a:bodyPr/>
                    <a:lstStyle/>
                    <a:p>
                      <a:pPr algn="ctr"/>
                      <a:r>
                        <a:rPr lang="tr-TR" dirty="0"/>
                        <a:t>7 &lt; 11 True</a:t>
                      </a:r>
                    </a:p>
                  </a:txBody>
                  <a:tcPr/>
                </a:tc>
                <a:extLst>
                  <a:ext uri="{0D108BD9-81ED-4DB2-BD59-A6C34878D82A}">
                    <a16:rowId xmlns:a16="http://schemas.microsoft.com/office/drawing/2014/main" val="113266865"/>
                  </a:ext>
                </a:extLst>
              </a:tr>
              <a:tr h="411280">
                <a:tc>
                  <a:txBody>
                    <a:bodyPr/>
                    <a:lstStyle/>
                    <a:p>
                      <a:pPr algn="ctr"/>
                      <a:r>
                        <a:rPr lang="tr-TR" dirty="0"/>
                        <a:t>&gt;</a:t>
                      </a:r>
                    </a:p>
                  </a:txBody>
                  <a:tcPr/>
                </a:tc>
                <a:tc>
                  <a:txBody>
                    <a:bodyPr/>
                    <a:lstStyle/>
                    <a:p>
                      <a:pPr algn="ctr"/>
                      <a:r>
                        <a:rPr lang="tr-TR" dirty="0"/>
                        <a:t>Büyükse</a:t>
                      </a:r>
                    </a:p>
                  </a:txBody>
                  <a:tcPr/>
                </a:tc>
                <a:tc>
                  <a:txBody>
                    <a:bodyPr/>
                    <a:lstStyle/>
                    <a:p>
                      <a:pPr algn="ctr"/>
                      <a:r>
                        <a:rPr lang="tr-TR" dirty="0"/>
                        <a:t>4 &gt; 2 False</a:t>
                      </a:r>
                    </a:p>
                  </a:txBody>
                  <a:tcPr/>
                </a:tc>
                <a:extLst>
                  <a:ext uri="{0D108BD9-81ED-4DB2-BD59-A6C34878D82A}">
                    <a16:rowId xmlns:a16="http://schemas.microsoft.com/office/drawing/2014/main" val="1115562375"/>
                  </a:ext>
                </a:extLst>
              </a:tr>
              <a:tr h="411280">
                <a:tc>
                  <a:txBody>
                    <a:bodyPr/>
                    <a:lstStyle/>
                    <a:p>
                      <a:pPr algn="ctr"/>
                      <a:r>
                        <a:rPr lang="tr-TR" dirty="0"/>
                        <a:t>&lt;=</a:t>
                      </a:r>
                    </a:p>
                  </a:txBody>
                  <a:tcPr/>
                </a:tc>
                <a:tc>
                  <a:txBody>
                    <a:bodyPr/>
                    <a:lstStyle/>
                    <a:p>
                      <a:pPr algn="ctr"/>
                      <a:r>
                        <a:rPr lang="tr-TR" dirty="0"/>
                        <a:t>Küçük eşitse</a:t>
                      </a:r>
                    </a:p>
                  </a:txBody>
                  <a:tcPr/>
                </a:tc>
                <a:tc>
                  <a:txBody>
                    <a:bodyPr/>
                    <a:lstStyle/>
                    <a:p>
                      <a:pPr algn="ctr"/>
                      <a:r>
                        <a:rPr lang="tr-TR" dirty="0"/>
                        <a:t>5 &lt;= 6 True</a:t>
                      </a:r>
                    </a:p>
                  </a:txBody>
                  <a:tcPr/>
                </a:tc>
                <a:extLst>
                  <a:ext uri="{0D108BD9-81ED-4DB2-BD59-A6C34878D82A}">
                    <a16:rowId xmlns:a16="http://schemas.microsoft.com/office/drawing/2014/main" val="523026524"/>
                  </a:ext>
                </a:extLst>
              </a:tr>
              <a:tr h="411280">
                <a:tc>
                  <a:txBody>
                    <a:bodyPr/>
                    <a:lstStyle/>
                    <a:p>
                      <a:pPr algn="ctr"/>
                      <a:r>
                        <a:rPr lang="tr-TR" dirty="0"/>
                        <a:t>&gt;=</a:t>
                      </a:r>
                    </a:p>
                  </a:txBody>
                  <a:tcPr/>
                </a:tc>
                <a:tc>
                  <a:txBody>
                    <a:bodyPr/>
                    <a:lstStyle/>
                    <a:p>
                      <a:pPr algn="ctr"/>
                      <a:r>
                        <a:rPr lang="tr-TR" dirty="0"/>
                        <a:t>Büyük eşitse</a:t>
                      </a:r>
                    </a:p>
                  </a:txBody>
                  <a:tcPr/>
                </a:tc>
                <a:tc>
                  <a:txBody>
                    <a:bodyPr/>
                    <a:lstStyle/>
                    <a:p>
                      <a:pPr algn="ctr"/>
                      <a:r>
                        <a:rPr lang="tr-TR" dirty="0"/>
                        <a:t>2 &gt;= 1 True</a:t>
                      </a:r>
                    </a:p>
                  </a:txBody>
                  <a:tcPr/>
                </a:tc>
                <a:extLst>
                  <a:ext uri="{0D108BD9-81ED-4DB2-BD59-A6C34878D82A}">
                    <a16:rowId xmlns:a16="http://schemas.microsoft.com/office/drawing/2014/main" val="1346920237"/>
                  </a:ext>
                </a:extLst>
              </a:tr>
              <a:tr h="411280">
                <a:tc>
                  <a:txBody>
                    <a:bodyPr/>
                    <a:lstStyle/>
                    <a:p>
                      <a:pPr algn="ctr"/>
                      <a:r>
                        <a:rPr lang="tr-TR" dirty="0"/>
                        <a:t>!=</a:t>
                      </a:r>
                    </a:p>
                  </a:txBody>
                  <a:tcPr/>
                </a:tc>
                <a:tc>
                  <a:txBody>
                    <a:bodyPr/>
                    <a:lstStyle/>
                    <a:p>
                      <a:pPr algn="ctr"/>
                      <a:r>
                        <a:rPr lang="tr-TR" dirty="0"/>
                        <a:t>Eşit değilse</a:t>
                      </a:r>
                    </a:p>
                  </a:txBody>
                  <a:tcPr/>
                </a:tc>
                <a:tc>
                  <a:txBody>
                    <a:bodyPr/>
                    <a:lstStyle/>
                    <a:p>
                      <a:pPr algn="ctr"/>
                      <a:r>
                        <a:rPr lang="tr-TR" dirty="0"/>
                        <a:t>5!=5 False </a:t>
                      </a:r>
                    </a:p>
                  </a:txBody>
                  <a:tcPr/>
                </a:tc>
                <a:extLst>
                  <a:ext uri="{0D108BD9-81ED-4DB2-BD59-A6C34878D82A}">
                    <a16:rowId xmlns:a16="http://schemas.microsoft.com/office/drawing/2014/main" val="695454072"/>
                  </a:ext>
                </a:extLst>
              </a:tr>
            </a:tbl>
          </a:graphicData>
        </a:graphic>
      </p:graphicFrame>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Mantıksal Operatörler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825328"/>
            <a:ext cx="10410544" cy="4263613"/>
          </a:xfrm>
        </p:spPr>
        <p:txBody>
          <a:bodyPr>
            <a:normAutofit/>
          </a:bodyPr>
          <a:lstStyle/>
          <a:p>
            <a:pPr marL="0" indent="0" algn="just">
              <a:buNone/>
            </a:pPr>
            <a:r>
              <a:rPr lang="tr-TR" dirty="0">
                <a:latin typeface="+mj-lt"/>
              </a:rPr>
              <a:t>C# da bulunan mantıksal operatörler üç tanedir. Bunlar &amp;&amp; (ve), || (veya), ! (değil) operatörleridir.</a:t>
            </a:r>
          </a:p>
          <a:p>
            <a:pPr algn="just"/>
            <a:endParaRPr lang="tr-TR" dirty="0">
              <a:latin typeface="+mj-lt"/>
            </a:endParaRPr>
          </a:p>
          <a:p>
            <a:pPr algn="just"/>
            <a:r>
              <a:rPr lang="tr-TR" dirty="0">
                <a:latin typeface="+mj-lt"/>
              </a:rPr>
              <a:t>&amp;&amp; = Ve operatörü, i</a:t>
            </a:r>
            <a:r>
              <a:rPr lang="tr-TR" dirty="0">
                <a:effectLst/>
                <a:latin typeface="+mj-lt"/>
              </a:rPr>
              <a:t>şleme giren verilerden her ikisi de true ise sonuç true, aksi durumlarda sonuç false olur.</a:t>
            </a:r>
          </a:p>
          <a:p>
            <a:pPr algn="just"/>
            <a:endParaRPr lang="tr-TR" dirty="0">
              <a:effectLst/>
              <a:latin typeface="+mj-lt"/>
            </a:endParaRPr>
          </a:p>
          <a:p>
            <a:pPr algn="just"/>
            <a:r>
              <a:rPr lang="tr-TR" dirty="0">
                <a:latin typeface="+mj-lt"/>
              </a:rPr>
              <a:t>|| = Veya operatörü, i</a:t>
            </a:r>
            <a:r>
              <a:rPr lang="tr-TR" dirty="0">
                <a:effectLst/>
                <a:latin typeface="+mj-lt"/>
              </a:rPr>
              <a:t>şleme giren verilerden en az bir tanesinin true olması durumunda sonuç true olur.</a:t>
            </a:r>
          </a:p>
          <a:p>
            <a:pPr algn="just"/>
            <a:endParaRPr lang="tr-TR" dirty="0">
              <a:effectLst/>
              <a:latin typeface="+mj-lt"/>
            </a:endParaRPr>
          </a:p>
          <a:p>
            <a:pPr algn="just"/>
            <a:r>
              <a:rPr lang="tr-TR" dirty="0">
                <a:latin typeface="+mj-lt"/>
              </a:rPr>
              <a:t>! = Değil operatörü, işleme giren verilerin tersini alır. Sonuç true ise false, false ise true yapar. </a:t>
            </a:r>
            <a:r>
              <a:rPr lang="tr-TR" dirty="0">
                <a:effectLst/>
                <a:latin typeface="+mj-lt"/>
              </a:rPr>
              <a:t>Eğer ! operatöründen sonra bir değişken ya da sabit yerine bir ifade geliyorsa ifadeyi parantez içine almak zorundayız</a:t>
            </a:r>
            <a:endParaRPr lang="tr-TR" dirty="0">
              <a:latin typeface="+mj-lt"/>
            </a:endParaRPr>
          </a:p>
          <a:p>
            <a:pPr algn="just"/>
            <a:endParaRPr lang="en-US" dirty="0">
              <a:latin typeface="+mj-lt"/>
            </a:endParaRPr>
          </a:p>
        </p:txBody>
      </p:sp>
    </p:spTree>
    <p:extLst>
      <p:ext uri="{BB962C8B-B14F-4D97-AF65-F5344CB8AC3E}">
        <p14:creationId xmlns:p14="http://schemas.microsoft.com/office/powerpoint/2010/main" val="53025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fade">
                                      <p:cBhvr>
                                        <p:cTn id="12" dur="500"/>
                                        <p:tgtEl>
                                          <p:spTgt spid="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fade">
                                      <p:cBhvr>
                                        <p:cTn id="1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Bitsel Operatörler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154097" y="1553762"/>
            <a:ext cx="10271464" cy="798822"/>
          </a:xfrm>
        </p:spPr>
        <p:txBody>
          <a:bodyPr>
            <a:normAutofit/>
          </a:bodyPr>
          <a:lstStyle/>
          <a:p>
            <a:pPr marL="0" indent="0" algn="just">
              <a:buNone/>
            </a:pPr>
            <a:r>
              <a:rPr lang="tr-TR" sz="1700" dirty="0">
                <a:effectLst/>
                <a:latin typeface="+mj-lt"/>
              </a:rPr>
              <a:t>Bit düzeyinde işlem yapan operatörler sayıların ikili düzendeki değerleri üzerinden işlem yapmaktadır. Mantıksal işlemlerde sayıların bit değerleri karşılıklı işleme alınarak sonuç hesaplanır.</a:t>
            </a:r>
            <a:endParaRPr lang="tr-TR" sz="1700" dirty="0">
              <a:latin typeface="+mj-lt"/>
            </a:endParaRPr>
          </a:p>
          <a:p>
            <a:pPr algn="just"/>
            <a:endParaRPr lang="en-US" sz="1700" dirty="0">
              <a:latin typeface="+mj-lt"/>
            </a:endParaRPr>
          </a:p>
        </p:txBody>
      </p:sp>
      <p:graphicFrame>
        <p:nvGraphicFramePr>
          <p:cNvPr id="5" name="Tablo 5">
            <a:extLst>
              <a:ext uri="{FF2B5EF4-FFF2-40B4-BE49-F238E27FC236}">
                <a16:creationId xmlns:a16="http://schemas.microsoft.com/office/drawing/2014/main" id="{BACFE06F-0B9E-455D-AA3A-D3E096C6AD8A}"/>
              </a:ext>
            </a:extLst>
          </p:cNvPr>
          <p:cNvGraphicFramePr>
            <a:graphicFrameLocks noGrp="1"/>
          </p:cNvGraphicFramePr>
          <p:nvPr>
            <p:extLst>
              <p:ext uri="{D42A27DB-BD31-4B8C-83A1-F6EECF244321}">
                <p14:modId xmlns:p14="http://schemas.microsoft.com/office/powerpoint/2010/main" val="900705912"/>
              </p:ext>
            </p:extLst>
          </p:nvPr>
        </p:nvGraphicFramePr>
        <p:xfrm>
          <a:off x="622916" y="2352584"/>
          <a:ext cx="10946168" cy="4267200"/>
        </p:xfrm>
        <a:graphic>
          <a:graphicData uri="http://schemas.openxmlformats.org/drawingml/2006/table">
            <a:tbl>
              <a:tblPr firstRow="1" bandRow="1">
                <a:tableStyleId>{5C22544A-7EE6-4342-B048-85BDC9FD1C3A}</a:tableStyleId>
              </a:tblPr>
              <a:tblGrid>
                <a:gridCol w="1139302">
                  <a:extLst>
                    <a:ext uri="{9D8B030D-6E8A-4147-A177-3AD203B41FA5}">
                      <a16:colId xmlns:a16="http://schemas.microsoft.com/office/drawing/2014/main" val="3711109187"/>
                    </a:ext>
                  </a:extLst>
                </a:gridCol>
                <a:gridCol w="816745">
                  <a:extLst>
                    <a:ext uri="{9D8B030D-6E8A-4147-A177-3AD203B41FA5}">
                      <a16:colId xmlns:a16="http://schemas.microsoft.com/office/drawing/2014/main" val="139003320"/>
                    </a:ext>
                  </a:extLst>
                </a:gridCol>
                <a:gridCol w="7390660">
                  <a:extLst>
                    <a:ext uri="{9D8B030D-6E8A-4147-A177-3AD203B41FA5}">
                      <a16:colId xmlns:a16="http://schemas.microsoft.com/office/drawing/2014/main" val="2558609933"/>
                    </a:ext>
                  </a:extLst>
                </a:gridCol>
                <a:gridCol w="1599461">
                  <a:extLst>
                    <a:ext uri="{9D8B030D-6E8A-4147-A177-3AD203B41FA5}">
                      <a16:colId xmlns:a16="http://schemas.microsoft.com/office/drawing/2014/main" val="1778061486"/>
                    </a:ext>
                  </a:extLst>
                </a:gridCol>
              </a:tblGrid>
              <a:tr h="348430">
                <a:tc>
                  <a:txBody>
                    <a:bodyPr/>
                    <a:lstStyle/>
                    <a:p>
                      <a:pPr algn="ctr"/>
                      <a:r>
                        <a:rPr lang="tr-TR" sz="1700" dirty="0"/>
                        <a:t>Operatör</a:t>
                      </a:r>
                    </a:p>
                  </a:txBody>
                  <a:tcPr anchor="ctr"/>
                </a:tc>
                <a:tc>
                  <a:txBody>
                    <a:bodyPr/>
                    <a:lstStyle/>
                    <a:p>
                      <a:pPr algn="ctr"/>
                      <a:r>
                        <a:rPr lang="tr-TR" sz="1700" dirty="0"/>
                        <a:t>Ad</a:t>
                      </a:r>
                    </a:p>
                  </a:txBody>
                  <a:tcPr anchor="ctr"/>
                </a:tc>
                <a:tc>
                  <a:txBody>
                    <a:bodyPr/>
                    <a:lstStyle/>
                    <a:p>
                      <a:pPr algn="ctr"/>
                      <a:r>
                        <a:rPr lang="tr-TR" sz="1700" dirty="0"/>
                        <a:t>Açıklama</a:t>
                      </a:r>
                    </a:p>
                  </a:txBody>
                  <a:tcPr anchor="ctr"/>
                </a:tc>
                <a:tc>
                  <a:txBody>
                    <a:bodyPr/>
                    <a:lstStyle/>
                    <a:p>
                      <a:pPr algn="ctr"/>
                      <a:r>
                        <a:rPr lang="pl-PL" sz="1700" dirty="0"/>
                        <a:t>Örnek</a:t>
                      </a:r>
                      <a:endParaRPr lang="tr-TR" sz="1700" dirty="0"/>
                    </a:p>
                    <a:p>
                      <a:pPr algn="ctr"/>
                      <a:r>
                        <a:rPr lang="pl-PL" sz="1700" dirty="0"/>
                        <a:t>(a = 0, b = 1)</a:t>
                      </a:r>
                      <a:endParaRPr lang="tr-TR" sz="1700" dirty="0"/>
                    </a:p>
                  </a:txBody>
                  <a:tcPr anchor="ctr"/>
                </a:tc>
                <a:extLst>
                  <a:ext uri="{0D108BD9-81ED-4DB2-BD59-A6C34878D82A}">
                    <a16:rowId xmlns:a16="http://schemas.microsoft.com/office/drawing/2014/main" val="451252266"/>
                  </a:ext>
                </a:extLst>
              </a:tr>
              <a:tr h="604404">
                <a:tc>
                  <a:txBody>
                    <a:bodyPr/>
                    <a:lstStyle/>
                    <a:p>
                      <a:pPr algn="ctr"/>
                      <a:r>
                        <a:rPr lang="tr-TR" sz="1700" dirty="0"/>
                        <a:t>&amp;</a:t>
                      </a:r>
                    </a:p>
                  </a:txBody>
                  <a:tcPr anchor="ctr"/>
                </a:tc>
                <a:tc>
                  <a:txBody>
                    <a:bodyPr/>
                    <a:lstStyle/>
                    <a:p>
                      <a:pPr algn="ctr"/>
                      <a:r>
                        <a:rPr lang="tr-TR" sz="1700" dirty="0"/>
                        <a:t>ve</a:t>
                      </a:r>
                    </a:p>
                  </a:txBody>
                  <a:tcPr anchor="ctr"/>
                </a:tc>
                <a:tc>
                  <a:txBody>
                    <a:bodyPr/>
                    <a:lstStyle/>
                    <a:p>
                      <a:pPr algn="ctr"/>
                      <a:r>
                        <a:rPr lang="tr-TR" sz="1700" dirty="0"/>
                        <a:t>İlk işlenenin her bitini ikinci işlenenin karşılık gelen bitiyle karşılaştırır.</a:t>
                      </a:r>
                    </a:p>
                    <a:p>
                      <a:pPr algn="ctr"/>
                      <a:r>
                        <a:rPr lang="tr-TR" sz="1700" dirty="0"/>
                        <a:t>Her iki bit de 1 ise, sonuç biti 1; aksi takdirde, sonuç 0 olacaktır.</a:t>
                      </a:r>
                    </a:p>
                  </a:txBody>
                  <a:tcPr anchor="ctr"/>
                </a:tc>
                <a:tc>
                  <a:txBody>
                    <a:bodyPr/>
                    <a:lstStyle/>
                    <a:p>
                      <a:pPr algn="ctr"/>
                      <a:r>
                        <a:rPr lang="tr-TR" sz="1600" dirty="0"/>
                        <a:t>a &amp; b (0)</a:t>
                      </a:r>
                      <a:endParaRPr lang="tr-TR" sz="1700" dirty="0"/>
                    </a:p>
                  </a:txBody>
                  <a:tcPr anchor="ctr"/>
                </a:tc>
                <a:extLst>
                  <a:ext uri="{0D108BD9-81ED-4DB2-BD59-A6C34878D82A}">
                    <a16:rowId xmlns:a16="http://schemas.microsoft.com/office/drawing/2014/main" val="3806243457"/>
                  </a:ext>
                </a:extLst>
              </a:tr>
              <a:tr h="604404">
                <a:tc>
                  <a:txBody>
                    <a:bodyPr/>
                    <a:lstStyle/>
                    <a:p>
                      <a:pPr algn="ctr"/>
                      <a:r>
                        <a:rPr lang="tr-TR" sz="1700" dirty="0"/>
                        <a:t>|</a:t>
                      </a:r>
                    </a:p>
                  </a:txBody>
                  <a:tcPr anchor="ctr"/>
                </a:tc>
                <a:tc>
                  <a:txBody>
                    <a:bodyPr/>
                    <a:lstStyle/>
                    <a:p>
                      <a:pPr algn="ctr"/>
                      <a:r>
                        <a:rPr lang="tr-TR" sz="1700" dirty="0"/>
                        <a:t>veya</a:t>
                      </a:r>
                    </a:p>
                  </a:txBody>
                  <a:tcPr anchor="ctr"/>
                </a:tc>
                <a:tc>
                  <a:txBody>
                    <a:bodyPr/>
                    <a:lstStyle/>
                    <a:p>
                      <a:pPr algn="ctr"/>
                      <a:r>
                        <a:rPr lang="tr-TR" sz="1700" dirty="0"/>
                        <a:t>İlk işlenenin her bitini ikinci işlenenin karşılık gelen bitiyle karşılaştırır.</a:t>
                      </a:r>
                    </a:p>
                    <a:p>
                      <a:pPr algn="ctr"/>
                      <a:r>
                        <a:rPr lang="tr-TR" sz="1700" dirty="0"/>
                        <a:t>Bitlerden biri 1 ise, sonuç biti 1; aksi takdirde, sonuç 0 olacaktır.</a:t>
                      </a:r>
                    </a:p>
                  </a:txBody>
                  <a:tcPr anchor="ctr"/>
                </a:tc>
                <a:tc>
                  <a:txBody>
                    <a:bodyPr/>
                    <a:lstStyle/>
                    <a:p>
                      <a:pPr algn="ctr"/>
                      <a:r>
                        <a:rPr lang="tr-TR" sz="1600" dirty="0"/>
                        <a:t>a | b (1)</a:t>
                      </a:r>
                      <a:endParaRPr lang="tr-TR" sz="1700" dirty="0"/>
                    </a:p>
                  </a:txBody>
                  <a:tcPr anchor="ctr"/>
                </a:tc>
                <a:extLst>
                  <a:ext uri="{0D108BD9-81ED-4DB2-BD59-A6C34878D82A}">
                    <a16:rowId xmlns:a16="http://schemas.microsoft.com/office/drawing/2014/main" val="2916231470"/>
                  </a:ext>
                </a:extLst>
              </a:tr>
              <a:tr h="604404">
                <a:tc>
                  <a:txBody>
                    <a:bodyPr/>
                    <a:lstStyle/>
                    <a:p>
                      <a:pPr algn="ctr"/>
                      <a:r>
                        <a:rPr lang="tr-TR" sz="1700" dirty="0"/>
                        <a:t>^</a:t>
                      </a:r>
                    </a:p>
                  </a:txBody>
                  <a:tcPr anchor="ctr"/>
                </a:tc>
                <a:tc>
                  <a:txBody>
                    <a:bodyPr/>
                    <a:lstStyle/>
                    <a:p>
                      <a:pPr algn="ctr"/>
                      <a:r>
                        <a:rPr lang="tr-TR" sz="1700" dirty="0"/>
                        <a:t>özel veya</a:t>
                      </a:r>
                    </a:p>
                  </a:txBody>
                  <a:tcPr anchor="ctr"/>
                </a:tc>
                <a:tc>
                  <a:txBody>
                    <a:bodyPr/>
                    <a:lstStyle/>
                    <a:p>
                      <a:pPr algn="ctr"/>
                      <a:r>
                        <a:rPr lang="tr-TR" sz="1700" dirty="0"/>
                        <a:t>İlk işlenenin her bitini ikinci işlenenin karşılık gelen bitiyle karşılaştırır.</a:t>
                      </a:r>
                    </a:p>
                    <a:p>
                      <a:pPr algn="ctr"/>
                      <a:r>
                        <a:rPr lang="tr-TR" sz="1700" dirty="0"/>
                        <a:t>Bir bit 0 ve diğer bit 1 ise, sonuç biti 1; aksi takdirde, sonuç 0 olacaktır.</a:t>
                      </a:r>
                    </a:p>
                  </a:txBody>
                  <a:tcPr anchor="ctr"/>
                </a:tc>
                <a:tc>
                  <a:txBody>
                    <a:bodyPr/>
                    <a:lstStyle/>
                    <a:p>
                      <a:pPr algn="ctr"/>
                      <a:r>
                        <a:rPr lang="tr-TR" sz="1600" dirty="0"/>
                        <a:t>a ^ b (1)</a:t>
                      </a:r>
                      <a:endParaRPr lang="tr-TR" sz="1700" dirty="0"/>
                    </a:p>
                  </a:txBody>
                  <a:tcPr anchor="ctr"/>
                </a:tc>
                <a:extLst>
                  <a:ext uri="{0D108BD9-81ED-4DB2-BD59-A6C34878D82A}">
                    <a16:rowId xmlns:a16="http://schemas.microsoft.com/office/drawing/2014/main" val="3382298612"/>
                  </a:ext>
                </a:extLst>
              </a:tr>
              <a:tr h="604404">
                <a:tc>
                  <a:txBody>
                    <a:bodyPr/>
                    <a:lstStyle/>
                    <a:p>
                      <a:pPr algn="ctr"/>
                      <a:r>
                        <a:rPr lang="tr-TR" sz="1700" dirty="0"/>
                        <a:t>~</a:t>
                      </a:r>
                    </a:p>
                  </a:txBody>
                  <a:tcPr anchor="ctr"/>
                </a:tc>
                <a:tc>
                  <a:txBody>
                    <a:bodyPr/>
                    <a:lstStyle/>
                    <a:p>
                      <a:pPr algn="ctr"/>
                      <a:r>
                        <a:rPr lang="tr-TR" sz="1700" dirty="0"/>
                        <a:t>Değil</a:t>
                      </a:r>
                    </a:p>
                  </a:txBody>
                  <a:tcPr anchor="ctr"/>
                </a:tc>
                <a:tc>
                  <a:txBody>
                    <a:bodyPr/>
                    <a:lstStyle/>
                    <a:p>
                      <a:pPr algn="ctr"/>
                      <a:r>
                        <a:rPr lang="tr-TR" sz="1700" dirty="0"/>
                        <a:t>Sadece bir işlenen üzerinde çalışır ve işlenenin her bitini tersine çevirir.</a:t>
                      </a:r>
                    </a:p>
                    <a:p>
                      <a:pPr algn="ctr"/>
                      <a:r>
                        <a:rPr lang="tr-TR" sz="1700" dirty="0"/>
                        <a:t>1 bit 0 ve tersi değiştirecek.</a:t>
                      </a:r>
                    </a:p>
                  </a:txBody>
                  <a:tcPr anchor="ctr"/>
                </a:tc>
                <a:tc>
                  <a:txBody>
                    <a:bodyPr/>
                    <a:lstStyle/>
                    <a:p>
                      <a:pPr algn="ctr"/>
                      <a:r>
                        <a:rPr lang="tr-TR" sz="1600" dirty="0"/>
                        <a:t>~(a) (1)</a:t>
                      </a:r>
                      <a:endParaRPr lang="tr-TR" sz="1700" dirty="0"/>
                    </a:p>
                  </a:txBody>
                  <a:tcPr anchor="ctr"/>
                </a:tc>
                <a:extLst>
                  <a:ext uri="{0D108BD9-81ED-4DB2-BD59-A6C34878D82A}">
                    <a16:rowId xmlns:a16="http://schemas.microsoft.com/office/drawing/2014/main" val="1665344009"/>
                  </a:ext>
                </a:extLst>
              </a:tr>
              <a:tr h="604404">
                <a:tc>
                  <a:txBody>
                    <a:bodyPr/>
                    <a:lstStyle/>
                    <a:p>
                      <a:pPr algn="ctr"/>
                      <a:r>
                        <a:rPr lang="tr-TR" sz="1700" dirty="0"/>
                        <a:t>&lt;&lt;</a:t>
                      </a:r>
                    </a:p>
                  </a:txBody>
                  <a:tcPr anchor="ctr"/>
                </a:tc>
                <a:tc>
                  <a:txBody>
                    <a:bodyPr/>
                    <a:lstStyle/>
                    <a:p>
                      <a:pPr algn="ctr"/>
                      <a:r>
                        <a:rPr lang="tr-TR" sz="1700" dirty="0"/>
                        <a:t>sola kaydır</a:t>
                      </a:r>
                    </a:p>
                  </a:txBody>
                  <a:tcPr anchor="ctr"/>
                </a:tc>
                <a:tc>
                  <a:txBody>
                    <a:bodyPr/>
                    <a:lstStyle/>
                    <a:p>
                      <a:pPr algn="ctr"/>
                      <a:r>
                        <a:rPr lang="tr-TR" sz="1700" dirty="0"/>
                        <a:t>Belirtilen bit sayısına bağlı olarak sayıyı sola kaydırır.</a:t>
                      </a:r>
                    </a:p>
                    <a:p>
                      <a:pPr algn="ctr"/>
                      <a:r>
                        <a:rPr lang="tr-TR" sz="1700" dirty="0"/>
                        <a:t>Sıfırlar en az önemli bitlere eklenecektir.</a:t>
                      </a:r>
                    </a:p>
                  </a:txBody>
                  <a:tcPr anchor="ctr"/>
                </a:tc>
                <a:tc>
                  <a:txBody>
                    <a:bodyPr/>
                    <a:lstStyle/>
                    <a:p>
                      <a:pPr algn="ctr"/>
                      <a:r>
                        <a:rPr lang="tr-TR" sz="1600" dirty="0"/>
                        <a:t>b &lt;&lt; 2 (100)</a:t>
                      </a:r>
                      <a:endParaRPr lang="tr-TR" sz="1700" dirty="0"/>
                    </a:p>
                  </a:txBody>
                  <a:tcPr anchor="ctr"/>
                </a:tc>
                <a:extLst>
                  <a:ext uri="{0D108BD9-81ED-4DB2-BD59-A6C34878D82A}">
                    <a16:rowId xmlns:a16="http://schemas.microsoft.com/office/drawing/2014/main" val="3267183457"/>
                  </a:ext>
                </a:extLst>
              </a:tr>
              <a:tr h="604404">
                <a:tc>
                  <a:txBody>
                    <a:bodyPr/>
                    <a:lstStyle/>
                    <a:p>
                      <a:pPr algn="ctr"/>
                      <a:r>
                        <a:rPr lang="tr-TR" sz="1700" dirty="0"/>
                        <a:t>&gt;&gt;</a:t>
                      </a:r>
                    </a:p>
                  </a:txBody>
                  <a:tcPr anchor="ctr"/>
                </a:tc>
                <a:tc>
                  <a:txBody>
                    <a:bodyPr/>
                    <a:lstStyle/>
                    <a:p>
                      <a:pPr algn="ctr"/>
                      <a:r>
                        <a:rPr lang="tr-TR" sz="1700" dirty="0"/>
                        <a:t>sağa kaydır</a:t>
                      </a:r>
                    </a:p>
                  </a:txBody>
                  <a:tcPr anchor="ctr"/>
                </a:tc>
                <a:tc>
                  <a:txBody>
                    <a:bodyPr/>
                    <a:lstStyle/>
                    <a:p>
                      <a:pPr algn="ctr"/>
                      <a:r>
                        <a:rPr lang="tr-TR" sz="1700" dirty="0"/>
                        <a:t>Belirtilen bit sayısına göre sayıyı sağa kaydırır.</a:t>
                      </a:r>
                    </a:p>
                    <a:p>
                      <a:pPr algn="ctr"/>
                      <a:r>
                        <a:rPr lang="tr-TR" sz="1700" dirty="0"/>
                        <a:t>Sıfırlar en az önemli bitlere eklenecektir.</a:t>
                      </a:r>
                    </a:p>
                  </a:txBody>
                  <a:tcPr anchor="ctr"/>
                </a:tc>
                <a:tc>
                  <a:txBody>
                    <a:bodyPr/>
                    <a:lstStyle/>
                    <a:p>
                      <a:pPr algn="ctr"/>
                      <a:r>
                        <a:rPr lang="tr-TR" sz="1600" dirty="0"/>
                        <a:t>b &gt;&gt; 2 (001)</a:t>
                      </a:r>
                      <a:endParaRPr lang="tr-TR" sz="1700" dirty="0"/>
                    </a:p>
                  </a:txBody>
                  <a:tcPr anchor="ctr"/>
                </a:tc>
                <a:extLst>
                  <a:ext uri="{0D108BD9-81ED-4DB2-BD59-A6C34878D82A}">
                    <a16:rowId xmlns:a16="http://schemas.microsoft.com/office/drawing/2014/main" val="1423879268"/>
                  </a:ext>
                </a:extLst>
              </a:tr>
            </a:tbl>
          </a:graphicData>
        </a:graphic>
      </p:graphicFrame>
    </p:spTree>
    <p:extLst>
      <p:ext uri="{BB962C8B-B14F-4D97-AF65-F5344CB8AC3E}">
        <p14:creationId xmlns:p14="http://schemas.microsoft.com/office/powerpoint/2010/main" val="3150035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5573</TotalTime>
  <Words>1539</Words>
  <Application>Microsoft Office PowerPoint</Application>
  <PresentationFormat>Geniş ekran</PresentationFormat>
  <Paragraphs>238</Paragraphs>
  <Slides>21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21</vt:i4>
      </vt:variant>
    </vt:vector>
  </HeadingPairs>
  <TitlesOfParts>
    <vt:vector size="27" baseType="lpstr">
      <vt:lpstr>Arial</vt:lpstr>
      <vt:lpstr>Calibri</vt:lpstr>
      <vt:lpstr>Century Gothic</vt:lpstr>
      <vt:lpstr>Courier New</vt:lpstr>
      <vt:lpstr>Wingdings 3</vt:lpstr>
      <vt:lpstr>Duman</vt:lpstr>
      <vt:lpstr>C# da Operatörler</vt:lpstr>
      <vt:lpstr>İçindekiler</vt:lpstr>
      <vt:lpstr>Operatörler</vt:lpstr>
      <vt:lpstr>Yapılarına Göre Operatörler</vt:lpstr>
      <vt:lpstr>İşlevlerine Göre Operatörler</vt:lpstr>
      <vt:lpstr>Aritmetik Operatörler</vt:lpstr>
      <vt:lpstr>Karşılaştırma Operatörleri</vt:lpstr>
      <vt:lpstr>Mantıksal Operatörler</vt:lpstr>
      <vt:lpstr>Bitsel Operatörler</vt:lpstr>
      <vt:lpstr>Atama ve İşlemli Atama Operatörleri</vt:lpstr>
      <vt:lpstr>Özel Amaçlı Operatörler</vt:lpstr>
      <vt:lpstr>Özel Amaçlı Operatörler(Devamı)</vt:lpstr>
      <vt:lpstr>Özel Amaçlı Operatörler(Devamı)</vt:lpstr>
      <vt:lpstr>Operatör Önceliği</vt:lpstr>
      <vt:lpstr>Operatör Önceliği (Devamı)</vt:lpstr>
      <vt:lpstr>Uygulama Örneği -1 </vt:lpstr>
      <vt:lpstr>Uygulama Örneği -2 </vt:lpstr>
      <vt:lpstr>Uygulama Örneği - 3</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Berat Eliaçık</cp:lastModifiedBy>
  <cp:revision>71</cp:revision>
  <dcterms:created xsi:type="dcterms:W3CDTF">2020-04-15T07:57:29Z</dcterms:created>
  <dcterms:modified xsi:type="dcterms:W3CDTF">2021-06-13T14:16:44Z</dcterms:modified>
</cp:coreProperties>
</file>