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72" r:id="rId4"/>
    <p:sldId id="261" r:id="rId5"/>
    <p:sldId id="280" r:id="rId6"/>
    <p:sldId id="278" r:id="rId7"/>
    <p:sldId id="273" r:id="rId8"/>
    <p:sldId id="279" r:id="rId9"/>
    <p:sldId id="281" r:id="rId10"/>
    <p:sldId id="274" r:id="rId11"/>
    <p:sldId id="283" r:id="rId12"/>
    <p:sldId id="284" r:id="rId13"/>
    <p:sldId id="265" r:id="rId14"/>
    <p:sldId id="285" r:id="rId15"/>
    <p:sldId id="270" r:id="rId16"/>
    <p:sldId id="259"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88" d="100"/>
          <a:sy n="88" d="100"/>
        </p:scale>
        <p:origin x="-398"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pPr/>
              <a:t>6/8/2021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pPr/>
              <a:t>‹#›</a:t>
            </a:fld>
            <a:endParaRPr lang="en-US"/>
          </a:p>
        </p:txBody>
      </p:sp>
    </p:spTree>
    <p:extLst>
      <p:ext uri="{BB962C8B-B14F-4D97-AF65-F5344CB8AC3E}">
        <p14:creationId xmlns=""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pPr/>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pPr/>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pPr/>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pPr/>
              <a:t>6/8/2021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gokhan-gokalp.com/stack-heap-kavramlari/" TargetMode="External"/><Relationship Id="rId7" Type="http://schemas.openxmlformats.org/officeDocument/2006/relationships/hyperlink" Target="https://www.youtube.com/channel/UCIdYgV-XFjv9q0IHtzUTtQw" TargetMode="External"/><Relationship Id="rId2" Type="http://schemas.openxmlformats.org/officeDocument/2006/relationships/hyperlink" Target="https://dev.to/tyrrrz/interview-question-heap-vs-stack-c-5aae"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bidb.itu.edu.tr/seyir-defteri/blog/2013/09/06/c-'-ta-de%C4%9Fer-ve-referans-tipleri" TargetMode="External"/><Relationship Id="rId4" Type="http://schemas.openxmlformats.org/officeDocument/2006/relationships/hyperlink" Target="https://www.c-sharpcorner.com/article/stack-vs-heap-memory-c-sharp/" TargetMode="External"/><Relationship Id="rId9" Type="http://schemas.openxmlformats.org/officeDocument/2006/relationships/hyperlink" Target="http://youtube.com/bmdersleri"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 da </a:t>
            </a:r>
            <a:r>
              <a:rPr lang="tr-TR" sz="3600"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Stack</a:t>
            </a:r>
            <a:r>
              <a:rPr lang="tr-TR"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ve </a:t>
            </a:r>
            <a:r>
              <a:rPr lang="tr-TR" sz="3600"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Heap</a:t>
            </a:r>
            <a:r>
              <a:rPr lang="tr-TR" sz="3600" b="1" smtClean="0">
                <a:ln w="9525">
                  <a:solidFill>
                    <a:schemeClr val="bg1"/>
                  </a:solidFill>
                  <a:prstDash val="solid"/>
                </a:ln>
                <a:solidFill>
                  <a:schemeClr val="tx1"/>
                </a:solidFill>
                <a:effectLst>
                  <a:outerShdw blurRad="12700" dist="38100" dir="2700000" algn="tl" rotWithShape="0">
                    <a:schemeClr val="bg1">
                      <a:lumMod val="50000"/>
                    </a:schemeClr>
                  </a:outerShdw>
                </a:effectLst>
              </a:rPr>
              <a:t> Bellek Kullanımı</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Ece AKINCI 1611404037</a:t>
            </a:r>
            <a:endParaRPr lang="tr-TR" b="1" dirty="0">
              <a:solidFill>
                <a:schemeClr val="tx1"/>
              </a:solidFill>
            </a:endParaRPr>
          </a:p>
          <a:p>
            <a:r>
              <a:rPr lang="tr-TR" dirty="0">
                <a:solidFill>
                  <a:schemeClr val="tx1"/>
                </a:solidFill>
              </a:rPr>
              <a:t>Tarih                            : </a:t>
            </a:r>
            <a:r>
              <a:rPr lang="tr-TR" dirty="0" smtClean="0">
                <a:solidFill>
                  <a:schemeClr val="tx1"/>
                </a:solidFill>
              </a:rPr>
              <a:t>07/06/2021</a:t>
            </a:r>
            <a:endParaRPr lang="tr-TR" dirty="0">
              <a:solidFill>
                <a:schemeClr val="tx1"/>
              </a:solidFill>
            </a:endParaRP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2">
            <a:extLst>
              <a:ext uri="{FF2B5EF4-FFF2-40B4-BE49-F238E27FC236}">
                <a16:creationId xmlns=""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err="1" smtClean="0"/>
              <a:t>Stack</a:t>
            </a:r>
            <a:r>
              <a:rPr lang="tr-TR" dirty="0" smtClean="0"/>
              <a:t> ve </a:t>
            </a:r>
            <a:r>
              <a:rPr lang="tr-TR" dirty="0" err="1" smtClean="0"/>
              <a:t>Heap</a:t>
            </a:r>
            <a:r>
              <a:rPr lang="tr-TR" dirty="0" smtClean="0"/>
              <a:t> Bellek Farkları</a:t>
            </a:r>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graphicFrame>
        <p:nvGraphicFramePr>
          <p:cNvPr id="8" name="7 Tablo"/>
          <p:cNvGraphicFramePr>
            <a:graphicFrameLocks noGrp="1"/>
          </p:cNvGraphicFramePr>
          <p:nvPr/>
        </p:nvGraphicFramePr>
        <p:xfrm>
          <a:off x="1319837" y="1518246"/>
          <a:ext cx="9661590" cy="4707126"/>
        </p:xfrm>
        <a:graphic>
          <a:graphicData uri="http://schemas.openxmlformats.org/drawingml/2006/table">
            <a:tbl>
              <a:tblPr firstRow="1" bandRow="1">
                <a:tableStyleId>{F5AB1C69-6EDB-4FF4-983F-18BD219EF322}</a:tableStyleId>
              </a:tblPr>
              <a:tblGrid>
                <a:gridCol w="4830795"/>
                <a:gridCol w="4830795"/>
              </a:tblGrid>
              <a:tr h="450378">
                <a:tc>
                  <a:txBody>
                    <a:bodyPr/>
                    <a:lstStyle/>
                    <a:p>
                      <a:r>
                        <a:rPr lang="tr-TR" dirty="0" smtClean="0"/>
                        <a:t>                             STACK</a:t>
                      </a:r>
                      <a:endParaRPr lang="tr-TR" dirty="0"/>
                    </a:p>
                  </a:txBody>
                  <a:tcPr/>
                </a:tc>
                <a:tc>
                  <a:txBody>
                    <a:bodyPr/>
                    <a:lstStyle/>
                    <a:p>
                      <a:r>
                        <a:rPr lang="tr-TR" dirty="0" smtClean="0"/>
                        <a:t>                               HEAP</a:t>
                      </a:r>
                      <a:endParaRPr lang="tr-TR" dirty="0"/>
                    </a:p>
                  </a:txBody>
                  <a:tcPr/>
                </a:tc>
              </a:tr>
              <a:tr h="450378">
                <a:tc>
                  <a:txBody>
                    <a:bodyPr/>
                    <a:lstStyle/>
                    <a:p>
                      <a:r>
                        <a:rPr lang="tr-TR" dirty="0" smtClean="0"/>
                        <a:t>Değer tipleri, </a:t>
                      </a:r>
                      <a:r>
                        <a:rPr lang="tr-TR" dirty="0" err="1" smtClean="0"/>
                        <a:t>pointer</a:t>
                      </a:r>
                      <a:r>
                        <a:rPr lang="tr-TR" baseline="0" dirty="0" smtClean="0"/>
                        <a:t> ve adresler tutulur.</a:t>
                      </a:r>
                      <a:endParaRPr lang="tr-TR" dirty="0"/>
                    </a:p>
                  </a:txBody>
                  <a:tcPr/>
                </a:tc>
                <a:tc>
                  <a:txBody>
                    <a:bodyPr/>
                    <a:lstStyle/>
                    <a:p>
                      <a:r>
                        <a:rPr lang="tr-TR" dirty="0" smtClean="0"/>
                        <a:t>Referans</a:t>
                      </a:r>
                      <a:r>
                        <a:rPr lang="tr-TR" baseline="0" dirty="0" smtClean="0"/>
                        <a:t> tipleri tutulur.</a:t>
                      </a:r>
                      <a:endParaRPr lang="tr-TR" dirty="0"/>
                    </a:p>
                  </a:txBody>
                  <a:tcPr/>
                </a:tc>
              </a:tr>
              <a:tr h="450378">
                <a:tc>
                  <a:txBody>
                    <a:bodyPr/>
                    <a:lstStyle/>
                    <a:p>
                      <a:r>
                        <a:rPr lang="tr-TR" dirty="0" smtClean="0"/>
                        <a:t>Veriler üst üste LIFO</a:t>
                      </a:r>
                      <a:r>
                        <a:rPr lang="tr-TR" baseline="0" dirty="0" smtClean="0"/>
                        <a:t> mantığı ile dizilir.</a:t>
                      </a:r>
                      <a:endParaRPr lang="tr-TR" dirty="0"/>
                    </a:p>
                  </a:txBody>
                  <a:tcPr/>
                </a:tc>
                <a:tc>
                  <a:txBody>
                    <a:bodyPr/>
                    <a:lstStyle/>
                    <a:p>
                      <a:r>
                        <a:rPr lang="tr-TR" dirty="0" smtClean="0"/>
                        <a:t>Veriler dağınık şekilde dizilir.</a:t>
                      </a:r>
                      <a:endParaRPr lang="tr-TR" dirty="0"/>
                    </a:p>
                  </a:txBody>
                  <a:tcPr/>
                </a:tc>
              </a:tr>
              <a:tr h="450378">
                <a:tc>
                  <a:txBody>
                    <a:bodyPr/>
                    <a:lstStyle/>
                    <a:p>
                      <a:r>
                        <a:rPr lang="tr-TR" dirty="0" smtClean="0"/>
                        <a:t>Verilere erişim hızlıdır.</a:t>
                      </a:r>
                      <a:endParaRPr lang="tr-TR" dirty="0"/>
                    </a:p>
                  </a:txBody>
                  <a:tcPr/>
                </a:tc>
                <a:tc>
                  <a:txBody>
                    <a:bodyPr/>
                    <a:lstStyle/>
                    <a:p>
                      <a:r>
                        <a:rPr lang="tr-TR" dirty="0" smtClean="0"/>
                        <a:t>Verilere erişim daha yavaş</a:t>
                      </a:r>
                      <a:r>
                        <a:rPr lang="tr-TR" baseline="0" dirty="0" smtClean="0"/>
                        <a:t> ve maliyetlidir.</a:t>
                      </a:r>
                      <a:endParaRPr lang="tr-TR" dirty="0"/>
                    </a:p>
                  </a:txBody>
                  <a:tcPr/>
                </a:tc>
              </a:tr>
              <a:tr h="554912">
                <a:tc>
                  <a:txBody>
                    <a:bodyPr/>
                    <a:lstStyle/>
                    <a:p>
                      <a:r>
                        <a:rPr lang="tr-TR" dirty="0" smtClean="0"/>
                        <a:t>Oluşturulan değişkenler</a:t>
                      </a:r>
                      <a:r>
                        <a:rPr lang="tr-TR" baseline="0" dirty="0" smtClean="0"/>
                        <a:t> </a:t>
                      </a:r>
                      <a:r>
                        <a:rPr lang="tr-TR" baseline="0" dirty="0" err="1" smtClean="0"/>
                        <a:t>Stack</a:t>
                      </a:r>
                      <a:r>
                        <a:rPr lang="tr-TR" baseline="0" dirty="0" smtClean="0"/>
                        <a:t> kapsamından çıkınca otomatik olarak yok edilir.</a:t>
                      </a:r>
                      <a:endParaRPr lang="tr-TR" dirty="0"/>
                    </a:p>
                  </a:txBody>
                  <a:tcPr/>
                </a:tc>
                <a:tc>
                  <a:txBody>
                    <a:bodyPr/>
                    <a:lstStyle/>
                    <a:p>
                      <a:r>
                        <a:rPr lang="tr-TR" dirty="0" smtClean="0"/>
                        <a:t>Oluşturulan değişkenler </a:t>
                      </a:r>
                      <a:r>
                        <a:rPr lang="tr-TR" dirty="0" err="1" smtClean="0"/>
                        <a:t>Heap</a:t>
                      </a:r>
                      <a:r>
                        <a:rPr lang="tr-TR" baseline="0" dirty="0" smtClean="0"/>
                        <a:t> kapsamından çıkınca otomatik olarak yok edilemez. </a:t>
                      </a:r>
                      <a:r>
                        <a:rPr lang="tr-TR" baseline="0" dirty="0" err="1" smtClean="0"/>
                        <a:t>Manuel</a:t>
                      </a:r>
                      <a:r>
                        <a:rPr lang="tr-TR" baseline="0" dirty="0" smtClean="0"/>
                        <a:t> olarak yapılması gerekir</a:t>
                      </a:r>
                      <a:endParaRPr lang="tr-TR" dirty="0"/>
                    </a:p>
                  </a:txBody>
                  <a:tcPr/>
                </a:tc>
              </a:tr>
              <a:tr h="450378">
                <a:tc>
                  <a:txBody>
                    <a:bodyPr/>
                    <a:lstStyle/>
                    <a:p>
                      <a:r>
                        <a:rPr lang="tr-TR" dirty="0" smtClean="0"/>
                        <a:t>Derleme zamanında</a:t>
                      </a:r>
                      <a:r>
                        <a:rPr lang="tr-TR" baseline="0" dirty="0" smtClean="0"/>
                        <a:t> oluşturulur.</a:t>
                      </a:r>
                      <a:endParaRPr lang="tr-TR" dirty="0"/>
                    </a:p>
                  </a:txBody>
                  <a:tcPr/>
                </a:tc>
                <a:tc>
                  <a:txBody>
                    <a:bodyPr/>
                    <a:lstStyle/>
                    <a:p>
                      <a:r>
                        <a:rPr lang="tr-TR" dirty="0" smtClean="0"/>
                        <a:t>Çalışma zamanında (</a:t>
                      </a:r>
                      <a:r>
                        <a:rPr lang="tr-TR" dirty="0" err="1" smtClean="0"/>
                        <a:t>runtime</a:t>
                      </a:r>
                      <a:r>
                        <a:rPr lang="tr-TR" dirty="0" smtClean="0"/>
                        <a:t>) oluşturulur.</a:t>
                      </a:r>
                      <a:endParaRPr lang="tr-TR" dirty="0"/>
                    </a:p>
                  </a:txBody>
                  <a:tcPr/>
                </a:tc>
              </a:tr>
              <a:tr h="450378">
                <a:tc>
                  <a:txBody>
                    <a:bodyPr/>
                    <a:lstStyle/>
                    <a:p>
                      <a:r>
                        <a:rPr lang="tr-TR" dirty="0" smtClean="0"/>
                        <a:t>Değişkenler</a:t>
                      </a:r>
                      <a:r>
                        <a:rPr lang="tr-TR" baseline="0" dirty="0" smtClean="0"/>
                        <a:t> </a:t>
                      </a:r>
                      <a:r>
                        <a:rPr lang="tr-TR" baseline="0" dirty="0" err="1" smtClean="0"/>
                        <a:t>pointer</a:t>
                      </a:r>
                      <a:r>
                        <a:rPr lang="tr-TR" baseline="0" dirty="0" smtClean="0"/>
                        <a:t> olmadan kullanılabilir.</a:t>
                      </a:r>
                      <a:endParaRPr lang="tr-TR" dirty="0"/>
                    </a:p>
                  </a:txBody>
                  <a:tcPr/>
                </a:tc>
                <a:tc>
                  <a:txBody>
                    <a:bodyPr/>
                    <a:lstStyle/>
                    <a:p>
                      <a:r>
                        <a:rPr lang="tr-TR" dirty="0" smtClean="0"/>
                        <a:t>Değişkenler </a:t>
                      </a:r>
                      <a:r>
                        <a:rPr lang="tr-TR" dirty="0" err="1" smtClean="0"/>
                        <a:t>pointer</a:t>
                      </a:r>
                      <a:r>
                        <a:rPr lang="tr-TR" dirty="0" smtClean="0"/>
                        <a:t> ile kullanılır.</a:t>
                      </a:r>
                      <a:endParaRPr lang="tr-TR" dirty="0"/>
                    </a:p>
                  </a:txBody>
                  <a:tcPr/>
                </a:tc>
              </a:tr>
              <a:tr h="450378">
                <a:tc>
                  <a:txBody>
                    <a:bodyPr/>
                    <a:lstStyle/>
                    <a:p>
                      <a:r>
                        <a:rPr lang="tr-TR" dirty="0" smtClean="0"/>
                        <a:t>İstif bellek olarak adlandırılır.</a:t>
                      </a:r>
                      <a:endParaRPr lang="tr-TR" dirty="0"/>
                    </a:p>
                  </a:txBody>
                  <a:tcPr/>
                </a:tc>
                <a:tc>
                  <a:txBody>
                    <a:bodyPr/>
                    <a:lstStyle/>
                    <a:p>
                      <a:r>
                        <a:rPr lang="tr-TR" dirty="0" smtClean="0"/>
                        <a:t>Dinamik</a:t>
                      </a:r>
                      <a:r>
                        <a:rPr lang="tr-TR" baseline="0" dirty="0" smtClean="0"/>
                        <a:t> bellek olarak adlandırılır.</a:t>
                      </a:r>
                      <a:endParaRPr lang="tr-TR" dirty="0"/>
                    </a:p>
                  </a:txBody>
                  <a:tcPr/>
                </a:tc>
              </a:tr>
              <a:tr h="450378">
                <a:tc>
                  <a:txBody>
                    <a:bodyPr/>
                    <a:lstStyle/>
                    <a:p>
                      <a:r>
                        <a:rPr lang="tr-TR" dirty="0" smtClean="0"/>
                        <a:t>Boyutları bildirilmiş değişkenler</a:t>
                      </a:r>
                      <a:r>
                        <a:rPr lang="tr-TR" baseline="0" dirty="0" smtClean="0"/>
                        <a:t> için daha uygun bir bellektir.</a:t>
                      </a:r>
                      <a:endParaRPr lang="tr-TR" dirty="0"/>
                    </a:p>
                  </a:txBody>
                  <a:tcPr/>
                </a:tc>
                <a:tc>
                  <a:txBody>
                    <a:bodyPr/>
                    <a:lstStyle/>
                    <a:p>
                      <a:r>
                        <a:rPr lang="tr-TR" dirty="0" smtClean="0"/>
                        <a:t>Boyutları bildirilmemiş değişkenler için daha uygun bir bellektir.</a:t>
                      </a:r>
                      <a:endParaRPr lang="tr-TR" dirty="0"/>
                    </a:p>
                  </a:txBody>
                  <a:tcPr/>
                </a:tc>
              </a:tr>
            </a:tbl>
          </a:graphicData>
        </a:graphic>
      </p:graphicFrame>
    </p:spTree>
    <p:extLst>
      <p:ext uri="{BB962C8B-B14F-4D97-AF65-F5344CB8AC3E}">
        <p14:creationId xmlns="" xmlns:p14="http://schemas.microsoft.com/office/powerpoint/2010/main" val="2325487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err="1" smtClean="0"/>
              <a:t>Stack</a:t>
            </a:r>
            <a:r>
              <a:rPr lang="tr-TR" dirty="0" smtClean="0"/>
              <a:t> Bellek Kullanımı</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35170" y="1449238"/>
            <a:ext cx="10469442" cy="4884449"/>
          </a:xfrm>
        </p:spPr>
        <p:txBody>
          <a:bodyPr>
            <a:normAutofit/>
          </a:bodyPr>
          <a:lstStyle/>
          <a:p>
            <a:pPr algn="just"/>
            <a:r>
              <a:rPr lang="tr-TR" dirty="0" err="1" smtClean="0"/>
              <a:t>Stack</a:t>
            </a:r>
            <a:r>
              <a:rPr lang="tr-TR" dirty="0" smtClean="0"/>
              <a:t> hafıza bölgesinde bulunan değer türlerinin örnekleri kopya ile iletilir. Bu, bir değişkene her değer tipi atandığında veya parametre olarak iletildiğinde değerin kopyalandığı anlamına gelir. Örnek vermek gerekirse </a:t>
            </a:r>
            <a:r>
              <a:rPr lang="tr-TR" dirty="0" err="1" smtClean="0"/>
              <a:t>Stack’de</a:t>
            </a:r>
            <a:r>
              <a:rPr lang="tr-TR" dirty="0" smtClean="0"/>
              <a:t> oluşturulan bir değişkene değer atandığında ve bu değer aynı bellek üzerindeki başka bir değişkene atandığında dinamik oluşmayacağı için birbirinden ayrı iki değişken oluşmuş olur. </a:t>
            </a:r>
          </a:p>
          <a:p>
            <a:pPr algn="just"/>
            <a:r>
              <a:rPr lang="tr-TR" dirty="0" smtClean="0"/>
              <a:t>Değer türlerini kopyalamak nesnenin boyutuna bağlı olarak pahalı olabileceğinden, bellek ağırlıklı nesnelerin değer türü olarak bildirilmesi önerilmez.</a:t>
            </a:r>
          </a:p>
          <a:p>
            <a:pPr algn="just"/>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4 Dikdörtgen"/>
          <p:cNvSpPr/>
          <p:nvPr/>
        </p:nvSpPr>
        <p:spPr>
          <a:xfrm>
            <a:off x="6581956" y="3830128"/>
            <a:ext cx="1932316" cy="2562045"/>
          </a:xfrm>
          <a:prstGeom prst="rect">
            <a:avLst/>
          </a:prstGeom>
          <a:solidFill>
            <a:schemeClr val="bg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Dikdörtgen"/>
          <p:cNvSpPr/>
          <p:nvPr/>
        </p:nvSpPr>
        <p:spPr>
          <a:xfrm>
            <a:off x="8804695" y="3818626"/>
            <a:ext cx="1932316" cy="2562045"/>
          </a:xfrm>
          <a:prstGeom prst="rect">
            <a:avLst/>
          </a:prstGeom>
          <a:solidFill>
            <a:schemeClr val="bg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Küp"/>
          <p:cNvSpPr/>
          <p:nvPr/>
        </p:nvSpPr>
        <p:spPr>
          <a:xfrm>
            <a:off x="7266316" y="5437515"/>
            <a:ext cx="603849" cy="53483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Küp"/>
          <p:cNvSpPr/>
          <p:nvPr/>
        </p:nvSpPr>
        <p:spPr>
          <a:xfrm>
            <a:off x="7254815" y="4848044"/>
            <a:ext cx="603849" cy="53483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Küp"/>
          <p:cNvSpPr/>
          <p:nvPr/>
        </p:nvSpPr>
        <p:spPr>
          <a:xfrm>
            <a:off x="7260566" y="4249946"/>
            <a:ext cx="603849" cy="53483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Metin kutusu"/>
          <p:cNvSpPr txBox="1"/>
          <p:nvPr/>
        </p:nvSpPr>
        <p:spPr>
          <a:xfrm>
            <a:off x="6564702" y="3804248"/>
            <a:ext cx="1440611" cy="369332"/>
          </a:xfrm>
          <a:prstGeom prst="rect">
            <a:avLst/>
          </a:prstGeom>
          <a:noFill/>
        </p:spPr>
        <p:txBody>
          <a:bodyPr wrap="square" rtlCol="0">
            <a:spAutoFit/>
          </a:bodyPr>
          <a:lstStyle/>
          <a:p>
            <a:r>
              <a:rPr lang="tr-TR" b="1" dirty="0" smtClean="0"/>
              <a:t>STACK</a:t>
            </a:r>
            <a:endParaRPr lang="tr-TR" b="1" dirty="0"/>
          </a:p>
        </p:txBody>
      </p:sp>
      <p:sp>
        <p:nvSpPr>
          <p:cNvPr id="12" name="11 Metin kutusu"/>
          <p:cNvSpPr txBox="1"/>
          <p:nvPr/>
        </p:nvSpPr>
        <p:spPr>
          <a:xfrm>
            <a:off x="8804695" y="3809999"/>
            <a:ext cx="1440611" cy="369332"/>
          </a:xfrm>
          <a:prstGeom prst="rect">
            <a:avLst/>
          </a:prstGeom>
          <a:noFill/>
        </p:spPr>
        <p:txBody>
          <a:bodyPr wrap="square" rtlCol="0">
            <a:spAutoFit/>
          </a:bodyPr>
          <a:lstStyle/>
          <a:p>
            <a:r>
              <a:rPr lang="tr-TR" b="1" dirty="0" smtClean="0"/>
              <a:t>HEAP</a:t>
            </a:r>
            <a:endParaRPr lang="tr-TR" b="1" dirty="0"/>
          </a:p>
        </p:txBody>
      </p:sp>
      <p:pic>
        <p:nvPicPr>
          <p:cNvPr id="13" name="12 Resim" descr="kod3.png"/>
          <p:cNvPicPr>
            <a:picLocks noChangeAspect="1"/>
          </p:cNvPicPr>
          <p:nvPr/>
        </p:nvPicPr>
        <p:blipFill>
          <a:blip r:embed="rId2"/>
          <a:stretch>
            <a:fillRect/>
          </a:stretch>
        </p:blipFill>
        <p:spPr>
          <a:xfrm>
            <a:off x="3116576" y="4355102"/>
            <a:ext cx="1714649" cy="373412"/>
          </a:xfrm>
          <a:prstGeom prst="rect">
            <a:avLst/>
          </a:prstGeom>
        </p:spPr>
      </p:pic>
      <p:cxnSp>
        <p:nvCxnSpPr>
          <p:cNvPr id="17" name="16 Düz Ok Bağlayıcısı"/>
          <p:cNvCxnSpPr>
            <a:stCxn id="13" idx="3"/>
          </p:cNvCxnSpPr>
          <p:nvPr/>
        </p:nvCxnSpPr>
        <p:spPr>
          <a:xfrm>
            <a:off x="4831225" y="4541808"/>
            <a:ext cx="2251061" cy="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Metin kutusu"/>
          <p:cNvSpPr txBox="1"/>
          <p:nvPr/>
        </p:nvSpPr>
        <p:spPr>
          <a:xfrm>
            <a:off x="7289321" y="4408098"/>
            <a:ext cx="569343" cy="338554"/>
          </a:xfrm>
          <a:prstGeom prst="rect">
            <a:avLst/>
          </a:prstGeom>
          <a:noFill/>
        </p:spPr>
        <p:txBody>
          <a:bodyPr wrap="square" rtlCol="0">
            <a:spAutoFit/>
          </a:bodyPr>
          <a:lstStyle/>
          <a:p>
            <a:r>
              <a:rPr lang="tr-TR" sz="1600" dirty="0" smtClean="0"/>
              <a:t>12</a:t>
            </a:r>
            <a:endParaRPr lang="tr-TR" sz="1600" dirty="0"/>
          </a:p>
        </p:txBody>
      </p:sp>
      <p:sp>
        <p:nvSpPr>
          <p:cNvPr id="25" name="24 Metin kutusu"/>
          <p:cNvSpPr txBox="1"/>
          <p:nvPr/>
        </p:nvSpPr>
        <p:spPr>
          <a:xfrm>
            <a:off x="7260566" y="5000446"/>
            <a:ext cx="572219" cy="338554"/>
          </a:xfrm>
          <a:prstGeom prst="rect">
            <a:avLst/>
          </a:prstGeom>
          <a:noFill/>
        </p:spPr>
        <p:txBody>
          <a:bodyPr wrap="square" rtlCol="0">
            <a:spAutoFit/>
          </a:bodyPr>
          <a:lstStyle/>
          <a:p>
            <a:r>
              <a:rPr lang="tr-TR" sz="1600" dirty="0" smtClean="0"/>
              <a:t>15</a:t>
            </a:r>
            <a:endParaRPr lang="tr-TR" sz="1600" dirty="0"/>
          </a:p>
        </p:txBody>
      </p:sp>
      <p:sp>
        <p:nvSpPr>
          <p:cNvPr id="26" name="25 Metin kutusu"/>
          <p:cNvSpPr txBox="1"/>
          <p:nvPr/>
        </p:nvSpPr>
        <p:spPr>
          <a:xfrm>
            <a:off x="7266317" y="5601418"/>
            <a:ext cx="566468" cy="338554"/>
          </a:xfrm>
          <a:prstGeom prst="rect">
            <a:avLst/>
          </a:prstGeom>
          <a:noFill/>
        </p:spPr>
        <p:txBody>
          <a:bodyPr wrap="square" rtlCol="0">
            <a:spAutoFit/>
          </a:bodyPr>
          <a:lstStyle/>
          <a:p>
            <a:r>
              <a:rPr lang="tr-TR" sz="1600" dirty="0" smtClean="0"/>
              <a:t>15</a:t>
            </a:r>
            <a:endParaRPr lang="tr-TR" sz="1600" dirty="0"/>
          </a:p>
        </p:txBody>
      </p:sp>
      <p:sp>
        <p:nvSpPr>
          <p:cNvPr id="27" name="26 Metin kutusu"/>
          <p:cNvSpPr txBox="1"/>
          <p:nvPr/>
        </p:nvSpPr>
        <p:spPr>
          <a:xfrm>
            <a:off x="7824158" y="4494362"/>
            <a:ext cx="724619" cy="307777"/>
          </a:xfrm>
          <a:prstGeom prst="rect">
            <a:avLst/>
          </a:prstGeom>
          <a:noFill/>
        </p:spPr>
        <p:txBody>
          <a:bodyPr wrap="square" rtlCol="0">
            <a:spAutoFit/>
          </a:bodyPr>
          <a:lstStyle/>
          <a:p>
            <a:r>
              <a:rPr lang="tr-TR" sz="1400" dirty="0" smtClean="0"/>
              <a:t>sayi1</a:t>
            </a:r>
            <a:endParaRPr lang="tr-TR" sz="1400" dirty="0"/>
          </a:p>
        </p:txBody>
      </p:sp>
      <p:sp>
        <p:nvSpPr>
          <p:cNvPr id="28" name="27 Metin kutusu"/>
          <p:cNvSpPr txBox="1"/>
          <p:nvPr/>
        </p:nvSpPr>
        <p:spPr>
          <a:xfrm>
            <a:off x="7821282" y="5086709"/>
            <a:ext cx="724619" cy="307777"/>
          </a:xfrm>
          <a:prstGeom prst="rect">
            <a:avLst/>
          </a:prstGeom>
          <a:noFill/>
        </p:spPr>
        <p:txBody>
          <a:bodyPr wrap="square" rtlCol="0">
            <a:spAutoFit/>
          </a:bodyPr>
          <a:lstStyle/>
          <a:p>
            <a:r>
              <a:rPr lang="tr-TR" sz="1400" dirty="0" smtClean="0"/>
              <a:t>sayi2</a:t>
            </a:r>
            <a:endParaRPr lang="tr-TR" sz="1400" dirty="0"/>
          </a:p>
        </p:txBody>
      </p:sp>
      <p:sp>
        <p:nvSpPr>
          <p:cNvPr id="29" name="28 Metin kutusu"/>
          <p:cNvSpPr txBox="1"/>
          <p:nvPr/>
        </p:nvSpPr>
        <p:spPr>
          <a:xfrm>
            <a:off x="7812656" y="5690558"/>
            <a:ext cx="724619" cy="307777"/>
          </a:xfrm>
          <a:prstGeom prst="rect">
            <a:avLst/>
          </a:prstGeom>
          <a:noFill/>
        </p:spPr>
        <p:txBody>
          <a:bodyPr wrap="square" rtlCol="0">
            <a:spAutoFit/>
          </a:bodyPr>
          <a:lstStyle/>
          <a:p>
            <a:r>
              <a:rPr lang="tr-TR" sz="1400" dirty="0" smtClean="0"/>
              <a:t>sayi3</a:t>
            </a:r>
            <a:endParaRPr lang="tr-TR" sz="1400" dirty="0"/>
          </a:p>
        </p:txBody>
      </p:sp>
      <p:pic>
        <p:nvPicPr>
          <p:cNvPr id="30" name="29 Resim" descr="byte.png"/>
          <p:cNvPicPr>
            <a:picLocks noChangeAspect="1"/>
          </p:cNvPicPr>
          <p:nvPr/>
        </p:nvPicPr>
        <p:blipFill>
          <a:blip r:embed="rId3"/>
          <a:stretch>
            <a:fillRect/>
          </a:stretch>
        </p:blipFill>
        <p:spPr>
          <a:xfrm>
            <a:off x="3111122" y="4972179"/>
            <a:ext cx="1667912" cy="347129"/>
          </a:xfrm>
          <a:prstGeom prst="rect">
            <a:avLst/>
          </a:prstGeom>
        </p:spPr>
      </p:pic>
      <p:pic>
        <p:nvPicPr>
          <p:cNvPr id="31" name="30 Resim" descr="byte.png"/>
          <p:cNvPicPr>
            <a:picLocks noChangeAspect="1"/>
          </p:cNvPicPr>
          <p:nvPr/>
        </p:nvPicPr>
        <p:blipFill>
          <a:blip r:embed="rId4"/>
          <a:stretch>
            <a:fillRect/>
          </a:stretch>
        </p:blipFill>
        <p:spPr>
          <a:xfrm>
            <a:off x="3120388" y="5561582"/>
            <a:ext cx="1895948" cy="321634"/>
          </a:xfrm>
          <a:prstGeom prst="rect">
            <a:avLst/>
          </a:prstGeom>
        </p:spPr>
      </p:pic>
      <p:cxnSp>
        <p:nvCxnSpPr>
          <p:cNvPr id="32" name="31 Düz Ok Bağlayıcısı"/>
          <p:cNvCxnSpPr/>
          <p:nvPr/>
        </p:nvCxnSpPr>
        <p:spPr>
          <a:xfrm>
            <a:off x="4785217" y="5125529"/>
            <a:ext cx="2271191" cy="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32 Düz Ok Bağlayıcısı"/>
          <p:cNvCxnSpPr>
            <a:stCxn id="31" idx="3"/>
          </p:cNvCxnSpPr>
          <p:nvPr/>
        </p:nvCxnSpPr>
        <p:spPr>
          <a:xfrm flipV="1">
            <a:off x="5016336" y="5716438"/>
            <a:ext cx="2011316" cy="5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25487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err="1" smtClean="0"/>
              <a:t>Heap</a:t>
            </a:r>
            <a:r>
              <a:rPr lang="tr-TR" dirty="0" smtClean="0"/>
              <a:t> Bellek Kullanımı</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17917" y="1414732"/>
            <a:ext cx="10486695" cy="4918955"/>
          </a:xfrm>
        </p:spPr>
        <p:txBody>
          <a:bodyPr>
            <a:normAutofit/>
          </a:bodyPr>
          <a:lstStyle/>
          <a:p>
            <a:pPr algn="just"/>
            <a:r>
              <a:rPr lang="tr-TR" dirty="0" smtClean="0"/>
              <a:t>Bir nesne, referans olarak her iletildiğinde referansın kendisi kopyalanır. Bu şekilde önceki nesnenin kendisini veya ona işaret eden diğer referansları etkilemeden referansı farklı bir nesneye işaret edecek şekilde değiştirilir. Kısaca bir referans nesnesini parametre olarak ilettiğinizde veya bir değişkene atadığınızda aslında referansı iletmiş olursunuz ve böylelikle kodunuzun ona erişebilmesi için o nesnenin </a:t>
            </a:r>
            <a:r>
              <a:rPr lang="tr-TR" dirty="0" err="1" smtClean="0"/>
              <a:t>Heap</a:t>
            </a:r>
            <a:r>
              <a:rPr lang="tr-TR" dirty="0" smtClean="0"/>
              <a:t> üzerinde nerede olduğunu söylersiniz.</a:t>
            </a:r>
          </a:p>
          <a:p>
            <a:pPr algn="just"/>
            <a:r>
              <a:rPr lang="tr-TR" dirty="0" smtClean="0"/>
              <a:t>Bir referans, boyutu itibarıyla hafiftir. Bundan dolayı onu kopyalamanın maliyeti azdır.</a:t>
            </a:r>
          </a:p>
          <a:p>
            <a:pPr algn="just"/>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4 Dikdörtgen"/>
          <p:cNvSpPr/>
          <p:nvPr/>
        </p:nvSpPr>
        <p:spPr>
          <a:xfrm>
            <a:off x="6581956" y="3830128"/>
            <a:ext cx="1932316" cy="2562045"/>
          </a:xfrm>
          <a:prstGeom prst="rect">
            <a:avLst/>
          </a:prstGeom>
          <a:solidFill>
            <a:schemeClr val="bg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Dikdörtgen"/>
          <p:cNvSpPr/>
          <p:nvPr/>
        </p:nvSpPr>
        <p:spPr>
          <a:xfrm>
            <a:off x="8804695" y="3818626"/>
            <a:ext cx="1932316" cy="2562045"/>
          </a:xfrm>
          <a:prstGeom prst="rect">
            <a:avLst/>
          </a:prstGeom>
          <a:solidFill>
            <a:schemeClr val="bg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Metin kutusu"/>
          <p:cNvSpPr txBox="1"/>
          <p:nvPr/>
        </p:nvSpPr>
        <p:spPr>
          <a:xfrm>
            <a:off x="6564702" y="3804248"/>
            <a:ext cx="1440611" cy="369332"/>
          </a:xfrm>
          <a:prstGeom prst="rect">
            <a:avLst/>
          </a:prstGeom>
          <a:noFill/>
        </p:spPr>
        <p:txBody>
          <a:bodyPr wrap="square" rtlCol="0">
            <a:spAutoFit/>
          </a:bodyPr>
          <a:lstStyle/>
          <a:p>
            <a:r>
              <a:rPr lang="tr-TR" b="1" dirty="0" smtClean="0"/>
              <a:t>STACK</a:t>
            </a:r>
            <a:endParaRPr lang="tr-TR" b="1" dirty="0"/>
          </a:p>
        </p:txBody>
      </p:sp>
      <p:sp>
        <p:nvSpPr>
          <p:cNvPr id="9" name="8 Metin kutusu"/>
          <p:cNvSpPr txBox="1"/>
          <p:nvPr/>
        </p:nvSpPr>
        <p:spPr>
          <a:xfrm>
            <a:off x="8804695" y="3809999"/>
            <a:ext cx="1440611" cy="369332"/>
          </a:xfrm>
          <a:prstGeom prst="rect">
            <a:avLst/>
          </a:prstGeom>
          <a:noFill/>
        </p:spPr>
        <p:txBody>
          <a:bodyPr wrap="square" rtlCol="0">
            <a:spAutoFit/>
          </a:bodyPr>
          <a:lstStyle/>
          <a:p>
            <a:r>
              <a:rPr lang="tr-TR" b="1" dirty="0" smtClean="0"/>
              <a:t>HEAP</a:t>
            </a:r>
            <a:endParaRPr lang="tr-TR" b="1" dirty="0"/>
          </a:p>
        </p:txBody>
      </p:sp>
      <p:sp>
        <p:nvSpPr>
          <p:cNvPr id="10" name="9 Küp"/>
          <p:cNvSpPr/>
          <p:nvPr/>
        </p:nvSpPr>
        <p:spPr>
          <a:xfrm>
            <a:off x="6906881" y="5224731"/>
            <a:ext cx="603849" cy="53483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Küp"/>
          <p:cNvSpPr/>
          <p:nvPr/>
        </p:nvSpPr>
        <p:spPr>
          <a:xfrm>
            <a:off x="6895380" y="4531741"/>
            <a:ext cx="603849" cy="53483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11 Metin kutusu"/>
          <p:cNvSpPr txBox="1"/>
          <p:nvPr/>
        </p:nvSpPr>
        <p:spPr>
          <a:xfrm>
            <a:off x="6883880" y="4675517"/>
            <a:ext cx="569343" cy="400110"/>
          </a:xfrm>
          <a:prstGeom prst="rect">
            <a:avLst/>
          </a:prstGeom>
          <a:noFill/>
        </p:spPr>
        <p:txBody>
          <a:bodyPr wrap="square" rtlCol="0">
            <a:spAutoFit/>
          </a:bodyPr>
          <a:lstStyle/>
          <a:p>
            <a:r>
              <a:rPr lang="tr-TR" sz="2000" dirty="0" smtClean="0"/>
              <a:t>@</a:t>
            </a:r>
            <a:endParaRPr lang="tr-TR" sz="2000" dirty="0"/>
          </a:p>
        </p:txBody>
      </p:sp>
      <p:sp>
        <p:nvSpPr>
          <p:cNvPr id="13" name="12 Metin kutusu"/>
          <p:cNvSpPr txBox="1"/>
          <p:nvPr/>
        </p:nvSpPr>
        <p:spPr>
          <a:xfrm>
            <a:off x="6915510" y="5371381"/>
            <a:ext cx="569343" cy="400110"/>
          </a:xfrm>
          <a:prstGeom prst="rect">
            <a:avLst/>
          </a:prstGeom>
          <a:noFill/>
        </p:spPr>
        <p:txBody>
          <a:bodyPr wrap="square" rtlCol="0">
            <a:spAutoFit/>
          </a:bodyPr>
          <a:lstStyle/>
          <a:p>
            <a:r>
              <a:rPr lang="tr-TR" sz="2000" dirty="0" smtClean="0"/>
              <a:t>@</a:t>
            </a:r>
            <a:endParaRPr lang="tr-TR" sz="2000" dirty="0"/>
          </a:p>
        </p:txBody>
      </p:sp>
      <p:sp>
        <p:nvSpPr>
          <p:cNvPr id="14" name="13 Metin kutusu"/>
          <p:cNvSpPr txBox="1"/>
          <p:nvPr/>
        </p:nvSpPr>
        <p:spPr>
          <a:xfrm>
            <a:off x="7401464" y="4796287"/>
            <a:ext cx="1112808" cy="307777"/>
          </a:xfrm>
          <a:prstGeom prst="rect">
            <a:avLst/>
          </a:prstGeom>
          <a:noFill/>
        </p:spPr>
        <p:txBody>
          <a:bodyPr wrap="square" rtlCol="0">
            <a:spAutoFit/>
          </a:bodyPr>
          <a:lstStyle/>
          <a:p>
            <a:r>
              <a:rPr lang="tr-TR" sz="1400" dirty="0" smtClean="0"/>
              <a:t>eleman1</a:t>
            </a:r>
            <a:endParaRPr lang="tr-TR" sz="1400" dirty="0"/>
          </a:p>
        </p:txBody>
      </p:sp>
      <p:sp>
        <p:nvSpPr>
          <p:cNvPr id="15" name="14 Metin kutusu"/>
          <p:cNvSpPr txBox="1"/>
          <p:nvPr/>
        </p:nvSpPr>
        <p:spPr>
          <a:xfrm>
            <a:off x="7450347" y="5543910"/>
            <a:ext cx="1112808" cy="307777"/>
          </a:xfrm>
          <a:prstGeom prst="rect">
            <a:avLst/>
          </a:prstGeom>
          <a:noFill/>
        </p:spPr>
        <p:txBody>
          <a:bodyPr wrap="square" rtlCol="0">
            <a:spAutoFit/>
          </a:bodyPr>
          <a:lstStyle/>
          <a:p>
            <a:r>
              <a:rPr lang="tr-TR" sz="1400" dirty="0" smtClean="0"/>
              <a:t>eleman2</a:t>
            </a:r>
            <a:endParaRPr lang="tr-TR" sz="1400" dirty="0"/>
          </a:p>
        </p:txBody>
      </p:sp>
      <p:pic>
        <p:nvPicPr>
          <p:cNvPr id="16" name="15 Resim" descr="heap.png"/>
          <p:cNvPicPr>
            <a:picLocks noChangeAspect="1"/>
          </p:cNvPicPr>
          <p:nvPr/>
        </p:nvPicPr>
        <p:blipFill>
          <a:blip r:embed="rId2"/>
          <a:stretch>
            <a:fillRect/>
          </a:stretch>
        </p:blipFill>
        <p:spPr>
          <a:xfrm>
            <a:off x="2242466" y="4622520"/>
            <a:ext cx="3255842" cy="458437"/>
          </a:xfrm>
          <a:prstGeom prst="rect">
            <a:avLst/>
          </a:prstGeom>
        </p:spPr>
      </p:pic>
      <p:pic>
        <p:nvPicPr>
          <p:cNvPr id="17" name="16 Resim" descr="heap.png"/>
          <p:cNvPicPr>
            <a:picLocks noChangeAspect="1"/>
          </p:cNvPicPr>
          <p:nvPr/>
        </p:nvPicPr>
        <p:blipFill>
          <a:blip r:embed="rId3"/>
          <a:stretch>
            <a:fillRect/>
          </a:stretch>
        </p:blipFill>
        <p:spPr>
          <a:xfrm>
            <a:off x="2253413" y="5299982"/>
            <a:ext cx="2844878" cy="410704"/>
          </a:xfrm>
          <a:prstGeom prst="rect">
            <a:avLst/>
          </a:prstGeom>
        </p:spPr>
      </p:pic>
      <p:cxnSp>
        <p:nvCxnSpPr>
          <p:cNvPr id="19" name="18 Düz Ok Bağlayıcısı"/>
          <p:cNvCxnSpPr>
            <a:stCxn id="16" idx="3"/>
          </p:cNvCxnSpPr>
          <p:nvPr/>
        </p:nvCxnSpPr>
        <p:spPr>
          <a:xfrm flipV="1">
            <a:off x="5498308" y="4848045"/>
            <a:ext cx="1290681" cy="3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Düz Ok Bağlayıcısı"/>
          <p:cNvCxnSpPr>
            <a:stCxn id="17" idx="3"/>
          </p:cNvCxnSpPr>
          <p:nvPr/>
        </p:nvCxnSpPr>
        <p:spPr>
          <a:xfrm flipV="1">
            <a:off x="5098291" y="5503653"/>
            <a:ext cx="1716577" cy="16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22 Küp"/>
          <p:cNvSpPr/>
          <p:nvPr/>
        </p:nvSpPr>
        <p:spPr>
          <a:xfrm>
            <a:off x="9411417" y="4701392"/>
            <a:ext cx="603849" cy="53483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5" name="24 Düz Ok Bağlayıcısı"/>
          <p:cNvCxnSpPr>
            <a:stCxn id="11" idx="5"/>
            <a:endCxn id="23" idx="2"/>
          </p:cNvCxnSpPr>
          <p:nvPr/>
        </p:nvCxnSpPr>
        <p:spPr>
          <a:xfrm>
            <a:off x="7499229" y="4732305"/>
            <a:ext cx="1912188" cy="303361"/>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7" name="26 Düz Ok Bağlayıcısı"/>
          <p:cNvCxnSpPr>
            <a:endCxn id="23" idx="2"/>
          </p:cNvCxnSpPr>
          <p:nvPr/>
        </p:nvCxnSpPr>
        <p:spPr>
          <a:xfrm flipV="1">
            <a:off x="7496355" y="5035666"/>
            <a:ext cx="1915062" cy="39034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 xmlns:p14="http://schemas.microsoft.com/office/powerpoint/2010/main" val="2325487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a:t>Uygulama Örneği </a:t>
            </a:r>
            <a:r>
              <a:rPr lang="tr-TR" dirty="0" smtClean="0"/>
              <a:t> </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7" name="6 Resim" descr="ekran2.png"/>
          <p:cNvPicPr>
            <a:picLocks noChangeAspect="1"/>
          </p:cNvPicPr>
          <p:nvPr/>
        </p:nvPicPr>
        <p:blipFill>
          <a:blip r:embed="rId2"/>
          <a:stretch>
            <a:fillRect/>
          </a:stretch>
        </p:blipFill>
        <p:spPr>
          <a:xfrm>
            <a:off x="3502325" y="1329736"/>
            <a:ext cx="5184475" cy="5257189"/>
          </a:xfrm>
          <a:prstGeom prst="rect">
            <a:avLst/>
          </a:prstGeom>
        </p:spPr>
      </p:pic>
    </p:spTree>
    <p:extLst>
      <p:ext uri="{BB962C8B-B14F-4D97-AF65-F5344CB8AC3E}">
        <p14:creationId xmlns="" xmlns:p14="http://schemas.microsoft.com/office/powerpoint/2010/main" val="3150035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a:t>Uygulama Örneği </a:t>
            </a:r>
            <a:r>
              <a:rPr lang="tr-TR" dirty="0" smtClean="0"/>
              <a:t>(Devam) </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9" name="8 Resim" descr="ekran1.png"/>
          <p:cNvPicPr>
            <a:picLocks noChangeAspect="1"/>
          </p:cNvPicPr>
          <p:nvPr/>
        </p:nvPicPr>
        <p:blipFill>
          <a:blip r:embed="rId2"/>
          <a:stretch>
            <a:fillRect/>
          </a:stretch>
        </p:blipFill>
        <p:spPr>
          <a:xfrm>
            <a:off x="3200400" y="2380892"/>
            <a:ext cx="6347529" cy="2889848"/>
          </a:xfrm>
          <a:prstGeom prst="rect">
            <a:avLst/>
          </a:prstGeom>
        </p:spPr>
      </p:pic>
      <p:sp>
        <p:nvSpPr>
          <p:cNvPr id="6" name="5 Metin kutusu"/>
          <p:cNvSpPr txBox="1"/>
          <p:nvPr/>
        </p:nvSpPr>
        <p:spPr>
          <a:xfrm>
            <a:off x="5253488" y="1846053"/>
            <a:ext cx="1794294" cy="369332"/>
          </a:xfrm>
          <a:prstGeom prst="rect">
            <a:avLst/>
          </a:prstGeom>
          <a:noFill/>
        </p:spPr>
        <p:txBody>
          <a:bodyPr wrap="square" rtlCol="0">
            <a:spAutoFit/>
          </a:bodyPr>
          <a:lstStyle/>
          <a:p>
            <a:r>
              <a:rPr lang="tr-TR" dirty="0" smtClean="0"/>
              <a:t>Ekran Çıktısı:</a:t>
            </a:r>
            <a:endParaRPr lang="tr-TR" dirty="0"/>
          </a:p>
        </p:txBody>
      </p:sp>
    </p:spTree>
    <p:extLst>
      <p:ext uri="{BB962C8B-B14F-4D97-AF65-F5344CB8AC3E}">
        <p14:creationId xmlns="" xmlns:p14="http://schemas.microsoft.com/office/powerpoint/2010/main" val="3150035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620190" y="1367150"/>
            <a:ext cx="6557652" cy="4602330"/>
          </a:xfrm>
        </p:spPr>
        <p:txBody>
          <a:bodyPr>
            <a:normAutofit/>
          </a:bodyPr>
          <a:lstStyle/>
          <a:p>
            <a:pPr algn="just"/>
            <a:r>
              <a:rPr lang="tr-TR" dirty="0" smtClean="0"/>
              <a:t>Kodumuz işletim sisteminde bir yer kaplar. Boyutuna ve tipine göre </a:t>
            </a:r>
            <a:r>
              <a:rPr lang="tr-TR" dirty="0" err="1" smtClean="0"/>
              <a:t>Ram’in</a:t>
            </a:r>
            <a:r>
              <a:rPr lang="tr-TR" dirty="0" smtClean="0"/>
              <a:t> </a:t>
            </a:r>
            <a:r>
              <a:rPr lang="tr-TR" dirty="0" err="1" smtClean="0"/>
              <a:t>Stack</a:t>
            </a:r>
            <a:r>
              <a:rPr lang="tr-TR" dirty="0" smtClean="0"/>
              <a:t> ve </a:t>
            </a:r>
            <a:r>
              <a:rPr lang="tr-TR" dirty="0" err="1" smtClean="0"/>
              <a:t>Heap</a:t>
            </a:r>
            <a:r>
              <a:rPr lang="tr-TR" dirty="0" smtClean="0"/>
              <a:t> mantıksal bölümlerinde tutulur.</a:t>
            </a:r>
          </a:p>
          <a:p>
            <a:pPr algn="just"/>
            <a:r>
              <a:rPr lang="tr-TR" dirty="0" err="1" smtClean="0"/>
              <a:t>Stack</a:t>
            </a:r>
            <a:r>
              <a:rPr lang="tr-TR" dirty="0" smtClean="0"/>
              <a:t> </a:t>
            </a:r>
            <a:r>
              <a:rPr lang="tr-TR" dirty="0" smtClean="0"/>
              <a:t>ve </a:t>
            </a:r>
            <a:r>
              <a:rPr lang="tr-TR" dirty="0" err="1" smtClean="0"/>
              <a:t>Heap</a:t>
            </a:r>
            <a:r>
              <a:rPr lang="tr-TR" dirty="0" smtClean="0"/>
              <a:t> kavramları “yığın” anlamına gelse de aralarında çok büyük farklılıklar bulunmaktadır.</a:t>
            </a:r>
          </a:p>
          <a:p>
            <a:pPr algn="just"/>
            <a:r>
              <a:rPr lang="tr-TR" dirty="0" err="1" smtClean="0"/>
              <a:t>Stack</a:t>
            </a:r>
            <a:r>
              <a:rPr lang="tr-TR" dirty="0" smtClean="0"/>
              <a:t> bellekte değer tipleri ve </a:t>
            </a:r>
            <a:r>
              <a:rPr lang="tr-TR" dirty="0" smtClean="0"/>
              <a:t>referanslar </a:t>
            </a:r>
            <a:r>
              <a:rPr lang="tr-TR" dirty="0" smtClean="0"/>
              <a:t>tutulurken </a:t>
            </a:r>
            <a:r>
              <a:rPr lang="tr-TR" dirty="0" err="1" smtClean="0"/>
              <a:t>Heap</a:t>
            </a:r>
            <a:r>
              <a:rPr lang="tr-TR" dirty="0" smtClean="0"/>
              <a:t> bellekte referans tipleri saklanmaktadır.</a:t>
            </a:r>
          </a:p>
          <a:p>
            <a:pPr algn="just"/>
            <a:r>
              <a:rPr lang="tr-TR" dirty="0" smtClean="0"/>
              <a:t>Oluşturulan değişkenlerin boyutları belli ise </a:t>
            </a:r>
            <a:r>
              <a:rPr lang="tr-TR" dirty="0" err="1" smtClean="0"/>
              <a:t>Stack</a:t>
            </a:r>
            <a:r>
              <a:rPr lang="tr-TR" dirty="0" smtClean="0"/>
              <a:t> bellek, değilse </a:t>
            </a:r>
            <a:r>
              <a:rPr lang="tr-TR" dirty="0" err="1" smtClean="0"/>
              <a:t>Heap</a:t>
            </a:r>
            <a:r>
              <a:rPr lang="tr-TR" dirty="0" smtClean="0"/>
              <a:t> bellek tercih edilmelidir. </a:t>
            </a:r>
          </a:p>
          <a:p>
            <a:pPr algn="just"/>
            <a:r>
              <a:rPr lang="tr-TR" dirty="0" err="1" smtClean="0"/>
              <a:t>Stack</a:t>
            </a:r>
            <a:r>
              <a:rPr lang="tr-TR" dirty="0" smtClean="0"/>
              <a:t> bellek üzerinde yer alan veriler bellek tarafından silinmektedir fakat C# dilinde </a:t>
            </a:r>
            <a:r>
              <a:rPr lang="tr-TR" dirty="0" err="1" smtClean="0"/>
              <a:t>Garbage</a:t>
            </a:r>
            <a:r>
              <a:rPr lang="tr-TR" dirty="0" smtClean="0"/>
              <a:t> </a:t>
            </a:r>
            <a:r>
              <a:rPr lang="tr-TR" dirty="0" err="1" smtClean="0"/>
              <a:t>Collector</a:t>
            </a:r>
            <a:r>
              <a:rPr lang="tr-TR" dirty="0" smtClean="0"/>
              <a:t> (Çöp Toplayıcı) bulunmadığı için bu işlem </a:t>
            </a:r>
            <a:r>
              <a:rPr lang="tr-TR" dirty="0" err="1" smtClean="0"/>
              <a:t>manuel</a:t>
            </a:r>
            <a:r>
              <a:rPr lang="tr-TR" dirty="0" smtClean="0"/>
              <a:t> olarak yapılmalıdır.</a:t>
            </a:r>
          </a:p>
          <a:p>
            <a:pPr algn="just"/>
            <a:endParaRPr lang="tr-TR" dirty="0" smtClean="0"/>
          </a:p>
          <a:p>
            <a:pPr algn="just"/>
            <a:endParaRPr lang="tr-TR" dirty="0" smtClean="0"/>
          </a:p>
          <a:p>
            <a:pPr algn="just"/>
            <a:endParaRPr lang="en-US" dirty="0"/>
          </a:p>
        </p:txBody>
      </p:sp>
      <p:pic>
        <p:nvPicPr>
          <p:cNvPr id="5" name="4 Resim" descr="unnamed.png"/>
          <p:cNvPicPr>
            <a:picLocks noChangeAspect="1"/>
          </p:cNvPicPr>
          <p:nvPr/>
        </p:nvPicPr>
        <p:blipFill>
          <a:blip r:embed="rId2"/>
          <a:stretch>
            <a:fillRect/>
          </a:stretch>
        </p:blipFill>
        <p:spPr>
          <a:xfrm>
            <a:off x="8200989" y="2104127"/>
            <a:ext cx="3470551" cy="2723527"/>
          </a:xfrm>
          <a:prstGeom prst="rect">
            <a:avLst/>
          </a:prstGeom>
        </p:spPr>
      </p:pic>
    </p:spTree>
    <p:extLst>
      <p:ext uri="{BB962C8B-B14F-4D97-AF65-F5344CB8AC3E}">
        <p14:creationId xmlns="" xmlns:p14="http://schemas.microsoft.com/office/powerpoint/2010/main" val="2697588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2589212" y="2133600"/>
            <a:ext cx="8915400" cy="2654060"/>
          </a:xfrm>
        </p:spPr>
        <p:txBody>
          <a:bodyPr/>
          <a:lstStyle/>
          <a:p>
            <a:r>
              <a:rPr lang="tr-TR" dirty="0" smtClean="0">
                <a:hlinkClick r:id="rId2"/>
              </a:rPr>
              <a:t>https://dev.to/tyrrrz/interview-question-heap-vs-stack-c-5aae#:~:text=In%20C%23%20there%20are%20two,can%20be%20accessed%20from%20anywhere</a:t>
            </a:r>
            <a:endParaRPr lang="tr-TR" dirty="0" smtClean="0"/>
          </a:p>
          <a:p>
            <a:r>
              <a:rPr lang="tr-TR" dirty="0" smtClean="0">
                <a:hlinkClick r:id="rId3"/>
              </a:rPr>
              <a:t>https://www.gokhan-gokalp.com/stack-heap-kavramlari/</a:t>
            </a:r>
            <a:r>
              <a:rPr lang="tr-TR" dirty="0" smtClean="0"/>
              <a:t> </a:t>
            </a:r>
          </a:p>
          <a:p>
            <a:r>
              <a:rPr lang="tr-TR" dirty="0" smtClean="0">
                <a:hlinkClick r:id="rId4"/>
              </a:rPr>
              <a:t>https://www.c-sharpcorner.com/article/stack-vs-heap-memory-c-sharp/</a:t>
            </a:r>
            <a:endParaRPr lang="tr-TR" dirty="0" smtClean="0"/>
          </a:p>
          <a:p>
            <a:r>
              <a:rPr lang="tr-TR" dirty="0" smtClean="0">
                <a:hlinkClick r:id="rId5"/>
              </a:rPr>
              <a:t>https://bidb.itu.edu.tr/seyir-defteri/blog/2013/09/06/c-'-ta-de%C4%9Fer-ve-referans-tipleri</a:t>
            </a:r>
            <a:r>
              <a:rPr lang="tr-TR" dirty="0" smtClean="0"/>
              <a:t> </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8" descr="Kurumsal Kimlik | Burdur Mehmet Akif Ersoy Üniversitesi">
            <a:extLst>
              <a:ext uri="{FF2B5EF4-FFF2-40B4-BE49-F238E27FC236}">
                <a16:creationId xmlns="" xmlns:a16="http://schemas.microsoft.com/office/drawing/2014/main" id="{B9692603-E4BF-4B67-BABB-587E14DDD612}"/>
              </a:ext>
            </a:extLst>
          </p:cNvPr>
          <p:cNvPicPr>
            <a:picLocks noChangeAspect="1" noChangeArrowheads="1"/>
          </p:cNvPicPr>
          <p:nvPr/>
        </p:nvPicPr>
        <p:blipFill rotWithShape="1">
          <a:blip r:embed="rId6">
            <a:extLst>
              <a:ext uri="{28A0092B-C50C-407E-A947-70E740481C1C}">
                <a14:useLocalDpi xmlns=""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Resim 7">
            <a:hlinkClick r:id="rId7"/>
            <a:extLst>
              <a:ext uri="{FF2B5EF4-FFF2-40B4-BE49-F238E27FC236}">
                <a16:creationId xmlns="" xmlns:a16="http://schemas.microsoft.com/office/drawing/2014/main" id="{E615FC51-021C-4530-9CCB-7B39F7838C2C}"/>
              </a:ext>
            </a:extLst>
          </p:cNvPr>
          <p:cNvPicPr>
            <a:picLocks noChangeAspect="1"/>
          </p:cNvPicPr>
          <p:nvPr/>
        </p:nvPicPr>
        <p:blipFill>
          <a:blip r:embed="rId8"/>
          <a:stretch>
            <a:fillRect/>
          </a:stretch>
        </p:blipFill>
        <p:spPr>
          <a:xfrm>
            <a:off x="9794742" y="4953001"/>
            <a:ext cx="1778435" cy="1633526"/>
          </a:xfrm>
          <a:prstGeom prst="rect">
            <a:avLst/>
          </a:prstGeom>
        </p:spPr>
      </p:pic>
      <p:sp>
        <p:nvSpPr>
          <p:cNvPr id="10" name="Dikdörtgen 9">
            <a:extLst>
              <a:ext uri="{FF2B5EF4-FFF2-40B4-BE49-F238E27FC236}">
                <a16:creationId xmlns=""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9">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 xmlns:p14="http://schemas.microsoft.com/office/powerpoint/2010/main" val="2556138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Alt Başlık 2">
            <a:extLst>
              <a:ext uri="{FF2B5EF4-FFF2-40B4-BE49-F238E27FC236}">
                <a16:creationId xmlns=""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Ece AKINCI 1611404037</a:t>
            </a:r>
            <a:r>
              <a:rPr lang="tr-TR" b="1" dirty="0">
                <a:solidFill>
                  <a:schemeClr val="tx1"/>
                </a:solidFill>
              </a:rPr>
              <a:t/>
            </a:r>
            <a:br>
              <a:rPr lang="tr-TR" b="1" dirty="0">
                <a:solidFill>
                  <a:schemeClr val="tx1"/>
                </a:solidFill>
              </a:rPr>
            </a:br>
            <a:r>
              <a:rPr lang="tr-TR" dirty="0">
                <a:solidFill>
                  <a:schemeClr val="tx1"/>
                </a:solidFill>
              </a:rPr>
              <a:t>E-posta                       : </a:t>
            </a:r>
            <a:r>
              <a:rPr lang="tr-TR" dirty="0" smtClean="0">
                <a:solidFill>
                  <a:schemeClr val="tx1"/>
                </a:solidFill>
              </a:rPr>
              <a:t>eceaknc06@</a:t>
            </a:r>
            <a:r>
              <a:rPr lang="tr-TR" dirty="0" err="1" smtClean="0">
                <a:solidFill>
                  <a:schemeClr val="tx1"/>
                </a:solidFill>
              </a:rPr>
              <a:t>gmail</a:t>
            </a:r>
            <a:r>
              <a:rPr lang="tr-TR" dirty="0" smtClean="0">
                <a:solidFill>
                  <a:schemeClr val="tx1"/>
                </a:solidFill>
              </a:rPr>
              <a:t>.com</a:t>
            </a:r>
            <a:endParaRPr lang="tr-TR" dirty="0">
              <a:solidFill>
                <a:schemeClr val="tx1"/>
              </a:solidFill>
            </a:endParaRPr>
          </a:p>
          <a:p>
            <a:r>
              <a:rPr lang="tr-TR" dirty="0">
                <a:solidFill>
                  <a:schemeClr val="tx1"/>
                </a:solidFill>
              </a:rPr>
              <a:t>Tarih                            : </a:t>
            </a:r>
            <a:r>
              <a:rPr lang="tr-TR" dirty="0" smtClean="0">
                <a:solidFill>
                  <a:schemeClr val="tx1"/>
                </a:solidFill>
              </a:rPr>
              <a:t>07/06/2021</a:t>
            </a:r>
            <a:endParaRPr lang="tr-TR" dirty="0">
              <a:solidFill>
                <a:schemeClr val="tx1"/>
              </a:solidFill>
            </a:endParaRP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Alt Başlık 2">
            <a:extLst>
              <a:ext uri="{FF2B5EF4-FFF2-40B4-BE49-F238E27FC236}">
                <a16:creationId xmlns=""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93757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p:txBody>
          <a:bodyPr>
            <a:normAutofit fontScale="92500" lnSpcReduction="10000"/>
          </a:bodyPr>
          <a:lstStyle/>
          <a:p>
            <a:r>
              <a:rPr lang="tr-TR" dirty="0" smtClean="0"/>
              <a:t>C# da Bellek Yapısı</a:t>
            </a:r>
          </a:p>
          <a:p>
            <a:r>
              <a:rPr lang="tr-TR" dirty="0" smtClean="0"/>
              <a:t>Değer ve Referans Tipleri</a:t>
            </a:r>
          </a:p>
          <a:p>
            <a:r>
              <a:rPr lang="tr-TR" dirty="0" smtClean="0"/>
              <a:t>C# da </a:t>
            </a:r>
            <a:r>
              <a:rPr lang="tr-TR" dirty="0" err="1" smtClean="0"/>
              <a:t>Stack</a:t>
            </a:r>
            <a:r>
              <a:rPr lang="tr-TR" dirty="0" smtClean="0"/>
              <a:t> Bellek </a:t>
            </a:r>
            <a:endParaRPr lang="tr-TR" dirty="0"/>
          </a:p>
          <a:p>
            <a:r>
              <a:rPr lang="tr-TR" dirty="0" smtClean="0"/>
              <a:t>C# da </a:t>
            </a:r>
            <a:r>
              <a:rPr lang="tr-TR" dirty="0" err="1" smtClean="0"/>
              <a:t>Heap</a:t>
            </a:r>
            <a:r>
              <a:rPr lang="tr-TR" dirty="0" smtClean="0"/>
              <a:t> Bellek</a:t>
            </a:r>
          </a:p>
          <a:p>
            <a:r>
              <a:rPr lang="tr-TR" dirty="0" err="1" smtClean="0"/>
              <a:t>Stack</a:t>
            </a:r>
            <a:r>
              <a:rPr lang="tr-TR" dirty="0" smtClean="0"/>
              <a:t> ve </a:t>
            </a:r>
            <a:r>
              <a:rPr lang="tr-TR" dirty="0" err="1" smtClean="0"/>
              <a:t>Heap</a:t>
            </a:r>
            <a:r>
              <a:rPr lang="tr-TR" dirty="0" smtClean="0"/>
              <a:t> Bellek Farkları</a:t>
            </a:r>
          </a:p>
          <a:p>
            <a:r>
              <a:rPr lang="tr-TR" dirty="0" err="1" smtClean="0"/>
              <a:t>Stack</a:t>
            </a:r>
            <a:r>
              <a:rPr lang="tr-TR" dirty="0" smtClean="0"/>
              <a:t> Bellek Kullanımı</a:t>
            </a:r>
          </a:p>
          <a:p>
            <a:r>
              <a:rPr lang="tr-TR" dirty="0" err="1" smtClean="0"/>
              <a:t>Heap</a:t>
            </a:r>
            <a:r>
              <a:rPr lang="tr-TR" dirty="0" smtClean="0"/>
              <a:t> Bellek Kullanımı</a:t>
            </a:r>
          </a:p>
          <a:p>
            <a:r>
              <a:rPr lang="tr-TR" dirty="0" smtClean="0"/>
              <a:t>Uygulama Örneği</a:t>
            </a:r>
            <a:endParaRPr lang="tr-TR" dirty="0"/>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a:extLst>
              <a:ext uri="{FF2B5EF4-FFF2-40B4-BE49-F238E27FC236}">
                <a16:creationId xmlns=""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pic>
        <p:nvPicPr>
          <p:cNvPr id="6" name="Resim 5">
            <a:hlinkClick r:id="rId4"/>
            <a:extLst>
              <a:ext uri="{FF2B5EF4-FFF2-40B4-BE49-F238E27FC236}">
                <a16:creationId xmlns=""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 xmlns:p14="http://schemas.microsoft.com/office/powerpoint/2010/main" val="1120228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C# da Bellek Yapısı</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0"/>
            <a:ext cx="10408642" cy="2008191"/>
          </a:xfrm>
        </p:spPr>
        <p:txBody>
          <a:bodyPr>
            <a:normAutofit/>
          </a:bodyPr>
          <a:lstStyle/>
          <a:p>
            <a:pPr algn="just"/>
            <a:r>
              <a:rPr lang="tr-TR" dirty="0" smtClean="0"/>
              <a:t>Yazdığımız kodlar RAM’ de yer kaplamaktadır. Bu yerin boyutu kimi zaman belli, yani değişmez iken kimi zaman ise kullanıcının program esnasında gireceği verilere göre değişebilecek durumdadır. Performansın önemi ufak programlarda çok hissedilmese de profesyonel çalışmalarda hayati bir yer tutmaktadır.</a:t>
            </a:r>
          </a:p>
          <a:p>
            <a:pPr algn="just"/>
            <a:r>
              <a:rPr lang="tr-TR" dirty="0" smtClean="0"/>
              <a:t>Oluşturulan değişkenler </a:t>
            </a:r>
            <a:r>
              <a:rPr lang="tr-TR" dirty="0" err="1" smtClean="0"/>
              <a:t>RAM’in</a:t>
            </a:r>
            <a:r>
              <a:rPr lang="tr-TR" dirty="0" smtClean="0"/>
              <a:t> </a:t>
            </a:r>
            <a:r>
              <a:rPr lang="tr-TR" dirty="0" err="1" smtClean="0"/>
              <a:t>Stack</a:t>
            </a:r>
            <a:r>
              <a:rPr lang="tr-TR" dirty="0" smtClean="0"/>
              <a:t> ve </a:t>
            </a:r>
            <a:r>
              <a:rPr lang="tr-TR" dirty="0" err="1" smtClean="0"/>
              <a:t>Heap</a:t>
            </a:r>
            <a:r>
              <a:rPr lang="tr-TR" dirty="0" smtClean="0"/>
              <a:t> mantıksal bölümlerinde tutulurlar. “Yığın” anlamına gelen bu iki kavram arasında çok önemli farklar bulunmaktadır.</a:t>
            </a:r>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4 Dikdörtgen"/>
          <p:cNvSpPr/>
          <p:nvPr/>
        </p:nvSpPr>
        <p:spPr>
          <a:xfrm>
            <a:off x="2976114" y="4002656"/>
            <a:ext cx="5736566" cy="2320506"/>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5 Dikdörtgen"/>
          <p:cNvSpPr/>
          <p:nvPr/>
        </p:nvSpPr>
        <p:spPr>
          <a:xfrm>
            <a:off x="3597214" y="4796287"/>
            <a:ext cx="2070340" cy="131121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Metin kutusu"/>
          <p:cNvSpPr txBox="1"/>
          <p:nvPr/>
        </p:nvSpPr>
        <p:spPr>
          <a:xfrm>
            <a:off x="2976112" y="4002659"/>
            <a:ext cx="4252823" cy="369332"/>
          </a:xfrm>
          <a:prstGeom prst="rect">
            <a:avLst/>
          </a:prstGeom>
          <a:noFill/>
        </p:spPr>
        <p:txBody>
          <a:bodyPr wrap="square" rtlCol="0">
            <a:spAutoFit/>
          </a:bodyPr>
          <a:lstStyle/>
          <a:p>
            <a:r>
              <a:rPr lang="tr-TR" b="1" dirty="0" smtClean="0"/>
              <a:t>RAM (</a:t>
            </a:r>
            <a:r>
              <a:rPr lang="tr-TR" b="1" dirty="0" err="1" smtClean="0"/>
              <a:t>Random</a:t>
            </a:r>
            <a:r>
              <a:rPr lang="tr-TR" b="1" dirty="0" smtClean="0"/>
              <a:t> Access </a:t>
            </a:r>
            <a:r>
              <a:rPr lang="tr-TR" b="1" dirty="0" err="1" smtClean="0"/>
              <a:t>Memory</a:t>
            </a:r>
            <a:r>
              <a:rPr lang="tr-TR" b="1" dirty="0" smtClean="0"/>
              <a:t>)</a:t>
            </a:r>
            <a:endParaRPr lang="tr-TR" b="1" dirty="0"/>
          </a:p>
        </p:txBody>
      </p:sp>
      <p:sp>
        <p:nvSpPr>
          <p:cNvPr id="9" name="8 Metin kutusu"/>
          <p:cNvSpPr txBox="1"/>
          <p:nvPr/>
        </p:nvSpPr>
        <p:spPr>
          <a:xfrm>
            <a:off x="4183811" y="5227609"/>
            <a:ext cx="1440611" cy="369332"/>
          </a:xfrm>
          <a:prstGeom prst="rect">
            <a:avLst/>
          </a:prstGeom>
          <a:noFill/>
        </p:spPr>
        <p:txBody>
          <a:bodyPr wrap="square" rtlCol="0">
            <a:spAutoFit/>
          </a:bodyPr>
          <a:lstStyle/>
          <a:p>
            <a:r>
              <a:rPr lang="tr-TR" b="1" dirty="0" smtClean="0"/>
              <a:t>STACK</a:t>
            </a:r>
            <a:endParaRPr lang="tr-TR" b="1" dirty="0"/>
          </a:p>
        </p:txBody>
      </p:sp>
      <p:sp>
        <p:nvSpPr>
          <p:cNvPr id="14" name="13 Dikdörtgen"/>
          <p:cNvSpPr/>
          <p:nvPr/>
        </p:nvSpPr>
        <p:spPr>
          <a:xfrm>
            <a:off x="5975228" y="4793412"/>
            <a:ext cx="2070340" cy="131121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14 Metin kutusu"/>
          <p:cNvSpPr txBox="1"/>
          <p:nvPr/>
        </p:nvSpPr>
        <p:spPr>
          <a:xfrm>
            <a:off x="6630837" y="5250614"/>
            <a:ext cx="1440611" cy="369332"/>
          </a:xfrm>
          <a:prstGeom prst="rect">
            <a:avLst/>
          </a:prstGeom>
          <a:noFill/>
        </p:spPr>
        <p:txBody>
          <a:bodyPr wrap="square" rtlCol="0">
            <a:spAutoFit/>
          </a:bodyPr>
          <a:lstStyle/>
          <a:p>
            <a:r>
              <a:rPr lang="tr-TR" b="1" dirty="0" smtClean="0"/>
              <a:t>HEAP</a:t>
            </a:r>
            <a:endParaRPr lang="tr-TR" b="1" dirty="0"/>
          </a:p>
        </p:txBody>
      </p:sp>
    </p:spTree>
    <p:extLst>
      <p:ext uri="{BB962C8B-B14F-4D97-AF65-F5344CB8AC3E}">
        <p14:creationId xmlns="" xmlns:p14="http://schemas.microsoft.com/office/powerpoint/2010/main" val="2325487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Değer ve Referans Tipleri</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1" y="1744300"/>
            <a:ext cx="10886120" cy="4130289"/>
          </a:xfrm>
        </p:spPr>
        <p:txBody>
          <a:bodyPr>
            <a:normAutofit/>
          </a:bodyPr>
          <a:lstStyle/>
          <a:p>
            <a:pPr algn="just"/>
            <a:r>
              <a:rPr lang="tr-TR" dirty="0" smtClean="0"/>
              <a:t>C# dilinde iki tür veri tipi mevcuttur. Bunlardan birisi Değer Tipleri (</a:t>
            </a:r>
            <a:r>
              <a:rPr lang="tr-TR" dirty="0" err="1" smtClean="0"/>
              <a:t>Value</a:t>
            </a:r>
            <a:r>
              <a:rPr lang="tr-TR" dirty="0" smtClean="0"/>
              <a:t> </a:t>
            </a:r>
            <a:r>
              <a:rPr lang="tr-TR" dirty="0" err="1" smtClean="0"/>
              <a:t>Types</a:t>
            </a:r>
            <a:r>
              <a:rPr lang="tr-TR" dirty="0" smtClean="0"/>
              <a:t>), diğeri ise Referans Tipleri’dir (</a:t>
            </a:r>
            <a:r>
              <a:rPr lang="tr-TR" dirty="0" err="1" smtClean="0"/>
              <a:t>Reference</a:t>
            </a:r>
            <a:r>
              <a:rPr lang="tr-TR" dirty="0" smtClean="0"/>
              <a:t> </a:t>
            </a:r>
            <a:r>
              <a:rPr lang="tr-TR" dirty="0" err="1" smtClean="0"/>
              <a:t>Types</a:t>
            </a:r>
            <a:r>
              <a:rPr lang="tr-TR" dirty="0" smtClean="0"/>
              <a:t>). </a:t>
            </a:r>
          </a:p>
          <a:p>
            <a:pPr algn="just"/>
            <a:r>
              <a:rPr lang="tr-TR" b="1" dirty="0" smtClean="0"/>
              <a:t>Değer Tipleri</a:t>
            </a:r>
            <a:r>
              <a:rPr lang="tr-TR" dirty="0" smtClean="0"/>
              <a:t>, veriyi taşıyan ve taşıdığı veriye göre bellek üzerinde yer dolduran değişken tipleridir. Bellekte az yer kaplarlar ve hızlı bir şekilde erişilebilirler. Ayrıca belleğin </a:t>
            </a:r>
            <a:r>
              <a:rPr lang="tr-TR" dirty="0" err="1" smtClean="0"/>
              <a:t>Stack</a:t>
            </a:r>
            <a:r>
              <a:rPr lang="tr-TR" dirty="0" smtClean="0"/>
              <a:t> hafıza bölgesinde tutulurlar.</a:t>
            </a:r>
          </a:p>
          <a:p>
            <a:pPr algn="just"/>
            <a:r>
              <a:rPr lang="tr-TR" u="sng" dirty="0" smtClean="0"/>
              <a:t>Not:</a:t>
            </a:r>
            <a:r>
              <a:rPr lang="tr-TR" dirty="0" smtClean="0"/>
              <a:t> Değer tipleri, bir </a:t>
            </a:r>
            <a:r>
              <a:rPr lang="tr-TR" dirty="0" err="1" smtClean="0"/>
              <a:t>metod</a:t>
            </a:r>
            <a:r>
              <a:rPr lang="tr-TR" dirty="0" smtClean="0"/>
              <a:t> içinde değişken olarak veya bir </a:t>
            </a:r>
            <a:r>
              <a:rPr lang="tr-TR" dirty="0" err="1" smtClean="0"/>
              <a:t>metod</a:t>
            </a:r>
            <a:r>
              <a:rPr lang="tr-TR" dirty="0" smtClean="0"/>
              <a:t> parametresi olarak bildirilmişse </a:t>
            </a:r>
            <a:r>
              <a:rPr lang="tr-TR" dirty="0" err="1" smtClean="0"/>
              <a:t>Stack</a:t>
            </a:r>
            <a:r>
              <a:rPr lang="tr-TR" dirty="0" smtClean="0"/>
              <a:t> hafıza bölgesinde saklanır. Eğer bir sınıfın üyesi olarak bildirilmişse </a:t>
            </a:r>
            <a:r>
              <a:rPr lang="tr-TR" dirty="0" err="1" smtClean="0"/>
              <a:t>heap</a:t>
            </a:r>
            <a:r>
              <a:rPr lang="tr-TR" dirty="0" smtClean="0"/>
              <a:t> üzerinde saklanır. Bir </a:t>
            </a:r>
            <a:r>
              <a:rPr lang="tr-TR" dirty="0" err="1" smtClean="0"/>
              <a:t>struct’ın</a:t>
            </a:r>
            <a:r>
              <a:rPr lang="tr-TR" dirty="0" smtClean="0"/>
              <a:t> üyesi olarak bildirilmiş ise bu durumda o </a:t>
            </a:r>
            <a:r>
              <a:rPr lang="tr-TR" dirty="0" err="1" smtClean="0"/>
              <a:t>struct’ın</a:t>
            </a:r>
            <a:r>
              <a:rPr lang="tr-TR" dirty="0" smtClean="0"/>
              <a:t> tutulduğu yerde saklanır.</a:t>
            </a:r>
          </a:p>
          <a:p>
            <a:pPr algn="just"/>
            <a:r>
              <a:rPr lang="tr-TR" b="1" dirty="0" smtClean="0"/>
              <a:t>Referans Tipleri</a:t>
            </a:r>
            <a:r>
              <a:rPr lang="tr-TR" dirty="0" smtClean="0"/>
              <a:t> (Sınıflar, Arabirimler, Temsilciler) ise bellek bölgesinde veri yerine adresi tutarlar ve o adresin gösterdiği yerde de veri tutulur. Bir ifade referans tipleri içeriyorsa nesnenin adresi üzerinden işlem yapılmaktadır. Referans tipleri hafızada hem </a:t>
            </a:r>
            <a:r>
              <a:rPr lang="tr-TR" dirty="0" err="1" smtClean="0"/>
              <a:t>Stack</a:t>
            </a:r>
            <a:r>
              <a:rPr lang="tr-TR" dirty="0" smtClean="0"/>
              <a:t> hem de </a:t>
            </a:r>
            <a:r>
              <a:rPr lang="tr-TR" dirty="0" err="1" smtClean="0"/>
              <a:t>Heap</a:t>
            </a:r>
            <a:r>
              <a:rPr lang="tr-TR" dirty="0" smtClean="0"/>
              <a:t> bölgesinde tutulabilmektedir.</a:t>
            </a:r>
          </a:p>
          <a:p>
            <a:pPr algn="just"/>
            <a:endParaRPr lang="tr-TR" dirty="0" smtClean="0"/>
          </a:p>
          <a:p>
            <a:pPr algn="just"/>
            <a:endParaRPr lang="tr-TR" dirty="0" smtClean="0"/>
          </a:p>
          <a:p>
            <a:pPr algn="just">
              <a:buNone/>
            </a:pPr>
            <a:endParaRPr lang="tr-TR" dirty="0" smtClean="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 xmlns:p14="http://schemas.microsoft.com/office/powerpoint/2010/main" val="2325487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Değer ve Referans Tipleri (Devam)</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smtClean="0"/>
              <a:t>Değer ve Referans Tiplerinin bellek üzerinde gösterimi aşağıdaki gibidir:</a:t>
            </a:r>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4 Dikdörtgen"/>
          <p:cNvSpPr/>
          <p:nvPr/>
        </p:nvSpPr>
        <p:spPr>
          <a:xfrm>
            <a:off x="1414732" y="2251493"/>
            <a:ext cx="9627079" cy="3821503"/>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5 Dikdörtgen"/>
          <p:cNvSpPr/>
          <p:nvPr/>
        </p:nvSpPr>
        <p:spPr>
          <a:xfrm>
            <a:off x="1846053" y="2846717"/>
            <a:ext cx="4183811" cy="2932981"/>
          </a:xfrm>
          <a:prstGeom prst="rect">
            <a:avLst/>
          </a:prstGeom>
          <a:solidFill>
            <a:schemeClr val="bg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Dikdörtgen"/>
          <p:cNvSpPr/>
          <p:nvPr/>
        </p:nvSpPr>
        <p:spPr>
          <a:xfrm>
            <a:off x="2208362" y="3476444"/>
            <a:ext cx="3355675" cy="474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Dikdörtgen"/>
          <p:cNvSpPr/>
          <p:nvPr/>
        </p:nvSpPr>
        <p:spPr>
          <a:xfrm>
            <a:off x="2208361" y="4209690"/>
            <a:ext cx="3364303" cy="8885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11 Metin kutusu"/>
          <p:cNvSpPr txBox="1"/>
          <p:nvPr/>
        </p:nvSpPr>
        <p:spPr>
          <a:xfrm>
            <a:off x="2260120" y="3519578"/>
            <a:ext cx="3252159" cy="369332"/>
          </a:xfrm>
          <a:prstGeom prst="rect">
            <a:avLst/>
          </a:prstGeom>
          <a:noFill/>
        </p:spPr>
        <p:txBody>
          <a:bodyPr wrap="square" rtlCol="0">
            <a:spAutoFit/>
          </a:bodyPr>
          <a:lstStyle/>
          <a:p>
            <a:r>
              <a:rPr lang="tr-TR" dirty="0" smtClean="0"/>
              <a:t>Değer Tipleri (</a:t>
            </a:r>
            <a:r>
              <a:rPr lang="tr-TR" dirty="0" err="1" smtClean="0"/>
              <a:t>Value</a:t>
            </a:r>
            <a:r>
              <a:rPr lang="tr-TR" dirty="0" smtClean="0"/>
              <a:t> </a:t>
            </a:r>
            <a:r>
              <a:rPr lang="tr-TR" dirty="0" err="1" smtClean="0"/>
              <a:t>Types</a:t>
            </a:r>
            <a:r>
              <a:rPr lang="tr-TR" dirty="0" smtClean="0"/>
              <a:t>)</a:t>
            </a:r>
            <a:endParaRPr lang="tr-TR" dirty="0"/>
          </a:p>
        </p:txBody>
      </p:sp>
      <p:sp>
        <p:nvSpPr>
          <p:cNvPr id="13" name="12 Metin kutusu"/>
          <p:cNvSpPr txBox="1"/>
          <p:nvPr/>
        </p:nvSpPr>
        <p:spPr>
          <a:xfrm>
            <a:off x="2309003" y="4293079"/>
            <a:ext cx="3056627" cy="646331"/>
          </a:xfrm>
          <a:prstGeom prst="rect">
            <a:avLst/>
          </a:prstGeom>
          <a:noFill/>
        </p:spPr>
        <p:txBody>
          <a:bodyPr wrap="square" rtlCol="0">
            <a:spAutoFit/>
          </a:bodyPr>
          <a:lstStyle/>
          <a:p>
            <a:r>
              <a:rPr lang="tr-TR" dirty="0" smtClean="0"/>
              <a:t>Ona işaret eden Referans                                     (</a:t>
            </a:r>
            <a:r>
              <a:rPr lang="tr-TR" dirty="0" err="1" smtClean="0"/>
              <a:t>Reference</a:t>
            </a:r>
            <a:r>
              <a:rPr lang="tr-TR" dirty="0" smtClean="0"/>
              <a:t>)</a:t>
            </a:r>
            <a:endParaRPr lang="tr-TR" dirty="0"/>
          </a:p>
        </p:txBody>
      </p:sp>
      <p:sp>
        <p:nvSpPr>
          <p:cNvPr id="15" name="14 Dikdörtgen"/>
          <p:cNvSpPr/>
          <p:nvPr/>
        </p:nvSpPr>
        <p:spPr>
          <a:xfrm>
            <a:off x="6372045" y="2843842"/>
            <a:ext cx="4183811" cy="2932981"/>
          </a:xfrm>
          <a:prstGeom prst="rect">
            <a:avLst/>
          </a:prstGeom>
          <a:solidFill>
            <a:schemeClr val="bg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15 Dikdörtgen"/>
          <p:cNvSpPr/>
          <p:nvPr/>
        </p:nvSpPr>
        <p:spPr>
          <a:xfrm>
            <a:off x="6530196" y="3482196"/>
            <a:ext cx="3890513" cy="474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16 Metin kutusu"/>
          <p:cNvSpPr txBox="1"/>
          <p:nvPr/>
        </p:nvSpPr>
        <p:spPr>
          <a:xfrm>
            <a:off x="1414732" y="2225616"/>
            <a:ext cx="802257" cy="369332"/>
          </a:xfrm>
          <a:prstGeom prst="rect">
            <a:avLst/>
          </a:prstGeom>
          <a:noFill/>
        </p:spPr>
        <p:txBody>
          <a:bodyPr wrap="square" rtlCol="0">
            <a:spAutoFit/>
          </a:bodyPr>
          <a:lstStyle/>
          <a:p>
            <a:r>
              <a:rPr lang="tr-TR" b="1" dirty="0" smtClean="0"/>
              <a:t>RAM</a:t>
            </a:r>
            <a:endParaRPr lang="tr-TR" b="1" dirty="0"/>
          </a:p>
        </p:txBody>
      </p:sp>
      <p:sp>
        <p:nvSpPr>
          <p:cNvPr id="18" name="17 Metin kutusu"/>
          <p:cNvSpPr txBox="1"/>
          <p:nvPr/>
        </p:nvSpPr>
        <p:spPr>
          <a:xfrm>
            <a:off x="1837427" y="2846717"/>
            <a:ext cx="1440611" cy="369332"/>
          </a:xfrm>
          <a:prstGeom prst="rect">
            <a:avLst/>
          </a:prstGeom>
          <a:noFill/>
        </p:spPr>
        <p:txBody>
          <a:bodyPr wrap="square" rtlCol="0">
            <a:spAutoFit/>
          </a:bodyPr>
          <a:lstStyle/>
          <a:p>
            <a:r>
              <a:rPr lang="tr-TR" b="1" dirty="0" smtClean="0"/>
              <a:t>STACK</a:t>
            </a:r>
            <a:endParaRPr lang="tr-TR" b="1" dirty="0"/>
          </a:p>
        </p:txBody>
      </p:sp>
      <p:sp>
        <p:nvSpPr>
          <p:cNvPr id="19" name="18 Metin kutusu"/>
          <p:cNvSpPr txBox="1"/>
          <p:nvPr/>
        </p:nvSpPr>
        <p:spPr>
          <a:xfrm>
            <a:off x="6363419" y="2835215"/>
            <a:ext cx="1440611" cy="369332"/>
          </a:xfrm>
          <a:prstGeom prst="rect">
            <a:avLst/>
          </a:prstGeom>
          <a:noFill/>
        </p:spPr>
        <p:txBody>
          <a:bodyPr wrap="square" rtlCol="0">
            <a:spAutoFit/>
          </a:bodyPr>
          <a:lstStyle/>
          <a:p>
            <a:r>
              <a:rPr lang="tr-TR" b="1" dirty="0" smtClean="0"/>
              <a:t>HEAP</a:t>
            </a:r>
            <a:endParaRPr lang="tr-TR" b="1" dirty="0"/>
          </a:p>
        </p:txBody>
      </p:sp>
      <p:sp>
        <p:nvSpPr>
          <p:cNvPr id="20" name="19 Metin kutusu"/>
          <p:cNvSpPr txBox="1"/>
          <p:nvPr/>
        </p:nvSpPr>
        <p:spPr>
          <a:xfrm>
            <a:off x="6596331" y="3525329"/>
            <a:ext cx="4117677" cy="369332"/>
          </a:xfrm>
          <a:prstGeom prst="rect">
            <a:avLst/>
          </a:prstGeom>
          <a:noFill/>
        </p:spPr>
        <p:txBody>
          <a:bodyPr wrap="square" rtlCol="0">
            <a:spAutoFit/>
          </a:bodyPr>
          <a:lstStyle/>
          <a:p>
            <a:r>
              <a:rPr lang="tr-TR" dirty="0" smtClean="0"/>
              <a:t>Referans Tipleri (</a:t>
            </a:r>
            <a:r>
              <a:rPr lang="tr-TR" dirty="0" err="1" smtClean="0"/>
              <a:t>Reference</a:t>
            </a:r>
            <a:r>
              <a:rPr lang="tr-TR" dirty="0" smtClean="0"/>
              <a:t> </a:t>
            </a:r>
            <a:r>
              <a:rPr lang="tr-TR" dirty="0" err="1" smtClean="0"/>
              <a:t>Types</a:t>
            </a:r>
            <a:r>
              <a:rPr lang="tr-TR" dirty="0" smtClean="0"/>
              <a:t>)</a:t>
            </a:r>
            <a:endParaRPr lang="tr-TR" dirty="0"/>
          </a:p>
        </p:txBody>
      </p:sp>
      <p:cxnSp>
        <p:nvCxnSpPr>
          <p:cNvPr id="22" name="21 Düz Ok Bağlayıcısı"/>
          <p:cNvCxnSpPr>
            <a:stCxn id="10" idx="3"/>
            <a:endCxn id="16" idx="1"/>
          </p:cNvCxnSpPr>
          <p:nvPr/>
        </p:nvCxnSpPr>
        <p:spPr>
          <a:xfrm flipV="1">
            <a:off x="5572664" y="3719423"/>
            <a:ext cx="957532" cy="9345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254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C# da </a:t>
            </a:r>
            <a:r>
              <a:rPr lang="tr-TR" dirty="0" err="1" smtClean="0"/>
              <a:t>Stack</a:t>
            </a:r>
            <a:r>
              <a:rPr lang="tr-TR" dirty="0" smtClean="0"/>
              <a:t> Bellek</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err="1" smtClean="0"/>
              <a:t>Stack</a:t>
            </a:r>
            <a:r>
              <a:rPr lang="tr-TR" dirty="0" smtClean="0"/>
              <a:t> bellek </a:t>
            </a:r>
            <a:r>
              <a:rPr lang="tr-TR" dirty="0" err="1" smtClean="0"/>
              <a:t>RAM’in</a:t>
            </a:r>
            <a:r>
              <a:rPr lang="tr-TR" dirty="0" smtClean="0"/>
              <a:t> mantıksal bölümlerinden birisidir.</a:t>
            </a:r>
          </a:p>
          <a:p>
            <a:pPr algn="just"/>
            <a:r>
              <a:rPr lang="tr-TR" dirty="0" smtClean="0"/>
              <a:t>Burada primitif tip dediğimiz değer tipleri (</a:t>
            </a:r>
            <a:r>
              <a:rPr lang="tr-TR" dirty="0" err="1" smtClean="0"/>
              <a:t>value</a:t>
            </a:r>
            <a:r>
              <a:rPr lang="tr-TR" dirty="0" smtClean="0"/>
              <a:t> </a:t>
            </a:r>
            <a:r>
              <a:rPr lang="tr-TR" dirty="0" err="1" smtClean="0"/>
              <a:t>types</a:t>
            </a:r>
            <a:r>
              <a:rPr lang="tr-TR" dirty="0" smtClean="0"/>
              <a:t>), </a:t>
            </a:r>
            <a:r>
              <a:rPr lang="tr-TR" dirty="0" err="1" smtClean="0"/>
              <a:t>pointer</a:t>
            </a:r>
            <a:r>
              <a:rPr lang="tr-TR" dirty="0" smtClean="0"/>
              <a:t> ve adresler tutulur.</a:t>
            </a:r>
          </a:p>
          <a:p>
            <a:pPr algn="just"/>
            <a:r>
              <a:rPr lang="tr-TR" dirty="0" err="1" smtClean="0"/>
              <a:t>Stack</a:t>
            </a:r>
            <a:r>
              <a:rPr lang="tr-TR" dirty="0" smtClean="0"/>
              <a:t> hafıza bölgesinde veriler üst üste (</a:t>
            </a:r>
            <a:r>
              <a:rPr lang="tr-TR" b="1" dirty="0" smtClean="0"/>
              <a:t>LIFO</a:t>
            </a:r>
            <a:r>
              <a:rPr lang="tr-TR" dirty="0" smtClean="0"/>
              <a:t>, </a:t>
            </a:r>
            <a:r>
              <a:rPr lang="tr-TR" b="1" dirty="0" err="1" smtClean="0"/>
              <a:t>L</a:t>
            </a:r>
            <a:r>
              <a:rPr lang="tr-TR" dirty="0" err="1" smtClean="0"/>
              <a:t>ast</a:t>
            </a:r>
            <a:r>
              <a:rPr lang="tr-TR" dirty="0" smtClean="0"/>
              <a:t>-</a:t>
            </a:r>
            <a:r>
              <a:rPr lang="tr-TR" b="1" dirty="0" err="1" smtClean="0"/>
              <a:t>I</a:t>
            </a:r>
            <a:r>
              <a:rPr lang="tr-TR" dirty="0" err="1" smtClean="0"/>
              <a:t>n</a:t>
            </a:r>
            <a:r>
              <a:rPr lang="tr-TR" dirty="0" smtClean="0"/>
              <a:t>-</a:t>
            </a:r>
            <a:r>
              <a:rPr lang="tr-TR" b="1" dirty="0" err="1" smtClean="0"/>
              <a:t>F</a:t>
            </a:r>
            <a:r>
              <a:rPr lang="tr-TR" dirty="0" err="1" smtClean="0"/>
              <a:t>irst</a:t>
            </a:r>
            <a:r>
              <a:rPr lang="tr-TR" dirty="0" smtClean="0"/>
              <a:t>-</a:t>
            </a:r>
            <a:r>
              <a:rPr lang="tr-TR" b="1" dirty="0" err="1" smtClean="0"/>
              <a:t>O</a:t>
            </a:r>
            <a:r>
              <a:rPr lang="tr-TR" dirty="0" err="1" smtClean="0"/>
              <a:t>ut</a:t>
            </a:r>
            <a:r>
              <a:rPr lang="tr-TR" dirty="0" smtClean="0"/>
              <a:t>) mantığında dizilir ve sırası gelmeden aradaki bir değer ile işlem yapılamaz.</a:t>
            </a:r>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6 Küp"/>
          <p:cNvSpPr/>
          <p:nvPr/>
        </p:nvSpPr>
        <p:spPr>
          <a:xfrm>
            <a:off x="5308123" y="5187352"/>
            <a:ext cx="1984076" cy="646981"/>
          </a:xfrm>
          <a:prstGeom prst="cube">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tr-TR" dirty="0"/>
          </a:p>
        </p:txBody>
      </p:sp>
      <p:sp>
        <p:nvSpPr>
          <p:cNvPr id="8" name="7 Küp"/>
          <p:cNvSpPr/>
          <p:nvPr/>
        </p:nvSpPr>
        <p:spPr>
          <a:xfrm>
            <a:off x="5302370" y="4638138"/>
            <a:ext cx="1984076" cy="646981"/>
          </a:xfrm>
          <a:prstGeom prst="cube">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tr-TR"/>
          </a:p>
        </p:txBody>
      </p:sp>
      <p:sp>
        <p:nvSpPr>
          <p:cNvPr id="9" name="8 Küp"/>
          <p:cNvSpPr/>
          <p:nvPr/>
        </p:nvSpPr>
        <p:spPr>
          <a:xfrm>
            <a:off x="5302372" y="4103301"/>
            <a:ext cx="1984076" cy="646981"/>
          </a:xfrm>
          <a:prstGeom prst="cube">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tr-TR"/>
          </a:p>
        </p:txBody>
      </p:sp>
      <p:cxnSp>
        <p:nvCxnSpPr>
          <p:cNvPr id="14" name="13 Düz Ok Bağlayıcısı"/>
          <p:cNvCxnSpPr/>
          <p:nvPr/>
        </p:nvCxnSpPr>
        <p:spPr>
          <a:xfrm>
            <a:off x="4408098" y="3510952"/>
            <a:ext cx="1526875" cy="5348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17 Düz Ok Bağlayıcısı"/>
          <p:cNvCxnSpPr/>
          <p:nvPr/>
        </p:nvCxnSpPr>
        <p:spPr>
          <a:xfrm flipV="1">
            <a:off x="6806241" y="3528205"/>
            <a:ext cx="1742536" cy="4830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18 Metin kutusu"/>
          <p:cNvSpPr txBox="1"/>
          <p:nvPr/>
        </p:nvSpPr>
        <p:spPr>
          <a:xfrm rot="1221260">
            <a:off x="4347714" y="3735240"/>
            <a:ext cx="948906" cy="369332"/>
          </a:xfrm>
          <a:prstGeom prst="rect">
            <a:avLst/>
          </a:prstGeom>
          <a:noFill/>
        </p:spPr>
        <p:txBody>
          <a:bodyPr wrap="square" rtlCol="0">
            <a:spAutoFit/>
          </a:bodyPr>
          <a:lstStyle/>
          <a:p>
            <a:r>
              <a:rPr lang="tr-TR" dirty="0" err="1" smtClean="0"/>
              <a:t>Last</a:t>
            </a:r>
            <a:r>
              <a:rPr lang="tr-TR" dirty="0" smtClean="0"/>
              <a:t> in</a:t>
            </a:r>
            <a:endParaRPr lang="tr-TR" dirty="0"/>
          </a:p>
        </p:txBody>
      </p:sp>
      <p:sp>
        <p:nvSpPr>
          <p:cNvPr id="20" name="19 Metin kutusu"/>
          <p:cNvSpPr txBox="1"/>
          <p:nvPr/>
        </p:nvSpPr>
        <p:spPr>
          <a:xfrm rot="20596669">
            <a:off x="7360301" y="3758400"/>
            <a:ext cx="1127686" cy="369332"/>
          </a:xfrm>
          <a:prstGeom prst="rect">
            <a:avLst/>
          </a:prstGeom>
          <a:noFill/>
        </p:spPr>
        <p:txBody>
          <a:bodyPr wrap="square" rtlCol="0">
            <a:spAutoFit/>
          </a:bodyPr>
          <a:lstStyle/>
          <a:p>
            <a:r>
              <a:rPr lang="tr-TR" dirty="0" err="1" smtClean="0"/>
              <a:t>First</a:t>
            </a:r>
            <a:r>
              <a:rPr lang="tr-TR" dirty="0" smtClean="0"/>
              <a:t> </a:t>
            </a:r>
            <a:r>
              <a:rPr lang="tr-TR" dirty="0" err="1" smtClean="0"/>
              <a:t>out</a:t>
            </a:r>
            <a:endParaRPr lang="tr-TR" dirty="0"/>
          </a:p>
        </p:txBody>
      </p:sp>
      <p:sp>
        <p:nvSpPr>
          <p:cNvPr id="21" name="20 Metin kutusu"/>
          <p:cNvSpPr txBox="1"/>
          <p:nvPr/>
        </p:nvSpPr>
        <p:spPr>
          <a:xfrm>
            <a:off x="5802702" y="5871715"/>
            <a:ext cx="948906" cy="369332"/>
          </a:xfrm>
          <a:prstGeom prst="rect">
            <a:avLst/>
          </a:prstGeom>
          <a:noFill/>
        </p:spPr>
        <p:txBody>
          <a:bodyPr wrap="square" rtlCol="0">
            <a:spAutoFit/>
          </a:bodyPr>
          <a:lstStyle/>
          <a:p>
            <a:r>
              <a:rPr lang="tr-TR" dirty="0" smtClean="0"/>
              <a:t>STACK</a:t>
            </a:r>
            <a:endParaRPr lang="tr-TR" dirty="0"/>
          </a:p>
        </p:txBody>
      </p:sp>
    </p:spTree>
    <p:extLst>
      <p:ext uri="{BB962C8B-B14F-4D97-AF65-F5344CB8AC3E}">
        <p14:creationId xmlns="" xmlns:p14="http://schemas.microsoft.com/office/powerpoint/2010/main" val="2325487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C# da </a:t>
            </a:r>
            <a:r>
              <a:rPr lang="tr-TR" dirty="0" err="1" smtClean="0"/>
              <a:t>Stack</a:t>
            </a:r>
            <a:r>
              <a:rPr lang="tr-TR" dirty="0" smtClean="0"/>
              <a:t> Bellek (Devam)</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1"/>
            <a:ext cx="10408642" cy="3871496"/>
          </a:xfrm>
        </p:spPr>
        <p:txBody>
          <a:bodyPr>
            <a:normAutofit/>
          </a:bodyPr>
          <a:lstStyle/>
          <a:p>
            <a:pPr algn="just"/>
            <a:r>
              <a:rPr lang="tr-TR" dirty="0" err="1" smtClean="0"/>
              <a:t>Stack</a:t>
            </a:r>
            <a:r>
              <a:rPr lang="tr-TR" dirty="0" smtClean="0"/>
              <a:t> hafıza bölgesinde yer alan veriler bellek içine yerleştirilir ve ulaşılmak istenen veriler art arda sıralandığı için erişim hızlıdır.</a:t>
            </a:r>
          </a:p>
          <a:p>
            <a:pPr algn="just"/>
            <a:r>
              <a:rPr lang="tr-TR" dirty="0" smtClean="0"/>
              <a:t>Oluşturulan değişkenler </a:t>
            </a:r>
            <a:r>
              <a:rPr lang="tr-TR" dirty="0" err="1" smtClean="0"/>
              <a:t>pointer</a:t>
            </a:r>
            <a:r>
              <a:rPr lang="tr-TR" dirty="0" smtClean="0"/>
              <a:t> olmadan kullanılabilir.</a:t>
            </a:r>
          </a:p>
          <a:p>
            <a:pPr algn="just"/>
            <a:r>
              <a:rPr lang="tr-TR" dirty="0" smtClean="0"/>
              <a:t>Çalışma zamanından (</a:t>
            </a:r>
            <a:r>
              <a:rPr lang="tr-TR" dirty="0" err="1" smtClean="0"/>
              <a:t>runtime</a:t>
            </a:r>
            <a:r>
              <a:rPr lang="tr-TR" dirty="0" smtClean="0"/>
              <a:t>) önce bu değer tiplerinin belirlenmesi gerekir ve işletim sistemi program çalışmadan önce </a:t>
            </a:r>
            <a:r>
              <a:rPr lang="tr-TR" dirty="0" err="1" smtClean="0"/>
              <a:t>Stack’de</a:t>
            </a:r>
            <a:r>
              <a:rPr lang="tr-TR" dirty="0" smtClean="0"/>
              <a:t> belirli bir yer ayırır. </a:t>
            </a:r>
            <a:r>
              <a:rPr lang="tr-TR" dirty="0" err="1" smtClean="0"/>
              <a:t>Stack</a:t>
            </a:r>
            <a:r>
              <a:rPr lang="tr-TR" dirty="0" smtClean="0"/>
              <a:t> alanı sınırlı olduğundan çok büyük sayıda ve büyük tiplerde veri atanması belleğin dolmasına sebep olur ve “</a:t>
            </a:r>
            <a:r>
              <a:rPr lang="tr-TR" dirty="0" err="1" smtClean="0"/>
              <a:t>Stack</a:t>
            </a:r>
            <a:r>
              <a:rPr lang="tr-TR" dirty="0" smtClean="0"/>
              <a:t> Taşma Hatası” (</a:t>
            </a:r>
            <a:r>
              <a:rPr lang="tr-TR" dirty="0" err="1" smtClean="0"/>
              <a:t>Stack</a:t>
            </a:r>
            <a:r>
              <a:rPr lang="tr-TR" dirty="0" smtClean="0"/>
              <a:t> </a:t>
            </a:r>
            <a:r>
              <a:rPr lang="tr-TR" dirty="0" err="1" smtClean="0"/>
              <a:t>Overflow</a:t>
            </a:r>
            <a:r>
              <a:rPr lang="tr-TR" dirty="0" smtClean="0"/>
              <a:t>) ile karşılaşılabilir.</a:t>
            </a:r>
          </a:p>
          <a:p>
            <a:pPr algn="just"/>
            <a:r>
              <a:rPr lang="tr-TR" dirty="0" err="1" smtClean="0"/>
              <a:t>Stack’deki</a:t>
            </a:r>
            <a:r>
              <a:rPr lang="tr-TR" dirty="0" smtClean="0"/>
              <a:t> değer derleme zamanında oluşturulur, kullanılır ve program sonlandıktan sonra oluşturulan değişkenler </a:t>
            </a:r>
            <a:r>
              <a:rPr lang="tr-TR" dirty="0" err="1" smtClean="0"/>
              <a:t>Stack</a:t>
            </a:r>
            <a:r>
              <a:rPr lang="tr-TR" dirty="0" smtClean="0"/>
              <a:t> kapsamından çıkar ve otomatik olarak yok edilir.</a:t>
            </a:r>
          </a:p>
          <a:p>
            <a:pPr algn="just"/>
            <a:r>
              <a:rPr lang="tr-TR" dirty="0" smtClean="0"/>
              <a:t>Eğer boyutları bildirilmiş, değişmez (</a:t>
            </a:r>
            <a:r>
              <a:rPr lang="tr-TR" dirty="0" err="1" smtClean="0"/>
              <a:t>immutable</a:t>
            </a:r>
            <a:r>
              <a:rPr lang="tr-TR" dirty="0" smtClean="0"/>
              <a:t>) bir değer kullanıyorsak </a:t>
            </a:r>
            <a:r>
              <a:rPr lang="tr-TR" dirty="0" err="1" smtClean="0"/>
              <a:t>Stack</a:t>
            </a:r>
            <a:r>
              <a:rPr lang="tr-TR" dirty="0" smtClean="0"/>
              <a:t> hafıza bölgesi bizim için daha uygun olacaktır.</a:t>
            </a:r>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 xmlns:p14="http://schemas.microsoft.com/office/powerpoint/2010/main" val="2325487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C# da </a:t>
            </a:r>
            <a:r>
              <a:rPr lang="tr-TR" dirty="0" err="1" smtClean="0"/>
              <a:t>Heap</a:t>
            </a:r>
            <a:r>
              <a:rPr lang="tr-TR" dirty="0" smtClean="0"/>
              <a:t> Bellek</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err="1" smtClean="0"/>
              <a:t>Heap</a:t>
            </a:r>
            <a:r>
              <a:rPr lang="tr-TR" dirty="0" smtClean="0"/>
              <a:t> bellek </a:t>
            </a:r>
            <a:r>
              <a:rPr lang="tr-TR" dirty="0" err="1" smtClean="0"/>
              <a:t>RAM’in</a:t>
            </a:r>
            <a:r>
              <a:rPr lang="tr-TR" dirty="0" smtClean="0"/>
              <a:t> mantıksal bölümlerinden bir diğeridir.</a:t>
            </a:r>
          </a:p>
          <a:p>
            <a:pPr algn="just"/>
            <a:r>
              <a:rPr lang="tr-TR" dirty="0" err="1" smtClean="0"/>
              <a:t>Heap</a:t>
            </a:r>
            <a:r>
              <a:rPr lang="tr-TR" dirty="0" smtClean="0"/>
              <a:t> hafıza bölgesinde veriler dağınık bir şekilde saklanır.</a:t>
            </a:r>
          </a:p>
          <a:p>
            <a:pPr algn="just"/>
            <a:r>
              <a:rPr lang="tr-TR" dirty="0" smtClean="0"/>
              <a:t>Bütün C# nesneleri </a:t>
            </a:r>
            <a:r>
              <a:rPr lang="tr-TR" b="1" dirty="0" err="1" smtClean="0">
                <a:latin typeface="Consolas" pitchFamily="49" charset="0"/>
              </a:rPr>
              <a:t>new</a:t>
            </a:r>
            <a:r>
              <a:rPr lang="tr-TR" dirty="0" smtClean="0"/>
              <a:t> anahtar sözcüğü ile bu bölgede oluşturulur.</a:t>
            </a:r>
          </a:p>
          <a:p>
            <a:pPr algn="just"/>
            <a:endParaRPr lang="tr-TR" dirty="0" smtClean="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4 Dikdörtgen"/>
          <p:cNvSpPr/>
          <p:nvPr/>
        </p:nvSpPr>
        <p:spPr>
          <a:xfrm>
            <a:off x="2708693" y="3027872"/>
            <a:ext cx="6487065" cy="3217654"/>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5 Metin kutusu"/>
          <p:cNvSpPr txBox="1"/>
          <p:nvPr/>
        </p:nvSpPr>
        <p:spPr>
          <a:xfrm>
            <a:off x="2688566" y="3033622"/>
            <a:ext cx="1440611" cy="369332"/>
          </a:xfrm>
          <a:prstGeom prst="rect">
            <a:avLst/>
          </a:prstGeom>
          <a:noFill/>
        </p:spPr>
        <p:txBody>
          <a:bodyPr wrap="square" rtlCol="0">
            <a:spAutoFit/>
          </a:bodyPr>
          <a:lstStyle/>
          <a:p>
            <a:r>
              <a:rPr lang="tr-TR" b="1" dirty="0" smtClean="0"/>
              <a:t>HEAP</a:t>
            </a:r>
            <a:endParaRPr lang="tr-TR" b="1" dirty="0"/>
          </a:p>
        </p:txBody>
      </p:sp>
      <p:sp>
        <p:nvSpPr>
          <p:cNvPr id="7" name="6 Küp"/>
          <p:cNvSpPr/>
          <p:nvPr/>
        </p:nvSpPr>
        <p:spPr>
          <a:xfrm>
            <a:off x="3450566" y="3657600"/>
            <a:ext cx="1121434" cy="612475"/>
          </a:xfrm>
          <a:prstGeom prst="cube">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Küp"/>
          <p:cNvSpPr/>
          <p:nvPr/>
        </p:nvSpPr>
        <p:spPr>
          <a:xfrm>
            <a:off x="4068793" y="5310995"/>
            <a:ext cx="1121434" cy="612475"/>
          </a:xfrm>
          <a:prstGeom prst="cube">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Küp"/>
          <p:cNvSpPr/>
          <p:nvPr/>
        </p:nvSpPr>
        <p:spPr>
          <a:xfrm>
            <a:off x="7602747" y="5075206"/>
            <a:ext cx="1121434" cy="612475"/>
          </a:xfrm>
          <a:prstGeom prst="cube">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Küp"/>
          <p:cNvSpPr/>
          <p:nvPr/>
        </p:nvSpPr>
        <p:spPr>
          <a:xfrm>
            <a:off x="6970143" y="3260784"/>
            <a:ext cx="1121434" cy="612475"/>
          </a:xfrm>
          <a:prstGeom prst="cube">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Küp"/>
          <p:cNvSpPr/>
          <p:nvPr/>
        </p:nvSpPr>
        <p:spPr>
          <a:xfrm>
            <a:off x="5558287" y="4298828"/>
            <a:ext cx="1121434" cy="612475"/>
          </a:xfrm>
          <a:prstGeom prst="cube">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 xmlns:p14="http://schemas.microsoft.com/office/powerpoint/2010/main" val="2325487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C# da </a:t>
            </a:r>
            <a:r>
              <a:rPr lang="tr-TR" dirty="0" err="1" smtClean="0"/>
              <a:t>Heap</a:t>
            </a:r>
            <a:r>
              <a:rPr lang="tr-TR" dirty="0" smtClean="0"/>
              <a:t> Bellek (Devam)</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smtClean="0"/>
              <a:t>Referans değerleri </a:t>
            </a:r>
            <a:r>
              <a:rPr lang="tr-TR" dirty="0" err="1" smtClean="0"/>
              <a:t>Heap</a:t>
            </a:r>
            <a:r>
              <a:rPr lang="tr-TR" dirty="0" smtClean="0"/>
              <a:t> bellekte, ona işaret eden referans ise </a:t>
            </a:r>
            <a:r>
              <a:rPr lang="tr-TR" dirty="0" err="1" smtClean="0"/>
              <a:t>Stack</a:t>
            </a:r>
            <a:r>
              <a:rPr lang="tr-TR" dirty="0" smtClean="0"/>
              <a:t> bellekte saklanır.</a:t>
            </a:r>
          </a:p>
          <a:p>
            <a:pPr algn="just"/>
            <a:r>
              <a:rPr lang="tr-TR" dirty="0" smtClean="0"/>
              <a:t>Referans tipleri nesne (</a:t>
            </a:r>
            <a:r>
              <a:rPr lang="tr-TR" dirty="0" err="1" smtClean="0"/>
              <a:t>object</a:t>
            </a:r>
            <a:r>
              <a:rPr lang="tr-TR" dirty="0" smtClean="0"/>
              <a:t>), sınıf (</a:t>
            </a:r>
            <a:r>
              <a:rPr lang="tr-TR" dirty="0" err="1" smtClean="0"/>
              <a:t>class</a:t>
            </a:r>
            <a:r>
              <a:rPr lang="tr-TR" dirty="0" smtClean="0"/>
              <a:t>), arabirim (</a:t>
            </a:r>
            <a:r>
              <a:rPr lang="tr-TR" dirty="0" err="1" smtClean="0"/>
              <a:t>interface</a:t>
            </a:r>
            <a:r>
              <a:rPr lang="tr-TR" dirty="0" smtClean="0"/>
              <a:t>) ve temsilciler (</a:t>
            </a:r>
            <a:r>
              <a:rPr lang="tr-TR" dirty="0" err="1" smtClean="0"/>
              <a:t>delegates</a:t>
            </a:r>
            <a:r>
              <a:rPr lang="tr-TR" dirty="0" smtClean="0"/>
              <a:t>) gibi tiplerdir. Bunlardan en önemlisi “</a:t>
            </a:r>
            <a:r>
              <a:rPr lang="tr-TR" dirty="0" err="1" smtClean="0"/>
              <a:t>object</a:t>
            </a:r>
            <a:r>
              <a:rPr lang="tr-TR" dirty="0" smtClean="0"/>
              <a:t>” yani nesnedir.</a:t>
            </a:r>
          </a:p>
          <a:p>
            <a:pPr algn="just"/>
            <a:r>
              <a:rPr lang="tr-TR" dirty="0" err="1" smtClean="0"/>
              <a:t>Heap</a:t>
            </a:r>
            <a:r>
              <a:rPr lang="tr-TR" dirty="0" smtClean="0"/>
              <a:t> hafıza bölgesine tahsis edilen nesneye her yerden erişilebilir. Fakat bu daha maliyetli ve yavaş bir işlemdir.</a:t>
            </a:r>
          </a:p>
          <a:p>
            <a:pPr algn="just"/>
            <a:r>
              <a:rPr lang="tr-TR" dirty="0" smtClean="0"/>
              <a:t>Veriler çalışma zamanında (</a:t>
            </a:r>
            <a:r>
              <a:rPr lang="tr-TR" dirty="0" err="1" smtClean="0"/>
              <a:t>runtime</a:t>
            </a:r>
            <a:r>
              <a:rPr lang="tr-TR" dirty="0" smtClean="0"/>
              <a:t>) oluşturulur. Derleme aşamasında yer tahsis işlemi yapılamaz.</a:t>
            </a:r>
          </a:p>
          <a:p>
            <a:pPr algn="just"/>
            <a:r>
              <a:rPr lang="tr-TR" dirty="0" smtClean="0"/>
              <a:t>Değişkenler </a:t>
            </a:r>
            <a:r>
              <a:rPr lang="tr-TR" dirty="0" err="1" smtClean="0"/>
              <a:t>pointer</a:t>
            </a:r>
            <a:r>
              <a:rPr lang="tr-TR" dirty="0" smtClean="0"/>
              <a:t> ile kullanılır.</a:t>
            </a:r>
          </a:p>
          <a:p>
            <a:pPr algn="just"/>
            <a:r>
              <a:rPr lang="tr-TR" dirty="0" smtClean="0"/>
              <a:t>Oluşturulan değişkenler </a:t>
            </a:r>
            <a:r>
              <a:rPr lang="tr-TR" dirty="0" err="1" smtClean="0"/>
              <a:t>Heap</a:t>
            </a:r>
            <a:r>
              <a:rPr lang="tr-TR" dirty="0" smtClean="0"/>
              <a:t> kapsamından çıktıktan sonra otomatik olarak yok edilemezler, bunun </a:t>
            </a:r>
            <a:r>
              <a:rPr lang="tr-TR" dirty="0" err="1" smtClean="0"/>
              <a:t>manuel</a:t>
            </a:r>
            <a:r>
              <a:rPr lang="tr-TR" dirty="0" smtClean="0"/>
              <a:t> olarak yapılması gerekir. Çünkü C# dilinde </a:t>
            </a:r>
            <a:r>
              <a:rPr lang="tr-TR" dirty="0" err="1" smtClean="0"/>
              <a:t>Garbage</a:t>
            </a:r>
            <a:r>
              <a:rPr lang="tr-TR" dirty="0" smtClean="0"/>
              <a:t> </a:t>
            </a:r>
            <a:r>
              <a:rPr lang="tr-TR" dirty="0" err="1" smtClean="0"/>
              <a:t>Collector</a:t>
            </a:r>
            <a:r>
              <a:rPr lang="tr-TR" dirty="0" smtClean="0"/>
              <a:t> (Çöp Toplayıcısı) yoktur. </a:t>
            </a:r>
          </a:p>
          <a:p>
            <a:pPr algn="just"/>
            <a:r>
              <a:rPr lang="tr-TR" dirty="0" smtClean="0"/>
              <a:t>Eğer boyutları bildirilmemiş bir değer kullanıyorsak </a:t>
            </a:r>
            <a:r>
              <a:rPr lang="tr-TR" dirty="0" err="1" smtClean="0"/>
              <a:t>Heap</a:t>
            </a:r>
            <a:r>
              <a:rPr lang="tr-TR" dirty="0" smtClean="0"/>
              <a:t> hafıza bölgesi bizim için daha uygun olacaktır.</a:t>
            </a:r>
          </a:p>
          <a:p>
            <a:pPr algn="just"/>
            <a:endParaRPr lang="tr-TR" dirty="0" smtClean="0"/>
          </a:p>
          <a:p>
            <a:pPr algn="just"/>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 xmlns:p14="http://schemas.microsoft.com/office/powerpoint/2010/main" val="2325487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3070</TotalTime>
  <Words>1149</Words>
  <Application>Microsoft Office PowerPoint</Application>
  <PresentationFormat>Özel</PresentationFormat>
  <Paragraphs>144</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Duman</vt:lpstr>
      <vt:lpstr>C# da Stack ve Heap Bellek Kullanımı</vt:lpstr>
      <vt:lpstr>İçindekiler</vt:lpstr>
      <vt:lpstr>C# da Bellek Yapısı</vt:lpstr>
      <vt:lpstr>Değer ve Referans Tipleri</vt:lpstr>
      <vt:lpstr>Değer ve Referans Tipleri (Devam)</vt:lpstr>
      <vt:lpstr>C# da Stack Bellek</vt:lpstr>
      <vt:lpstr>C# da Stack Bellek (Devam)</vt:lpstr>
      <vt:lpstr>C# da Heap Bellek</vt:lpstr>
      <vt:lpstr>C# da Heap Bellek (Devam)</vt:lpstr>
      <vt:lpstr>Stack ve Heap Bellek Farkları</vt:lpstr>
      <vt:lpstr>Stack Bellek Kullanımı</vt:lpstr>
      <vt:lpstr>Heap Bellek Kullanımı</vt:lpstr>
      <vt:lpstr>Uygulama Örneği  </vt:lpstr>
      <vt:lpstr>Uygulama Örneği (Devam) </vt:lpstr>
      <vt:lpstr>Sonuç</vt:lpstr>
      <vt:lpstr>Kaynaklar</vt:lpstr>
      <vt:lpstr>İlginiz için teşekkürler…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Lenovo</cp:lastModifiedBy>
  <cp:revision>233</cp:revision>
  <dcterms:created xsi:type="dcterms:W3CDTF">2020-04-15T07:57:29Z</dcterms:created>
  <dcterms:modified xsi:type="dcterms:W3CDTF">2021-06-08T14:59:36Z</dcterms:modified>
</cp:coreProperties>
</file>