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2" r:id="rId4"/>
    <p:sldId id="261" r:id="rId5"/>
    <p:sldId id="273" r:id="rId6"/>
    <p:sldId id="274" r:id="rId7"/>
    <p:sldId id="262" r:id="rId8"/>
    <p:sldId id="275" r:id="rId9"/>
    <p:sldId id="264" r:id="rId10"/>
    <p:sldId id="276" r:id="rId11"/>
    <p:sldId id="277" r:id="rId12"/>
    <p:sldId id="278" r:id="rId13"/>
    <p:sldId id="279" r:id="rId14"/>
    <p:sldId id="280" r:id="rId15"/>
    <p:sldId id="281" r:id="rId16"/>
    <p:sldId id="270"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initials="A" lastIdx="1" clrIdx="0">
    <p:extLst>
      <p:ext uri="{19B8F6BF-5375-455C-9EA6-DF929625EA0E}">
        <p15:presenceInfo xmlns:p15="http://schemas.microsoft.com/office/powerpoint/2012/main" userId="Ahme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6/12/2021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www.seckintozlu.com/674-javada-this-anahtar-kelimesi-ve-kullanimi.html" TargetMode="External"/><Relationship Id="rId7" Type="http://schemas.openxmlformats.org/officeDocument/2006/relationships/image" Target="../media/image1.jpeg"/><Relationship Id="rId2" Type="http://schemas.openxmlformats.org/officeDocument/2006/relationships/hyperlink" Target="http://yazilimdersi.info/makaleler/detay/85/javada-this-anahtar-kelimesinin-kullanimi" TargetMode="External"/><Relationship Id="rId1" Type="http://schemas.openxmlformats.org/officeDocument/2006/relationships/slideLayout" Target="../slideLayouts/slideLayout2.xml"/><Relationship Id="rId6" Type="http://schemas.openxmlformats.org/officeDocument/2006/relationships/hyperlink" Target="https://www.w3schools.com/java/ref_keyword_this.asp" TargetMode="External"/><Relationship Id="rId5" Type="http://schemas.openxmlformats.org/officeDocument/2006/relationships/hyperlink" Target="https://umiitkose.com/2016/08/javada-this-anahtar-kelimesi-nedir-ne-ise-yarar-kullanimi/" TargetMode="External"/><Relationship Id="rId10" Type="http://schemas.openxmlformats.org/officeDocument/2006/relationships/hyperlink" Target="http://youtube.com/bmdersleri" TargetMode="External"/><Relationship Id="rId4" Type="http://schemas.openxmlformats.org/officeDocument/2006/relationships/hyperlink" Target="https://www.okanuzun.com/java-this-anahtar-kelimesi/" TargetMode="External"/><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Java’da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This</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Anahtar Kelimesi ve Kullanımı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Ahmet Kocatepe 1911404053</a:t>
            </a:r>
          </a:p>
          <a:p>
            <a:r>
              <a:rPr lang="tr-TR" dirty="0">
                <a:solidFill>
                  <a:schemeClr val="tx1"/>
                </a:solidFill>
              </a:rPr>
              <a:t>Tarih                            : 12/06/2021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532502-3F7D-47C2-B427-A4437E6B4C3B}"/>
              </a:ext>
            </a:extLst>
          </p:cNvPr>
          <p:cNvSpPr>
            <a:spLocks noGrp="1"/>
          </p:cNvSpPr>
          <p:nvPr>
            <p:ph type="title"/>
          </p:nvPr>
        </p:nvSpPr>
        <p:spPr/>
        <p:txBody>
          <a:bodyPr/>
          <a:lstStyle/>
          <a:p>
            <a:r>
              <a:rPr lang="tr-TR" dirty="0"/>
              <a:t>Mevcut Sınıf Yöntemini Çağırmak İçin Kullanımı</a:t>
            </a:r>
          </a:p>
        </p:txBody>
      </p:sp>
      <p:sp>
        <p:nvSpPr>
          <p:cNvPr id="3" name="İçerik Yer Tutucusu 2">
            <a:extLst>
              <a:ext uri="{FF2B5EF4-FFF2-40B4-BE49-F238E27FC236}">
                <a16:creationId xmlns:a16="http://schemas.microsoft.com/office/drawing/2014/main" id="{C7E311C0-867A-415A-8966-F2C9F680C876}"/>
              </a:ext>
            </a:extLst>
          </p:cNvPr>
          <p:cNvSpPr>
            <a:spLocks noGrp="1"/>
          </p:cNvSpPr>
          <p:nvPr>
            <p:ph idx="1"/>
          </p:nvPr>
        </p:nvSpPr>
        <p:spPr/>
        <p:txBody>
          <a:bodyPr/>
          <a:lstStyle/>
          <a:p>
            <a:r>
              <a:rPr lang="tr-TR" dirty="0"/>
              <a:t>Örnek üzerinde anlatalım.</a:t>
            </a:r>
          </a:p>
        </p:txBody>
      </p:sp>
      <p:sp>
        <p:nvSpPr>
          <p:cNvPr id="4" name="Slayt Numarası Yer Tutucusu 3">
            <a:extLst>
              <a:ext uri="{FF2B5EF4-FFF2-40B4-BE49-F238E27FC236}">
                <a16:creationId xmlns:a16="http://schemas.microsoft.com/office/drawing/2014/main" id="{D5CB3E02-4128-498A-9369-B6701B0E5E8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Resim 7">
            <a:extLst>
              <a:ext uri="{FF2B5EF4-FFF2-40B4-BE49-F238E27FC236}">
                <a16:creationId xmlns:a16="http://schemas.microsoft.com/office/drawing/2014/main" id="{C4C537A5-B9F4-4CA4-93C0-AA3FCA128FAE}"/>
              </a:ext>
            </a:extLst>
          </p:cNvPr>
          <p:cNvPicPr>
            <a:picLocks noChangeAspect="1"/>
          </p:cNvPicPr>
          <p:nvPr/>
        </p:nvPicPr>
        <p:blipFill>
          <a:blip r:embed="rId2"/>
          <a:stretch>
            <a:fillRect/>
          </a:stretch>
        </p:blipFill>
        <p:spPr>
          <a:xfrm>
            <a:off x="1311579" y="2641600"/>
            <a:ext cx="9337679" cy="4233671"/>
          </a:xfrm>
          <a:prstGeom prst="rect">
            <a:avLst/>
          </a:prstGeom>
        </p:spPr>
      </p:pic>
      <p:pic>
        <p:nvPicPr>
          <p:cNvPr id="10" name="Resim 9">
            <a:extLst>
              <a:ext uri="{FF2B5EF4-FFF2-40B4-BE49-F238E27FC236}">
                <a16:creationId xmlns:a16="http://schemas.microsoft.com/office/drawing/2014/main" id="{87A30814-E5C8-4539-8E9B-3B3156A77014}"/>
              </a:ext>
            </a:extLst>
          </p:cNvPr>
          <p:cNvPicPr>
            <a:picLocks noChangeAspect="1"/>
          </p:cNvPicPr>
          <p:nvPr/>
        </p:nvPicPr>
        <p:blipFill>
          <a:blip r:embed="rId3"/>
          <a:stretch>
            <a:fillRect/>
          </a:stretch>
        </p:blipFill>
        <p:spPr>
          <a:xfrm>
            <a:off x="8352889" y="5532059"/>
            <a:ext cx="3839111" cy="1343212"/>
          </a:xfrm>
          <a:prstGeom prst="rect">
            <a:avLst/>
          </a:prstGeom>
        </p:spPr>
      </p:pic>
    </p:spTree>
    <p:extLst>
      <p:ext uri="{BB962C8B-B14F-4D97-AF65-F5344CB8AC3E}">
        <p14:creationId xmlns:p14="http://schemas.microsoft.com/office/powerpoint/2010/main" val="3763694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A90E71-2D30-46C0-96A7-55B006CE40E0}"/>
              </a:ext>
            </a:extLst>
          </p:cNvPr>
          <p:cNvSpPr>
            <a:spLocks noGrp="1"/>
          </p:cNvSpPr>
          <p:nvPr>
            <p:ph type="title"/>
          </p:nvPr>
        </p:nvSpPr>
        <p:spPr/>
        <p:txBody>
          <a:bodyPr/>
          <a:lstStyle/>
          <a:p>
            <a:r>
              <a:rPr lang="tr-TR" dirty="0"/>
              <a:t>Mevcut Sınıf Yöntemini Çağırmak İçin Kullanımı</a:t>
            </a:r>
          </a:p>
        </p:txBody>
      </p:sp>
      <p:sp>
        <p:nvSpPr>
          <p:cNvPr id="3" name="İçerik Yer Tutucusu 2">
            <a:extLst>
              <a:ext uri="{FF2B5EF4-FFF2-40B4-BE49-F238E27FC236}">
                <a16:creationId xmlns:a16="http://schemas.microsoft.com/office/drawing/2014/main" id="{0A496A46-A267-4774-B2C9-036CEBC7115F}"/>
              </a:ext>
            </a:extLst>
          </p:cNvPr>
          <p:cNvSpPr>
            <a:spLocks noGrp="1"/>
          </p:cNvSpPr>
          <p:nvPr>
            <p:ph idx="1"/>
          </p:nvPr>
        </p:nvSpPr>
        <p:spPr/>
        <p:txBody>
          <a:bodyPr/>
          <a:lstStyle/>
          <a:p>
            <a:pPr algn="just"/>
            <a:r>
              <a:rPr lang="tr-TR" dirty="0"/>
              <a:t>Bu örneğimizde </a:t>
            </a:r>
            <a:r>
              <a:rPr lang="tr-TR" b="1" dirty="0"/>
              <a:t>A</a:t>
            </a:r>
            <a:r>
              <a:rPr lang="tr-TR" dirty="0"/>
              <a:t> adında bir sınıfımız var ve herhangi bir değişken parametresi yok. Sadece </a:t>
            </a:r>
            <a:r>
              <a:rPr lang="tr-TR" b="1" dirty="0"/>
              <a:t>x</a:t>
            </a:r>
            <a:r>
              <a:rPr lang="tr-TR" dirty="0"/>
              <a:t> ve </a:t>
            </a:r>
            <a:r>
              <a:rPr lang="tr-TR" b="1" dirty="0"/>
              <a:t>y</a:t>
            </a:r>
            <a:r>
              <a:rPr lang="tr-TR" dirty="0"/>
              <a:t> isimli iki tane metodu var.</a:t>
            </a:r>
          </a:p>
          <a:p>
            <a:pPr algn="just"/>
            <a:r>
              <a:rPr lang="tr-TR" dirty="0"/>
              <a:t>Burada </a:t>
            </a:r>
            <a:r>
              <a:rPr lang="tr-TR" b="1" dirty="0" err="1"/>
              <a:t>this</a:t>
            </a:r>
            <a:r>
              <a:rPr lang="tr-TR" dirty="0"/>
              <a:t> anahtarı </a:t>
            </a:r>
            <a:r>
              <a:rPr lang="tr-TR" b="1" dirty="0"/>
              <a:t>x</a:t>
            </a:r>
            <a:r>
              <a:rPr lang="tr-TR" dirty="0"/>
              <a:t> adlı metodu çağırmak için kullanılmıştır. </a:t>
            </a:r>
          </a:p>
          <a:p>
            <a:pPr algn="just"/>
            <a:r>
              <a:rPr lang="tr-TR" dirty="0"/>
              <a:t>Örneğimizde </a:t>
            </a:r>
            <a:r>
              <a:rPr lang="tr-TR" b="1" dirty="0"/>
              <a:t>y</a:t>
            </a:r>
            <a:r>
              <a:rPr lang="tr-TR" dirty="0"/>
              <a:t> metodunu yazdırmak istediğimiz için öncelikle </a:t>
            </a:r>
            <a:r>
              <a:rPr lang="tr-TR" b="1" dirty="0"/>
              <a:t>y</a:t>
            </a:r>
            <a:r>
              <a:rPr lang="tr-TR" dirty="0"/>
              <a:t> metodumuzun değeri sonrasında ise </a:t>
            </a:r>
            <a:r>
              <a:rPr lang="tr-TR" b="1" dirty="0" err="1"/>
              <a:t>this</a:t>
            </a:r>
            <a:r>
              <a:rPr lang="tr-TR" dirty="0"/>
              <a:t> anahtar kelimesi ile belirtilen </a:t>
            </a:r>
            <a:r>
              <a:rPr lang="tr-TR" b="1" dirty="0"/>
              <a:t>x</a:t>
            </a:r>
            <a:r>
              <a:rPr lang="tr-TR" dirty="0"/>
              <a:t>  metodu yazdırılmıştır.</a:t>
            </a:r>
          </a:p>
          <a:p>
            <a:pPr algn="just"/>
            <a:r>
              <a:rPr lang="tr-TR" dirty="0"/>
              <a:t>Bu örnekte </a:t>
            </a:r>
            <a:r>
              <a:rPr lang="tr-TR" b="1" dirty="0" err="1"/>
              <a:t>this</a:t>
            </a:r>
            <a:r>
              <a:rPr lang="tr-TR"/>
              <a:t> anahtarı </a:t>
            </a:r>
            <a:r>
              <a:rPr lang="tr-TR" dirty="0"/>
              <a:t>yazılsa da yazılmasa da herhangi bir hata almayız.</a:t>
            </a:r>
          </a:p>
        </p:txBody>
      </p:sp>
      <p:sp>
        <p:nvSpPr>
          <p:cNvPr id="4" name="Slayt Numarası Yer Tutucusu 3">
            <a:extLst>
              <a:ext uri="{FF2B5EF4-FFF2-40B4-BE49-F238E27FC236}">
                <a16:creationId xmlns:a16="http://schemas.microsoft.com/office/drawing/2014/main" id="{A24F1213-8BDC-4D77-9892-DB5F49FC950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81202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77476A-444A-4750-8412-134FA2F41FD0}"/>
              </a:ext>
            </a:extLst>
          </p:cNvPr>
          <p:cNvSpPr>
            <a:spLocks noGrp="1"/>
          </p:cNvSpPr>
          <p:nvPr>
            <p:ph type="title"/>
          </p:nvPr>
        </p:nvSpPr>
        <p:spPr/>
        <p:txBody>
          <a:bodyPr/>
          <a:lstStyle/>
          <a:p>
            <a:r>
              <a:rPr lang="tr-TR" dirty="0"/>
              <a:t>Mevcut Sınıf Yapıcısını Çağırmak İçin Kullanımı </a:t>
            </a:r>
          </a:p>
        </p:txBody>
      </p:sp>
      <p:sp>
        <p:nvSpPr>
          <p:cNvPr id="3" name="İçerik Yer Tutucusu 2">
            <a:extLst>
              <a:ext uri="{FF2B5EF4-FFF2-40B4-BE49-F238E27FC236}">
                <a16:creationId xmlns:a16="http://schemas.microsoft.com/office/drawing/2014/main" id="{1F989A23-5D96-4EF4-A0BF-B9A83DB4BAA5}"/>
              </a:ext>
            </a:extLst>
          </p:cNvPr>
          <p:cNvSpPr>
            <a:spLocks noGrp="1"/>
          </p:cNvSpPr>
          <p:nvPr>
            <p:ph idx="1"/>
          </p:nvPr>
        </p:nvSpPr>
        <p:spPr/>
        <p:txBody>
          <a:bodyPr/>
          <a:lstStyle/>
          <a:p>
            <a:r>
              <a:rPr lang="tr-TR" dirty="0"/>
              <a:t>Örnek üzerinde anlatalım</a:t>
            </a:r>
          </a:p>
        </p:txBody>
      </p:sp>
      <p:sp>
        <p:nvSpPr>
          <p:cNvPr id="4" name="Slayt Numarası Yer Tutucusu 3">
            <a:extLst>
              <a:ext uri="{FF2B5EF4-FFF2-40B4-BE49-F238E27FC236}">
                <a16:creationId xmlns:a16="http://schemas.microsoft.com/office/drawing/2014/main" id="{5F5DDE02-033E-4AAD-885F-82521D398CC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8" name="Resim 7">
            <a:extLst>
              <a:ext uri="{FF2B5EF4-FFF2-40B4-BE49-F238E27FC236}">
                <a16:creationId xmlns:a16="http://schemas.microsoft.com/office/drawing/2014/main" id="{7B20CB5A-85AB-4E45-80A6-EF10E07F7FDF}"/>
              </a:ext>
            </a:extLst>
          </p:cNvPr>
          <p:cNvPicPr>
            <a:picLocks noChangeAspect="1"/>
          </p:cNvPicPr>
          <p:nvPr/>
        </p:nvPicPr>
        <p:blipFill>
          <a:blip r:embed="rId2"/>
          <a:stretch>
            <a:fillRect/>
          </a:stretch>
        </p:blipFill>
        <p:spPr>
          <a:xfrm>
            <a:off x="1311579" y="2746193"/>
            <a:ext cx="10066313" cy="4111807"/>
          </a:xfrm>
          <a:prstGeom prst="rect">
            <a:avLst/>
          </a:prstGeom>
        </p:spPr>
      </p:pic>
      <p:pic>
        <p:nvPicPr>
          <p:cNvPr id="10" name="Resim 9">
            <a:extLst>
              <a:ext uri="{FF2B5EF4-FFF2-40B4-BE49-F238E27FC236}">
                <a16:creationId xmlns:a16="http://schemas.microsoft.com/office/drawing/2014/main" id="{0B574E7D-79F5-4EA6-B213-270EF3414908}"/>
              </a:ext>
            </a:extLst>
          </p:cNvPr>
          <p:cNvPicPr>
            <a:picLocks noChangeAspect="1"/>
          </p:cNvPicPr>
          <p:nvPr/>
        </p:nvPicPr>
        <p:blipFill>
          <a:blip r:embed="rId3"/>
          <a:stretch>
            <a:fillRect/>
          </a:stretch>
        </p:blipFill>
        <p:spPr>
          <a:xfrm>
            <a:off x="8610100" y="5771998"/>
            <a:ext cx="3581900" cy="1086002"/>
          </a:xfrm>
          <a:prstGeom prst="rect">
            <a:avLst/>
          </a:prstGeom>
        </p:spPr>
      </p:pic>
    </p:spTree>
    <p:extLst>
      <p:ext uri="{BB962C8B-B14F-4D97-AF65-F5344CB8AC3E}">
        <p14:creationId xmlns:p14="http://schemas.microsoft.com/office/powerpoint/2010/main" val="406797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303935-DF61-420D-A73F-068BD7CAB018}"/>
              </a:ext>
            </a:extLst>
          </p:cNvPr>
          <p:cNvSpPr>
            <a:spLocks noGrp="1"/>
          </p:cNvSpPr>
          <p:nvPr>
            <p:ph type="title"/>
          </p:nvPr>
        </p:nvSpPr>
        <p:spPr/>
        <p:txBody>
          <a:bodyPr/>
          <a:lstStyle/>
          <a:p>
            <a:r>
              <a:rPr lang="tr-TR" dirty="0"/>
              <a:t>Mevcut Sınıf Yapıcısını Çağırmak İçin Kullanımı </a:t>
            </a:r>
          </a:p>
        </p:txBody>
      </p:sp>
      <p:sp>
        <p:nvSpPr>
          <p:cNvPr id="3" name="İçerik Yer Tutucusu 2">
            <a:extLst>
              <a:ext uri="{FF2B5EF4-FFF2-40B4-BE49-F238E27FC236}">
                <a16:creationId xmlns:a16="http://schemas.microsoft.com/office/drawing/2014/main" id="{BCAD1776-78AA-4508-8FF5-C22A241CCF5A}"/>
              </a:ext>
            </a:extLst>
          </p:cNvPr>
          <p:cNvSpPr>
            <a:spLocks noGrp="1"/>
          </p:cNvSpPr>
          <p:nvPr>
            <p:ph idx="1"/>
          </p:nvPr>
        </p:nvSpPr>
        <p:spPr/>
        <p:txBody>
          <a:bodyPr/>
          <a:lstStyle/>
          <a:p>
            <a:pPr algn="just"/>
            <a:r>
              <a:rPr lang="tr-TR" dirty="0"/>
              <a:t>Bu örneğimizde </a:t>
            </a:r>
            <a:r>
              <a:rPr lang="tr-TR" b="1" dirty="0" err="1"/>
              <a:t>ogrenci</a:t>
            </a:r>
            <a:r>
              <a:rPr lang="tr-TR" dirty="0"/>
              <a:t> isimli sınıfımızın parametresi olmayan bir metodu ve bir tane de parametreli bir metodu olduğunu görüyoruz.</a:t>
            </a:r>
          </a:p>
          <a:p>
            <a:pPr algn="just"/>
            <a:r>
              <a:rPr lang="tr-TR" dirty="0"/>
              <a:t>Parametreli metotta </a:t>
            </a:r>
            <a:r>
              <a:rPr lang="tr-TR" b="1" dirty="0" err="1"/>
              <a:t>this</a:t>
            </a:r>
            <a:r>
              <a:rPr lang="tr-TR" dirty="0"/>
              <a:t> mevcut sınıfın yapılandırıcısını çağırmak için yani parametresi olmayan metodu çağırmak için kullanılmıştır.</a:t>
            </a:r>
          </a:p>
          <a:p>
            <a:pPr algn="just"/>
            <a:r>
              <a:rPr lang="tr-TR" dirty="0"/>
              <a:t>Çıktımızda ise parametreli metodu yazdırmak istedik. Bu metotta öncelik </a:t>
            </a:r>
            <a:r>
              <a:rPr lang="tr-TR" b="1" dirty="0" err="1"/>
              <a:t>this</a:t>
            </a:r>
            <a:r>
              <a:rPr lang="tr-TR" dirty="0"/>
              <a:t> olduğu için parametresi olmayan metot yazılıyor sonrada parametreli metot yani </a:t>
            </a:r>
            <a:r>
              <a:rPr lang="tr-TR" b="1" dirty="0"/>
              <a:t>yas</a:t>
            </a:r>
            <a:r>
              <a:rPr lang="tr-TR" dirty="0"/>
              <a:t> adlı değişkenimiz yazılmış oluyor.</a:t>
            </a:r>
          </a:p>
          <a:p>
            <a:pPr algn="just"/>
            <a:r>
              <a:rPr lang="tr-TR" b="1" dirty="0"/>
              <a:t>NOT: </a:t>
            </a:r>
            <a:r>
              <a:rPr lang="tr-TR" b="1" dirty="0" err="1"/>
              <a:t>This</a:t>
            </a:r>
            <a:r>
              <a:rPr lang="tr-TR" dirty="0"/>
              <a:t> anahtarı </a:t>
            </a:r>
            <a:r>
              <a:rPr lang="tr-TR" b="1" dirty="0" err="1"/>
              <a:t>static</a:t>
            </a:r>
            <a:r>
              <a:rPr lang="tr-TR" dirty="0"/>
              <a:t> metotların içerisinde yer alamaz. Çünkü </a:t>
            </a:r>
            <a:r>
              <a:rPr lang="tr-TR" b="1" dirty="0" err="1"/>
              <a:t>static</a:t>
            </a:r>
            <a:r>
              <a:rPr lang="tr-TR" dirty="0"/>
              <a:t> metotlar nesneye ait yapılar olmadığı için herhangi bir referans çalışmaz.</a:t>
            </a:r>
            <a:endParaRPr lang="tr-TR" b="1" dirty="0"/>
          </a:p>
        </p:txBody>
      </p:sp>
      <p:sp>
        <p:nvSpPr>
          <p:cNvPr id="4" name="Slayt Numarası Yer Tutucusu 3">
            <a:extLst>
              <a:ext uri="{FF2B5EF4-FFF2-40B4-BE49-F238E27FC236}">
                <a16:creationId xmlns:a16="http://schemas.microsoft.com/office/drawing/2014/main" id="{2BAC5312-6F5F-4B62-A2F1-7753E05A5FE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2238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591C9D-7A88-452C-9045-8AC6BE871F6D}"/>
              </a:ext>
            </a:extLst>
          </p:cNvPr>
          <p:cNvSpPr>
            <a:spLocks noGrp="1"/>
          </p:cNvSpPr>
          <p:nvPr>
            <p:ph type="title"/>
          </p:nvPr>
        </p:nvSpPr>
        <p:spPr/>
        <p:txBody>
          <a:bodyPr/>
          <a:lstStyle/>
          <a:p>
            <a:r>
              <a:rPr lang="tr-TR" dirty="0" err="1"/>
              <a:t>This</a:t>
            </a:r>
            <a:r>
              <a:rPr lang="tr-TR" dirty="0"/>
              <a:t> Anahtarının Bazı Hatalı Kullanımları</a:t>
            </a:r>
          </a:p>
        </p:txBody>
      </p:sp>
      <p:sp>
        <p:nvSpPr>
          <p:cNvPr id="4" name="Slayt Numarası Yer Tutucusu 3">
            <a:extLst>
              <a:ext uri="{FF2B5EF4-FFF2-40B4-BE49-F238E27FC236}">
                <a16:creationId xmlns:a16="http://schemas.microsoft.com/office/drawing/2014/main" id="{2D43B523-48DA-42C5-8AB3-F38A6A88199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Metin kutusu 7">
            <a:extLst>
              <a:ext uri="{FF2B5EF4-FFF2-40B4-BE49-F238E27FC236}">
                <a16:creationId xmlns:a16="http://schemas.microsoft.com/office/drawing/2014/main" id="{B4BF5DAB-76EB-49FF-A2D8-DA256182A923}"/>
              </a:ext>
            </a:extLst>
          </p:cNvPr>
          <p:cNvSpPr txBox="1"/>
          <p:nvPr/>
        </p:nvSpPr>
        <p:spPr>
          <a:xfrm>
            <a:off x="1694576" y="4214337"/>
            <a:ext cx="9810036" cy="1477328"/>
          </a:xfrm>
          <a:prstGeom prst="rect">
            <a:avLst/>
          </a:prstGeom>
          <a:noFill/>
        </p:spPr>
        <p:txBody>
          <a:bodyPr wrap="square" rtlCol="0">
            <a:spAutoFit/>
          </a:bodyPr>
          <a:lstStyle/>
          <a:p>
            <a:pPr algn="just"/>
            <a:r>
              <a:rPr lang="tr-TR" dirty="0"/>
              <a:t>Bu örnekte kimlik adlı yapıcı metodumuzun içinde </a:t>
            </a:r>
            <a:r>
              <a:rPr lang="tr-TR" b="1" dirty="0" err="1"/>
              <a:t>this</a:t>
            </a:r>
            <a:r>
              <a:rPr lang="tr-TR" dirty="0"/>
              <a:t> anahtar kelimesi var ve bir de </a:t>
            </a:r>
            <a:r>
              <a:rPr lang="tr-TR" b="1" dirty="0" err="1"/>
              <a:t>seri_no</a:t>
            </a:r>
            <a:r>
              <a:rPr lang="tr-TR" b="1" dirty="0"/>
              <a:t> </a:t>
            </a:r>
            <a:r>
              <a:rPr lang="tr-TR" dirty="0"/>
              <a:t>adında bir değişkenimiz var. Burada hata alırız. Çünkü yapıcı metot içerisinde </a:t>
            </a:r>
            <a:r>
              <a:rPr lang="tr-TR" b="1" dirty="0" err="1"/>
              <a:t>this</a:t>
            </a:r>
            <a:r>
              <a:rPr lang="tr-TR" dirty="0"/>
              <a:t> varsa öncelikle kullanılmalıdır.</a:t>
            </a:r>
          </a:p>
          <a:p>
            <a:pPr algn="just"/>
            <a:r>
              <a:rPr lang="tr-TR" dirty="0"/>
              <a:t>Bilgiler adlı metodumuzdaki hata ise sınıfın içerisinde herhangi bir metodun içerisinde </a:t>
            </a:r>
            <a:r>
              <a:rPr lang="tr-TR" b="1" dirty="0" err="1"/>
              <a:t>this</a:t>
            </a:r>
            <a:r>
              <a:rPr lang="tr-TR" dirty="0"/>
              <a:t> anahtar kelimesi ile yapıcı metodu çağıramayız. Yapıcı metot bir defa çağırılır.</a:t>
            </a:r>
          </a:p>
        </p:txBody>
      </p:sp>
      <p:pic>
        <p:nvPicPr>
          <p:cNvPr id="9" name="İçerik Yer Tutucusu 8">
            <a:extLst>
              <a:ext uri="{FF2B5EF4-FFF2-40B4-BE49-F238E27FC236}">
                <a16:creationId xmlns:a16="http://schemas.microsoft.com/office/drawing/2014/main" id="{54CE39E3-AB7E-40DA-A8B0-42B28AA0537F}"/>
              </a:ext>
            </a:extLst>
          </p:cNvPr>
          <p:cNvPicPr>
            <a:picLocks noGrp="1" noChangeAspect="1"/>
          </p:cNvPicPr>
          <p:nvPr>
            <p:ph idx="1"/>
          </p:nvPr>
        </p:nvPicPr>
        <p:blipFill>
          <a:blip r:embed="rId2"/>
          <a:stretch>
            <a:fillRect/>
          </a:stretch>
        </p:blipFill>
        <p:spPr>
          <a:xfrm>
            <a:off x="1841071" y="1390518"/>
            <a:ext cx="8667699" cy="2660782"/>
          </a:xfrm>
        </p:spPr>
      </p:pic>
    </p:spTree>
    <p:extLst>
      <p:ext uri="{BB962C8B-B14F-4D97-AF65-F5344CB8AC3E}">
        <p14:creationId xmlns:p14="http://schemas.microsoft.com/office/powerpoint/2010/main" val="279186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52FA71-915F-48FE-8B46-33A82003DE1C}"/>
              </a:ext>
            </a:extLst>
          </p:cNvPr>
          <p:cNvSpPr>
            <a:spLocks noGrp="1"/>
          </p:cNvSpPr>
          <p:nvPr>
            <p:ph type="title"/>
          </p:nvPr>
        </p:nvSpPr>
        <p:spPr/>
        <p:txBody>
          <a:bodyPr/>
          <a:lstStyle/>
          <a:p>
            <a:r>
              <a:rPr lang="tr-TR" dirty="0" err="1"/>
              <a:t>This</a:t>
            </a:r>
            <a:r>
              <a:rPr lang="tr-TR" dirty="0"/>
              <a:t> Anahtar Kelimesinin Fazla Tercih Edilmeyen Türü</a:t>
            </a:r>
          </a:p>
        </p:txBody>
      </p:sp>
      <p:sp>
        <p:nvSpPr>
          <p:cNvPr id="4" name="Slayt Numarası Yer Tutucusu 3">
            <a:extLst>
              <a:ext uri="{FF2B5EF4-FFF2-40B4-BE49-F238E27FC236}">
                <a16:creationId xmlns:a16="http://schemas.microsoft.com/office/drawing/2014/main" id="{BCE7811C-3247-4D00-92EC-C44618B44CAA}"/>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Metin kutusu 2">
            <a:extLst>
              <a:ext uri="{FF2B5EF4-FFF2-40B4-BE49-F238E27FC236}">
                <a16:creationId xmlns:a16="http://schemas.microsoft.com/office/drawing/2014/main" id="{889BD50D-0498-470E-80A3-253B9806C0A4}"/>
              </a:ext>
            </a:extLst>
          </p:cNvPr>
          <p:cNvSpPr txBox="1"/>
          <p:nvPr/>
        </p:nvSpPr>
        <p:spPr>
          <a:xfrm>
            <a:off x="1758861" y="5335813"/>
            <a:ext cx="8077200" cy="1477328"/>
          </a:xfrm>
          <a:prstGeom prst="rect">
            <a:avLst/>
          </a:prstGeom>
          <a:noFill/>
        </p:spPr>
        <p:txBody>
          <a:bodyPr wrap="square" rtlCol="0">
            <a:spAutoFit/>
          </a:bodyPr>
          <a:lstStyle/>
          <a:p>
            <a:pPr algn="just"/>
            <a:r>
              <a:rPr lang="tr-TR" dirty="0"/>
              <a:t>Buradaki örneğimizde </a:t>
            </a:r>
            <a:r>
              <a:rPr lang="tr-TR" b="1" dirty="0" err="1"/>
              <a:t>ogrenci</a:t>
            </a:r>
            <a:r>
              <a:rPr lang="tr-TR" dirty="0"/>
              <a:t> nesnesine ait referans döndürülüyor.  Dönüş değeri de </a:t>
            </a:r>
            <a:r>
              <a:rPr lang="tr-TR" b="1" dirty="0" err="1"/>
              <a:t>ogrenci</a:t>
            </a:r>
            <a:r>
              <a:rPr lang="tr-TR" dirty="0"/>
              <a:t> tipinde. Herhangi bir veri tipinde değer döndüren metotlar gibi bu örneğinde dönüş değeri kendi tipinde yani </a:t>
            </a:r>
            <a:r>
              <a:rPr lang="tr-TR" b="1" dirty="0" err="1"/>
              <a:t>ogrenci</a:t>
            </a:r>
            <a:r>
              <a:rPr lang="tr-TR" dirty="0"/>
              <a:t> sınıfından tanımlı bir referansa atanması gerekli. Bu tür kullanımlar pek tercih edilmez. </a:t>
            </a:r>
          </a:p>
        </p:txBody>
      </p:sp>
      <p:pic>
        <p:nvPicPr>
          <p:cNvPr id="9" name="İçerik Yer Tutucusu 8">
            <a:extLst>
              <a:ext uri="{FF2B5EF4-FFF2-40B4-BE49-F238E27FC236}">
                <a16:creationId xmlns:a16="http://schemas.microsoft.com/office/drawing/2014/main" id="{19202387-7B21-4D64-93FB-17AB25CECAAB}"/>
              </a:ext>
            </a:extLst>
          </p:cNvPr>
          <p:cNvPicPr>
            <a:picLocks noGrp="1" noChangeAspect="1"/>
          </p:cNvPicPr>
          <p:nvPr>
            <p:ph idx="1"/>
          </p:nvPr>
        </p:nvPicPr>
        <p:blipFill>
          <a:blip r:embed="rId2"/>
          <a:stretch>
            <a:fillRect/>
          </a:stretch>
        </p:blipFill>
        <p:spPr>
          <a:xfrm>
            <a:off x="1758861" y="1904999"/>
            <a:ext cx="6780662" cy="3430813"/>
          </a:xfrm>
        </p:spPr>
      </p:pic>
    </p:spTree>
    <p:extLst>
      <p:ext uri="{BB962C8B-B14F-4D97-AF65-F5344CB8AC3E}">
        <p14:creationId xmlns:p14="http://schemas.microsoft.com/office/powerpoint/2010/main" val="236777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r>
              <a:rPr lang="tr-TR" b="1" dirty="0" err="1"/>
              <a:t>This</a:t>
            </a:r>
            <a:r>
              <a:rPr lang="tr-TR" dirty="0"/>
              <a:t> anahtar kelimesi o anda işlenen nesneye ait referans üretir.</a:t>
            </a:r>
          </a:p>
          <a:p>
            <a:pPr algn="just"/>
            <a:r>
              <a:rPr lang="tr-TR" b="1" dirty="0" err="1"/>
              <a:t>This</a:t>
            </a:r>
            <a:r>
              <a:rPr lang="tr-TR" dirty="0"/>
              <a:t> anahtar kelimesi genellikle çoklu yapılandırıcı bulunduran sınıflarda kullanılır.</a:t>
            </a:r>
          </a:p>
          <a:p>
            <a:pPr algn="just"/>
            <a:r>
              <a:rPr lang="tr-TR" dirty="0"/>
              <a:t>Geçerli sınıfta örnek değişkeni belirtmek için, mevcut sınıf yöntemini ve yapıcısını çağırmak için </a:t>
            </a:r>
            <a:r>
              <a:rPr lang="tr-TR" b="1" dirty="0" err="1"/>
              <a:t>this</a:t>
            </a:r>
            <a:r>
              <a:rPr lang="tr-TR" dirty="0"/>
              <a:t> anahtar kelimesi kullanılır.</a:t>
            </a:r>
          </a:p>
          <a:p>
            <a:pPr algn="just"/>
            <a:r>
              <a:rPr lang="tr-TR" b="1" dirty="0" err="1"/>
              <a:t>This</a:t>
            </a:r>
            <a:r>
              <a:rPr lang="tr-TR" dirty="0"/>
              <a:t> anahtarı </a:t>
            </a:r>
            <a:r>
              <a:rPr lang="tr-TR" b="1" dirty="0" err="1"/>
              <a:t>static</a:t>
            </a:r>
            <a:r>
              <a:rPr lang="tr-TR" dirty="0"/>
              <a:t> metotlarda kullanılamaz.</a:t>
            </a:r>
            <a:endParaRPr lang="en-US" dirty="0"/>
          </a:p>
        </p:txBody>
      </p:sp>
    </p:spTree>
    <p:extLst>
      <p:ext uri="{BB962C8B-B14F-4D97-AF65-F5344CB8AC3E}">
        <p14:creationId xmlns:p14="http://schemas.microsoft.com/office/powerpoint/2010/main" val="269758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en-US" dirty="0">
                <a:hlinkClick r:id="rId2"/>
              </a:rPr>
              <a:t>http://yazilimdersi.info/makaleler/detay/85/javada-this-anahtar-kelimesinin-kullanimi</a:t>
            </a:r>
            <a:endParaRPr lang="tr-TR" dirty="0"/>
          </a:p>
          <a:p>
            <a:r>
              <a:rPr lang="en-US" dirty="0">
                <a:hlinkClick r:id="rId3"/>
              </a:rPr>
              <a:t>https://www.seckintozlu.com/674-javada-this-anahtar-kelimesi-ve-kullanimi.html</a:t>
            </a:r>
            <a:endParaRPr lang="tr-TR" dirty="0"/>
          </a:p>
          <a:p>
            <a:r>
              <a:rPr lang="en-US" dirty="0">
                <a:hlinkClick r:id="rId4"/>
              </a:rPr>
              <a:t>https://www.okanuzun.com/java-this-anahtar-kelimesi/</a:t>
            </a:r>
            <a:endParaRPr lang="tr-TR" dirty="0"/>
          </a:p>
          <a:p>
            <a:r>
              <a:rPr lang="en-US" dirty="0">
                <a:hlinkClick r:id="rId5"/>
              </a:rPr>
              <a:t>https://umiitkose.com/2016/08/javada-this-anahtar-kelimesi-nedir-ne-ise-yarar-kullanimi/</a:t>
            </a:r>
            <a:endParaRPr lang="tr-TR" dirty="0"/>
          </a:p>
          <a:p>
            <a:r>
              <a:rPr lang="tr-TR" dirty="0">
                <a:hlinkClick r:id="rId6"/>
              </a:rPr>
              <a:t>https://www.w3schools.com/java/ref_keyword_this.asp</a:t>
            </a:r>
            <a:r>
              <a:rPr lang="tr-TR" dirty="0"/>
              <a:t> </a:t>
            </a:r>
          </a:p>
          <a:p>
            <a:r>
              <a:rPr lang="tr-TR" dirty="0"/>
              <a:t>Java 8 Standart Edition</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8"/>
            <a:extLst>
              <a:ext uri="{FF2B5EF4-FFF2-40B4-BE49-F238E27FC236}">
                <a16:creationId xmlns:a16="http://schemas.microsoft.com/office/drawing/2014/main" id="{E615FC51-021C-4530-9CCB-7B39F7838C2C}"/>
              </a:ext>
            </a:extLst>
          </p:cNvPr>
          <p:cNvPicPr>
            <a:picLocks noChangeAspect="1"/>
          </p:cNvPicPr>
          <p:nvPr/>
        </p:nvPicPr>
        <p:blipFill>
          <a:blip r:embed="rId9"/>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0">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Ahmet KOCATEPE 1911404053</a:t>
            </a:r>
            <a:br>
              <a:rPr lang="tr-TR" b="1" dirty="0">
                <a:solidFill>
                  <a:schemeClr val="tx1"/>
                </a:solidFill>
              </a:rPr>
            </a:br>
            <a:r>
              <a:rPr lang="tr-TR" dirty="0">
                <a:solidFill>
                  <a:schemeClr val="tx1"/>
                </a:solidFill>
              </a:rPr>
              <a:t>E-posta                       : ahmetkocatepebm@gmail.com</a:t>
            </a:r>
          </a:p>
          <a:p>
            <a:r>
              <a:rPr lang="tr-TR" dirty="0">
                <a:solidFill>
                  <a:schemeClr val="tx1"/>
                </a:solidFill>
              </a:rPr>
              <a:t>Tarih                            </a:t>
            </a:r>
            <a:r>
              <a:rPr lang="tr-TR">
                <a:solidFill>
                  <a:schemeClr val="tx1"/>
                </a:solidFill>
              </a:rPr>
              <a:t>: 12/06/2021</a:t>
            </a:r>
            <a:endParaRPr lang="tr-TR" dirty="0">
              <a:solidFill>
                <a:schemeClr val="tx1"/>
              </a:solidFill>
            </a:endParaRP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err="1"/>
              <a:t>This</a:t>
            </a:r>
            <a:r>
              <a:rPr lang="tr-TR" dirty="0"/>
              <a:t> Anahtarı Nedir ?</a:t>
            </a:r>
          </a:p>
          <a:p>
            <a:r>
              <a:rPr lang="tr-TR" dirty="0" err="1"/>
              <a:t>This</a:t>
            </a:r>
            <a:r>
              <a:rPr lang="tr-TR" dirty="0"/>
              <a:t> Anahtarının Kullanımı</a:t>
            </a:r>
          </a:p>
          <a:p>
            <a:r>
              <a:rPr lang="tr-TR" dirty="0" err="1"/>
              <a:t>This</a:t>
            </a:r>
            <a:r>
              <a:rPr lang="tr-TR" dirty="0"/>
              <a:t> Anahtarı Kullanımlarına Örnekler</a:t>
            </a:r>
          </a:p>
          <a:p>
            <a:r>
              <a:rPr lang="tr-TR" dirty="0" err="1"/>
              <a:t>This</a:t>
            </a:r>
            <a:r>
              <a:rPr lang="tr-TR" dirty="0"/>
              <a:t> Anahtarının Bazı Hatalı Kullanımları</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D31F30-3C59-47AD-9E2E-219B52843577}"/>
              </a:ext>
            </a:extLst>
          </p:cNvPr>
          <p:cNvSpPr>
            <a:spLocks noGrp="1"/>
          </p:cNvSpPr>
          <p:nvPr>
            <p:ph type="title"/>
          </p:nvPr>
        </p:nvSpPr>
        <p:spPr/>
        <p:txBody>
          <a:bodyPr/>
          <a:lstStyle/>
          <a:p>
            <a:r>
              <a:rPr lang="tr-TR" dirty="0" err="1"/>
              <a:t>This</a:t>
            </a:r>
            <a:r>
              <a:rPr lang="tr-TR" dirty="0"/>
              <a:t> Anahtarı Nedir?</a:t>
            </a:r>
          </a:p>
        </p:txBody>
      </p:sp>
      <p:sp>
        <p:nvSpPr>
          <p:cNvPr id="3" name="İçerik Yer Tutucusu 2">
            <a:extLst>
              <a:ext uri="{FF2B5EF4-FFF2-40B4-BE49-F238E27FC236}">
                <a16:creationId xmlns:a16="http://schemas.microsoft.com/office/drawing/2014/main" id="{1B684EC4-8336-4308-95CB-99B22FC77E6A}"/>
              </a:ext>
            </a:extLst>
          </p:cNvPr>
          <p:cNvSpPr>
            <a:spLocks noGrp="1"/>
          </p:cNvSpPr>
          <p:nvPr>
            <p:ph idx="1"/>
          </p:nvPr>
        </p:nvSpPr>
        <p:spPr>
          <a:xfrm>
            <a:off x="1985205" y="2049711"/>
            <a:ext cx="8915400" cy="3777622"/>
          </a:xfrm>
        </p:spPr>
        <p:txBody>
          <a:bodyPr/>
          <a:lstStyle/>
          <a:p>
            <a:pPr lvl="1" algn="just"/>
            <a:r>
              <a:rPr lang="tr-TR" dirty="0" err="1"/>
              <a:t>This</a:t>
            </a:r>
            <a:r>
              <a:rPr lang="tr-TR" dirty="0"/>
              <a:t> anahtar kelimesi sadece Java’da değil tüm nesneye dayalı programlama dillerinde sıkça kullanılır.</a:t>
            </a:r>
          </a:p>
          <a:p>
            <a:pPr lvl="1" algn="just"/>
            <a:r>
              <a:rPr lang="tr-TR" dirty="0"/>
              <a:t>Java’da bir metodun içinde o metodun ait olduğu sınıftan oluşturulacak nesneyi veya o nesnenin alt değişkenini tanımlamamız gerektiğinde </a:t>
            </a:r>
            <a:r>
              <a:rPr lang="tr-TR" b="1" dirty="0" err="1"/>
              <a:t>this</a:t>
            </a:r>
            <a:r>
              <a:rPr lang="tr-TR" dirty="0"/>
              <a:t> anahtar kelimesini kullanırız.</a:t>
            </a:r>
          </a:p>
          <a:p>
            <a:pPr lvl="1" algn="just"/>
            <a:r>
              <a:rPr lang="tr-TR" b="1" dirty="0" err="1"/>
              <a:t>This</a:t>
            </a:r>
            <a:r>
              <a:rPr lang="tr-TR" dirty="0"/>
              <a:t> anahtar kelimesi genellikle çoklu yapılandırıcı bulunduran sınıflarda kullanılır.</a:t>
            </a:r>
          </a:p>
          <a:p>
            <a:pPr lvl="1" algn="just"/>
            <a:r>
              <a:rPr lang="tr-TR" dirty="0"/>
              <a:t>Kısaca </a:t>
            </a:r>
            <a:r>
              <a:rPr lang="tr-TR" b="1" dirty="0" err="1"/>
              <a:t>this</a:t>
            </a:r>
            <a:r>
              <a:rPr lang="tr-TR" b="1" dirty="0"/>
              <a:t> </a:t>
            </a:r>
            <a:r>
              <a:rPr lang="tr-TR" dirty="0"/>
              <a:t>anahtar kelimesi o anda hangi nesne üzerinde işlem yapıyorsa, o nesneye ait referansı döndürür. Yani geçerli nesneye bir referans tanımlar.</a:t>
            </a:r>
          </a:p>
        </p:txBody>
      </p:sp>
      <p:sp>
        <p:nvSpPr>
          <p:cNvPr id="4" name="Slayt Numarası Yer Tutucusu 3">
            <a:extLst>
              <a:ext uri="{FF2B5EF4-FFF2-40B4-BE49-F238E27FC236}">
                <a16:creationId xmlns:a16="http://schemas.microsoft.com/office/drawing/2014/main" id="{7D8F1E2A-58DB-471D-9B22-C78E312BA66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44273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This</a:t>
            </a:r>
            <a:r>
              <a:rPr lang="tr-TR" dirty="0"/>
              <a:t> Anahtarının Kullanım Alanları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387874" y="1644503"/>
            <a:ext cx="10408642" cy="4589387"/>
          </a:xfrm>
        </p:spPr>
        <p:txBody>
          <a:bodyPr>
            <a:normAutofit/>
          </a:bodyPr>
          <a:lstStyle/>
          <a:p>
            <a:pPr algn="just"/>
            <a:r>
              <a:rPr lang="tr-TR" dirty="0"/>
              <a:t>1. Geçerli sınıf örnek değişkenini belirtmek için kullanılır.</a:t>
            </a:r>
          </a:p>
          <a:p>
            <a:pPr algn="just"/>
            <a:r>
              <a:rPr lang="tr-TR" dirty="0"/>
              <a:t>2. Mevcut sınıf yöntemini çağırmak için kullanılır.</a:t>
            </a:r>
          </a:p>
          <a:p>
            <a:pPr algn="just"/>
            <a:r>
              <a:rPr lang="tr-TR" dirty="0"/>
              <a:t>3. Mevcut sınıf yapıcısını çağırmak için kullanılır.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Resim 5">
            <a:extLst>
              <a:ext uri="{FF2B5EF4-FFF2-40B4-BE49-F238E27FC236}">
                <a16:creationId xmlns:a16="http://schemas.microsoft.com/office/drawing/2014/main" id="{0BCC1A5A-D853-4FA4-8DFE-D706E99994B0}"/>
              </a:ext>
            </a:extLst>
          </p:cNvPr>
          <p:cNvPicPr>
            <a:picLocks noChangeAspect="1"/>
          </p:cNvPicPr>
          <p:nvPr/>
        </p:nvPicPr>
        <p:blipFill>
          <a:blip r:embed="rId2"/>
          <a:stretch>
            <a:fillRect/>
          </a:stretch>
        </p:blipFill>
        <p:spPr>
          <a:xfrm>
            <a:off x="2387874" y="3229295"/>
            <a:ext cx="6481866" cy="3628705"/>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7929AF-6229-4AFA-BB2B-8773FA135570}"/>
              </a:ext>
            </a:extLst>
          </p:cNvPr>
          <p:cNvSpPr>
            <a:spLocks noGrp="1"/>
          </p:cNvSpPr>
          <p:nvPr>
            <p:ph type="title"/>
          </p:nvPr>
        </p:nvSpPr>
        <p:spPr/>
        <p:txBody>
          <a:bodyPr/>
          <a:lstStyle/>
          <a:p>
            <a:r>
              <a:rPr lang="tr-TR" dirty="0"/>
              <a:t>Geçerli Sınıf Değişkenini Belirtmek İçin Kullanımı</a:t>
            </a:r>
          </a:p>
        </p:txBody>
      </p:sp>
      <p:sp>
        <p:nvSpPr>
          <p:cNvPr id="3" name="İçerik Yer Tutucusu 2">
            <a:extLst>
              <a:ext uri="{FF2B5EF4-FFF2-40B4-BE49-F238E27FC236}">
                <a16:creationId xmlns:a16="http://schemas.microsoft.com/office/drawing/2014/main" id="{55ECAC19-F8CD-42C0-9101-247D2ACF5EE7}"/>
              </a:ext>
            </a:extLst>
          </p:cNvPr>
          <p:cNvSpPr>
            <a:spLocks noGrp="1"/>
          </p:cNvSpPr>
          <p:nvPr>
            <p:ph idx="1"/>
          </p:nvPr>
        </p:nvSpPr>
        <p:spPr>
          <a:xfrm>
            <a:off x="1397976" y="1905000"/>
            <a:ext cx="8915400" cy="3777622"/>
          </a:xfrm>
        </p:spPr>
        <p:txBody>
          <a:bodyPr/>
          <a:lstStyle/>
          <a:p>
            <a:r>
              <a:rPr lang="tr-TR" dirty="0"/>
              <a:t>Örneğin bir sınıfta global değişkenler olsun. Ancak yapılandırıcı parametresinde bulunan değişkenler veya metotlarda bulunan parametre değişkenleri benzer şekilde tanımlanmış olsun.</a:t>
            </a:r>
          </a:p>
        </p:txBody>
      </p:sp>
      <p:sp>
        <p:nvSpPr>
          <p:cNvPr id="4" name="Slayt Numarası Yer Tutucusu 3">
            <a:extLst>
              <a:ext uri="{FF2B5EF4-FFF2-40B4-BE49-F238E27FC236}">
                <a16:creationId xmlns:a16="http://schemas.microsoft.com/office/drawing/2014/main" id="{4FFF6227-6CAF-48F0-98B6-ADEEDB77D622}"/>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Resim 7">
            <a:extLst>
              <a:ext uri="{FF2B5EF4-FFF2-40B4-BE49-F238E27FC236}">
                <a16:creationId xmlns:a16="http://schemas.microsoft.com/office/drawing/2014/main" id="{15BD83D0-D20A-44F4-8407-346889E2FD39}"/>
              </a:ext>
            </a:extLst>
          </p:cNvPr>
          <p:cNvPicPr>
            <a:picLocks noChangeAspect="1"/>
          </p:cNvPicPr>
          <p:nvPr/>
        </p:nvPicPr>
        <p:blipFill>
          <a:blip r:embed="rId2"/>
          <a:stretch>
            <a:fillRect/>
          </a:stretch>
        </p:blipFill>
        <p:spPr>
          <a:xfrm>
            <a:off x="1397976" y="2937780"/>
            <a:ext cx="7466546" cy="3920220"/>
          </a:xfrm>
          <a:prstGeom prst="rect">
            <a:avLst/>
          </a:prstGeom>
        </p:spPr>
      </p:pic>
      <p:pic>
        <p:nvPicPr>
          <p:cNvPr id="10" name="Resim 9">
            <a:extLst>
              <a:ext uri="{FF2B5EF4-FFF2-40B4-BE49-F238E27FC236}">
                <a16:creationId xmlns:a16="http://schemas.microsoft.com/office/drawing/2014/main" id="{2A05BF21-68B4-4FB5-B672-ED2FA51999ED}"/>
              </a:ext>
            </a:extLst>
          </p:cNvPr>
          <p:cNvPicPr>
            <a:picLocks noChangeAspect="1"/>
          </p:cNvPicPr>
          <p:nvPr/>
        </p:nvPicPr>
        <p:blipFill>
          <a:blip r:embed="rId3"/>
          <a:stretch>
            <a:fillRect/>
          </a:stretch>
        </p:blipFill>
        <p:spPr>
          <a:xfrm>
            <a:off x="8705363" y="5838683"/>
            <a:ext cx="3486637" cy="1019317"/>
          </a:xfrm>
          <a:prstGeom prst="rect">
            <a:avLst/>
          </a:prstGeom>
        </p:spPr>
      </p:pic>
    </p:spTree>
    <p:extLst>
      <p:ext uri="{BB962C8B-B14F-4D97-AF65-F5344CB8AC3E}">
        <p14:creationId xmlns:p14="http://schemas.microsoft.com/office/powerpoint/2010/main" val="238845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A3E362-28F6-425E-9ECA-B9E2B362DB77}"/>
              </a:ext>
            </a:extLst>
          </p:cNvPr>
          <p:cNvSpPr>
            <a:spLocks noGrp="1"/>
          </p:cNvSpPr>
          <p:nvPr>
            <p:ph type="title"/>
          </p:nvPr>
        </p:nvSpPr>
        <p:spPr/>
        <p:txBody>
          <a:bodyPr/>
          <a:lstStyle/>
          <a:p>
            <a:r>
              <a:rPr lang="tr-TR" dirty="0"/>
              <a:t>Geçerli Sınıf Değişkenini Belirtmek İçin Kullanımı</a:t>
            </a:r>
          </a:p>
        </p:txBody>
      </p:sp>
      <p:sp>
        <p:nvSpPr>
          <p:cNvPr id="3" name="İçerik Yer Tutucusu 2">
            <a:extLst>
              <a:ext uri="{FF2B5EF4-FFF2-40B4-BE49-F238E27FC236}">
                <a16:creationId xmlns:a16="http://schemas.microsoft.com/office/drawing/2014/main" id="{25670299-C788-4442-81D5-9C46C09EE6A4}"/>
              </a:ext>
            </a:extLst>
          </p:cNvPr>
          <p:cNvSpPr>
            <a:spLocks noGrp="1"/>
          </p:cNvSpPr>
          <p:nvPr>
            <p:ph idx="1"/>
          </p:nvPr>
        </p:nvSpPr>
        <p:spPr/>
        <p:txBody>
          <a:bodyPr/>
          <a:lstStyle/>
          <a:p>
            <a:pPr algn="just"/>
            <a:r>
              <a:rPr lang="tr-TR" dirty="0"/>
              <a:t>Örnekteki </a:t>
            </a:r>
            <a:r>
              <a:rPr lang="tr-TR" b="1" dirty="0" err="1"/>
              <a:t>ogrenci</a:t>
            </a:r>
            <a:r>
              <a:rPr lang="tr-TR" dirty="0"/>
              <a:t> sınıfımızda </a:t>
            </a:r>
            <a:r>
              <a:rPr lang="tr-TR" b="1" dirty="0"/>
              <a:t>adi</a:t>
            </a:r>
            <a:r>
              <a:rPr lang="tr-TR" dirty="0"/>
              <a:t>, </a:t>
            </a:r>
            <a:r>
              <a:rPr lang="tr-TR" b="1" dirty="0" err="1"/>
              <a:t>soyadi</a:t>
            </a:r>
            <a:r>
              <a:rPr lang="tr-TR" dirty="0"/>
              <a:t> ve </a:t>
            </a:r>
            <a:r>
              <a:rPr lang="tr-TR" b="1" dirty="0" err="1"/>
              <a:t>no</a:t>
            </a:r>
            <a:r>
              <a:rPr lang="tr-TR" dirty="0"/>
              <a:t> adında değişkenler mevcut. Yapılandırıcı metodumuzda da bu değişken parametreleri benzer şekilde tanımlanmış. Bu değişkenler </a:t>
            </a:r>
            <a:r>
              <a:rPr lang="tr-TR" dirty="0" err="1"/>
              <a:t>local</a:t>
            </a:r>
            <a:r>
              <a:rPr lang="tr-TR" dirty="0"/>
              <a:t> değişkenler olduğu için global değişkenimize atama yapamamış olduk. Bu durumda da yapılandırıcıya gönderilecek parametreler </a:t>
            </a:r>
            <a:r>
              <a:rPr lang="tr-TR" dirty="0" err="1"/>
              <a:t>local</a:t>
            </a:r>
            <a:r>
              <a:rPr lang="tr-TR" dirty="0"/>
              <a:t> değişkenlere atanmıştır.</a:t>
            </a:r>
          </a:p>
          <a:p>
            <a:pPr algn="just"/>
            <a:r>
              <a:rPr lang="tr-TR" dirty="0"/>
              <a:t>Örnek koddaki çıktıda global değişkenimizi yazdırdık. Ancak yapılandırıcı vasıtasıyla parametreler göndermiştik. Bu gönderdiğimiz parametrelerin global değişkenimize atanmamasının sebebi parametre değişkenleri ile global değişkenlerinin aynı olmasıdır. Bu sebeple global değişkene atanmak yerine kendi parametresine atamış olduk.</a:t>
            </a:r>
          </a:p>
        </p:txBody>
      </p:sp>
      <p:sp>
        <p:nvSpPr>
          <p:cNvPr id="4" name="Slayt Numarası Yer Tutucusu 3">
            <a:extLst>
              <a:ext uri="{FF2B5EF4-FFF2-40B4-BE49-F238E27FC236}">
                <a16:creationId xmlns:a16="http://schemas.microsoft.com/office/drawing/2014/main" id="{18B33614-6454-4C3B-8D87-EE87E4B792D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40210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Geçerli Sınıf Değişkenini Belirtmek İçin Kullanımı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Resim 5">
            <a:extLst>
              <a:ext uri="{FF2B5EF4-FFF2-40B4-BE49-F238E27FC236}">
                <a16:creationId xmlns:a16="http://schemas.microsoft.com/office/drawing/2014/main" id="{463F9E73-6C95-488D-A25F-80C5B8A0C21B}"/>
              </a:ext>
            </a:extLst>
          </p:cNvPr>
          <p:cNvPicPr>
            <a:picLocks noChangeAspect="1"/>
          </p:cNvPicPr>
          <p:nvPr/>
        </p:nvPicPr>
        <p:blipFill>
          <a:blip r:embed="rId2"/>
          <a:stretch>
            <a:fillRect/>
          </a:stretch>
        </p:blipFill>
        <p:spPr>
          <a:xfrm>
            <a:off x="1654479" y="1934461"/>
            <a:ext cx="7972121" cy="4299429"/>
          </a:xfrm>
          <a:prstGeom prst="rect">
            <a:avLst/>
          </a:prstGeom>
        </p:spPr>
      </p:pic>
      <p:pic>
        <p:nvPicPr>
          <p:cNvPr id="9" name="Resim 8">
            <a:extLst>
              <a:ext uri="{FF2B5EF4-FFF2-40B4-BE49-F238E27FC236}">
                <a16:creationId xmlns:a16="http://schemas.microsoft.com/office/drawing/2014/main" id="{5EF0BE8A-53CB-4F36-A001-8B5A9B0E7D7C}"/>
              </a:ext>
            </a:extLst>
          </p:cNvPr>
          <p:cNvPicPr>
            <a:picLocks noChangeAspect="1"/>
          </p:cNvPicPr>
          <p:nvPr/>
        </p:nvPicPr>
        <p:blipFill>
          <a:blip r:embed="rId3"/>
          <a:stretch>
            <a:fillRect/>
          </a:stretch>
        </p:blipFill>
        <p:spPr>
          <a:xfrm>
            <a:off x="8724416" y="5759289"/>
            <a:ext cx="3467584" cy="1162212"/>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CB3DC-0ED8-461D-99DD-B6983C3348F3}"/>
              </a:ext>
            </a:extLst>
          </p:cNvPr>
          <p:cNvSpPr>
            <a:spLocks noGrp="1"/>
          </p:cNvSpPr>
          <p:nvPr>
            <p:ph type="title"/>
          </p:nvPr>
        </p:nvSpPr>
        <p:spPr/>
        <p:txBody>
          <a:bodyPr/>
          <a:lstStyle/>
          <a:p>
            <a:r>
              <a:rPr lang="tr-TR" dirty="0"/>
              <a:t>Geçerli Sınıf Değişkenini Belirtmek İçin Kullanımı</a:t>
            </a:r>
          </a:p>
        </p:txBody>
      </p:sp>
      <p:sp>
        <p:nvSpPr>
          <p:cNvPr id="3" name="İçerik Yer Tutucusu 2">
            <a:extLst>
              <a:ext uri="{FF2B5EF4-FFF2-40B4-BE49-F238E27FC236}">
                <a16:creationId xmlns:a16="http://schemas.microsoft.com/office/drawing/2014/main" id="{57CF6429-625F-4C40-B3AF-8748A91F6D26}"/>
              </a:ext>
            </a:extLst>
          </p:cNvPr>
          <p:cNvSpPr>
            <a:spLocks noGrp="1"/>
          </p:cNvSpPr>
          <p:nvPr>
            <p:ph idx="1"/>
          </p:nvPr>
        </p:nvSpPr>
        <p:spPr/>
        <p:txBody>
          <a:bodyPr/>
          <a:lstStyle/>
          <a:p>
            <a:pPr algn="just"/>
            <a:r>
              <a:rPr lang="tr-TR" dirty="0"/>
              <a:t>Bu örnekte de </a:t>
            </a:r>
            <a:r>
              <a:rPr lang="tr-TR" b="1" dirty="0" err="1"/>
              <a:t>ogrenci</a:t>
            </a:r>
            <a:r>
              <a:rPr lang="tr-TR" dirty="0"/>
              <a:t> adlı sınıfımızın yapılandırıcı parametrelerine </a:t>
            </a:r>
            <a:r>
              <a:rPr lang="tr-TR" b="1" dirty="0" err="1"/>
              <a:t>this</a:t>
            </a:r>
            <a:r>
              <a:rPr lang="tr-TR" dirty="0"/>
              <a:t> anahtarını getirerek global değişkenimize atama yapmış olduk.</a:t>
            </a:r>
          </a:p>
          <a:p>
            <a:pPr algn="just"/>
            <a:r>
              <a:rPr lang="tr-TR" dirty="0"/>
              <a:t>Burada artık herhangi bir karışıklık meydana gelmeksizin parametreler atanmış oldu.</a:t>
            </a:r>
          </a:p>
          <a:p>
            <a:pPr algn="just"/>
            <a:r>
              <a:rPr lang="tr-TR" dirty="0"/>
              <a:t>Çıktımızda ise yapılandırıcıya gönderilen değerlerin sorunsuz yazdırıldığını görüyoruz. Çünkü </a:t>
            </a:r>
            <a:r>
              <a:rPr lang="tr-TR" b="1" dirty="0" err="1"/>
              <a:t>this</a:t>
            </a:r>
            <a:r>
              <a:rPr lang="tr-TR" dirty="0"/>
              <a:t> anahtar kelimesi global değişkene vurgu yapmıştır. </a:t>
            </a:r>
          </a:p>
          <a:p>
            <a:pPr algn="just"/>
            <a:r>
              <a:rPr lang="tr-TR" dirty="0"/>
              <a:t>Bu örnekte parametre değişken isimleri ile global değişken isimleri farklı olmuş olsaydı </a:t>
            </a:r>
            <a:r>
              <a:rPr lang="tr-TR" b="1" dirty="0" err="1"/>
              <a:t>this</a:t>
            </a:r>
            <a:r>
              <a:rPr lang="tr-TR" dirty="0"/>
              <a:t> anahtar kelimesini kullanmamıza gerek kalmazdı.</a:t>
            </a:r>
          </a:p>
          <a:p>
            <a:pPr algn="just"/>
            <a:endParaRPr lang="tr-TR" dirty="0"/>
          </a:p>
        </p:txBody>
      </p:sp>
      <p:sp>
        <p:nvSpPr>
          <p:cNvPr id="4" name="Slayt Numarası Yer Tutucusu 3">
            <a:extLst>
              <a:ext uri="{FF2B5EF4-FFF2-40B4-BE49-F238E27FC236}">
                <a16:creationId xmlns:a16="http://schemas.microsoft.com/office/drawing/2014/main" id="{E5FF4CC0-E2FC-4BE6-8F59-8B6BCB63932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57094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Geçerli Sınıf Değişkenini Belirtmek İçin Kullanımı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Resim 5">
            <a:extLst>
              <a:ext uri="{FF2B5EF4-FFF2-40B4-BE49-F238E27FC236}">
                <a16:creationId xmlns:a16="http://schemas.microsoft.com/office/drawing/2014/main" id="{065BB586-616D-4C2C-B07A-08FCAABF336F}"/>
              </a:ext>
            </a:extLst>
          </p:cNvPr>
          <p:cNvPicPr>
            <a:picLocks noChangeAspect="1"/>
          </p:cNvPicPr>
          <p:nvPr/>
        </p:nvPicPr>
        <p:blipFill>
          <a:blip r:embed="rId2"/>
          <a:stretch>
            <a:fillRect/>
          </a:stretch>
        </p:blipFill>
        <p:spPr>
          <a:xfrm>
            <a:off x="1652142" y="1905000"/>
            <a:ext cx="8418685" cy="4328890"/>
          </a:xfrm>
          <a:prstGeom prst="rect">
            <a:avLst/>
          </a:prstGeom>
        </p:spPr>
      </p:pic>
      <p:pic>
        <p:nvPicPr>
          <p:cNvPr id="9" name="Resim 8">
            <a:extLst>
              <a:ext uri="{FF2B5EF4-FFF2-40B4-BE49-F238E27FC236}">
                <a16:creationId xmlns:a16="http://schemas.microsoft.com/office/drawing/2014/main" id="{DB6276BB-A86F-4A3F-8201-F3B575225314}"/>
              </a:ext>
            </a:extLst>
          </p:cNvPr>
          <p:cNvPicPr>
            <a:picLocks noChangeAspect="1"/>
          </p:cNvPicPr>
          <p:nvPr/>
        </p:nvPicPr>
        <p:blipFill>
          <a:blip r:embed="rId3"/>
          <a:stretch>
            <a:fillRect/>
          </a:stretch>
        </p:blipFill>
        <p:spPr>
          <a:xfrm>
            <a:off x="8724416" y="5695788"/>
            <a:ext cx="3467584" cy="1162212"/>
          </a:xfrm>
          <a:prstGeom prst="rect">
            <a:avLst/>
          </a:prstGeom>
        </p:spPr>
      </p:pic>
    </p:spTree>
    <p:extLst>
      <p:ext uri="{BB962C8B-B14F-4D97-AF65-F5344CB8AC3E}">
        <p14:creationId xmlns:p14="http://schemas.microsoft.com/office/powerpoint/2010/main" val="4014743303"/>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1516</TotalTime>
  <Words>856</Words>
  <Application>Microsoft Office PowerPoint</Application>
  <PresentationFormat>Geniş ekran</PresentationFormat>
  <Paragraphs>93</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Century Gothic</vt:lpstr>
      <vt:lpstr>Wingdings 3</vt:lpstr>
      <vt:lpstr>Duman</vt:lpstr>
      <vt:lpstr>Java’da This Anahtar Kelimesi ve Kullanımı</vt:lpstr>
      <vt:lpstr>İçindekiler</vt:lpstr>
      <vt:lpstr>This Anahtarı Nedir?</vt:lpstr>
      <vt:lpstr>This Anahtarının Kullanım Alanları</vt:lpstr>
      <vt:lpstr>Geçerli Sınıf Değişkenini Belirtmek İçin Kullanımı</vt:lpstr>
      <vt:lpstr>Geçerli Sınıf Değişkenini Belirtmek İçin Kullanımı</vt:lpstr>
      <vt:lpstr>Geçerli Sınıf Değişkenini Belirtmek İçin Kullanımı</vt:lpstr>
      <vt:lpstr>Geçerli Sınıf Değişkenini Belirtmek İçin Kullanımı</vt:lpstr>
      <vt:lpstr>Geçerli Sınıf Değişkenini Belirtmek İçin Kullanımı</vt:lpstr>
      <vt:lpstr>Mevcut Sınıf Yöntemini Çağırmak İçin Kullanımı</vt:lpstr>
      <vt:lpstr>Mevcut Sınıf Yöntemini Çağırmak İçin Kullanımı</vt:lpstr>
      <vt:lpstr>Mevcut Sınıf Yapıcısını Çağırmak İçin Kullanımı </vt:lpstr>
      <vt:lpstr>Mevcut Sınıf Yapıcısını Çağırmak İçin Kullanımı </vt:lpstr>
      <vt:lpstr>This Anahtarının Bazı Hatalı Kullanımları</vt:lpstr>
      <vt:lpstr>This Anahtar Kelimesinin Fazla Tercih Edilmeyen Türü</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Ahmet</cp:lastModifiedBy>
  <cp:revision>91</cp:revision>
  <dcterms:created xsi:type="dcterms:W3CDTF">2020-04-15T07:57:29Z</dcterms:created>
  <dcterms:modified xsi:type="dcterms:W3CDTF">2021-06-12T15:52:22Z</dcterms:modified>
</cp:coreProperties>
</file>