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76" r:id="rId4"/>
    <p:sldId id="258" r:id="rId5"/>
    <p:sldId id="277" r:id="rId6"/>
    <p:sldId id="261" r:id="rId7"/>
    <p:sldId id="279" r:id="rId8"/>
    <p:sldId id="280" r:id="rId9"/>
    <p:sldId id="278" r:id="rId10"/>
    <p:sldId id="271" r:id="rId11"/>
    <p:sldId id="262" r:id="rId12"/>
    <p:sldId id="264" r:id="rId13"/>
    <p:sldId id="263" r:id="rId14"/>
    <p:sldId id="265" r:id="rId15"/>
    <p:sldId id="266" r:id="rId16"/>
    <p:sldId id="268" r:id="rId17"/>
    <p:sldId id="269" r:id="rId18"/>
    <p:sldId id="272" r:id="rId19"/>
    <p:sldId id="281" r:id="rId20"/>
    <p:sldId id="282" r:id="rId21"/>
    <p:sldId id="273" r:id="rId22"/>
    <p:sldId id="274" r:id="rId23"/>
    <p:sldId id="275" r:id="rId24"/>
    <p:sldId id="270" r:id="rId25"/>
    <p:sldId id="259" r:id="rId26"/>
    <p:sldId id="26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3CDCE-6AE3-4868-A6A7-DC9386A3CB32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89DC-2DD7-4BC4-870C-18A93307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B82-D436-4971-9035-AF4560DC1D64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D29A-68AE-46DC-A2BC-946C328F5BDB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1A21-0F16-4EE3-B595-C6DE0399F27F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EC69-26BE-45F0-BB66-818E5DB7E1ED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2A86-30FA-4E37-A8CF-30B38A2CC104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7CC-1DEC-4BD5-8148-F528387EBB6B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82A-782D-40A2-9162-8D3CB9B4A046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518E-DA6C-4A77-B837-1DD00265882E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9EDF-218D-4E2C-9A13-DE1F873BD9F5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F1-DCC5-4608-B67F-0D58A7CCC12B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4325-DA4E-4610-964B-A327D29A7E33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B0C-DBB9-423D-8E78-55EFB52B628C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DB6-B633-4BFA-A3DC-C220FBB73565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5D2A-4C52-4E9A-9242-3EC9DCB4D234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3B7B-988C-47FF-A6DE-8CCFFEE8D75E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03D3-6CA7-45AF-A2CC-94B170EBA5CB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CAB0-4377-48FF-9B33-884EB4FED13B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channel/UCIdYgV-XFjv9q0IHtzUTtQw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channel/UCIdYgV-XFjv9q0IHtzUTtQw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channel/UCIdYgV-XFjv9q0IHtzUTtQw" TargetMode="External"/><Relationship Id="rId3" Type="http://schemas.openxmlformats.org/officeDocument/2006/relationships/hyperlink" Target="https://docplayer.biz.tr/" TargetMode="External"/><Relationship Id="rId7" Type="http://schemas.openxmlformats.org/officeDocument/2006/relationships/image" Target="../media/image1.jpeg"/><Relationship Id="rId2" Type="http://schemas.openxmlformats.org/officeDocument/2006/relationships/hyperlink" Target="https://www.yusufsezer.com.t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lpaytirasoglu.com/" TargetMode="External"/><Relationship Id="rId5" Type="http://schemas.openxmlformats.org/officeDocument/2006/relationships/hyperlink" Target="https://web.cs.hacettepe.edu.tr/" TargetMode="External"/><Relationship Id="rId10" Type="http://schemas.openxmlformats.org/officeDocument/2006/relationships/hyperlink" Target="http://youtube.com/bmdersleri" TargetMode="External"/><Relationship Id="rId4" Type="http://schemas.openxmlformats.org/officeDocument/2006/relationships/hyperlink" Target="https://medium.com/gokhanyavas/" TargetMode="External"/><Relationship Id="rId9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70664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219" y="2210378"/>
            <a:ext cx="10450398" cy="888718"/>
          </a:xfrm>
        </p:spPr>
        <p:txBody>
          <a:bodyPr>
            <a:normAutofit/>
          </a:bodyPr>
          <a:lstStyle/>
          <a:p>
            <a:pPr algn="ctr"/>
            <a:r>
              <a:rPr lang="tr-T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Java JDBC Kullanımı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421677" y="4712102"/>
            <a:ext cx="5499078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Sunan: </a:t>
            </a:r>
            <a:r>
              <a:rPr lang="tr-TR" b="1" dirty="0">
                <a:solidFill>
                  <a:schemeClr val="tx1"/>
                </a:solidFill>
              </a:rPr>
              <a:t>Alper TUĞRUL 1711404021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14/06/2021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v2</a:t>
            </a: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951722" y="179000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C97840F-45F2-4B61-ACA8-042E075CB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t="3201" b="3201"/>
          <a:stretch/>
        </p:blipFill>
        <p:spPr bwMode="auto">
          <a:xfrm>
            <a:off x="1866004" y="4326316"/>
            <a:ext cx="3731713" cy="2328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Alt Başlık 2">
            <a:extLst>
              <a:ext uri="{FF2B5EF4-FFF2-40B4-BE49-F238E27FC236}">
                <a16:creationId xmlns:a16="http://schemas.microsoft.com/office/drawing/2014/main" id="{49E0EA79-140A-465A-BD6F-C58E011B4CAE}"/>
              </a:ext>
            </a:extLst>
          </p:cNvPr>
          <p:cNvSpPr txBox="1">
            <a:spLocks/>
          </p:cNvSpPr>
          <p:nvPr/>
        </p:nvSpPr>
        <p:spPr>
          <a:xfrm>
            <a:off x="3854741" y="965324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Nesneye Dayalı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5" name="Resim 4">
            <a:hlinkClick r:id="rId4"/>
            <a:extLst>
              <a:ext uri="{FF2B5EF4-FFF2-40B4-BE49-F238E27FC236}">
                <a16:creationId xmlns:a16="http://schemas.microsoft.com/office/drawing/2014/main" id="{EED764AF-282C-4771-8AA0-42C0A63C7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778" y="-55368"/>
            <a:ext cx="1778435" cy="1633526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1E4F3095-F1B4-404E-8096-C524CBBDD076}"/>
              </a:ext>
            </a:extLst>
          </p:cNvPr>
          <p:cNvSpPr/>
          <p:nvPr/>
        </p:nvSpPr>
        <p:spPr>
          <a:xfrm>
            <a:off x="399582" y="1366436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Object Oriented Programming: A curated set of resources">
            <a:extLst>
              <a:ext uri="{FF2B5EF4-FFF2-40B4-BE49-F238E27FC236}">
                <a16:creationId xmlns:a16="http://schemas.microsoft.com/office/drawing/2014/main" id="{A2F27DDA-67C0-41CC-BD3F-EBB74DA685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0"/>
          <a:stretch/>
        </p:blipFill>
        <p:spPr bwMode="auto">
          <a:xfrm>
            <a:off x="9306374" y="212981"/>
            <a:ext cx="2559953" cy="18224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375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JDBC Kullanımı(devam)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2" cy="2466973"/>
          </a:xfrm>
        </p:spPr>
        <p:txBody>
          <a:bodyPr>
            <a:normAutofit/>
          </a:bodyPr>
          <a:lstStyle/>
          <a:p>
            <a:r>
              <a:rPr lang="tr-TR" dirty="0">
                <a:latin typeface="+mj-lt"/>
              </a:rPr>
              <a:t>JDBC kullanımı için bazı adımları takip etmeliyiz. Bunlar:</a:t>
            </a:r>
          </a:p>
          <a:p>
            <a:pPr>
              <a:buFont typeface="+mj-lt"/>
              <a:buAutoNum type="arabicPeriod"/>
            </a:pPr>
            <a:r>
              <a:rPr lang="tr-TR" b="0" i="0" dirty="0" err="1">
                <a:effectLst/>
                <a:latin typeface="+mj-lt"/>
              </a:rPr>
              <a:t>Veritabanımız</a:t>
            </a:r>
            <a:r>
              <a:rPr lang="tr-TR" b="0" i="0" dirty="0">
                <a:effectLst/>
                <a:latin typeface="+mj-lt"/>
              </a:rPr>
              <a:t> ile bağlantı oluşturacağız.</a:t>
            </a:r>
          </a:p>
          <a:p>
            <a:pPr>
              <a:buFont typeface="+mj-lt"/>
              <a:buAutoNum type="arabicPeriod"/>
            </a:pPr>
            <a:r>
              <a:rPr lang="tr-TR" b="0" i="0" dirty="0">
                <a:effectLst/>
                <a:latin typeface="+mj-lt"/>
              </a:rPr>
              <a:t>JDBC </a:t>
            </a:r>
            <a:r>
              <a:rPr lang="tr-TR" b="0" i="0" dirty="0" err="1">
                <a:effectLst/>
                <a:latin typeface="+mj-lt"/>
              </a:rPr>
              <a:t>Driver’imizi</a:t>
            </a:r>
            <a:r>
              <a:rPr lang="tr-TR" b="0" i="0" dirty="0">
                <a:effectLst/>
                <a:latin typeface="+mj-lt"/>
              </a:rPr>
              <a:t> yükleyeceğiz.</a:t>
            </a:r>
          </a:p>
          <a:p>
            <a:pPr>
              <a:buFont typeface="+mj-lt"/>
              <a:buAutoNum type="arabicPeriod"/>
            </a:pPr>
            <a:r>
              <a:rPr lang="tr-TR" b="0" i="0" dirty="0">
                <a:effectLst/>
                <a:latin typeface="+mj-lt"/>
              </a:rPr>
              <a:t>Statement/</a:t>
            </a:r>
            <a:r>
              <a:rPr lang="tr-TR" b="0" i="0" dirty="0" err="1">
                <a:effectLst/>
                <a:latin typeface="+mj-lt"/>
              </a:rPr>
              <a:t>PreparedStatement</a:t>
            </a:r>
            <a:r>
              <a:rPr lang="tr-TR" b="0" i="0" dirty="0">
                <a:effectLst/>
                <a:latin typeface="+mj-lt"/>
              </a:rPr>
              <a:t> sorgularımızı oluşturacağız.</a:t>
            </a:r>
          </a:p>
          <a:p>
            <a:pPr>
              <a:buFont typeface="+mj-lt"/>
              <a:buAutoNum type="arabicPeriod"/>
            </a:pPr>
            <a:r>
              <a:rPr lang="tr-TR" b="0" i="0" dirty="0" err="1">
                <a:effectLst/>
                <a:latin typeface="+mj-lt"/>
              </a:rPr>
              <a:t>Resultset</a:t>
            </a:r>
            <a:r>
              <a:rPr lang="tr-TR" b="0" i="0" dirty="0">
                <a:effectLst/>
                <a:latin typeface="+mj-lt"/>
              </a:rPr>
              <a:t> oluşturacağız</a:t>
            </a:r>
          </a:p>
          <a:p>
            <a:pPr>
              <a:buFont typeface="+mj-lt"/>
              <a:buAutoNum type="arabicPeriod"/>
            </a:pPr>
            <a:r>
              <a:rPr lang="tr-TR" b="0" i="0" dirty="0">
                <a:effectLst/>
                <a:latin typeface="+mj-lt"/>
              </a:rPr>
              <a:t>Ve son olarak oluşturduğumuz bağlantıyı/</a:t>
            </a:r>
            <a:r>
              <a:rPr lang="tr-TR" b="0" i="0" dirty="0" err="1">
                <a:effectLst/>
                <a:latin typeface="+mj-lt"/>
              </a:rPr>
              <a:t>statementi</a:t>
            </a:r>
            <a:r>
              <a:rPr lang="tr-TR" b="0" i="0" dirty="0">
                <a:effectLst/>
                <a:latin typeface="+mj-lt"/>
              </a:rPr>
              <a:t>/</a:t>
            </a:r>
            <a:r>
              <a:rPr lang="tr-TR" b="0" i="0" dirty="0" err="1">
                <a:effectLst/>
                <a:latin typeface="+mj-lt"/>
              </a:rPr>
              <a:t>resulset’i</a:t>
            </a:r>
            <a:r>
              <a:rPr lang="tr-TR" b="0" i="0" dirty="0">
                <a:effectLst/>
                <a:latin typeface="+mj-lt"/>
              </a:rPr>
              <a:t> kapatacağız.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439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JDBC Mimarisi nedir ?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724" y="1556652"/>
            <a:ext cx="10451888" cy="5301347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JDBC Mimarisi iki katmana dayanır:</a:t>
            </a:r>
          </a:p>
          <a:p>
            <a:pPr algn="just">
              <a:buFont typeface="+mj-lt"/>
              <a:buAutoNum type="arabicPeriod"/>
            </a:pPr>
            <a:r>
              <a:rPr lang="tr-TR" dirty="0"/>
              <a:t>JDBC API: </a:t>
            </a:r>
            <a:r>
              <a:rPr lang="tr-TR" b="1" dirty="0"/>
              <a:t>Uygulama ile JDBC yöneticisi bağlantısını sağlar.</a:t>
            </a:r>
          </a:p>
          <a:p>
            <a:pPr algn="just">
              <a:buFont typeface="+mj-lt"/>
              <a:buAutoNum type="arabicPeriod"/>
            </a:pPr>
            <a:r>
              <a:rPr lang="tr-TR" dirty="0"/>
              <a:t>JDBC Driver API: </a:t>
            </a:r>
            <a:r>
              <a:rPr lang="tr-TR" b="1" dirty="0"/>
              <a:t>JDBC yöneticisi ile sürücü bağlantısını destekler.</a:t>
            </a:r>
          </a:p>
          <a:p>
            <a:r>
              <a:rPr lang="tr-TR" b="1" dirty="0"/>
              <a:t>  </a:t>
            </a:r>
            <a:r>
              <a:rPr lang="tr-TR" dirty="0"/>
              <a:t>GENEL JDBC BİLEŞENLERİ</a:t>
            </a:r>
          </a:p>
          <a:p>
            <a:pPr>
              <a:buFont typeface="+mj-lt"/>
              <a:buAutoNum type="arabicPeriod"/>
            </a:pPr>
            <a:r>
              <a:rPr lang="tr-TR" b="1" dirty="0" err="1"/>
              <a:t>DriverManager</a:t>
            </a:r>
            <a:r>
              <a:rPr lang="tr-TR" b="1" dirty="0"/>
              <a:t>: </a:t>
            </a:r>
            <a:r>
              <a:rPr lang="tr-TR" dirty="0"/>
              <a:t>Bu sınıf, </a:t>
            </a:r>
            <a:r>
              <a:rPr lang="tr-TR" dirty="0" err="1"/>
              <a:t>veritabanı</a:t>
            </a:r>
            <a:r>
              <a:rPr lang="tr-TR" dirty="0"/>
              <a:t> sürücülerinin listesini yönetir.</a:t>
            </a:r>
          </a:p>
          <a:p>
            <a:pPr>
              <a:buFont typeface="+mj-lt"/>
              <a:buAutoNum type="arabicPeriod"/>
            </a:pPr>
            <a:r>
              <a:rPr lang="tr-TR" b="1" dirty="0"/>
              <a:t>Driver: </a:t>
            </a:r>
            <a:r>
              <a:rPr lang="tr-TR" dirty="0"/>
              <a:t>Bu </a:t>
            </a:r>
            <a:r>
              <a:rPr lang="tr-TR" dirty="0" err="1"/>
              <a:t>interface</a:t>
            </a:r>
            <a:r>
              <a:rPr lang="tr-TR" dirty="0"/>
              <a:t>, </a:t>
            </a:r>
            <a:r>
              <a:rPr lang="tr-TR" dirty="0" err="1"/>
              <a:t>veritabanı</a:t>
            </a:r>
            <a:r>
              <a:rPr lang="tr-TR" dirty="0"/>
              <a:t> sunucusu ile iletişimi ele alır. Driver nesneleri ile çok nadir etkileşim kurabilirsiniz. Bunun yerine, bu türün nesnelerini yöneten </a:t>
            </a:r>
            <a:r>
              <a:rPr lang="tr-TR" dirty="0" err="1"/>
              <a:t>DriverManager</a:t>
            </a:r>
            <a:r>
              <a:rPr lang="tr-TR" dirty="0"/>
              <a:t> nesnesini kullanırsınız.</a:t>
            </a:r>
          </a:p>
          <a:p>
            <a:pPr>
              <a:buFont typeface="+mj-lt"/>
              <a:buAutoNum type="arabicPeriod"/>
            </a:pPr>
            <a:r>
              <a:rPr lang="tr-TR" b="1" dirty="0"/>
              <a:t>Connection: </a:t>
            </a:r>
            <a:r>
              <a:rPr lang="tr-TR" dirty="0"/>
              <a:t>Bu </a:t>
            </a:r>
            <a:r>
              <a:rPr lang="tr-TR" dirty="0" err="1"/>
              <a:t>interface</a:t>
            </a:r>
            <a:r>
              <a:rPr lang="tr-TR" dirty="0"/>
              <a:t>, bütün metotları ile </a:t>
            </a:r>
            <a:r>
              <a:rPr lang="tr-TR" dirty="0" err="1"/>
              <a:t>veritabanına</a:t>
            </a:r>
            <a:r>
              <a:rPr lang="tr-TR" dirty="0"/>
              <a:t> irtibat kurmak için kullanılır.</a:t>
            </a:r>
          </a:p>
          <a:p>
            <a:pPr>
              <a:buFont typeface="+mj-lt"/>
              <a:buAutoNum type="arabicPeriod"/>
            </a:pPr>
            <a:r>
              <a:rPr lang="tr-TR" b="1" dirty="0"/>
              <a:t>Statement: </a:t>
            </a:r>
            <a:r>
              <a:rPr lang="tr-TR" dirty="0"/>
              <a:t>SQL ifadelerini </a:t>
            </a:r>
            <a:r>
              <a:rPr lang="tr-TR" dirty="0" err="1"/>
              <a:t>veritabanına</a:t>
            </a:r>
            <a:r>
              <a:rPr lang="tr-TR" dirty="0"/>
              <a:t> göndermek için bu </a:t>
            </a:r>
            <a:r>
              <a:rPr lang="tr-TR" dirty="0" err="1"/>
              <a:t>interface</a:t>
            </a:r>
            <a:r>
              <a:rPr lang="tr-TR" dirty="0"/>
              <a:t> için oluşturulan nesneler kullanırsınız.</a:t>
            </a:r>
          </a:p>
          <a:p>
            <a:pPr>
              <a:buFont typeface="+mj-lt"/>
              <a:buAutoNum type="arabicPeriod"/>
            </a:pPr>
            <a:r>
              <a:rPr lang="tr-TR" b="1" dirty="0" err="1"/>
              <a:t>ResultSet</a:t>
            </a:r>
            <a:r>
              <a:rPr lang="tr-TR" b="1" dirty="0"/>
              <a:t>: </a:t>
            </a:r>
            <a:r>
              <a:rPr lang="tr-TR" dirty="0" err="1"/>
              <a:t>Statements</a:t>
            </a:r>
            <a:r>
              <a:rPr lang="tr-TR" dirty="0"/>
              <a:t> nesnelerini kullanarak SQL sorgusunu çalıştırdıktan sonra </a:t>
            </a:r>
            <a:r>
              <a:rPr lang="tr-TR" dirty="0" err="1"/>
              <a:t>veritabanından</a:t>
            </a:r>
            <a:r>
              <a:rPr lang="tr-TR" dirty="0"/>
              <a:t> alınan verileri tutmak için bu nesneler kullanılır.</a:t>
            </a:r>
          </a:p>
          <a:p>
            <a:pPr>
              <a:buFont typeface="+mj-lt"/>
              <a:buAutoNum type="arabicPeriod"/>
            </a:pPr>
            <a:r>
              <a:rPr lang="tr-TR" b="1" dirty="0" err="1"/>
              <a:t>SQLException</a:t>
            </a:r>
            <a:r>
              <a:rPr lang="tr-TR" b="1" dirty="0"/>
              <a:t>: </a:t>
            </a:r>
            <a:r>
              <a:rPr lang="tr-TR" dirty="0"/>
              <a:t>Bu sınıf, bir </a:t>
            </a:r>
            <a:r>
              <a:rPr lang="tr-TR" dirty="0" err="1"/>
              <a:t>veritabanı</a:t>
            </a:r>
            <a:r>
              <a:rPr lang="tr-TR" dirty="0"/>
              <a:t> uygulamasında ortaya çıkan hataları ele alır.</a:t>
            </a:r>
          </a:p>
          <a:p>
            <a:pPr>
              <a:buFont typeface="+mj-lt"/>
              <a:buAutoNum type="arabicPeriod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91746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Sürücünün yüklenmesi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60" y="1405651"/>
            <a:ext cx="10086552" cy="2260338"/>
          </a:xfrm>
        </p:spPr>
        <p:txBody>
          <a:bodyPr>
            <a:normAutofit/>
          </a:bodyPr>
          <a:lstStyle/>
          <a:p>
            <a:pPr algn="just"/>
            <a:r>
              <a:rPr lang="tr-TR" b="0" i="0" dirty="0" err="1">
                <a:solidFill>
                  <a:srgbClr val="212529"/>
                </a:solidFill>
                <a:effectLst/>
                <a:latin typeface="+mj-lt"/>
              </a:rPr>
              <a:t>Veritabanı</a:t>
            </a:r>
            <a:r>
              <a:rPr lang="tr-TR" b="0" i="0" dirty="0">
                <a:solidFill>
                  <a:srgbClr val="212529"/>
                </a:solidFill>
                <a:effectLst/>
                <a:latin typeface="+mj-lt"/>
              </a:rPr>
              <a:t> sürücüsü için gerekli olan dosyalar yüklendikten sonra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+mj-lt"/>
              </a:rPr>
              <a:t>veritabanı</a:t>
            </a:r>
            <a:r>
              <a:rPr lang="tr-TR" b="0" i="0" dirty="0">
                <a:solidFill>
                  <a:srgbClr val="212529"/>
                </a:solidFill>
                <a:effectLst/>
                <a:latin typeface="+mj-lt"/>
              </a:rPr>
              <a:t> bağlantı sınıfı projeye dahil edilir.</a:t>
            </a:r>
          </a:p>
          <a:p>
            <a:pPr algn="just"/>
            <a:endParaRPr lang="tr-TR" dirty="0">
              <a:solidFill>
                <a:srgbClr val="212529"/>
              </a:solidFill>
              <a:latin typeface="+mj-lt"/>
            </a:endParaRPr>
          </a:p>
          <a:p>
            <a:pPr algn="just"/>
            <a:r>
              <a:rPr lang="tr-TR" b="0" i="0" dirty="0">
                <a:solidFill>
                  <a:srgbClr val="212529"/>
                </a:solidFill>
                <a:effectLst/>
                <a:latin typeface="+mj-lt"/>
              </a:rPr>
              <a:t>Bazı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+mj-lt"/>
              </a:rPr>
              <a:t>veritabanı</a:t>
            </a:r>
            <a:r>
              <a:rPr lang="tr-TR" b="0" i="0" dirty="0">
                <a:solidFill>
                  <a:srgbClr val="212529"/>
                </a:solidFill>
                <a:effectLst/>
                <a:latin typeface="+mj-lt"/>
              </a:rPr>
              <a:t> sistemlerine ait sürücü bilgileri aşağıda yer almaktadır.</a:t>
            </a:r>
            <a:endParaRPr lang="en-US" dirty="0">
              <a:latin typeface="+mj-lt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D904EC2-8A16-41BB-9D2C-EBB19C0E4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243" y="2080793"/>
            <a:ext cx="3077004" cy="381053"/>
          </a:xfrm>
          <a:prstGeom prst="rect">
            <a:avLst/>
          </a:prstGeom>
        </p:spPr>
      </p:pic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2CEE316F-D410-4D80-BD5B-6DE64F787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243" y="2833837"/>
            <a:ext cx="3353268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43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Veritabanı</a:t>
            </a:r>
            <a:r>
              <a:rPr lang="tr-TR" dirty="0"/>
              <a:t> Bağlantısı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59" y="1405650"/>
            <a:ext cx="10494308" cy="5364265"/>
          </a:xfrm>
        </p:spPr>
        <p:txBody>
          <a:bodyPr>
            <a:normAutofit/>
          </a:bodyPr>
          <a:lstStyle/>
          <a:p>
            <a:pPr algn="just"/>
            <a:r>
              <a:rPr lang="tr-TR" b="0" i="0" dirty="0">
                <a:solidFill>
                  <a:srgbClr val="212529"/>
                </a:solidFill>
                <a:effectLst/>
                <a:latin typeface="+mj-lt"/>
              </a:rPr>
              <a:t>Sürücünün yüklenmesinden sonra </a:t>
            </a:r>
            <a:r>
              <a:rPr lang="tr-TR" b="1" i="0" dirty="0" err="1">
                <a:solidFill>
                  <a:srgbClr val="212529"/>
                </a:solidFill>
                <a:effectLst/>
                <a:latin typeface="+mj-lt"/>
              </a:rPr>
              <a:t>DriverManager</a:t>
            </a:r>
            <a:r>
              <a:rPr lang="tr-TR" b="0" i="0" dirty="0">
                <a:solidFill>
                  <a:srgbClr val="212529"/>
                </a:solidFill>
                <a:effectLst/>
                <a:latin typeface="+mj-lt"/>
              </a:rPr>
              <a:t> sınıfında yer alan </a:t>
            </a:r>
            <a:r>
              <a:rPr lang="tr-TR" b="1" i="0" dirty="0" err="1">
                <a:solidFill>
                  <a:srgbClr val="212529"/>
                </a:solidFill>
                <a:effectLst/>
                <a:latin typeface="+mj-lt"/>
              </a:rPr>
              <a:t>getConnection</a:t>
            </a:r>
            <a:r>
              <a:rPr lang="tr-TR" b="0" i="0" dirty="0">
                <a:solidFill>
                  <a:srgbClr val="212529"/>
                </a:solidFill>
                <a:effectLst/>
                <a:latin typeface="+mj-lt"/>
              </a:rPr>
              <a:t> metodu ile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+mj-lt"/>
              </a:rPr>
              <a:t>veritabanı</a:t>
            </a:r>
            <a:r>
              <a:rPr lang="tr-TR" b="0" i="0" dirty="0">
                <a:solidFill>
                  <a:srgbClr val="212529"/>
                </a:solidFill>
                <a:effectLst/>
                <a:latin typeface="+mj-lt"/>
              </a:rPr>
              <a:t> ile bağlantı sağlanır.</a:t>
            </a:r>
          </a:p>
          <a:p>
            <a:pPr algn="just"/>
            <a:endParaRPr lang="tr-TR" dirty="0">
              <a:solidFill>
                <a:srgbClr val="212529"/>
              </a:solidFill>
              <a:latin typeface="+mj-lt"/>
            </a:endParaRPr>
          </a:p>
          <a:p>
            <a:pPr algn="just"/>
            <a:endParaRPr lang="tr-TR" dirty="0">
              <a:solidFill>
                <a:srgbClr val="212529"/>
              </a:solidFill>
              <a:latin typeface="+mj-lt"/>
            </a:endParaRPr>
          </a:p>
          <a:p>
            <a:pPr algn="just"/>
            <a:endParaRPr lang="tr-TR" dirty="0">
              <a:solidFill>
                <a:srgbClr val="212529"/>
              </a:solidFill>
              <a:latin typeface="+mj-lt"/>
            </a:endParaRPr>
          </a:p>
          <a:p>
            <a:pPr algn="just"/>
            <a:r>
              <a:rPr lang="tr-TR" b="0" i="0" dirty="0" err="1">
                <a:solidFill>
                  <a:srgbClr val="212529"/>
                </a:solidFill>
                <a:effectLst/>
                <a:latin typeface="+mj-lt"/>
              </a:rPr>
              <a:t>Veritabanı</a:t>
            </a:r>
            <a:r>
              <a:rPr lang="tr-TR" b="0" i="0" dirty="0">
                <a:solidFill>
                  <a:srgbClr val="212529"/>
                </a:solidFill>
                <a:effectLst/>
                <a:latin typeface="+mj-lt"/>
              </a:rPr>
              <a:t> bağlantısında kullanılacak bağlantı cümlesi(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+mj-lt"/>
              </a:rPr>
              <a:t>url</a:t>
            </a:r>
            <a:r>
              <a:rPr lang="tr-TR" b="0" i="0" dirty="0">
                <a:solidFill>
                  <a:srgbClr val="212529"/>
                </a:solidFill>
                <a:effectLst/>
                <a:latin typeface="+mj-lt"/>
              </a:rPr>
              <a:t>)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+mj-lt"/>
              </a:rPr>
              <a:t>veritabanına</a:t>
            </a:r>
            <a:r>
              <a:rPr lang="tr-TR" b="0" i="0" dirty="0">
                <a:solidFill>
                  <a:srgbClr val="212529"/>
                </a:solidFill>
                <a:effectLst/>
                <a:latin typeface="+mj-lt"/>
              </a:rPr>
              <a:t> göre farklılık gösterir.</a:t>
            </a:r>
            <a:endParaRPr lang="en-US" dirty="0">
              <a:latin typeface="+mj-lt"/>
            </a:endParaRPr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09C29ECD-0B8D-4E5B-9F3E-C70DFDD89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677" y="2070702"/>
            <a:ext cx="5668166" cy="971686"/>
          </a:xfrm>
          <a:prstGeom prst="rect">
            <a:avLst/>
          </a:prstGeom>
        </p:spPr>
      </p:pic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B6C63572-2F55-425D-9040-8CE0029BF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677" y="3953518"/>
            <a:ext cx="4772691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51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0695" y="787782"/>
            <a:ext cx="9655408" cy="6070218"/>
          </a:xfrm>
        </p:spPr>
        <p:txBody>
          <a:bodyPr>
            <a:normAutofit/>
          </a:bodyPr>
          <a:lstStyle/>
          <a:p>
            <a:pPr algn="l"/>
            <a:r>
              <a:rPr lang="tr-TR" b="1" i="0" dirty="0" err="1">
                <a:solidFill>
                  <a:srgbClr val="212529"/>
                </a:solidFill>
                <a:effectLst/>
                <a:latin typeface="+mj-lt"/>
              </a:rPr>
              <a:t>DriverManager</a:t>
            </a:r>
            <a:r>
              <a:rPr lang="tr-TR" b="0" i="0" dirty="0">
                <a:solidFill>
                  <a:srgbClr val="212529"/>
                </a:solidFill>
                <a:effectLst/>
                <a:latin typeface="+mj-lt"/>
              </a:rPr>
              <a:t> sınıfında yer alan </a:t>
            </a:r>
            <a:r>
              <a:rPr lang="tr-TR" b="1" i="0" dirty="0" err="1">
                <a:solidFill>
                  <a:srgbClr val="212529"/>
                </a:solidFill>
                <a:effectLst/>
                <a:latin typeface="+mj-lt"/>
              </a:rPr>
              <a:t>getConnection</a:t>
            </a:r>
            <a:r>
              <a:rPr lang="tr-TR" b="0" i="0" dirty="0">
                <a:solidFill>
                  <a:srgbClr val="212529"/>
                </a:solidFill>
                <a:effectLst/>
                <a:latin typeface="+mj-lt"/>
              </a:rPr>
              <a:t> metodu geri dönüş olarak </a:t>
            </a:r>
            <a:r>
              <a:rPr lang="tr-TR" b="1" i="0" dirty="0">
                <a:solidFill>
                  <a:srgbClr val="212529"/>
                </a:solidFill>
                <a:effectLst/>
                <a:latin typeface="+mj-lt"/>
              </a:rPr>
              <a:t>Connection</a:t>
            </a:r>
            <a:r>
              <a:rPr lang="tr-TR" b="0" i="0" dirty="0">
                <a:solidFill>
                  <a:srgbClr val="212529"/>
                </a:solidFill>
                <a:effectLst/>
                <a:latin typeface="+mj-lt"/>
              </a:rPr>
              <a:t> 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+mj-lt"/>
              </a:rPr>
              <a:t>arayüzünü</a:t>
            </a:r>
            <a:r>
              <a:rPr lang="tr-TR" b="0" i="0" dirty="0">
                <a:solidFill>
                  <a:srgbClr val="212529"/>
                </a:solidFill>
                <a:effectLst/>
                <a:latin typeface="+mj-lt"/>
              </a:rPr>
              <a:t> uygulayan bir sınıf döndürür.</a:t>
            </a:r>
          </a:p>
          <a:p>
            <a:pPr algn="l"/>
            <a:r>
              <a:rPr lang="tr-TR" b="0" i="0" dirty="0">
                <a:solidFill>
                  <a:srgbClr val="212529"/>
                </a:solidFill>
                <a:effectLst/>
                <a:latin typeface="+mj-lt"/>
              </a:rPr>
              <a:t>Sınıf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+mj-lt"/>
              </a:rPr>
              <a:t>veritabanına</a:t>
            </a:r>
            <a:r>
              <a:rPr lang="tr-TR" b="0" i="0" dirty="0">
                <a:solidFill>
                  <a:srgbClr val="212529"/>
                </a:solidFill>
                <a:effectLst/>
                <a:latin typeface="+mj-lt"/>
              </a:rPr>
              <a:t> sorgu göndermek için kullanılan </a:t>
            </a:r>
            <a:r>
              <a:rPr lang="tr-TR" b="1" i="0" dirty="0">
                <a:solidFill>
                  <a:srgbClr val="212529"/>
                </a:solidFill>
                <a:effectLst/>
                <a:latin typeface="+mj-lt"/>
              </a:rPr>
              <a:t>Statement</a:t>
            </a:r>
            <a:r>
              <a:rPr lang="tr-TR" b="0" i="0" dirty="0">
                <a:solidFill>
                  <a:srgbClr val="212529"/>
                </a:solidFill>
                <a:effectLst/>
                <a:latin typeface="+mj-lt"/>
              </a:rPr>
              <a:t>, </a:t>
            </a:r>
            <a:r>
              <a:rPr lang="tr-TR" b="1" i="0" dirty="0" err="1">
                <a:solidFill>
                  <a:srgbClr val="212529"/>
                </a:solidFill>
                <a:effectLst/>
                <a:latin typeface="+mj-lt"/>
              </a:rPr>
              <a:t>PreparedStatement</a:t>
            </a:r>
            <a:r>
              <a:rPr lang="tr-TR" b="0" i="0" dirty="0">
                <a:solidFill>
                  <a:srgbClr val="212529"/>
                </a:solidFill>
                <a:effectLst/>
                <a:latin typeface="+mj-lt"/>
              </a:rPr>
              <a:t>, </a:t>
            </a:r>
            <a:r>
              <a:rPr lang="tr-TR" b="1" i="0" dirty="0" err="1">
                <a:solidFill>
                  <a:srgbClr val="212529"/>
                </a:solidFill>
                <a:effectLst/>
                <a:latin typeface="+mj-lt"/>
              </a:rPr>
              <a:t>CallableStatement</a:t>
            </a:r>
            <a:r>
              <a:rPr lang="tr-TR" b="0" i="0" dirty="0">
                <a:solidFill>
                  <a:srgbClr val="212529"/>
                </a:solidFill>
                <a:effectLst/>
                <a:latin typeface="+mj-lt"/>
              </a:rPr>
              <a:t> 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+mj-lt"/>
              </a:rPr>
              <a:t>arayüzlerini</a:t>
            </a:r>
            <a:r>
              <a:rPr lang="tr-TR" b="0" i="0" dirty="0">
                <a:solidFill>
                  <a:srgbClr val="212529"/>
                </a:solidFill>
                <a:effectLst/>
                <a:latin typeface="+mj-lt"/>
              </a:rPr>
              <a:t> uygulayan sınıfları döndürür.</a:t>
            </a:r>
          </a:p>
          <a:p>
            <a:pPr algn="l"/>
            <a:endParaRPr lang="tr-TR" dirty="0">
              <a:solidFill>
                <a:srgbClr val="212529"/>
              </a:solidFill>
              <a:latin typeface="+mj-lt"/>
            </a:endParaRPr>
          </a:p>
          <a:p>
            <a:pPr algn="l"/>
            <a:endParaRPr lang="tr-TR" b="0" i="0" dirty="0">
              <a:solidFill>
                <a:srgbClr val="212529"/>
              </a:solidFill>
              <a:effectLst/>
              <a:latin typeface="+mj-lt"/>
            </a:endParaRPr>
          </a:p>
          <a:p>
            <a:pPr algn="l"/>
            <a:endParaRPr lang="tr-TR" dirty="0">
              <a:solidFill>
                <a:srgbClr val="212529"/>
              </a:solidFill>
              <a:latin typeface="+mj-lt"/>
            </a:endParaRPr>
          </a:p>
          <a:p>
            <a:pPr algn="l"/>
            <a:r>
              <a:rPr lang="tr-TR" b="0" i="0" dirty="0" err="1">
                <a:solidFill>
                  <a:srgbClr val="212529"/>
                </a:solidFill>
                <a:effectLst/>
                <a:latin typeface="+mj-lt"/>
              </a:rPr>
              <a:t>Veritabanı</a:t>
            </a:r>
            <a:r>
              <a:rPr lang="tr-TR" b="0" i="0" dirty="0">
                <a:solidFill>
                  <a:srgbClr val="212529"/>
                </a:solidFill>
                <a:effectLst/>
                <a:latin typeface="+mj-lt"/>
              </a:rPr>
              <a:t> işlemleri bittikten sonra </a:t>
            </a:r>
            <a:r>
              <a:rPr lang="tr-TR" b="1" i="0" dirty="0" err="1">
                <a:solidFill>
                  <a:srgbClr val="212529"/>
                </a:solidFill>
                <a:effectLst/>
                <a:latin typeface="+mj-lt"/>
              </a:rPr>
              <a:t>close</a:t>
            </a:r>
            <a:r>
              <a:rPr lang="tr-TR" b="0" i="0" dirty="0">
                <a:solidFill>
                  <a:srgbClr val="212529"/>
                </a:solidFill>
                <a:effectLst/>
                <a:latin typeface="+mj-lt"/>
              </a:rPr>
              <a:t> metodu ile bağlantının kapatılması faydalı olacaktır.</a:t>
            </a:r>
          </a:p>
          <a:p>
            <a:pPr algn="just"/>
            <a:endParaRPr lang="en-US" dirty="0"/>
          </a:p>
        </p:txBody>
      </p:sp>
      <p:pic>
        <p:nvPicPr>
          <p:cNvPr id="6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68EDC2A5-F905-4715-8DC7-EC53D5789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336" y="2409860"/>
            <a:ext cx="6706536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035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Statement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563" y="1346929"/>
            <a:ext cx="9655408" cy="5339097"/>
          </a:xfrm>
        </p:spPr>
        <p:txBody>
          <a:bodyPr>
            <a:normAutofit/>
          </a:bodyPr>
          <a:lstStyle/>
          <a:p>
            <a:pPr algn="just"/>
            <a:r>
              <a:rPr lang="tr-TR" b="0" i="0" dirty="0" err="1">
                <a:solidFill>
                  <a:srgbClr val="212529"/>
                </a:solidFill>
                <a:effectLst/>
                <a:latin typeface="+mj-lt"/>
              </a:rPr>
              <a:t>Arayüz</a:t>
            </a:r>
            <a:r>
              <a:rPr lang="tr-TR" b="0" i="0" dirty="0">
                <a:solidFill>
                  <a:srgbClr val="212529"/>
                </a:solidFill>
                <a:effectLst/>
                <a:latin typeface="+mj-lt"/>
              </a:rPr>
              <a:t>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+mj-lt"/>
              </a:rPr>
              <a:t>sql</a:t>
            </a:r>
            <a:r>
              <a:rPr lang="tr-TR" b="0" i="0" dirty="0">
                <a:solidFill>
                  <a:srgbClr val="212529"/>
                </a:solidFill>
                <a:effectLst/>
                <a:latin typeface="+mj-lt"/>
              </a:rPr>
              <a:t> komutlarını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+mj-lt"/>
              </a:rPr>
              <a:t>veritabanına</a:t>
            </a:r>
            <a:r>
              <a:rPr lang="tr-TR" b="0" i="0" dirty="0">
                <a:solidFill>
                  <a:srgbClr val="212529"/>
                </a:solidFill>
                <a:effectLst/>
                <a:latin typeface="+mj-lt"/>
              </a:rPr>
              <a:t> göndermek için çeşitli metotları tanımlar.</a:t>
            </a:r>
            <a:endParaRPr lang="en-US" dirty="0">
              <a:latin typeface="+mj-lt"/>
            </a:endParaRPr>
          </a:p>
        </p:txBody>
      </p:sp>
      <p:pic>
        <p:nvPicPr>
          <p:cNvPr id="6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6805FE64-5A9B-47FC-BA40-C02010640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88" y="1998483"/>
            <a:ext cx="11422069" cy="498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34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r-TR" b="0" i="0" dirty="0" err="1">
                <a:solidFill>
                  <a:schemeClr val="accent2"/>
                </a:solidFill>
                <a:effectLst/>
              </a:rPr>
              <a:t>PreparedStatement</a:t>
            </a:r>
            <a:endParaRPr lang="tr-TR" b="0" i="0" dirty="0">
              <a:solidFill>
                <a:schemeClr val="accent2"/>
              </a:solidFill>
              <a:effectLst/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3AB29E27-0324-49C2-A000-E764EA580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72" y="1423707"/>
            <a:ext cx="10417726" cy="54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773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CallableStatement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Resim 7" descr="metin içeren bir resim&#10;&#10;Açıklama otomatik olarak oluşturuldu">
            <a:extLst>
              <a:ext uri="{FF2B5EF4-FFF2-40B4-BE49-F238E27FC236}">
                <a16:creationId xmlns:a16="http://schemas.microsoft.com/office/drawing/2014/main" id="{AF36A3D5-126B-4067-B527-6AEF7CC91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92" y="1905000"/>
            <a:ext cx="12192000" cy="383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0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r-TR" b="0" i="0" dirty="0" err="1">
                <a:solidFill>
                  <a:schemeClr val="accent2"/>
                </a:solidFill>
                <a:effectLst/>
              </a:rPr>
              <a:t>ResultSet</a:t>
            </a:r>
            <a:endParaRPr lang="tr-TR" b="0" i="0" dirty="0">
              <a:solidFill>
                <a:schemeClr val="accent2"/>
              </a:solidFill>
              <a:effectLst/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Resim 7" descr="metin içeren bir resim&#10;&#10;Açıklama otomatik olarak oluşturuldu">
            <a:extLst>
              <a:ext uri="{FF2B5EF4-FFF2-40B4-BE49-F238E27FC236}">
                <a16:creationId xmlns:a16="http://schemas.microsoft.com/office/drawing/2014/main" id="{CD803337-4E14-46A6-81CD-3D2571AC3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39" y="1659118"/>
            <a:ext cx="11260121" cy="383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808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r-TR" b="0" i="0" dirty="0">
                <a:solidFill>
                  <a:schemeClr val="accent2"/>
                </a:solidFill>
                <a:effectLst/>
              </a:rPr>
              <a:t>JDBC Örnekleri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D8C62D4A-EEEF-4014-9C7B-15A94AD89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812" y="1264555"/>
            <a:ext cx="8455174" cy="545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8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İçindekiler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dirty="0"/>
              <a:t>JDBC nedir?</a:t>
            </a:r>
          </a:p>
          <a:p>
            <a:r>
              <a:rPr lang="tr-TR" dirty="0"/>
              <a:t>JDBC kullanımı</a:t>
            </a:r>
          </a:p>
          <a:p>
            <a:r>
              <a:rPr lang="tr-TR" b="0" i="0" dirty="0">
                <a:solidFill>
                  <a:schemeClr val="accent1"/>
                </a:solidFill>
                <a:effectLst/>
                <a:latin typeface="+mj-lt"/>
              </a:rPr>
              <a:t>5 Adımda Java </a:t>
            </a:r>
            <a:r>
              <a:rPr lang="tr-TR" b="0" i="0" dirty="0" err="1">
                <a:solidFill>
                  <a:schemeClr val="accent1"/>
                </a:solidFill>
                <a:effectLst/>
                <a:latin typeface="+mj-lt"/>
              </a:rPr>
              <a:t>Veritabanı</a:t>
            </a:r>
            <a:r>
              <a:rPr lang="tr-TR" b="0" i="0" dirty="0">
                <a:solidFill>
                  <a:schemeClr val="accent1"/>
                </a:solidFill>
                <a:effectLst/>
                <a:latin typeface="+mj-lt"/>
              </a:rPr>
              <a:t> Bağlantısı</a:t>
            </a:r>
          </a:p>
          <a:p>
            <a:r>
              <a:rPr lang="tr-TR" dirty="0"/>
              <a:t>JDBC’DE işlem yönetimi</a:t>
            </a:r>
          </a:p>
          <a:p>
            <a:r>
              <a:rPr lang="tr-TR" dirty="0"/>
              <a:t>JDBC mimarisi nedir?</a:t>
            </a:r>
          </a:p>
          <a:p>
            <a:r>
              <a:rPr lang="tr-TR" dirty="0" err="1"/>
              <a:t>Veritabanı</a:t>
            </a:r>
            <a:r>
              <a:rPr lang="tr-TR" dirty="0"/>
              <a:t> Bağlantısı</a:t>
            </a:r>
          </a:p>
          <a:p>
            <a:r>
              <a:rPr lang="tr-TR" dirty="0"/>
              <a:t>Statement</a:t>
            </a:r>
          </a:p>
          <a:p>
            <a:pPr algn="l"/>
            <a:r>
              <a:rPr lang="tr-TR" b="0" i="0" dirty="0" err="1">
                <a:solidFill>
                  <a:srgbClr val="212529"/>
                </a:solidFill>
                <a:effectLst/>
                <a:latin typeface="+mj-lt"/>
              </a:rPr>
              <a:t>PreparedStatement</a:t>
            </a:r>
            <a:endParaRPr lang="tr-TR" b="0" i="0" dirty="0">
              <a:solidFill>
                <a:srgbClr val="212529"/>
              </a:solidFill>
              <a:effectLst/>
              <a:latin typeface="+mj-lt"/>
            </a:endParaRPr>
          </a:p>
          <a:p>
            <a:r>
              <a:rPr lang="tr-TR" dirty="0" err="1"/>
              <a:t>CallableStatement</a:t>
            </a:r>
            <a:endParaRPr lang="tr-TR" dirty="0"/>
          </a:p>
          <a:p>
            <a:r>
              <a:rPr lang="tr-TR" dirty="0" err="1"/>
              <a:t>ResultSet</a:t>
            </a:r>
            <a:endParaRPr lang="tr-TR" dirty="0"/>
          </a:p>
          <a:p>
            <a:r>
              <a:rPr lang="tr-TR" dirty="0"/>
              <a:t>JDBC Örnekleri</a:t>
            </a:r>
          </a:p>
          <a:p>
            <a:r>
              <a:rPr lang="tr-TR" dirty="0"/>
              <a:t>Sonuç</a:t>
            </a:r>
          </a:p>
          <a:p>
            <a:r>
              <a:rPr lang="tr-TR" dirty="0"/>
              <a:t>Kaynaklar</a:t>
            </a:r>
          </a:p>
          <a:p>
            <a:endParaRPr lang="tr-TR" dirty="0"/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9E6DEBDC-868E-48C5-8316-305D8ACCAB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30C9555B-79E5-493C-91CF-6C37CB02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7699271" y="1969317"/>
            <a:ext cx="2983684" cy="29836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hlinkClick r:id="rId4"/>
            <a:extLst>
              <a:ext uri="{FF2B5EF4-FFF2-40B4-BE49-F238E27FC236}">
                <a16:creationId xmlns:a16="http://schemas.microsoft.com/office/drawing/2014/main" id="{5E0CEE4C-9B47-48D3-9C95-A5768F300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8222" y="5153978"/>
            <a:ext cx="1778435" cy="1633526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119B20A2-A534-4B18-BCEA-DDD3194F8470}"/>
              </a:ext>
            </a:extLst>
          </p:cNvPr>
          <p:cNvSpPr/>
          <p:nvPr/>
        </p:nvSpPr>
        <p:spPr>
          <a:xfrm>
            <a:off x="9572776" y="6543161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0228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r-TR" b="0" i="0" dirty="0">
                <a:solidFill>
                  <a:schemeClr val="accent2"/>
                </a:solidFill>
                <a:effectLst/>
              </a:rPr>
              <a:t>JDBC Örnekleri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5B941CA3-5D8C-4A0A-95B9-4A0FB973E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884" y="1354593"/>
            <a:ext cx="7726231" cy="550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667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r-TR" dirty="0">
                <a:solidFill>
                  <a:schemeClr val="accent2"/>
                </a:solidFill>
              </a:rPr>
              <a:t>JDBC Örnekleri</a:t>
            </a:r>
            <a:endParaRPr lang="tr-TR" b="0" i="0" dirty="0">
              <a:solidFill>
                <a:schemeClr val="accent2"/>
              </a:solidFill>
              <a:effectLst/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FACB6873-3DD1-477A-B5C6-339528784404}"/>
              </a:ext>
            </a:extLst>
          </p:cNvPr>
          <p:cNvSpPr txBox="1"/>
          <p:nvPr/>
        </p:nvSpPr>
        <p:spPr>
          <a:xfrm>
            <a:off x="914400" y="1640264"/>
            <a:ext cx="1107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VERİ EKLEME İŞLEMİ :</a:t>
            </a:r>
          </a:p>
        </p:txBody>
      </p:sp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F3EBCCFE-6B7B-4259-82D7-758312A2A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465" y="1432874"/>
            <a:ext cx="6849431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11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r-TR" dirty="0">
                <a:solidFill>
                  <a:schemeClr val="accent2"/>
                </a:solidFill>
              </a:rPr>
              <a:t>JDBC Örnekleri</a:t>
            </a:r>
            <a:endParaRPr lang="tr-TR" b="0" i="0" dirty="0">
              <a:solidFill>
                <a:schemeClr val="accent2"/>
              </a:solidFill>
              <a:effectLst/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FACB6873-3DD1-477A-B5C6-339528784404}"/>
              </a:ext>
            </a:extLst>
          </p:cNvPr>
          <p:cNvSpPr txBox="1"/>
          <p:nvPr/>
        </p:nvSpPr>
        <p:spPr>
          <a:xfrm>
            <a:off x="914400" y="1640264"/>
            <a:ext cx="110764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VERİ SİLME İŞLEMİ :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VERİ GÜNCELLEME İŞLEMİ:</a:t>
            </a:r>
          </a:p>
        </p:txBody>
      </p:sp>
      <p:pic>
        <p:nvPicPr>
          <p:cNvPr id="6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4BA0332F-78A2-4603-A0BA-90CC52220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95" y="2070056"/>
            <a:ext cx="6658904" cy="1171739"/>
          </a:xfrm>
          <a:prstGeom prst="rect">
            <a:avLst/>
          </a:prstGeom>
        </p:spPr>
      </p:pic>
      <p:pic>
        <p:nvPicPr>
          <p:cNvPr id="10" name="Resim 9" descr="metin içeren bir resim&#10;&#10;Açıklama otomatik olarak oluşturuldu">
            <a:extLst>
              <a:ext uri="{FF2B5EF4-FFF2-40B4-BE49-F238E27FC236}">
                <a16:creationId xmlns:a16="http://schemas.microsoft.com/office/drawing/2014/main" id="{374FDAF6-05D4-42DD-9E58-F329FCF8D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95" y="3718657"/>
            <a:ext cx="7582958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793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r-TR" dirty="0">
                <a:solidFill>
                  <a:schemeClr val="accent2"/>
                </a:solidFill>
              </a:rPr>
              <a:t>JDBC Örnekleri</a:t>
            </a:r>
            <a:endParaRPr lang="tr-TR" b="0" i="0" dirty="0">
              <a:solidFill>
                <a:schemeClr val="accent2"/>
              </a:solidFill>
              <a:effectLst/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FACB6873-3DD1-477A-B5C6-339528784404}"/>
              </a:ext>
            </a:extLst>
          </p:cNvPr>
          <p:cNvSpPr txBox="1"/>
          <p:nvPr/>
        </p:nvSpPr>
        <p:spPr>
          <a:xfrm>
            <a:off x="1734533" y="1526509"/>
            <a:ext cx="110764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VERİ LİSTELEME İŞLEMİ :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717FF00B-9416-44D2-B27E-6F808ABE6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533" y="2052445"/>
            <a:ext cx="6782747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054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Sonuç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190" y="1367149"/>
            <a:ext cx="10086553" cy="5364265"/>
          </a:xfrm>
        </p:spPr>
        <p:txBody>
          <a:bodyPr>
            <a:normAutofit/>
          </a:bodyPr>
          <a:lstStyle/>
          <a:p>
            <a:pPr algn="just"/>
            <a:r>
              <a:rPr lang="tr-TR" b="0" i="0" dirty="0">
                <a:solidFill>
                  <a:srgbClr val="212529"/>
                </a:solidFill>
                <a:effectLst/>
                <a:latin typeface="+mj-lt"/>
              </a:rPr>
              <a:t>JDBC esnek yapısı ile bir çok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+mj-lt"/>
              </a:rPr>
              <a:t>veritabanı</a:t>
            </a:r>
            <a:r>
              <a:rPr lang="tr-TR" b="0" i="0" dirty="0">
                <a:solidFill>
                  <a:srgbClr val="212529"/>
                </a:solidFill>
                <a:effectLst/>
                <a:latin typeface="+mj-lt"/>
              </a:rPr>
              <a:t> sistemi ile birlikte çalışabilmektedir.</a:t>
            </a:r>
          </a:p>
          <a:p>
            <a:pPr algn="just"/>
            <a:r>
              <a:rPr lang="tr-TR" b="0" i="0" dirty="0">
                <a:solidFill>
                  <a:srgbClr val="212529"/>
                </a:solidFill>
                <a:effectLst/>
                <a:latin typeface="+mj-lt"/>
              </a:rPr>
              <a:t>Ancak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+mj-lt"/>
              </a:rPr>
              <a:t>veritabanında</a:t>
            </a:r>
            <a:r>
              <a:rPr lang="tr-TR" b="0" i="0" dirty="0">
                <a:solidFill>
                  <a:srgbClr val="212529"/>
                </a:solidFill>
                <a:effectLst/>
                <a:latin typeface="+mj-lt"/>
              </a:rPr>
              <a:t> yapılan değişiklikler,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+mj-lt"/>
              </a:rPr>
              <a:t>veritabanı</a:t>
            </a:r>
            <a:r>
              <a:rPr lang="tr-TR" b="0" i="0" dirty="0">
                <a:solidFill>
                  <a:srgbClr val="212529"/>
                </a:solidFill>
                <a:effectLst/>
                <a:latin typeface="+mj-lt"/>
              </a:rPr>
              <a:t> tablolarında yer alan sütunların eşleştirilmesi(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+mj-lt"/>
              </a:rPr>
              <a:t>map</a:t>
            </a:r>
            <a:r>
              <a:rPr lang="tr-TR" b="0" i="0" dirty="0">
                <a:solidFill>
                  <a:srgbClr val="212529"/>
                </a:solidFill>
                <a:effectLst/>
                <a:latin typeface="+mj-lt"/>
              </a:rPr>
              <a:t> edilmesi) sırasında beklenmedik hatalar olabilir.</a:t>
            </a:r>
          </a:p>
          <a:p>
            <a:pPr algn="just"/>
            <a:r>
              <a:rPr lang="tr-TR" b="0" i="0" dirty="0">
                <a:solidFill>
                  <a:srgbClr val="212529"/>
                </a:solidFill>
                <a:effectLst/>
                <a:latin typeface="+mj-lt"/>
              </a:rPr>
              <a:t>Bu durum için çeşitli ORM kütüphanelerini(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+mj-lt"/>
              </a:rPr>
              <a:t>Hibernate</a:t>
            </a:r>
            <a:r>
              <a:rPr lang="tr-TR" b="0" i="0" dirty="0">
                <a:solidFill>
                  <a:srgbClr val="212529"/>
                </a:solidFill>
                <a:effectLst/>
                <a:latin typeface="+mj-lt"/>
              </a:rPr>
              <a:t>, 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+mj-lt"/>
              </a:rPr>
              <a:t>jOOQ</a:t>
            </a:r>
            <a:r>
              <a:rPr lang="tr-TR" b="0" i="0" dirty="0">
                <a:solidFill>
                  <a:srgbClr val="212529"/>
                </a:solidFill>
                <a:effectLst/>
                <a:latin typeface="+mj-lt"/>
              </a:rPr>
              <a:t>,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+mj-lt"/>
              </a:rPr>
              <a:t>EclipseLink</a:t>
            </a:r>
            <a:r>
              <a:rPr lang="tr-TR" b="0" i="0" dirty="0">
                <a:solidFill>
                  <a:srgbClr val="212529"/>
                </a:solidFill>
                <a:effectLst/>
                <a:latin typeface="+mj-lt"/>
              </a:rPr>
              <a:t>) kullanmak faydalı olacaktır</a:t>
            </a:r>
            <a:r>
              <a:rPr lang="tr-TR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  <a:p>
            <a:pPr algn="l"/>
            <a:r>
              <a:rPr lang="tr-TR" b="0" i="0" dirty="0">
                <a:effectLst/>
                <a:latin typeface="+mj-lt"/>
              </a:rPr>
              <a:t>JDBC de ki bütün </a:t>
            </a:r>
            <a:r>
              <a:rPr lang="tr-TR" b="0" i="0" dirty="0" err="1">
                <a:effectLst/>
                <a:latin typeface="+mj-lt"/>
              </a:rPr>
              <a:t>parametler</a:t>
            </a:r>
            <a:r>
              <a:rPr lang="tr-TR" b="0" i="0" dirty="0">
                <a:effectLst/>
                <a:latin typeface="+mj-lt"/>
              </a:rPr>
              <a:t>, parametre işareti olarak bilinen ? ile gösterilir. </a:t>
            </a:r>
          </a:p>
          <a:p>
            <a:pPr algn="l"/>
            <a:r>
              <a:rPr lang="tr-TR" b="0" i="0" dirty="0">
                <a:effectLst/>
                <a:latin typeface="+mj-lt"/>
              </a:rPr>
              <a:t>SQL ifadesini çalıştırmadan </a:t>
            </a:r>
            <a:r>
              <a:rPr lang="tr-TR" b="0" i="0" dirty="0" err="1">
                <a:effectLst/>
                <a:latin typeface="+mj-lt"/>
              </a:rPr>
              <a:t>önce,her</a:t>
            </a:r>
            <a:r>
              <a:rPr lang="tr-TR" b="0" i="0" dirty="0">
                <a:effectLst/>
                <a:latin typeface="+mj-lt"/>
              </a:rPr>
              <a:t> parametre için değerleri tedarik etmelisiniz</a:t>
            </a:r>
          </a:p>
          <a:p>
            <a:pPr algn="l"/>
            <a:r>
              <a:rPr lang="tr-TR" b="0" i="0" dirty="0" err="1">
                <a:effectLst/>
                <a:latin typeface="+mj-lt"/>
              </a:rPr>
              <a:t>setXXX</a:t>
            </a:r>
            <a:r>
              <a:rPr lang="tr-TR" b="0" i="0" dirty="0">
                <a:effectLst/>
                <a:latin typeface="+mj-lt"/>
              </a:rPr>
              <a:t>() metodu değerleri parametrelere bağlar, burada XXX Java </a:t>
            </a:r>
            <a:r>
              <a:rPr lang="tr-TR" b="0" i="0" dirty="0" err="1">
                <a:effectLst/>
                <a:latin typeface="+mj-lt"/>
              </a:rPr>
              <a:t>daki</a:t>
            </a:r>
            <a:r>
              <a:rPr lang="tr-TR" b="0" i="0" dirty="0">
                <a:effectLst/>
                <a:latin typeface="+mj-lt"/>
              </a:rPr>
              <a:t> herhangi bir veri tipi olabilir. Eğer değerleri temin etmeyi unuttuysanız, bir </a:t>
            </a:r>
            <a:r>
              <a:rPr lang="tr-TR" b="0" i="0" dirty="0" err="1">
                <a:effectLst/>
                <a:latin typeface="+mj-lt"/>
              </a:rPr>
              <a:t>SQLException</a:t>
            </a:r>
            <a:r>
              <a:rPr lang="tr-TR" b="0" i="0" dirty="0">
                <a:effectLst/>
                <a:latin typeface="+mj-lt"/>
              </a:rPr>
              <a:t> alırsınız.</a:t>
            </a:r>
          </a:p>
          <a:p>
            <a:pPr algn="l"/>
            <a:r>
              <a:rPr lang="tr-TR" b="0" i="0" dirty="0">
                <a:effectLst/>
                <a:latin typeface="+mj-lt"/>
              </a:rPr>
              <a:t>Her Statement nesnesinin metotları </a:t>
            </a:r>
            <a:r>
              <a:rPr lang="tr-TR" b="0" i="0" dirty="0" err="1">
                <a:effectLst/>
                <a:latin typeface="+mj-lt"/>
              </a:rPr>
              <a:t>veritabanı</a:t>
            </a:r>
            <a:r>
              <a:rPr lang="tr-TR" b="0" i="0" dirty="0">
                <a:effectLst/>
                <a:latin typeface="+mj-lt"/>
              </a:rPr>
              <a:t> ile etkileşim kurmak içindir (a)</a:t>
            </a:r>
            <a:r>
              <a:rPr lang="tr-TR" b="0" i="0" dirty="0" err="1">
                <a:effectLst/>
                <a:latin typeface="+mj-lt"/>
              </a:rPr>
              <a:t>execute</a:t>
            </a:r>
            <a:r>
              <a:rPr lang="tr-TR" b="0" i="0" dirty="0">
                <a:effectLst/>
                <a:latin typeface="+mj-lt"/>
              </a:rPr>
              <a:t> (b) </a:t>
            </a:r>
            <a:r>
              <a:rPr lang="tr-TR" b="0" i="0" dirty="0" err="1">
                <a:effectLst/>
                <a:latin typeface="+mj-lt"/>
              </a:rPr>
              <a:t>executeQuery</a:t>
            </a:r>
            <a:r>
              <a:rPr lang="tr-TR" b="0" i="0" dirty="0">
                <a:effectLst/>
                <a:latin typeface="+mj-lt"/>
              </a:rPr>
              <a:t>(), ve(c) </a:t>
            </a:r>
            <a:r>
              <a:rPr lang="tr-TR" b="0" i="0" dirty="0" err="1">
                <a:effectLst/>
                <a:latin typeface="+mj-lt"/>
              </a:rPr>
              <a:t>executeUpdate</a:t>
            </a:r>
            <a:r>
              <a:rPr lang="tr-TR" b="0" i="0" dirty="0">
                <a:effectLst/>
                <a:latin typeface="+mj-lt"/>
              </a:rPr>
              <a:t>()metotları ayrıca </a:t>
            </a:r>
            <a:r>
              <a:rPr lang="tr-TR" b="0" i="0" dirty="0" err="1">
                <a:effectLst/>
                <a:latin typeface="+mj-lt"/>
              </a:rPr>
              <a:t>PreparedStatement</a:t>
            </a:r>
            <a:r>
              <a:rPr lang="tr-TR" b="0" i="0" dirty="0">
                <a:effectLst/>
                <a:latin typeface="+mj-lt"/>
              </a:rPr>
              <a:t> nesnesi ile birlikte çalışır.</a:t>
            </a:r>
          </a:p>
          <a:p>
            <a:pPr algn="l"/>
            <a:r>
              <a:rPr lang="tr-TR" b="0" i="0" dirty="0">
                <a:effectLst/>
                <a:latin typeface="+mj-lt"/>
              </a:rPr>
              <a:t>Her parametre işareti, kendisinin sıralı pozisyonu ile anılır. Birinci işaret pozisyon 1 ile, sıradaki pozisyon 2 ile ve benzeri. Bu </a:t>
            </a:r>
            <a:r>
              <a:rPr lang="tr-TR" b="0" i="0" dirty="0" err="1">
                <a:effectLst/>
                <a:latin typeface="+mj-lt"/>
              </a:rPr>
              <a:t>metod</a:t>
            </a:r>
            <a:r>
              <a:rPr lang="tr-TR" b="0" i="0" dirty="0">
                <a:effectLst/>
                <a:latin typeface="+mj-lt"/>
              </a:rPr>
              <a:t> sıfır ile başlayan Java dizi </a:t>
            </a:r>
            <a:r>
              <a:rPr lang="tr-TR" b="0" i="0" dirty="0" err="1">
                <a:effectLst/>
                <a:latin typeface="+mj-lt"/>
              </a:rPr>
              <a:t>indexinden</a:t>
            </a:r>
            <a:r>
              <a:rPr lang="tr-TR" b="0" i="0" dirty="0">
                <a:effectLst/>
                <a:latin typeface="+mj-lt"/>
              </a:rPr>
              <a:t> farklıdır</a:t>
            </a:r>
            <a:r>
              <a:rPr lang="tr-TR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endParaRPr lang="tr-TR" b="0" i="0" dirty="0">
              <a:effectLst/>
              <a:latin typeface="+mj-lt"/>
            </a:endParaRPr>
          </a:p>
          <a:p>
            <a:pPr algn="l"/>
            <a:endParaRPr lang="tr-TR" b="0" i="0" dirty="0">
              <a:effectLst/>
              <a:latin typeface="+mj-lt"/>
            </a:endParaRPr>
          </a:p>
          <a:p>
            <a:pPr algn="just"/>
            <a:endParaRPr lang="tr-TR" b="0" i="0" dirty="0">
              <a:solidFill>
                <a:srgbClr val="212529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7588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https://www.yusufsezer.com.tr/</a:t>
            </a:r>
            <a:endParaRPr lang="tr-TR" dirty="0"/>
          </a:p>
          <a:p>
            <a:r>
              <a:rPr lang="tr-TR" dirty="0">
                <a:hlinkClick r:id="rId3"/>
              </a:rPr>
              <a:t>https://docplayer.biz.tr/</a:t>
            </a:r>
            <a:endParaRPr lang="tr-TR" dirty="0"/>
          </a:p>
          <a:p>
            <a:r>
              <a:rPr lang="en-US" dirty="0">
                <a:hlinkClick r:id="rId4"/>
              </a:rPr>
              <a:t>https://medium.com/gokhanyavas/</a:t>
            </a:r>
            <a:endParaRPr lang="tr-TR" dirty="0"/>
          </a:p>
          <a:p>
            <a:r>
              <a:rPr lang="en-US" dirty="0">
                <a:hlinkClick r:id="rId5"/>
              </a:rPr>
              <a:t>https://web.cs.hacettepe.edu.tr/</a:t>
            </a:r>
            <a:endParaRPr lang="tr-TR" dirty="0"/>
          </a:p>
          <a:p>
            <a:r>
              <a:rPr lang="en-US" dirty="0">
                <a:hlinkClick r:id="rId6"/>
              </a:rPr>
              <a:t>https://www.alpaytirasoglu.com/</a:t>
            </a:r>
            <a:endParaRPr lang="tr-TR" dirty="0"/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B9692603-E4BF-4B67-BABB-587E14DDD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>
            <a:hlinkClick r:id="rId8"/>
            <a:extLst>
              <a:ext uri="{FF2B5EF4-FFF2-40B4-BE49-F238E27FC236}">
                <a16:creationId xmlns:a16="http://schemas.microsoft.com/office/drawing/2014/main" id="{E615FC51-021C-4530-9CCB-7B39F7838C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94742" y="4953001"/>
            <a:ext cx="1778435" cy="1633526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04E655F6-73B9-4FAB-871E-DBA2FF42B388}"/>
              </a:ext>
            </a:extLst>
          </p:cNvPr>
          <p:cNvSpPr/>
          <p:nvPr/>
        </p:nvSpPr>
        <p:spPr>
          <a:xfrm>
            <a:off x="9297466" y="6375757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6138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89562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0311" y="3232513"/>
            <a:ext cx="7768206" cy="88871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İlginiz için teşekkürler…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346176" y="4529540"/>
            <a:ext cx="5499078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 : </a:t>
            </a:r>
            <a:r>
              <a:rPr lang="tr-TR" b="1" dirty="0">
                <a:solidFill>
                  <a:schemeClr val="tx1"/>
                </a:solidFill>
              </a:rPr>
              <a:t>Alper TUĞRUL 1711404021</a:t>
            </a:r>
            <a:br>
              <a:rPr lang="tr-TR" b="1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E-posta                       : alper4889@gmail.com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14/06/2021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v2</a:t>
            </a: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842154" y="24593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lt Başlık 2">
            <a:extLst>
              <a:ext uri="{FF2B5EF4-FFF2-40B4-BE49-F238E27FC236}">
                <a16:creationId xmlns:a16="http://schemas.microsoft.com/office/drawing/2014/main" id="{F3FB4516-AA03-4E40-A3E9-4BD1CB9AAD92}"/>
              </a:ext>
            </a:extLst>
          </p:cNvPr>
          <p:cNvSpPr txBox="1">
            <a:spLocks/>
          </p:cNvSpPr>
          <p:nvPr/>
        </p:nvSpPr>
        <p:spPr>
          <a:xfrm>
            <a:off x="3745173" y="1037409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Nesneye Dayalı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12" name="Resim 11">
            <a:hlinkClick r:id="rId3"/>
            <a:extLst>
              <a:ext uri="{FF2B5EF4-FFF2-40B4-BE49-F238E27FC236}">
                <a16:creationId xmlns:a16="http://schemas.microsoft.com/office/drawing/2014/main" id="{6BDD6285-D7B4-4236-9241-3C7798F7D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877" y="-28029"/>
            <a:ext cx="1778435" cy="1633526"/>
          </a:xfrm>
          <a:prstGeom prst="rect">
            <a:avLst/>
          </a:prstGeom>
        </p:spPr>
      </p:pic>
      <p:sp>
        <p:nvSpPr>
          <p:cNvPr id="13" name="Dikdörtgen 12">
            <a:extLst>
              <a:ext uri="{FF2B5EF4-FFF2-40B4-BE49-F238E27FC236}">
                <a16:creationId xmlns:a16="http://schemas.microsoft.com/office/drawing/2014/main" id="{9CA692D3-0526-46AB-B8B6-5B201CEEFBC0}"/>
              </a:ext>
            </a:extLst>
          </p:cNvPr>
          <p:cNvSpPr/>
          <p:nvPr/>
        </p:nvSpPr>
        <p:spPr>
          <a:xfrm>
            <a:off x="490929" y="1405544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2" descr="Object Oriented Programming: A curated set of resources">
            <a:extLst>
              <a:ext uri="{FF2B5EF4-FFF2-40B4-BE49-F238E27FC236}">
                <a16:creationId xmlns:a16="http://schemas.microsoft.com/office/drawing/2014/main" id="{A7580241-F7E6-4A4F-B885-D5520F181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0"/>
          <a:stretch/>
        </p:blipFill>
        <p:spPr bwMode="auto">
          <a:xfrm>
            <a:off x="9306374" y="212981"/>
            <a:ext cx="2559953" cy="18224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757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JDBC kavramı</a:t>
            </a:r>
            <a:r>
              <a:rPr lang="en-US" dirty="0"/>
              <a:t> </a:t>
            </a:r>
            <a:r>
              <a:rPr lang="en-US" dirty="0" err="1"/>
              <a:t>nedir</a:t>
            </a:r>
            <a:r>
              <a:rPr lang="en-US" dirty="0"/>
              <a:t>?</a:t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6977675" cy="4589387"/>
          </a:xfrm>
        </p:spPr>
        <p:txBody>
          <a:bodyPr>
            <a:normAutofit/>
          </a:bodyPr>
          <a:lstStyle/>
          <a:p>
            <a:pPr algn="just"/>
            <a:r>
              <a:rPr lang="tr-TR" b="0" i="0" dirty="0">
                <a:solidFill>
                  <a:srgbClr val="333333"/>
                </a:solidFill>
                <a:effectLst/>
                <a:latin typeface="+mj-lt"/>
              </a:rPr>
              <a:t>JDBC, Java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+mj-lt"/>
              </a:rPr>
              <a:t>Veritabanı</a:t>
            </a:r>
            <a:r>
              <a:rPr lang="tr-TR" b="0" i="0" dirty="0">
                <a:solidFill>
                  <a:srgbClr val="333333"/>
                </a:solidFill>
                <a:effectLst/>
                <a:latin typeface="+mj-lt"/>
              </a:rPr>
              <a:t> Bağlantısı anlamına gelir. JDBC, sorguyu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+mj-lt"/>
              </a:rPr>
              <a:t>veritabanına</a:t>
            </a:r>
            <a:r>
              <a:rPr lang="tr-TR" b="0" i="0" dirty="0">
                <a:solidFill>
                  <a:srgbClr val="333333"/>
                </a:solidFill>
                <a:effectLst/>
                <a:latin typeface="+mj-lt"/>
              </a:rPr>
              <a:t> bağlamak ve yürütmek için bir Java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+mj-lt"/>
              </a:rPr>
              <a:t>API'sidir</a:t>
            </a:r>
            <a:r>
              <a:rPr lang="tr-TR" b="0" i="0" dirty="0">
                <a:solidFill>
                  <a:srgbClr val="333333"/>
                </a:solidFill>
                <a:effectLst/>
                <a:latin typeface="+mj-lt"/>
              </a:rPr>
              <a:t>. 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+mj-lt"/>
              </a:rPr>
              <a:t>JavaSE'nin</a:t>
            </a:r>
            <a:r>
              <a:rPr lang="tr-TR" b="0" i="0" dirty="0">
                <a:solidFill>
                  <a:srgbClr val="333333"/>
                </a:solidFill>
                <a:effectLst/>
                <a:latin typeface="+mj-lt"/>
              </a:rPr>
              <a:t> (Java Standard Edition) bir parçasıdır. JDBC API,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+mj-lt"/>
              </a:rPr>
              <a:t>veritabanına</a:t>
            </a:r>
            <a:r>
              <a:rPr lang="tr-TR" b="0" i="0" dirty="0">
                <a:solidFill>
                  <a:srgbClr val="333333"/>
                </a:solidFill>
                <a:effectLst/>
                <a:latin typeface="+mj-lt"/>
              </a:rPr>
              <a:t> bağlanmak için JDBC sürücülerini kullanır. Dört tür JDBC sürücüsü vardır: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000000"/>
                </a:solidFill>
                <a:effectLst/>
                <a:latin typeface="+mj-lt"/>
              </a:rPr>
              <a:t>JDBC-ODBC Köprü Sürücüsü,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000000"/>
                </a:solidFill>
                <a:effectLst/>
                <a:latin typeface="+mj-lt"/>
              </a:rPr>
              <a:t>Yerli Sürücü,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000000"/>
                </a:solidFill>
                <a:effectLst/>
                <a:latin typeface="+mj-lt"/>
              </a:rPr>
              <a:t>Ağ Protokolü Sürücüsü ve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000000"/>
                </a:solidFill>
                <a:effectLst/>
                <a:latin typeface="+mj-lt"/>
              </a:rPr>
              <a:t>İnce Sürücü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C87ADBD-BB88-446F-AC71-D428627DD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982" y="3812839"/>
            <a:ext cx="45053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489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JDBC kavramı</a:t>
            </a:r>
            <a:r>
              <a:rPr lang="en-US" dirty="0"/>
              <a:t> </a:t>
            </a:r>
            <a:r>
              <a:rPr lang="en-US" dirty="0" err="1"/>
              <a:t>nedir</a:t>
            </a:r>
            <a:r>
              <a:rPr lang="en-US" dirty="0"/>
              <a:t>?</a:t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6977675" cy="4589387"/>
          </a:xfrm>
        </p:spPr>
        <p:txBody>
          <a:bodyPr>
            <a:normAutofit/>
          </a:bodyPr>
          <a:lstStyle/>
          <a:p>
            <a:pPr algn="just"/>
            <a:r>
              <a:rPr lang="tr-TR" b="0" i="0" dirty="0">
                <a:solidFill>
                  <a:srgbClr val="212529"/>
                </a:solidFill>
                <a:effectLst/>
                <a:latin typeface="+mj-lt"/>
              </a:rPr>
              <a:t>Java JDBC (</a:t>
            </a:r>
            <a:r>
              <a:rPr lang="tr-TR" b="1" i="0" dirty="0">
                <a:solidFill>
                  <a:srgbClr val="212529"/>
                </a:solidFill>
                <a:effectLst/>
                <a:latin typeface="+mj-lt"/>
              </a:rPr>
              <a:t>J</a:t>
            </a:r>
            <a:r>
              <a:rPr lang="tr-TR" b="0" i="0" dirty="0">
                <a:solidFill>
                  <a:srgbClr val="212529"/>
                </a:solidFill>
                <a:effectLst/>
                <a:latin typeface="+mj-lt"/>
              </a:rPr>
              <a:t>ava </a:t>
            </a:r>
            <a:r>
              <a:rPr lang="tr-TR" b="1" i="0" dirty="0" err="1">
                <a:solidFill>
                  <a:srgbClr val="212529"/>
                </a:solidFill>
                <a:effectLst/>
                <a:latin typeface="+mj-lt"/>
              </a:rPr>
              <a:t>D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+mj-lt"/>
              </a:rPr>
              <a:t>ata</a:t>
            </a:r>
            <a:r>
              <a:rPr lang="tr-TR" b="1" i="0" dirty="0" err="1">
                <a:solidFill>
                  <a:srgbClr val="212529"/>
                </a:solidFill>
                <a:effectLst/>
                <a:latin typeface="+mj-lt"/>
              </a:rPr>
              <a:t>B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+mj-lt"/>
              </a:rPr>
              <a:t>ase</a:t>
            </a:r>
            <a:r>
              <a:rPr lang="tr-TR" b="0" i="0" dirty="0">
                <a:solidFill>
                  <a:srgbClr val="212529"/>
                </a:solidFill>
                <a:effectLst/>
                <a:latin typeface="+mj-lt"/>
              </a:rPr>
              <a:t> </a:t>
            </a:r>
            <a:r>
              <a:rPr lang="tr-TR" b="1" i="0" dirty="0">
                <a:solidFill>
                  <a:srgbClr val="212529"/>
                </a:solidFill>
                <a:effectLst/>
                <a:latin typeface="+mj-lt"/>
              </a:rPr>
              <a:t>C</a:t>
            </a:r>
            <a:r>
              <a:rPr lang="tr-TR" b="0" i="0" dirty="0">
                <a:solidFill>
                  <a:srgbClr val="212529"/>
                </a:solidFill>
                <a:effectLst/>
                <a:latin typeface="+mj-lt"/>
              </a:rPr>
              <a:t>onnectivity)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+mj-lt"/>
              </a:rPr>
              <a:t>MySQL</a:t>
            </a:r>
            <a:r>
              <a:rPr lang="tr-TR" b="0" i="0" dirty="0">
                <a:solidFill>
                  <a:srgbClr val="212529"/>
                </a:solidFill>
                <a:effectLst/>
                <a:latin typeface="+mj-lt"/>
              </a:rPr>
              <a:t>,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+mj-lt"/>
              </a:rPr>
              <a:t>Oracle</a:t>
            </a:r>
            <a:r>
              <a:rPr lang="tr-TR" b="0" i="0" dirty="0">
                <a:solidFill>
                  <a:srgbClr val="212529"/>
                </a:solidFill>
                <a:effectLst/>
                <a:latin typeface="+mj-lt"/>
              </a:rPr>
              <a:t>, MS SQL Server gibi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+mj-lt"/>
              </a:rPr>
              <a:t>veritabanlarına</a:t>
            </a:r>
            <a:r>
              <a:rPr lang="tr-TR" b="0" i="0" dirty="0">
                <a:solidFill>
                  <a:srgbClr val="212529"/>
                </a:solidFill>
                <a:effectLst/>
                <a:latin typeface="+mj-lt"/>
              </a:rPr>
              <a:t> bağlanmak veri çekme, listeleme, ekleme, silme, güncelleme gibi işlemleri yapmak için kullanılan pakettir.</a:t>
            </a:r>
          </a:p>
          <a:p>
            <a:pPr algn="just"/>
            <a:r>
              <a:rPr lang="tr-TR" b="0" i="0" dirty="0">
                <a:solidFill>
                  <a:srgbClr val="212529"/>
                </a:solidFill>
                <a:effectLst/>
                <a:latin typeface="+mj-lt"/>
              </a:rPr>
              <a:t>JDBC yapısı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+mj-lt"/>
              </a:rPr>
              <a:t>veritabanından</a:t>
            </a:r>
            <a:r>
              <a:rPr lang="tr-TR" b="0" i="0" dirty="0">
                <a:solidFill>
                  <a:srgbClr val="212529"/>
                </a:solidFill>
                <a:effectLst/>
                <a:latin typeface="+mj-lt"/>
              </a:rPr>
              <a:t> bağımsız olduğundan SQL destekleyen tüm ilişkisel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+mj-lt"/>
              </a:rPr>
              <a:t>veritabanı</a:t>
            </a:r>
            <a:r>
              <a:rPr lang="tr-TR" b="0" i="0" dirty="0">
                <a:solidFill>
                  <a:srgbClr val="212529"/>
                </a:solidFill>
                <a:effectLst/>
                <a:latin typeface="+mj-lt"/>
              </a:rPr>
              <a:t> ile birlikte çalışır.</a:t>
            </a:r>
          </a:p>
          <a:p>
            <a:pPr algn="just"/>
            <a:r>
              <a:rPr lang="tr-TR" b="0" i="0" dirty="0">
                <a:solidFill>
                  <a:srgbClr val="212529"/>
                </a:solidFill>
                <a:effectLst/>
                <a:latin typeface="+mj-lt"/>
              </a:rPr>
              <a:t>Örneğin;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+mj-lt"/>
              </a:rPr>
              <a:t>MySQL</a:t>
            </a:r>
            <a:r>
              <a:rPr lang="tr-TR" b="0" i="0" dirty="0">
                <a:solidFill>
                  <a:srgbClr val="212529"/>
                </a:solidFill>
                <a:effectLst/>
                <a:latin typeface="+mj-lt"/>
              </a:rPr>
              <a:t>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+mj-lt"/>
              </a:rPr>
              <a:t>veritabanında</a:t>
            </a:r>
            <a:r>
              <a:rPr lang="tr-TR" b="0" i="0" dirty="0">
                <a:solidFill>
                  <a:srgbClr val="212529"/>
                </a:solidFill>
                <a:effectLst/>
                <a:latin typeface="+mj-lt"/>
              </a:rPr>
              <a:t> yer alan öğrenci listesi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+mj-lt"/>
              </a:rPr>
              <a:t>Oracle</a:t>
            </a:r>
            <a:r>
              <a:rPr lang="tr-TR" b="0" i="0" dirty="0">
                <a:solidFill>
                  <a:srgbClr val="212529"/>
                </a:solidFill>
                <a:effectLst/>
                <a:latin typeface="+mj-lt"/>
              </a:rPr>
              <a:t>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+mj-lt"/>
              </a:rPr>
              <a:t>veritabanına</a:t>
            </a:r>
            <a:r>
              <a:rPr lang="tr-TR" b="0" i="0" dirty="0">
                <a:solidFill>
                  <a:srgbClr val="212529"/>
                </a:solidFill>
                <a:effectLst/>
                <a:latin typeface="+mj-lt"/>
              </a:rPr>
              <a:t> taşınıp oradan alınmak istendiğinde sadece bağlantı cümlesinin değiştirilmesi yeterli olacaktır.</a:t>
            </a:r>
          </a:p>
          <a:p>
            <a:pPr algn="just"/>
            <a:r>
              <a:rPr lang="tr-TR" dirty="0">
                <a:solidFill>
                  <a:srgbClr val="212529"/>
                </a:solidFill>
                <a:latin typeface="+mj-lt"/>
              </a:rPr>
              <a:t>JDBC API kullanımı için gerekli olan sınıflar </a:t>
            </a:r>
            <a:r>
              <a:rPr lang="tr-TR" dirty="0" err="1">
                <a:solidFill>
                  <a:srgbClr val="212529"/>
                </a:solidFill>
                <a:latin typeface="+mj-lt"/>
              </a:rPr>
              <a:t>java.sql</a:t>
            </a:r>
            <a:r>
              <a:rPr lang="tr-TR" dirty="0">
                <a:solidFill>
                  <a:srgbClr val="212529"/>
                </a:solidFill>
                <a:latin typeface="+mj-lt"/>
              </a:rPr>
              <a:t> paketinde yer alır.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FA6656E-501C-44C8-ABA3-918360319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3645" y="1482143"/>
            <a:ext cx="4020945" cy="511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54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tr-TR" b="0" i="0" dirty="0">
                <a:solidFill>
                  <a:schemeClr val="accent2"/>
                </a:solidFill>
                <a:effectLst/>
              </a:rPr>
              <a:t>5 Adımda Java </a:t>
            </a:r>
            <a:r>
              <a:rPr lang="tr-TR" b="0" i="0" dirty="0" err="1">
                <a:solidFill>
                  <a:schemeClr val="accent2"/>
                </a:solidFill>
                <a:effectLst/>
              </a:rPr>
              <a:t>Veritabanı</a:t>
            </a:r>
            <a:r>
              <a:rPr lang="tr-TR" b="0" i="0" dirty="0">
                <a:solidFill>
                  <a:schemeClr val="accent2"/>
                </a:solidFill>
                <a:effectLst/>
              </a:rPr>
              <a:t> Bağlantısı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2" cy="4589387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333333"/>
                </a:solidFill>
                <a:effectLst/>
                <a:latin typeface="+mj-lt"/>
              </a:rPr>
              <a:t>Herhangi bir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+mj-lt"/>
              </a:rPr>
              <a:t>java</a:t>
            </a:r>
            <a:r>
              <a:rPr lang="tr-TR" b="0" i="0" dirty="0">
                <a:solidFill>
                  <a:srgbClr val="333333"/>
                </a:solidFill>
                <a:effectLst/>
                <a:latin typeface="+mj-lt"/>
              </a:rPr>
              <a:t> uygulamasını JDBC kullanarak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+mj-lt"/>
              </a:rPr>
              <a:t>veritabanına</a:t>
            </a:r>
            <a:r>
              <a:rPr lang="tr-TR" b="0" i="0" dirty="0">
                <a:solidFill>
                  <a:srgbClr val="333333"/>
                </a:solidFill>
                <a:effectLst/>
                <a:latin typeface="+mj-lt"/>
              </a:rPr>
              <a:t> bağlamak için 5 adım vardır. Bu adımlar aşağıdaki gibidir: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000000"/>
                </a:solidFill>
                <a:effectLst/>
                <a:latin typeface="+mj-lt"/>
              </a:rPr>
              <a:t>Sürücü sınıfını kaydedin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000000"/>
                </a:solidFill>
                <a:effectLst/>
                <a:latin typeface="+mj-lt"/>
              </a:rPr>
              <a:t>Bağlantı oluştur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000000"/>
                </a:solidFill>
                <a:effectLst/>
                <a:latin typeface="+mj-lt"/>
              </a:rPr>
              <a:t>İfade oluştur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000000"/>
                </a:solidFill>
                <a:effectLst/>
                <a:latin typeface="+mj-lt"/>
              </a:rPr>
              <a:t>Sorguları yürüt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000000"/>
                </a:solidFill>
                <a:effectLst/>
                <a:latin typeface="+mj-lt"/>
              </a:rPr>
              <a:t>Yakın bağlantı</a:t>
            </a:r>
          </a:p>
          <a:p>
            <a:pPr algn="l"/>
            <a:endParaRPr lang="tr-TR" b="0" i="0" dirty="0">
              <a:solidFill>
                <a:srgbClr val="212529"/>
              </a:solidFill>
              <a:effectLst/>
              <a:latin typeface="+mj-lt"/>
            </a:endParaRPr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B30FEC8-4B2B-455A-94DA-56595911C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617" y="2542737"/>
            <a:ext cx="373380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02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 </a:t>
            </a:r>
            <a:r>
              <a:rPr lang="en-US" dirty="0" err="1"/>
              <a:t>Adımda</a:t>
            </a:r>
            <a:r>
              <a:rPr lang="en-US" dirty="0"/>
              <a:t> Java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Bağlantısı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736" y="1761688"/>
            <a:ext cx="10388876" cy="4571999"/>
          </a:xfrm>
        </p:spPr>
        <p:txBody>
          <a:bodyPr>
            <a:normAutofit/>
          </a:bodyPr>
          <a:lstStyle/>
          <a:p>
            <a:pPr algn="l"/>
            <a:r>
              <a:rPr lang="tr-TR" b="0" i="0" dirty="0">
                <a:solidFill>
                  <a:srgbClr val="212529"/>
                </a:solidFill>
                <a:effectLst/>
                <a:latin typeface="+mj-lt"/>
              </a:rPr>
              <a:t>1-) </a:t>
            </a:r>
            <a:r>
              <a:rPr lang="tr-TR" b="0" i="0" dirty="0">
                <a:solidFill>
                  <a:srgbClr val="FF0000"/>
                </a:solidFill>
                <a:effectLst/>
                <a:latin typeface="+mj-lt"/>
              </a:rPr>
              <a:t>Sü</a:t>
            </a:r>
            <a:r>
              <a:rPr lang="tr-TR" dirty="0">
                <a:solidFill>
                  <a:srgbClr val="FF0000"/>
                </a:solidFill>
                <a:latin typeface="+mj-lt"/>
              </a:rPr>
              <a:t>rücü sınıfını kaydedin:</a:t>
            </a:r>
          </a:p>
          <a:p>
            <a:pPr marL="0" indent="0">
              <a:buNone/>
            </a:pPr>
            <a:r>
              <a:rPr lang="tr-TR" sz="1500" b="1" i="0" dirty="0" err="1">
                <a:solidFill>
                  <a:srgbClr val="333333"/>
                </a:solidFill>
                <a:effectLst/>
                <a:latin typeface="+mj-lt"/>
              </a:rPr>
              <a:t>ForName</a:t>
            </a:r>
            <a:r>
              <a:rPr lang="tr-TR" sz="1500" b="1" i="0" dirty="0">
                <a:solidFill>
                  <a:srgbClr val="333333"/>
                </a:solidFill>
                <a:effectLst/>
                <a:latin typeface="+mj-lt"/>
              </a:rPr>
              <a:t> ()</a:t>
            </a:r>
            <a:r>
              <a:rPr lang="tr-TR" sz="1500" b="0" i="0" dirty="0">
                <a:solidFill>
                  <a:srgbClr val="333333"/>
                </a:solidFill>
                <a:effectLst/>
                <a:latin typeface="+mj-lt"/>
              </a:rPr>
              <a:t> Sınıf </a:t>
            </a:r>
            <a:r>
              <a:rPr lang="tr-TR" sz="1500" b="0" i="0" dirty="0" err="1">
                <a:solidFill>
                  <a:srgbClr val="333333"/>
                </a:solidFill>
                <a:effectLst/>
                <a:latin typeface="+mj-lt"/>
              </a:rPr>
              <a:t>sınıf</a:t>
            </a:r>
            <a:r>
              <a:rPr lang="tr-TR" sz="1500" b="0" i="0" dirty="0">
                <a:solidFill>
                  <a:srgbClr val="333333"/>
                </a:solidFill>
                <a:effectLst/>
                <a:latin typeface="+mj-lt"/>
              </a:rPr>
              <a:t> yöntemi sürücü sınıfı kaydetmek için kullanılır. Bu yöntem, sürücü sınıfını dinamik olarak yüklemek için kullanılır. </a:t>
            </a:r>
            <a:r>
              <a:rPr lang="en-US" sz="1600" b="1" i="0" dirty="0">
                <a:solidFill>
                  <a:srgbClr val="006699"/>
                </a:solidFill>
                <a:effectLst/>
                <a:latin typeface="+mj-lt"/>
              </a:rPr>
              <a:t>public static void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+mj-lt"/>
              </a:rPr>
              <a:t>forName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(String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+mj-lt"/>
              </a:rPr>
              <a:t>className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)  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+mj-lt"/>
              </a:rPr>
              <a:t>ClassNotFoundException'ı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   </a:t>
            </a:r>
            <a:r>
              <a:rPr lang="tr-TR" sz="1600" b="1" dirty="0">
                <a:solidFill>
                  <a:srgbClr val="006699"/>
                </a:solidFill>
                <a:latin typeface="+mj-lt"/>
              </a:rPr>
              <a:t>atar.</a:t>
            </a:r>
            <a:endParaRPr lang="en-US" sz="1600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 algn="l">
              <a:buNone/>
            </a:pPr>
            <a:endParaRPr lang="tr-TR" sz="1500" b="0" i="0" dirty="0">
              <a:solidFill>
                <a:srgbClr val="212529"/>
              </a:solidFill>
              <a:effectLst/>
              <a:latin typeface="+mj-lt"/>
            </a:endParaRPr>
          </a:p>
          <a:p>
            <a:r>
              <a:rPr lang="tr-TR" dirty="0"/>
              <a:t>1-) </a:t>
            </a:r>
            <a:r>
              <a:rPr lang="tr-TR" dirty="0" err="1">
                <a:solidFill>
                  <a:srgbClr val="FF0000"/>
                </a:solidFill>
              </a:rPr>
              <a:t>OracleDriver</a:t>
            </a:r>
            <a:r>
              <a:rPr lang="tr-TR" dirty="0">
                <a:solidFill>
                  <a:srgbClr val="FF0000"/>
                </a:solidFill>
              </a:rPr>
              <a:t> sınıfını kaydetme:</a:t>
            </a:r>
          </a:p>
          <a:p>
            <a:pPr marL="0" indent="0">
              <a:buNone/>
            </a:pPr>
            <a:r>
              <a:rPr lang="tr-TR" b="0" i="0" dirty="0">
                <a:solidFill>
                  <a:srgbClr val="333333"/>
                </a:solidFill>
                <a:effectLst/>
                <a:latin typeface="+mj-lt"/>
              </a:rPr>
              <a:t>Burada, Java programı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+mj-lt"/>
              </a:rPr>
              <a:t>veritabanı</a:t>
            </a:r>
            <a:r>
              <a:rPr lang="tr-TR" b="0" i="0" dirty="0">
                <a:solidFill>
                  <a:srgbClr val="333333"/>
                </a:solidFill>
                <a:effectLst/>
                <a:latin typeface="+mj-lt"/>
              </a:rPr>
              <a:t> bağlantısını kurmak için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+mj-lt"/>
              </a:rPr>
              <a:t>oracle</a:t>
            </a:r>
            <a:r>
              <a:rPr lang="tr-TR" b="0" i="0" dirty="0">
                <a:solidFill>
                  <a:srgbClr val="333333"/>
                </a:solidFill>
                <a:effectLst/>
                <a:latin typeface="+mj-lt"/>
              </a:rPr>
              <a:t> sürücüsünü yüklüyor.</a:t>
            </a:r>
          </a:p>
          <a:p>
            <a:pPr marL="0" indent="0">
              <a:buNone/>
            </a:pPr>
            <a:r>
              <a:rPr lang="tr-TR" b="0" i="0" dirty="0" err="1">
                <a:solidFill>
                  <a:srgbClr val="000000"/>
                </a:solidFill>
                <a:effectLst/>
                <a:latin typeface="+mj-lt"/>
              </a:rPr>
              <a:t>Class.forName</a:t>
            </a:r>
            <a:r>
              <a:rPr lang="tr-TR" b="0" i="0" dirty="0">
                <a:solidFill>
                  <a:srgbClr val="000000"/>
                </a:solidFill>
                <a:effectLst/>
                <a:latin typeface="+mj-lt"/>
              </a:rPr>
              <a:t>( </a:t>
            </a:r>
            <a:r>
              <a:rPr lang="tr-TR" b="0" i="0" dirty="0">
                <a:solidFill>
                  <a:srgbClr val="0000FF"/>
                </a:solidFill>
                <a:effectLst/>
                <a:latin typeface="+mj-lt"/>
              </a:rPr>
              <a:t>"</a:t>
            </a:r>
            <a:r>
              <a:rPr lang="tr-TR" b="0" i="0" dirty="0" err="1">
                <a:solidFill>
                  <a:srgbClr val="0000FF"/>
                </a:solidFill>
                <a:effectLst/>
                <a:latin typeface="+mj-lt"/>
              </a:rPr>
              <a:t>oracle.jdbc.driver.OracleDriver</a:t>
            </a:r>
            <a:r>
              <a:rPr lang="tr-TR" b="0" i="0" dirty="0">
                <a:solidFill>
                  <a:srgbClr val="0000FF"/>
                </a:solidFill>
                <a:effectLst/>
                <a:latin typeface="+mj-lt"/>
              </a:rPr>
              <a:t>" </a:t>
            </a:r>
            <a:r>
              <a:rPr lang="tr-TR" b="0" i="0" dirty="0">
                <a:solidFill>
                  <a:srgbClr val="000000"/>
                </a:solidFill>
                <a:effectLst/>
                <a:latin typeface="+mj-lt"/>
              </a:rPr>
              <a:t>); </a:t>
            </a:r>
            <a:r>
              <a:rPr lang="tr-TR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  <a:p>
            <a:r>
              <a:rPr lang="tr-TR" dirty="0">
                <a:latin typeface="+mj-lt"/>
              </a:rPr>
              <a:t>2</a:t>
            </a:r>
            <a:r>
              <a:rPr lang="tr-TR" b="0" i="0" dirty="0">
                <a:effectLst/>
                <a:latin typeface="+mj-lt"/>
              </a:rPr>
              <a:t>-) </a:t>
            </a:r>
            <a:r>
              <a:rPr lang="tr-TR" b="0" i="0" dirty="0">
                <a:solidFill>
                  <a:srgbClr val="FF0000"/>
                </a:solidFill>
                <a:effectLst/>
                <a:latin typeface="+mj-lt"/>
              </a:rPr>
              <a:t>Bağlantı nesnesi oluşturun:</a:t>
            </a:r>
          </a:p>
          <a:p>
            <a:pPr marL="0" indent="0">
              <a:buNone/>
            </a:pPr>
            <a:r>
              <a:rPr lang="tr-TR" b="1" i="0" dirty="0" err="1">
                <a:solidFill>
                  <a:srgbClr val="333333"/>
                </a:solidFill>
                <a:effectLst/>
                <a:latin typeface="+mj-lt"/>
              </a:rPr>
              <a:t>GetConnection</a:t>
            </a:r>
            <a:r>
              <a:rPr lang="tr-TR" b="1" i="0" dirty="0">
                <a:solidFill>
                  <a:srgbClr val="333333"/>
                </a:solidFill>
                <a:effectLst/>
                <a:latin typeface="+mj-lt"/>
              </a:rPr>
              <a:t> ()</a:t>
            </a:r>
            <a:r>
              <a:rPr lang="tr-TR" b="0" i="0" dirty="0">
                <a:solidFill>
                  <a:srgbClr val="333333"/>
                </a:solidFill>
                <a:effectLst/>
                <a:latin typeface="+mj-lt"/>
              </a:rPr>
              <a:t> 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+mj-lt"/>
              </a:rPr>
              <a:t>DriverManager</a:t>
            </a:r>
            <a:r>
              <a:rPr lang="tr-TR" b="0" i="0" dirty="0">
                <a:solidFill>
                  <a:srgbClr val="333333"/>
                </a:solidFill>
                <a:effectLst/>
                <a:latin typeface="+mj-lt"/>
              </a:rPr>
              <a:t> sınıf yöntemi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+mj-lt"/>
              </a:rPr>
              <a:t>veritabanı</a:t>
            </a:r>
            <a:r>
              <a:rPr lang="tr-TR" b="0" i="0" dirty="0">
                <a:solidFill>
                  <a:srgbClr val="333333"/>
                </a:solidFill>
                <a:effectLst/>
                <a:latin typeface="+mj-lt"/>
              </a:rPr>
              <a:t> ile bağlantı kurmak için kullanılır.</a:t>
            </a:r>
            <a:endParaRPr lang="tr-TR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r>
              <a:rPr lang="tr-TR" b="0" i="0" dirty="0">
                <a:solidFill>
                  <a:srgbClr val="000000"/>
                </a:solidFill>
                <a:effectLst/>
                <a:latin typeface="Inter-Regular"/>
              </a:rPr>
              <a:t>   </a:t>
            </a:r>
          </a:p>
          <a:p>
            <a:pPr marL="0" indent="0">
              <a:buNone/>
            </a:pPr>
            <a:endParaRPr lang="tr-TR" b="0" i="0" dirty="0">
              <a:solidFill>
                <a:srgbClr val="333333"/>
              </a:solidFill>
              <a:effectLst/>
              <a:latin typeface="Inter-Regular"/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034" y="81294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87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921" y="355066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5 </a:t>
            </a:r>
            <a:r>
              <a:rPr lang="en-US" dirty="0" err="1"/>
              <a:t>Adımda</a:t>
            </a:r>
            <a:r>
              <a:rPr lang="en-US" dirty="0"/>
              <a:t> Java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Bağlantısı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736" y="1761688"/>
            <a:ext cx="10388876" cy="4571999"/>
          </a:xfrm>
        </p:spPr>
        <p:txBody>
          <a:bodyPr>
            <a:normAutofit/>
          </a:bodyPr>
          <a:lstStyle/>
          <a:p>
            <a:r>
              <a:rPr lang="tr-TR" b="0" i="0" dirty="0">
                <a:solidFill>
                  <a:srgbClr val="000000"/>
                </a:solidFill>
                <a:effectLst/>
                <a:latin typeface="Inter-Regular"/>
              </a:rPr>
              <a:t> </a:t>
            </a:r>
            <a:r>
              <a:rPr lang="tr-TR" b="0" i="0" dirty="0">
                <a:effectLst/>
                <a:latin typeface="+mj-lt"/>
              </a:rPr>
              <a:t>3-) </a:t>
            </a:r>
            <a:r>
              <a:rPr lang="tr-TR" b="0" i="0" dirty="0">
                <a:solidFill>
                  <a:srgbClr val="FF0000"/>
                </a:solidFill>
                <a:effectLst/>
                <a:latin typeface="+mj-lt"/>
              </a:rPr>
              <a:t>Statement nesnesini oluşturun:</a:t>
            </a:r>
          </a:p>
          <a:p>
            <a:pPr marL="0" indent="0">
              <a:buNone/>
            </a:pPr>
            <a:r>
              <a:rPr lang="tr-TR" b="0" i="0" dirty="0">
                <a:solidFill>
                  <a:srgbClr val="333333"/>
                </a:solidFill>
                <a:effectLst/>
                <a:latin typeface="+mj-lt"/>
              </a:rPr>
              <a:t>İfade oluşturmak için Connection arabiriminin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+mj-lt"/>
              </a:rPr>
              <a:t>createStatement</a:t>
            </a:r>
            <a:r>
              <a:rPr lang="tr-TR" b="0" i="0" dirty="0">
                <a:solidFill>
                  <a:srgbClr val="333333"/>
                </a:solidFill>
                <a:effectLst/>
                <a:latin typeface="+mj-lt"/>
              </a:rPr>
              <a:t>() yöntemi kullanılır. İfadenin nesnesi,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+mj-lt"/>
              </a:rPr>
              <a:t>veritabanı</a:t>
            </a:r>
            <a:r>
              <a:rPr lang="tr-TR" b="0" i="0" dirty="0">
                <a:solidFill>
                  <a:srgbClr val="333333"/>
                </a:solidFill>
                <a:effectLst/>
                <a:latin typeface="+mj-lt"/>
              </a:rPr>
              <a:t> ile sorguları yürütmekten sorumludur.</a:t>
            </a:r>
            <a:r>
              <a:rPr lang="tr-TR" b="0" i="0" dirty="0">
                <a:solidFill>
                  <a:srgbClr val="FF0000"/>
                </a:solidFill>
                <a:effectLst/>
                <a:latin typeface="+mj-lt"/>
              </a:rPr>
              <a:t> </a:t>
            </a:r>
          </a:p>
          <a:p>
            <a:r>
              <a:rPr lang="tr-T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4-) </a:t>
            </a:r>
            <a:r>
              <a:rPr lang="tr-TR" b="0" i="0" dirty="0">
                <a:solidFill>
                  <a:srgbClr val="FF0000"/>
                </a:solidFill>
                <a:effectLst/>
                <a:latin typeface="+mj-lt"/>
              </a:rPr>
              <a:t>Sorguyu yürütün:  </a:t>
            </a:r>
          </a:p>
          <a:p>
            <a:pPr marL="0" indent="0">
              <a:buNone/>
            </a:pPr>
            <a:r>
              <a:rPr lang="tr-TR" b="0" i="0" dirty="0">
                <a:solidFill>
                  <a:srgbClr val="333333"/>
                </a:solidFill>
                <a:effectLst/>
                <a:latin typeface="+mj-lt"/>
              </a:rPr>
              <a:t>Statement arabiriminin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+mj-lt"/>
              </a:rPr>
              <a:t>executeQuery</a:t>
            </a:r>
            <a:r>
              <a:rPr lang="tr-TR" b="0" i="0" dirty="0">
                <a:solidFill>
                  <a:srgbClr val="333333"/>
                </a:solidFill>
                <a:effectLst/>
                <a:latin typeface="+mj-lt"/>
              </a:rPr>
              <a:t>() yöntemi,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+mj-lt"/>
              </a:rPr>
              <a:t>veritabanına</a:t>
            </a:r>
            <a:r>
              <a:rPr lang="tr-TR" b="0" i="0" dirty="0">
                <a:solidFill>
                  <a:srgbClr val="333333"/>
                </a:solidFill>
                <a:effectLst/>
                <a:latin typeface="+mj-lt"/>
              </a:rPr>
              <a:t> sorguları yürütmek için kullanılır. Bu yöntem, bir tablonun tüm kayıtlarını almak için kullanılabilecek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+mj-lt"/>
              </a:rPr>
              <a:t>ResultSet</a:t>
            </a:r>
            <a:r>
              <a:rPr lang="tr-TR" b="0" i="0" dirty="0">
                <a:solidFill>
                  <a:srgbClr val="333333"/>
                </a:solidFill>
                <a:effectLst/>
                <a:latin typeface="+mj-lt"/>
              </a:rPr>
              <a:t> nesnesini döndürür.</a:t>
            </a:r>
          </a:p>
          <a:p>
            <a:r>
              <a:rPr lang="tr-T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5-) </a:t>
            </a:r>
            <a:r>
              <a:rPr lang="tr-TR" b="0" i="0" dirty="0">
                <a:solidFill>
                  <a:srgbClr val="FF0000"/>
                </a:solidFill>
                <a:effectLst/>
                <a:latin typeface="+mj-lt"/>
              </a:rPr>
              <a:t>Bağlantı nesnesini kapatın:</a:t>
            </a:r>
          </a:p>
          <a:p>
            <a:pPr marL="0" indent="0">
              <a:buNone/>
            </a:pPr>
            <a:r>
              <a:rPr lang="tr-TR" b="0" i="0" dirty="0">
                <a:solidFill>
                  <a:srgbClr val="333333"/>
                </a:solidFill>
                <a:effectLst/>
                <a:latin typeface="+mj-lt"/>
              </a:rPr>
              <a:t>Bağlantı nesne deyimi kapatıldığında ve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+mj-lt"/>
              </a:rPr>
              <a:t>ResultSet</a:t>
            </a:r>
            <a:r>
              <a:rPr lang="tr-TR" b="0" i="0" dirty="0">
                <a:solidFill>
                  <a:srgbClr val="333333"/>
                </a:solidFill>
                <a:effectLst/>
                <a:latin typeface="+mj-lt"/>
              </a:rPr>
              <a:t> otomatik olarak kapatılacaktır. Bağlantı arabiriminin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+mj-lt"/>
              </a:rPr>
              <a:t>close</a:t>
            </a:r>
            <a:r>
              <a:rPr lang="tr-TR" b="0" i="0" dirty="0">
                <a:solidFill>
                  <a:srgbClr val="333333"/>
                </a:solidFill>
                <a:effectLst/>
                <a:latin typeface="+mj-lt"/>
              </a:rPr>
              <a:t>() yöntemi, bağlantıyı kapatmak için kullanılır.</a:t>
            </a:r>
            <a:endParaRPr lang="tr-TR" b="0" i="0" dirty="0">
              <a:solidFill>
                <a:srgbClr val="FF0000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tr-TR" b="0" i="0" dirty="0">
              <a:solidFill>
                <a:srgbClr val="333333"/>
              </a:solidFill>
              <a:effectLst/>
              <a:latin typeface="Inter-Regular"/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034" y="81294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23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921" y="355066"/>
            <a:ext cx="8911687" cy="1280890"/>
          </a:xfrm>
        </p:spPr>
        <p:txBody>
          <a:bodyPr>
            <a:normAutofit/>
          </a:bodyPr>
          <a:lstStyle/>
          <a:p>
            <a:r>
              <a:rPr lang="tr-TR" dirty="0"/>
              <a:t>JDBC’DE İŞLEM YÖNETİMİ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736" y="1761688"/>
            <a:ext cx="10388876" cy="4571999"/>
          </a:xfrm>
        </p:spPr>
        <p:txBody>
          <a:bodyPr>
            <a:normAutofit/>
          </a:bodyPr>
          <a:lstStyle/>
          <a:p>
            <a:pPr algn="just"/>
            <a:r>
              <a:rPr lang="tr-TR" b="0" i="0" dirty="0">
                <a:solidFill>
                  <a:srgbClr val="333333"/>
                </a:solidFill>
                <a:effectLst/>
                <a:latin typeface="+mj-lt"/>
              </a:rPr>
              <a:t>İşlem </a:t>
            </a:r>
            <a:r>
              <a:rPr lang="tr-TR" b="1" i="0" dirty="0">
                <a:solidFill>
                  <a:srgbClr val="333333"/>
                </a:solidFill>
                <a:effectLst/>
                <a:latin typeface="+mj-lt"/>
              </a:rPr>
              <a:t>, tek bir iş birimini</a:t>
            </a:r>
            <a:r>
              <a:rPr lang="tr-TR" b="0" i="0" dirty="0">
                <a:solidFill>
                  <a:srgbClr val="333333"/>
                </a:solidFill>
                <a:effectLst/>
                <a:latin typeface="+mj-lt"/>
              </a:rPr>
              <a:t> temsil eder .</a:t>
            </a:r>
          </a:p>
          <a:p>
            <a:pPr algn="just"/>
            <a:r>
              <a:rPr lang="tr-TR" b="0" i="0" dirty="0">
                <a:solidFill>
                  <a:srgbClr val="333333"/>
                </a:solidFill>
                <a:effectLst/>
                <a:latin typeface="+mj-lt"/>
              </a:rPr>
              <a:t>ACID özellikleri, işlem yönetimini iyi tanımlar. ACID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+mj-lt"/>
              </a:rPr>
              <a:t>Atomisite</a:t>
            </a:r>
            <a:r>
              <a:rPr lang="tr-TR" b="0" i="0" dirty="0">
                <a:solidFill>
                  <a:srgbClr val="333333"/>
                </a:solidFill>
                <a:effectLst/>
                <a:latin typeface="+mj-lt"/>
              </a:rPr>
              <a:t>, Tutarlılık, izolasyon ve dayanıklılık anlamına gelir.</a:t>
            </a:r>
          </a:p>
          <a:p>
            <a:pPr algn="just"/>
            <a:r>
              <a:rPr lang="tr-TR" b="1" i="0" dirty="0" err="1">
                <a:solidFill>
                  <a:srgbClr val="333333"/>
                </a:solidFill>
                <a:effectLst/>
                <a:latin typeface="+mj-lt"/>
              </a:rPr>
              <a:t>Atomisite</a:t>
            </a:r>
            <a:r>
              <a:rPr lang="tr-TR" b="0" i="0" dirty="0">
                <a:solidFill>
                  <a:srgbClr val="333333"/>
                </a:solidFill>
                <a:effectLst/>
                <a:latin typeface="+mj-lt"/>
              </a:rPr>
              <a:t> ya hepsi başarılı ya da hiçbiri anlamına gelir.</a:t>
            </a:r>
          </a:p>
          <a:p>
            <a:pPr algn="just"/>
            <a:r>
              <a:rPr lang="tr-TR" b="1" i="0" dirty="0">
                <a:solidFill>
                  <a:srgbClr val="333333"/>
                </a:solidFill>
                <a:effectLst/>
                <a:latin typeface="+mj-lt"/>
              </a:rPr>
              <a:t>Tutarlılık</a:t>
            </a:r>
            <a:r>
              <a:rPr lang="tr-TR" b="0" i="0" dirty="0">
                <a:solidFill>
                  <a:srgbClr val="333333"/>
                </a:solidFill>
                <a:effectLst/>
                <a:latin typeface="+mj-lt"/>
              </a:rPr>
              <a:t> ,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+mj-lt"/>
              </a:rPr>
              <a:t>veritabanının</a:t>
            </a:r>
            <a:r>
              <a:rPr lang="tr-TR" b="0" i="0" dirty="0">
                <a:solidFill>
                  <a:srgbClr val="333333"/>
                </a:solidFill>
                <a:effectLst/>
                <a:latin typeface="+mj-lt"/>
              </a:rPr>
              <a:t> tutarlı bir durumdan başka bir tutarlı duruma getirilmesini sağlar.</a:t>
            </a:r>
          </a:p>
          <a:p>
            <a:pPr algn="just"/>
            <a:r>
              <a:rPr lang="tr-TR" b="1" i="0" dirty="0">
                <a:solidFill>
                  <a:srgbClr val="333333"/>
                </a:solidFill>
                <a:effectLst/>
                <a:latin typeface="+mj-lt"/>
              </a:rPr>
              <a:t>İzolasyon</a:t>
            </a:r>
            <a:r>
              <a:rPr lang="tr-TR" b="0" i="0" dirty="0">
                <a:solidFill>
                  <a:srgbClr val="333333"/>
                </a:solidFill>
                <a:effectLst/>
                <a:latin typeface="+mj-lt"/>
              </a:rPr>
              <a:t> , işlemin diğer işlemlerden izole edilmesini sağlar.</a:t>
            </a:r>
          </a:p>
          <a:p>
            <a:pPr algn="just"/>
            <a:r>
              <a:rPr lang="tr-TR" b="1" i="0" dirty="0">
                <a:solidFill>
                  <a:srgbClr val="333333"/>
                </a:solidFill>
                <a:effectLst/>
                <a:latin typeface="+mj-lt"/>
              </a:rPr>
              <a:t>Dayanıklılık</a:t>
            </a:r>
            <a:r>
              <a:rPr lang="tr-TR" b="0" i="0" dirty="0">
                <a:solidFill>
                  <a:srgbClr val="333333"/>
                </a:solidFill>
                <a:effectLst/>
                <a:latin typeface="+mj-lt"/>
              </a:rPr>
              <a:t> , bir işlem gerçekleştirildikten sonra, hata, güç kaybı vb. durumlarda bile öyle kalacağı anlamına gelir.</a:t>
            </a:r>
          </a:p>
          <a:p>
            <a:pPr marL="0" indent="0">
              <a:buNone/>
            </a:pPr>
            <a:endParaRPr lang="tr-TR" b="0" i="0" dirty="0">
              <a:solidFill>
                <a:srgbClr val="333333"/>
              </a:solidFill>
              <a:effectLst/>
              <a:latin typeface="Inter-Regular"/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034" y="81294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656EDCD-1B4E-4DD5-AC0E-A8926B4BE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513" y="4412031"/>
            <a:ext cx="4917684" cy="244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90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JDBC Kullanımı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2" cy="4589387"/>
          </a:xfrm>
        </p:spPr>
        <p:txBody>
          <a:bodyPr>
            <a:normAutofit/>
          </a:bodyPr>
          <a:lstStyle/>
          <a:p>
            <a:pPr algn="l"/>
            <a:r>
              <a:rPr lang="tr-TR" dirty="0"/>
              <a:t> </a:t>
            </a:r>
            <a:r>
              <a:rPr lang="tr-TR" b="0" i="0" dirty="0">
                <a:solidFill>
                  <a:srgbClr val="212529"/>
                </a:solidFill>
                <a:effectLst/>
                <a:latin typeface="+mj-lt"/>
              </a:rPr>
              <a:t>JDBC API kullanımı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+mj-lt"/>
              </a:rPr>
              <a:t>veritabanı</a:t>
            </a:r>
            <a:r>
              <a:rPr lang="tr-TR" b="0" i="0" dirty="0">
                <a:solidFill>
                  <a:srgbClr val="212529"/>
                </a:solidFill>
                <a:effectLst/>
                <a:latin typeface="+mj-lt"/>
              </a:rPr>
              <a:t> sürücünün yüklenmesi,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+mj-lt"/>
              </a:rPr>
              <a:t>veritabanı</a:t>
            </a:r>
            <a:r>
              <a:rPr lang="tr-TR" b="0" i="0" dirty="0">
                <a:solidFill>
                  <a:srgbClr val="212529"/>
                </a:solidFill>
                <a:effectLst/>
                <a:latin typeface="+mj-lt"/>
              </a:rPr>
              <a:t> bağlantısı, SQL sorgusunun gönderilmesi ve sonuçların alınması adımlarından oluşur.</a:t>
            </a:r>
          </a:p>
          <a:p>
            <a:pPr algn="l"/>
            <a:r>
              <a:rPr lang="tr-TR" b="0" i="0" dirty="0" err="1">
                <a:solidFill>
                  <a:srgbClr val="212529"/>
                </a:solidFill>
                <a:effectLst/>
                <a:latin typeface="+mj-lt"/>
              </a:rPr>
              <a:t>Veritabanı</a:t>
            </a:r>
            <a:r>
              <a:rPr lang="tr-TR" b="0" i="0" dirty="0">
                <a:solidFill>
                  <a:srgbClr val="212529"/>
                </a:solidFill>
                <a:effectLst/>
                <a:latin typeface="+mj-lt"/>
              </a:rPr>
              <a:t> bağlantısı için öncelikle kullanılacak olan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+mj-lt"/>
              </a:rPr>
              <a:t>veritabanı</a:t>
            </a:r>
            <a:r>
              <a:rPr lang="tr-TR" b="0" i="0" dirty="0">
                <a:solidFill>
                  <a:srgbClr val="212529"/>
                </a:solidFill>
                <a:effectLst/>
                <a:latin typeface="+mj-lt"/>
              </a:rPr>
              <a:t> sistemine ait bağlantı sürücüsünün projeye eklenmesi gerekir.</a:t>
            </a:r>
          </a:p>
          <a:p>
            <a:pPr algn="l"/>
            <a:r>
              <a:rPr lang="tr-TR" b="0" i="0" dirty="0">
                <a:solidFill>
                  <a:srgbClr val="212529"/>
                </a:solidFill>
                <a:effectLst/>
                <a:latin typeface="+mj-lt"/>
              </a:rPr>
              <a:t>Bu işlem komut yorumlayıcısına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+mj-lt"/>
              </a:rPr>
              <a:t>jar</a:t>
            </a:r>
            <a:r>
              <a:rPr lang="tr-TR" b="0" i="0" dirty="0">
                <a:solidFill>
                  <a:srgbClr val="212529"/>
                </a:solidFill>
                <a:effectLst/>
                <a:latin typeface="+mj-lt"/>
              </a:rPr>
              <a:t> dosyasının dahil edilmesi, IDE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+mj-lt"/>
              </a:rPr>
              <a:t>arayüzünde</a:t>
            </a:r>
            <a:r>
              <a:rPr lang="tr-TR" b="0" i="0" dirty="0">
                <a:solidFill>
                  <a:srgbClr val="212529"/>
                </a:solidFill>
                <a:effectLst/>
                <a:latin typeface="+mj-lt"/>
              </a:rPr>
              <a:t>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+mj-lt"/>
              </a:rPr>
              <a:t>libraries</a:t>
            </a:r>
            <a:r>
              <a:rPr lang="tr-TR" b="0" i="0" dirty="0">
                <a:solidFill>
                  <a:srgbClr val="212529"/>
                </a:solidFill>
                <a:effectLst/>
                <a:latin typeface="+mj-lt"/>
              </a:rPr>
              <a:t> bölümüne eklenmesi veya </a:t>
            </a:r>
            <a:r>
              <a:rPr lang="tr-TR" b="0" i="0" dirty="0" err="1">
                <a:solidFill>
                  <a:srgbClr val="212529"/>
                </a:solidFill>
                <a:effectLst/>
                <a:latin typeface="+mj-lt"/>
              </a:rPr>
              <a:t>Maven</a:t>
            </a:r>
            <a:r>
              <a:rPr lang="tr-TR" b="0" i="0" dirty="0">
                <a:solidFill>
                  <a:srgbClr val="212529"/>
                </a:solidFill>
                <a:effectLst/>
                <a:latin typeface="+mj-lt"/>
              </a:rPr>
              <a:t> gibi paket yöneticilerinin kullanımı ile yapılabilir.</a:t>
            </a:r>
          </a:p>
          <a:p>
            <a:pPr algn="l"/>
            <a:endParaRPr lang="tr-TR" b="0" i="0" dirty="0">
              <a:solidFill>
                <a:srgbClr val="212529"/>
              </a:solidFill>
              <a:effectLst/>
              <a:latin typeface="+mj-lt"/>
            </a:endParaRPr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963816FE-F3A9-4304-8FE9-D2409AC92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046" y="3861032"/>
            <a:ext cx="4395831" cy="247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34333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978</TotalTime>
  <Words>1195</Words>
  <Application>Microsoft Office PowerPoint</Application>
  <PresentationFormat>Geniş ekran</PresentationFormat>
  <Paragraphs>174</Paragraphs>
  <Slides>26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26</vt:i4>
      </vt:variant>
    </vt:vector>
  </HeadingPairs>
  <TitlesOfParts>
    <vt:vector size="33" baseType="lpstr">
      <vt:lpstr>Arial</vt:lpstr>
      <vt:lpstr>Calibri</vt:lpstr>
      <vt:lpstr>Century Gothic</vt:lpstr>
      <vt:lpstr>Inter-Regular</vt:lpstr>
      <vt:lpstr>system-ui</vt:lpstr>
      <vt:lpstr>Wingdings 3</vt:lpstr>
      <vt:lpstr>Duman</vt:lpstr>
      <vt:lpstr>Java JDBC Kullanımı</vt:lpstr>
      <vt:lpstr>İçindekiler</vt:lpstr>
      <vt:lpstr>JDBC kavramı nedir? </vt:lpstr>
      <vt:lpstr>JDBC kavramı nedir? </vt:lpstr>
      <vt:lpstr>5 Adımda Java Veritabanı Bağlantısı</vt:lpstr>
      <vt:lpstr>5 Adımda Java Veritabanı Bağlantısı</vt:lpstr>
      <vt:lpstr>5 Adımda Java Veritabanı Bağlantısı</vt:lpstr>
      <vt:lpstr>JDBC’DE İŞLEM YÖNETİMİ</vt:lpstr>
      <vt:lpstr>JDBC Kullanımı</vt:lpstr>
      <vt:lpstr>JDBC Kullanımı(devam)</vt:lpstr>
      <vt:lpstr>JDBC Mimarisi nedir ?</vt:lpstr>
      <vt:lpstr>Sürücünün yüklenmesi</vt:lpstr>
      <vt:lpstr>Veritabanı Bağlantısı</vt:lpstr>
      <vt:lpstr>PowerPoint Sunusu</vt:lpstr>
      <vt:lpstr>Statement</vt:lpstr>
      <vt:lpstr>PreparedStatement</vt:lpstr>
      <vt:lpstr>CallableStatement</vt:lpstr>
      <vt:lpstr>ResultSet</vt:lpstr>
      <vt:lpstr>JDBC Örnekleri</vt:lpstr>
      <vt:lpstr>JDBC Örnekleri</vt:lpstr>
      <vt:lpstr>JDBC Örnekleri</vt:lpstr>
      <vt:lpstr>JDBC Örnekleri</vt:lpstr>
      <vt:lpstr>JDBC Örnekleri</vt:lpstr>
      <vt:lpstr>Sonuç</vt:lpstr>
      <vt:lpstr>Kaynaklar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Soyutlama Nedir?</dc:title>
  <dc:creator>İsmail KIRBAŞ</dc:creator>
  <cp:lastModifiedBy>Alper TUĞRUL</cp:lastModifiedBy>
  <cp:revision>54</cp:revision>
  <dcterms:created xsi:type="dcterms:W3CDTF">2020-04-15T07:57:29Z</dcterms:created>
  <dcterms:modified xsi:type="dcterms:W3CDTF">2021-06-15T10:15:56Z</dcterms:modified>
</cp:coreProperties>
</file>