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72" r:id="rId10"/>
    <p:sldId id="273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89816-B25A-48C7-910D-387A1BED5E76}" v="506" dt="2021-06-16T19:44:14.749"/>
    <p1510:client id="{F62C71AB-561D-49A5-A50F-B31149B8107C}" v="25" dt="2021-06-16T19:45:32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berkay22demirel.blogspot.com/2018/12/java-override-ve-overload-nedir.html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omerozkan.net/java-override-anotasyon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tutorialspoint.com/java/java_overriding.htm" TargetMode="External"/><Relationship Id="rId4" Type="http://schemas.openxmlformats.org/officeDocument/2006/relationships/hyperlink" Target="https://www.mrcaracal.com/java-dersleri-30-override/" TargetMode="External"/><Relationship Id="rId9" Type="http://schemas.openxmlformats.org/officeDocument/2006/relationships/hyperlink" Target="http://youtube.com/bmdersler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Javada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Override</a:t>
            </a:r>
            <a:endParaRPr lang="tr-TR" sz="3600" b="1" dirty="0" err="1">
              <a:solidFill>
                <a:srgbClr val="000000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92632" y="4712102"/>
            <a:ext cx="582812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Selahattin Tutkun 1811404047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05B9D6-49AE-4EC2-A9ED-C656C2E0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Override</a:t>
            </a:r>
            <a:r>
              <a:rPr lang="tr-TR" dirty="0"/>
              <a:t>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C6557-C811-470B-AF7A-A3949A2E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"Virtual" anahtar kelimesi temel sınıftaki metodun geçersiz kılınmasına izin verirken "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" anahtar kelimesi geçersiz kılma işlemini zorunlu kılar. Temel sınıftaki metodun "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" olarak tanımlanması için sınıfın da "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" olması gerekir ve 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metodlar</a:t>
            </a:r>
            <a:r>
              <a:rPr lang="tr-TR" dirty="0">
                <a:ea typeface="+mn-lt"/>
                <a:cs typeface="+mn-lt"/>
              </a:rPr>
              <a:t> sadece </a:t>
            </a:r>
            <a:r>
              <a:rPr lang="tr-TR" dirty="0" err="1">
                <a:ea typeface="+mn-lt"/>
                <a:cs typeface="+mn-lt"/>
              </a:rPr>
              <a:t>declaration</a:t>
            </a:r>
            <a:r>
              <a:rPr lang="tr-TR" dirty="0">
                <a:ea typeface="+mn-lt"/>
                <a:cs typeface="+mn-lt"/>
              </a:rPr>
              <a:t> (bildirim) olarak tanımlanır. </a:t>
            </a:r>
            <a:r>
              <a:rPr lang="tr-TR" dirty="0" err="1">
                <a:ea typeface="+mn-lt"/>
                <a:cs typeface="+mn-lt"/>
              </a:rPr>
              <a:t>Implementation</a:t>
            </a:r>
            <a:r>
              <a:rPr lang="tr-TR" dirty="0">
                <a:ea typeface="+mn-lt"/>
                <a:cs typeface="+mn-lt"/>
              </a:rPr>
              <a:t> (uygulama) kısmı eklenmez ve bu kısım türetilen sınıflardaki </a:t>
            </a:r>
            <a:r>
              <a:rPr lang="tr-TR" dirty="0" err="1">
                <a:ea typeface="+mn-lt"/>
                <a:cs typeface="+mn-lt"/>
              </a:rPr>
              <a:t>metodlara</a:t>
            </a:r>
            <a:r>
              <a:rPr lang="tr-TR" dirty="0">
                <a:ea typeface="+mn-lt"/>
                <a:cs typeface="+mn-lt"/>
              </a:rPr>
              <a:t> bırakılır. Eğer türetilmiş sınıf ve </a:t>
            </a:r>
            <a:r>
              <a:rPr lang="tr-TR" dirty="0" err="1">
                <a:ea typeface="+mn-lt"/>
                <a:cs typeface="+mn-lt"/>
              </a:rPr>
              <a:t>metod</a:t>
            </a:r>
            <a:r>
              <a:rPr lang="tr-TR" dirty="0">
                <a:ea typeface="+mn-lt"/>
                <a:cs typeface="+mn-lt"/>
              </a:rPr>
              <a:t> da 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 ise </a:t>
            </a:r>
            <a:r>
              <a:rPr lang="tr-TR" dirty="0" err="1">
                <a:ea typeface="+mn-lt"/>
                <a:cs typeface="+mn-lt"/>
              </a:rPr>
              <a:t>override</a:t>
            </a:r>
            <a:r>
              <a:rPr lang="tr-TR" dirty="0">
                <a:ea typeface="+mn-lt"/>
                <a:cs typeface="+mn-lt"/>
              </a:rPr>
              <a:t> işlemi zorunlu değildir fakat daha sonra tekrar türetilip </a:t>
            </a:r>
            <a:r>
              <a:rPr lang="tr-TR" dirty="0" err="1">
                <a:ea typeface="+mn-lt"/>
                <a:cs typeface="+mn-lt"/>
              </a:rPr>
              <a:t>override</a:t>
            </a:r>
            <a:r>
              <a:rPr lang="tr-TR" dirty="0">
                <a:ea typeface="+mn-lt"/>
                <a:cs typeface="+mn-lt"/>
              </a:rPr>
              <a:t> (geçersiz kılma) edilmesi gerekir.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Türetilmiş ve </a:t>
            </a:r>
            <a:r>
              <a:rPr lang="tr-TR" dirty="0" err="1">
                <a:ea typeface="+mn-lt"/>
                <a:cs typeface="+mn-lt"/>
              </a:rPr>
              <a:t>override</a:t>
            </a:r>
            <a:r>
              <a:rPr lang="tr-TR" dirty="0">
                <a:ea typeface="+mn-lt"/>
                <a:cs typeface="+mn-lt"/>
              </a:rPr>
              <a:t> edilmiş bir </a:t>
            </a:r>
            <a:r>
              <a:rPr lang="tr-TR" dirty="0" err="1">
                <a:ea typeface="+mn-lt"/>
                <a:cs typeface="+mn-lt"/>
              </a:rPr>
              <a:t>metod</a:t>
            </a:r>
            <a:r>
              <a:rPr lang="tr-TR" dirty="0">
                <a:ea typeface="+mn-lt"/>
                <a:cs typeface="+mn-lt"/>
              </a:rPr>
              <a:t> herhangi bir  anahtar kelime eklemeden tekrar geçersiz kılınabilir. Bunu engellemek için </a:t>
            </a:r>
            <a:r>
              <a:rPr lang="tr-TR" b="1" dirty="0" err="1">
                <a:ea typeface="+mn-lt"/>
                <a:cs typeface="+mn-lt"/>
              </a:rPr>
              <a:t>sealed</a:t>
            </a:r>
            <a:r>
              <a:rPr lang="tr-TR" dirty="0">
                <a:ea typeface="+mn-lt"/>
                <a:cs typeface="+mn-lt"/>
              </a:rPr>
              <a:t> anahtar kelimesi kullanılır. Bu anahtar kelime sadece geçersiz kılınmış </a:t>
            </a:r>
            <a:r>
              <a:rPr lang="tr-TR" dirty="0" err="1">
                <a:ea typeface="+mn-lt"/>
                <a:cs typeface="+mn-lt"/>
              </a:rPr>
              <a:t>metodlarda</a:t>
            </a:r>
            <a:r>
              <a:rPr lang="tr-TR" dirty="0">
                <a:ea typeface="+mn-lt"/>
                <a:cs typeface="+mn-lt"/>
              </a:rPr>
              <a:t> işe yarar ve o metodun tekrar geçersiz kılınmasını engeller.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999911-2216-4340-A38B-5B216458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9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'Wingdings 3',Sans-Serif" charset="2"/>
              <a:buChar char=""/>
            </a:pPr>
            <a:r>
              <a:rPr lang="en-US" dirty="0">
                <a:ea typeface="+mn-lt"/>
                <a:cs typeface="+mn-lt"/>
                <a:hlinkClick r:id="rId2"/>
              </a:rPr>
              <a:t>https://omerozkan.net/java-override-anotasyonu/</a:t>
            </a:r>
            <a:endParaRPr lang="en-US">
              <a:ea typeface="+mn-lt"/>
              <a:cs typeface="+mn-lt"/>
              <a:hlinkClick r:id="rId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'Wingdings 3',Sans-Serif" charset="2"/>
              <a:buChar char=""/>
            </a:pPr>
            <a:r>
              <a:rPr lang="en-US" dirty="0">
                <a:ea typeface="+mn-lt"/>
                <a:cs typeface="+mn-lt"/>
                <a:hlinkClick r:id="rId3"/>
              </a:rPr>
              <a:t>http://berkay22demirel.blogspot.com/2018/12/java-override-ve-overload-nedir.html</a:t>
            </a: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'Wingdings 3',Sans-Serif" charset="2"/>
              <a:buChar char=""/>
            </a:pPr>
            <a:r>
              <a:rPr lang="en-US" dirty="0">
                <a:ea typeface="+mn-lt"/>
                <a:cs typeface="+mn-lt"/>
                <a:hlinkClick r:id="rId4"/>
              </a:rPr>
              <a:t>https://www.mrcaracal.com/java-dersleri-30-override/</a:t>
            </a:r>
            <a:endParaRPr lang="en-US">
              <a:ea typeface="+mn-lt"/>
              <a:cs typeface="+mn-lt"/>
              <a:hlinkClick r:id="rId4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'Wingdings 3',Sans-Serif" charset="2"/>
              <a:buChar char=""/>
            </a:pPr>
            <a:r>
              <a:rPr lang="en-US" dirty="0">
                <a:ea typeface="+mn-lt"/>
                <a:cs typeface="+mn-lt"/>
                <a:hlinkClick r:id="rId5"/>
              </a:rPr>
              <a:t>https://www.tutorialspoint.com/java/java_overriding.htm</a:t>
            </a:r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Selahattin Tutkun 1811404047</a:t>
            </a:r>
            <a:br>
              <a:rPr lang="tr-TR" b="1" dirty="0"/>
            </a:br>
            <a:r>
              <a:rPr lang="tr-TR" dirty="0">
                <a:solidFill>
                  <a:schemeClr val="tx1"/>
                </a:solidFill>
              </a:rPr>
              <a:t>E-posta                       : selahattintutkun_55@hotmail.com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Javada</a:t>
            </a:r>
            <a:r>
              <a:rPr lang="tr-TR" dirty="0"/>
              <a:t> </a:t>
            </a:r>
            <a:r>
              <a:rPr lang="tr-TR" dirty="0" err="1"/>
              <a:t>Override</a:t>
            </a:r>
            <a:endParaRPr lang="tr-TR" dirty="0"/>
          </a:p>
          <a:p>
            <a:r>
              <a:rPr lang="tr-TR" dirty="0"/>
              <a:t>Örnekli Açıklama-1 </a:t>
            </a:r>
          </a:p>
          <a:p>
            <a:r>
              <a:rPr lang="tr-TR" dirty="0"/>
              <a:t>Örnekli Açıklama -2</a:t>
            </a:r>
          </a:p>
          <a:p>
            <a:r>
              <a:rPr lang="tr-TR" dirty="0"/>
              <a:t>Örnekli Açıklama(2) -1</a:t>
            </a:r>
          </a:p>
          <a:p>
            <a:r>
              <a:rPr lang="tr-TR" dirty="0">
                <a:ea typeface="+mn-lt"/>
                <a:cs typeface="+mn-lt"/>
              </a:rPr>
              <a:t>Örnekli Açıklama(2)</a:t>
            </a:r>
            <a:r>
              <a:rPr lang="tr-TR" dirty="0"/>
              <a:t> -2</a:t>
            </a:r>
          </a:p>
          <a:p>
            <a:r>
              <a:rPr lang="tr-TR" dirty="0"/>
              <a:t>Geçersiz Kılma - 1</a:t>
            </a:r>
          </a:p>
          <a:p>
            <a:r>
              <a:rPr lang="tr-TR" dirty="0"/>
              <a:t>Geçersiz kılma -2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Kaynakça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ea typeface="+mj-lt"/>
                <a:cs typeface="+mj-lt"/>
              </a:rPr>
              <a:t>JAVADA OVERRIDE NEDIR?</a:t>
            </a:r>
          </a:p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7557834" cy="4589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'Wingdings 3',Sans-Serif" charset="2"/>
              <a:buChar char=""/>
            </a:pPr>
            <a:r>
              <a:rPr lang="en-US" sz="2400" err="1">
                <a:ea typeface="+mn-lt"/>
                <a:cs typeface="+mn-lt"/>
              </a:rPr>
              <a:t>Java’da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sınıfın</a:t>
            </a:r>
            <a:r>
              <a:rPr lang="en-US" sz="2400" dirty="0">
                <a:ea typeface="+mn-lt"/>
                <a:cs typeface="+mn-lt"/>
              </a:rPr>
              <a:t> interface </a:t>
            </a:r>
            <a:r>
              <a:rPr lang="en-US" sz="240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ata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sınıfında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yer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alan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metodları</a:t>
            </a:r>
            <a:r>
              <a:rPr lang="en-US" sz="2400" dirty="0">
                <a:ea typeface="+mn-lt"/>
                <a:cs typeface="+mn-lt"/>
              </a:rPr>
              <a:t> implement </a:t>
            </a:r>
            <a:r>
              <a:rPr lang="en-US" sz="2400" err="1">
                <a:ea typeface="+mn-lt"/>
                <a:cs typeface="+mn-lt"/>
              </a:rPr>
              <a:t>etmek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veya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değiştirmek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için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yazılan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metodu</a:t>
            </a:r>
            <a:r>
              <a:rPr lang="en-US" sz="2400" dirty="0">
                <a:ea typeface="+mn-lt"/>
                <a:cs typeface="+mn-lt"/>
              </a:rPr>
              <a:t> Override </a:t>
            </a:r>
            <a:r>
              <a:rPr lang="en-US" sz="2400" err="1">
                <a:ea typeface="+mn-lt"/>
                <a:cs typeface="+mn-lt"/>
              </a:rPr>
              <a:t>annotasyonu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ile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işaretleyerek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bunu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belirtmiş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oluruz</a:t>
            </a:r>
            <a:r>
              <a:rPr lang="en-US" sz="2400" dirty="0">
                <a:ea typeface="+mn-lt"/>
                <a:cs typeface="+mn-lt"/>
              </a:rPr>
              <a:t>. Bir </a:t>
            </a:r>
            <a:r>
              <a:rPr lang="en-US" sz="2400" err="1">
                <a:ea typeface="+mn-lt"/>
                <a:cs typeface="+mn-lt"/>
              </a:rPr>
              <a:t>sınıf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içerisinde</a:t>
            </a:r>
            <a:r>
              <a:rPr lang="en-US" sz="2400" dirty="0">
                <a:ea typeface="+mn-lt"/>
                <a:cs typeface="+mn-lt"/>
              </a:rPr>
              <a:t> Override </a:t>
            </a:r>
            <a:r>
              <a:rPr lang="en-US" sz="2400" err="1">
                <a:ea typeface="+mn-lt"/>
                <a:cs typeface="+mn-lt"/>
              </a:rPr>
              <a:t>anotasyonu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metodun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üst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sınıflardan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geldiğini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bilmek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için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güzel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araçtır</a:t>
            </a:r>
            <a:r>
              <a:rPr lang="en-US" sz="2400" dirty="0">
                <a:ea typeface="+mn-lt"/>
                <a:cs typeface="+mn-lt"/>
              </a:rPr>
              <a:t>. </a:t>
            </a:r>
            <a:r>
              <a:rPr lang="en-US" sz="2400" err="1">
                <a:ea typeface="+mn-lt"/>
                <a:cs typeface="+mn-lt"/>
              </a:rPr>
              <a:t>Varolmasının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temel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amacı</a:t>
            </a:r>
            <a:r>
              <a:rPr lang="en-US" sz="2400" dirty="0">
                <a:ea typeface="+mn-lt"/>
                <a:cs typeface="+mn-lt"/>
              </a:rPr>
              <a:t> da </a:t>
            </a:r>
            <a:r>
              <a:rPr lang="en-US" sz="2400" err="1">
                <a:ea typeface="+mn-lt"/>
                <a:cs typeface="+mn-lt"/>
              </a:rPr>
              <a:t>budur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algn="just"/>
            <a:endParaRPr lang="en-US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B9DB1338-869D-4A61-A26C-016DB582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57" y="3753147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>
                <a:ea typeface="+mj-lt"/>
                <a:cs typeface="+mj-lt"/>
              </a:rPr>
              <a:t>JAVADA OVERRIDE NEDIR?</a:t>
            </a:r>
            <a:endParaRPr lang="tr-TR" dirty="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'Wingdings 3',Sans-Serif" charset="2"/>
              <a:buChar char=""/>
            </a:pPr>
            <a:r>
              <a:rPr lang="en-US" sz="2400" dirty="0">
                <a:ea typeface="+mn-lt"/>
                <a:cs typeface="+mn-lt"/>
              </a:rPr>
              <a:t>Override </a:t>
            </a:r>
            <a:r>
              <a:rPr lang="en-US" sz="240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metodun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tekrardan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yazılması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anlamına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gelir.Java'da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kalıtım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vardır</a:t>
            </a:r>
            <a:r>
              <a:rPr lang="en-US" sz="2400" dirty="0">
                <a:ea typeface="+mn-lt"/>
                <a:cs typeface="+mn-lt"/>
              </a:rPr>
              <a:t>. </a:t>
            </a:r>
            <a:r>
              <a:rPr lang="en-US" sz="2400" err="1">
                <a:ea typeface="+mn-lt"/>
                <a:cs typeface="+mn-lt"/>
              </a:rPr>
              <a:t>Aynı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şekilde</a:t>
            </a:r>
            <a:r>
              <a:rPr lang="en-US" sz="2400" dirty="0">
                <a:ea typeface="+mn-lt"/>
                <a:cs typeface="+mn-lt"/>
              </a:rPr>
              <a:t> interface </a:t>
            </a:r>
            <a:r>
              <a:rPr lang="en-US" sz="2400" err="1">
                <a:ea typeface="+mn-lt"/>
                <a:cs typeface="+mn-lt"/>
              </a:rPr>
              <a:t>yapısıda</a:t>
            </a:r>
            <a:r>
              <a:rPr lang="en-US" sz="2400" dirty="0">
                <a:ea typeface="+mn-lt"/>
                <a:cs typeface="+mn-lt"/>
              </a:rPr>
              <a:t> Java </a:t>
            </a:r>
            <a:r>
              <a:rPr lang="en-US" sz="2400" err="1">
                <a:ea typeface="+mn-lt"/>
                <a:cs typeface="+mn-lt"/>
              </a:rPr>
              <a:t>dilinde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kullanılır</a:t>
            </a:r>
            <a:r>
              <a:rPr lang="en-US" sz="2400" dirty="0">
                <a:ea typeface="+mn-lt"/>
                <a:cs typeface="+mn-lt"/>
              </a:rPr>
              <a:t>. </a:t>
            </a:r>
            <a:r>
              <a:rPr lang="en-US" sz="2400" err="1">
                <a:ea typeface="+mn-lt"/>
                <a:cs typeface="+mn-lt"/>
              </a:rPr>
              <a:t>Yazdığımız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sınıfa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kalıtım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yolu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ile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veya</a:t>
            </a:r>
            <a:r>
              <a:rPr lang="en-US" sz="2400" dirty="0">
                <a:ea typeface="+mn-lt"/>
                <a:cs typeface="+mn-lt"/>
              </a:rPr>
              <a:t> interface </a:t>
            </a:r>
            <a:r>
              <a:rPr lang="en-US" sz="2400" err="1">
                <a:ea typeface="+mn-lt"/>
                <a:cs typeface="+mn-lt"/>
              </a:rPr>
              <a:t>yolu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ile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birden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çok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metot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dahil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edebiliriz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ve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metotları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kullanabiliriz</a:t>
            </a:r>
            <a:r>
              <a:rPr lang="en-US" sz="2400" dirty="0">
                <a:ea typeface="+mn-lt"/>
                <a:cs typeface="+mn-lt"/>
              </a:rPr>
              <a:t>. </a:t>
            </a:r>
            <a:r>
              <a:rPr lang="en-US" sz="2400" err="1">
                <a:ea typeface="+mn-lt"/>
                <a:cs typeface="+mn-lt"/>
              </a:rPr>
              <a:t>Ancak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kalıtım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ile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aldığımız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bir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metodu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değiştirmek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istersek</a:t>
            </a:r>
            <a:r>
              <a:rPr lang="en-US" sz="2400" dirty="0">
                <a:ea typeface="+mn-lt"/>
                <a:cs typeface="+mn-lt"/>
              </a:rPr>
              <a:t> o zaman override </a:t>
            </a:r>
            <a:r>
              <a:rPr lang="en-US" sz="2400" err="1">
                <a:ea typeface="+mn-lt"/>
                <a:cs typeface="+mn-lt"/>
              </a:rPr>
              <a:t>etmemiz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yani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yeniden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yazmamız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gerekir</a:t>
            </a:r>
            <a:r>
              <a:rPr lang="en-US" sz="2400" dirty="0">
                <a:ea typeface="+mn-lt"/>
                <a:cs typeface="+mn-lt"/>
              </a:rPr>
              <a:t>. Interface </a:t>
            </a:r>
            <a:r>
              <a:rPr lang="en-US" sz="2400" err="1">
                <a:ea typeface="+mn-lt"/>
                <a:cs typeface="+mn-lt"/>
              </a:rPr>
              <a:t>yapısı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ile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aldığımız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metotları</a:t>
            </a:r>
            <a:r>
              <a:rPr lang="en-US" sz="2400" dirty="0">
                <a:ea typeface="+mn-lt"/>
                <a:cs typeface="+mn-lt"/>
              </a:rPr>
              <a:t> da </a:t>
            </a:r>
            <a:r>
              <a:rPr lang="en-US" sz="2400" err="1">
                <a:ea typeface="+mn-lt"/>
                <a:cs typeface="+mn-lt"/>
              </a:rPr>
              <a:t>zorunlu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olarak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tekrardan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yazmamız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zaten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gereklidir</a:t>
            </a:r>
            <a:r>
              <a:rPr lang="en-US" sz="2400" dirty="0">
                <a:ea typeface="+mn-lt"/>
                <a:cs typeface="+mn-lt"/>
              </a:rPr>
              <a:t>. </a:t>
            </a:r>
            <a:r>
              <a:rPr lang="en-US" sz="2400" err="1">
                <a:ea typeface="+mn-lt"/>
                <a:cs typeface="+mn-lt"/>
              </a:rPr>
              <a:t>İşte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bu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işleme</a:t>
            </a:r>
            <a:r>
              <a:rPr lang="en-US" sz="2400" dirty="0">
                <a:ea typeface="+mn-lt"/>
                <a:cs typeface="+mn-lt"/>
              </a:rPr>
              <a:t> override </a:t>
            </a:r>
            <a:r>
              <a:rPr lang="en-US" sz="2400" err="1">
                <a:ea typeface="+mn-lt"/>
                <a:cs typeface="+mn-lt"/>
              </a:rPr>
              <a:t>denir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algn="just"/>
            <a:endParaRPr lang="en-US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775A6F7C-0C81-4698-96AF-BCE83E61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679" y="4917688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>
                <a:ea typeface="+mj-lt"/>
                <a:cs typeface="+mj-lt"/>
              </a:rPr>
              <a:t>ÖRNEKLI AÇIKLAMA</a:t>
            </a:r>
            <a:endParaRPr lang="tr-TR" dirty="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726" y="1604910"/>
            <a:ext cx="3392667" cy="3266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Basit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üyesınıfımızvar</a:t>
            </a:r>
            <a:r>
              <a:rPr lang="en-US" dirty="0">
                <a:ea typeface="+mn-lt"/>
                <a:cs typeface="+mn-lt"/>
              </a:rPr>
              <a:t>. Bu </a:t>
            </a:r>
            <a:r>
              <a:rPr lang="en-US" dirty="0" err="1">
                <a:ea typeface="+mn-lt"/>
                <a:cs typeface="+mn-lt"/>
              </a:rPr>
              <a:t>sınıfın</a:t>
            </a:r>
            <a:r>
              <a:rPr lang="en-US" dirty="0">
                <a:ea typeface="+mn-lt"/>
                <a:cs typeface="+mn-lt"/>
              </a:rPr>
              <a:t> son </a:t>
            </a:r>
            <a:r>
              <a:rPr lang="en-US" dirty="0" err="1">
                <a:ea typeface="+mn-lt"/>
                <a:cs typeface="+mn-lt"/>
              </a:rPr>
              <a:t>metodunu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incelerseniz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equals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tanımladık</a:t>
            </a:r>
            <a:r>
              <a:rPr lang="en-US" dirty="0">
                <a:ea typeface="+mn-lt"/>
                <a:cs typeface="+mn-lt"/>
              </a:rPr>
              <a:t>. Bu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test </a:t>
            </a:r>
            <a:r>
              <a:rPr lang="en-US" dirty="0" err="1">
                <a:ea typeface="+mn-lt"/>
                <a:cs typeface="+mn-lt"/>
              </a:rPr>
              <a:t>edelim</a:t>
            </a: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7486CCC-0731-486B-A82A-8EC577AC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3" y="1404809"/>
            <a:ext cx="7631151" cy="54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>
                <a:ea typeface="+mj-lt"/>
                <a:cs typeface="+mj-lt"/>
              </a:rPr>
              <a:t>ÖRNEKLI AÇIKLAMA</a:t>
            </a:r>
            <a:endParaRPr lang="tr-TR" dirty="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913" y="3793872"/>
            <a:ext cx="5533137" cy="1433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Butestiçalıştırdığınızdaekrandatrueyazdığınıgörüyoruz</a:t>
            </a:r>
            <a:r>
              <a:rPr lang="en-US" dirty="0">
                <a:ea typeface="+mn-lt"/>
                <a:cs typeface="+mn-lt"/>
              </a:rPr>
              <a:t>. equals </a:t>
            </a:r>
            <a:r>
              <a:rPr lang="en-US" dirty="0" err="1">
                <a:ea typeface="+mn-lt"/>
                <a:cs typeface="+mn-lt"/>
              </a:rPr>
              <a:t>metodumuz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çalışıyor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Şimdi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testimizde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ufak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değişiklik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yapalım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endParaRPr lang="en-US" dirty="0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21EF9E73-7B7C-4660-A885-41030A22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40" y="1588359"/>
            <a:ext cx="8495369" cy="19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>
                <a:ea typeface="+mj-lt"/>
                <a:cs typeface="+mj-lt"/>
              </a:rPr>
              <a:t>ÖRNEKLI AÇIKLAMA</a:t>
            </a:r>
            <a:endParaRPr lang="tr-TR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 err="1">
                <a:ea typeface="+mn-lt"/>
                <a:cs typeface="+mn-lt"/>
              </a:rPr>
              <a:t>Referanslarımızı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üst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yani</a:t>
            </a:r>
            <a:r>
              <a:rPr lang="en-US" dirty="0">
                <a:ea typeface="+mn-lt"/>
                <a:cs typeface="+mn-lt"/>
              </a:rPr>
              <a:t> Object </a:t>
            </a:r>
            <a:r>
              <a:rPr lang="en-US" dirty="0" err="1">
                <a:ea typeface="+mn-lt"/>
                <a:cs typeface="+mn-lt"/>
              </a:rPr>
              <a:t>sınıfına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çektik</a:t>
            </a:r>
            <a:r>
              <a:rPr lang="en-US" dirty="0">
                <a:ea typeface="+mn-lt"/>
                <a:cs typeface="+mn-lt"/>
              </a:rPr>
              <a:t>. Bu </a:t>
            </a:r>
            <a:r>
              <a:rPr lang="en-US" dirty="0" err="1">
                <a:ea typeface="+mn-lt"/>
                <a:cs typeface="+mn-lt"/>
              </a:rPr>
              <a:t>testi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çalıştırdığımızda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ekranda</a:t>
            </a:r>
            <a:r>
              <a:rPr lang="en-US" dirty="0">
                <a:ea typeface="+mn-lt"/>
                <a:cs typeface="+mn-lt"/>
              </a:rPr>
              <a:t> true </a:t>
            </a:r>
            <a:r>
              <a:rPr lang="en-US" dirty="0" err="1">
                <a:ea typeface="+mn-lt"/>
                <a:cs typeface="+mn-lt"/>
              </a:rPr>
              <a:t>beklerken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birden</a:t>
            </a:r>
            <a:r>
              <a:rPr lang="en-US" dirty="0">
                <a:ea typeface="+mn-lt"/>
                <a:cs typeface="+mn-lt"/>
              </a:rPr>
              <a:t> false </a:t>
            </a:r>
            <a:r>
              <a:rPr lang="en-US" dirty="0" err="1">
                <a:ea typeface="+mn-lt"/>
                <a:cs typeface="+mn-lt"/>
              </a:rPr>
              <a:t>değerini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aldık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Java’da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parametrelerini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üst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sınıftan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altsınıflara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çekemezsiniz</a:t>
            </a:r>
            <a:r>
              <a:rPr lang="en-US" dirty="0">
                <a:ea typeface="+mn-lt"/>
                <a:cs typeface="+mn-lt"/>
              </a:rPr>
              <a:t>. Yani </a:t>
            </a:r>
            <a:r>
              <a:rPr lang="en-US" dirty="0" err="1">
                <a:ea typeface="+mn-lt"/>
                <a:cs typeface="+mn-lt"/>
              </a:rPr>
              <a:t>Object.equals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metodunu</a:t>
            </a:r>
            <a:r>
              <a:rPr lang="en-US" dirty="0">
                <a:ea typeface="+mn-lt"/>
                <a:cs typeface="+mn-lt"/>
              </a:rPr>
              <a:t> override </a:t>
            </a:r>
            <a:r>
              <a:rPr lang="en-US" dirty="0" err="1">
                <a:ea typeface="+mn-lt"/>
                <a:cs typeface="+mn-lt"/>
              </a:rPr>
              <a:t>etmek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yerine</a:t>
            </a:r>
            <a:r>
              <a:rPr lang="en-US" dirty="0">
                <a:ea typeface="+mn-lt"/>
                <a:cs typeface="+mn-lt"/>
              </a:rPr>
              <a:t> yeni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eklemiş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olduk</a:t>
            </a:r>
            <a:r>
              <a:rPr lang="en-US" dirty="0">
                <a:ea typeface="+mn-lt"/>
                <a:cs typeface="+mn-lt"/>
              </a:rPr>
              <a:t>. equals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 Object </a:t>
            </a:r>
            <a:r>
              <a:rPr lang="en-US" dirty="0" err="1">
                <a:ea typeface="+mn-lt"/>
                <a:cs typeface="+mn-lt"/>
              </a:rPr>
              <a:t>referansı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farklı</a:t>
            </a:r>
            <a:r>
              <a:rPr lang="en-US" dirty="0">
                <a:ea typeface="+mn-lt"/>
                <a:cs typeface="+mn-lt"/>
              </a:rPr>
              <a:t> Member </a:t>
            </a:r>
            <a:r>
              <a:rPr lang="en-US" dirty="0" err="1">
                <a:ea typeface="+mn-lt"/>
                <a:cs typeface="+mn-lt"/>
              </a:rPr>
              <a:t>referansı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farklı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sonuçlar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verdi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Member.equals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üst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olan</a:t>
            </a:r>
            <a:r>
              <a:rPr lang="en-US" dirty="0">
                <a:ea typeface="+mn-lt"/>
                <a:cs typeface="+mn-lt"/>
              </a:rPr>
              <a:t> Object in </a:t>
            </a:r>
            <a:r>
              <a:rPr lang="en-US" dirty="0" err="1">
                <a:ea typeface="+mn-lt"/>
                <a:cs typeface="+mn-lt"/>
              </a:rPr>
              <a:t>yerine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geçemedi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285750" indent="-285750">
              <a:spcBef>
                <a:spcPts val="0"/>
              </a:spcBef>
            </a:pPr>
            <a:r>
              <a:rPr lang="en-US" dirty="0" err="1">
                <a:ea typeface="+mn-lt"/>
                <a:cs typeface="+mn-lt"/>
              </a:rPr>
              <a:t>Şimdi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geldik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asıl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sorumuza</a:t>
            </a:r>
            <a:r>
              <a:rPr lang="en-US" dirty="0">
                <a:ea typeface="+mn-lt"/>
                <a:cs typeface="+mn-lt"/>
              </a:rPr>
              <a:t>: Override </a:t>
            </a:r>
            <a:r>
              <a:rPr lang="en-US" dirty="0" err="1">
                <a:ea typeface="+mn-lt"/>
                <a:cs typeface="+mn-lt"/>
              </a:rPr>
              <a:t>anotasyonu</a:t>
            </a:r>
            <a:r>
              <a:rPr lang="en-US" dirty="0">
                <a:ea typeface="+mn-lt"/>
                <a:cs typeface="+mn-lt"/>
              </a:rPr>
              <a:t> ne </a:t>
            </a:r>
            <a:r>
              <a:rPr lang="en-US" dirty="0" err="1">
                <a:ea typeface="+mn-lt"/>
                <a:cs typeface="+mn-lt"/>
              </a:rPr>
              <a:t>işimize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yarayacak</a:t>
            </a:r>
            <a:r>
              <a:rPr lang="en-US" dirty="0">
                <a:ea typeface="+mn-lt"/>
                <a:cs typeface="+mn-lt"/>
              </a:rPr>
              <a:t>? </a:t>
            </a:r>
            <a:r>
              <a:rPr lang="en-US" dirty="0" err="1">
                <a:ea typeface="+mn-lt"/>
                <a:cs typeface="+mn-lt"/>
              </a:rPr>
              <a:t>Member.equals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anotasyonu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tanımlayalım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endParaRPr lang="en-US" dirty="0"/>
          </a:p>
        </p:txBody>
      </p:sp>
      <p:pic>
        <p:nvPicPr>
          <p:cNvPr id="3" name="Resim 4">
            <a:extLst>
              <a:ext uri="{FF2B5EF4-FFF2-40B4-BE49-F238E27FC236}">
                <a16:creationId xmlns:a16="http://schemas.microsoft.com/office/drawing/2014/main" id="{CFF4A242-6821-4C00-8E13-85AA8694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82" y="4004879"/>
            <a:ext cx="10830790" cy="22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>
                <a:ea typeface="+mj-lt"/>
                <a:cs typeface="+mj-lt"/>
              </a:rPr>
              <a:t>ÖRNEKLI AÇIKLAMA</a:t>
            </a:r>
            <a:endParaRPr lang="tr-TR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5888751" cy="5364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Bu </a:t>
            </a:r>
            <a:r>
              <a:rPr lang="en-US" dirty="0" err="1">
                <a:ea typeface="+mn-lt"/>
                <a:cs typeface="+mn-lt"/>
              </a:rPr>
              <a:t>kodu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derlemeye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çalıştığnızda</a:t>
            </a:r>
            <a:r>
              <a:rPr lang="en-US" dirty="0">
                <a:ea typeface="+mn-lt"/>
                <a:cs typeface="+mn-lt"/>
              </a:rPr>
              <a:t> , method does not override or implement a method from a supertype </a:t>
            </a:r>
            <a:r>
              <a:rPr lang="en-US" dirty="0" err="1">
                <a:ea typeface="+mn-lt"/>
                <a:cs typeface="+mn-lt"/>
              </a:rPr>
              <a:t>hatasını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alırsınız</a:t>
            </a:r>
            <a:r>
              <a:rPr lang="en-US" dirty="0">
                <a:ea typeface="+mn-lt"/>
                <a:cs typeface="+mn-lt"/>
              </a:rPr>
              <a:t>. Bu </a:t>
            </a:r>
            <a:r>
              <a:rPr lang="en-US" dirty="0" err="1">
                <a:ea typeface="+mn-lt"/>
                <a:cs typeface="+mn-lt"/>
              </a:rPr>
              <a:t>sayede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anotasyon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yanlışı</a:t>
            </a:r>
            <a:r>
              <a:rPr lang="en-US" dirty="0">
                <a:ea typeface="+mn-lt"/>
                <a:cs typeface="+mn-lt"/>
              </a:rPr>
              <a:t> compile </a:t>
            </a:r>
            <a:r>
              <a:rPr lang="en-US" dirty="0" err="1">
                <a:ea typeface="+mn-lt"/>
                <a:cs typeface="+mn-lt"/>
              </a:rPr>
              <a:t>zamanında</a:t>
            </a:r>
            <a:r>
              <a:rPr lang="en-US" dirty="0">
                <a:ea typeface="+mn-lt"/>
                <a:cs typeface="+mn-lt"/>
              </a:rPr>
              <a:t> size </a:t>
            </a:r>
            <a:r>
              <a:rPr lang="en-US" dirty="0" err="1">
                <a:ea typeface="+mn-lt"/>
                <a:cs typeface="+mn-lt"/>
              </a:rPr>
              <a:t>göstermiş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oldu</a:t>
            </a:r>
            <a:r>
              <a:rPr lang="en-US" dirty="0">
                <a:ea typeface="+mn-lt"/>
                <a:cs typeface="+mn-lt"/>
              </a:rPr>
              <a:t>. Bu </a:t>
            </a:r>
            <a:r>
              <a:rPr lang="en-US" dirty="0" err="1">
                <a:ea typeface="+mn-lt"/>
                <a:cs typeface="+mn-lt"/>
              </a:rPr>
              <a:t>dikkatsizlik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yayında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daha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kötü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sonuçlara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sebep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olabilir</a:t>
            </a:r>
            <a:r>
              <a:rPr lang="en-US" dirty="0">
                <a:ea typeface="+mn-lt"/>
                <a:cs typeface="+mn-lt"/>
              </a:rPr>
              <a:t>. Object </a:t>
            </a:r>
            <a:r>
              <a:rPr lang="en-US" dirty="0" err="1">
                <a:ea typeface="+mn-lt"/>
                <a:cs typeface="+mn-lt"/>
              </a:rPr>
              <a:t>sınıfı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çok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bilinen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sınıflardan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olduğu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Object.equals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elzem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durum </a:t>
            </a:r>
            <a:r>
              <a:rPr lang="en-US" dirty="0" err="1">
                <a:ea typeface="+mn-lt"/>
                <a:cs typeface="+mn-lt"/>
              </a:rPr>
              <a:t>oluşturmayabilir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Fakat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kendi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yazdığınız</a:t>
            </a:r>
            <a:r>
              <a:rPr lang="en-US" dirty="0">
                <a:ea typeface="+mn-lt"/>
                <a:cs typeface="+mn-lt"/>
              </a:rPr>
              <a:t> interface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üst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sınıflar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veya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kullandığınız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framework’lerde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hatayı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yapabilir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uygulamanızı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tutarsız</a:t>
            </a:r>
            <a:r>
              <a:rPr lang="en-US" dirty="0">
                <a:ea typeface="+mn-lt"/>
                <a:cs typeface="+mn-lt"/>
              </a:rPr>
              <a:t> hale </a:t>
            </a:r>
            <a:r>
              <a:rPr lang="en-US" dirty="0" err="1">
                <a:ea typeface="+mn-lt"/>
                <a:cs typeface="+mn-lt"/>
              </a:rPr>
              <a:t>getirebilirsiniz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endParaRPr lang="en-US" dirty="0"/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C68C6DF-482C-44C5-AE1E-E19CE548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68" y="5211122"/>
            <a:ext cx="9935736" cy="13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8EEA62-74BF-4052-8E05-00544B71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Geçersiz Kılma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A01A91-D918-4605-92FB-58C02770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Nesne Yönelimli (Object </a:t>
            </a:r>
            <a:r>
              <a:rPr lang="tr-TR" dirty="0" err="1">
                <a:ea typeface="+mn-lt"/>
                <a:cs typeface="+mn-lt"/>
              </a:rPr>
              <a:t>Oriented</a:t>
            </a:r>
            <a:r>
              <a:rPr lang="tr-TR" dirty="0">
                <a:ea typeface="+mn-lt"/>
                <a:cs typeface="+mn-lt"/>
              </a:rPr>
              <a:t>) </a:t>
            </a:r>
            <a:r>
              <a:rPr lang="tr-TR" dirty="0" err="1">
                <a:ea typeface="+mn-lt"/>
                <a:cs typeface="+mn-lt"/>
              </a:rPr>
              <a:t>Programlama'da</a:t>
            </a:r>
            <a:r>
              <a:rPr lang="tr-TR" dirty="0">
                <a:ea typeface="+mn-lt"/>
                <a:cs typeface="+mn-lt"/>
              </a:rPr>
              <a:t>, ana sınıftaki bazı </a:t>
            </a:r>
            <a:r>
              <a:rPr lang="tr-TR" dirty="0" err="1">
                <a:ea typeface="+mn-lt"/>
                <a:cs typeface="+mn-lt"/>
              </a:rPr>
              <a:t>metodlara</a:t>
            </a:r>
            <a:r>
              <a:rPr lang="tr-TR" dirty="0">
                <a:ea typeface="+mn-lt"/>
                <a:cs typeface="+mn-lt"/>
              </a:rPr>
              <a:t>, o sınıftan türetilen yeni sınıflarda ihtiyaç duyulmayabilir ya da bu </a:t>
            </a:r>
            <a:r>
              <a:rPr lang="tr-TR" dirty="0" err="1">
                <a:ea typeface="+mn-lt"/>
                <a:cs typeface="+mn-lt"/>
              </a:rPr>
              <a:t>metodlar</a:t>
            </a:r>
            <a:r>
              <a:rPr lang="tr-TR" dirty="0">
                <a:ea typeface="+mn-lt"/>
                <a:cs typeface="+mn-lt"/>
              </a:rPr>
              <a:t> üzerinde değişiklikler yapılması gerekebilir. Bu durum genellikle yazılan kodun, bir temel sınıf ve bu sınıftan türetilmiş farklı sınıfları etkileyeceği zamanlarda ortaya çıkar ve </a:t>
            </a:r>
            <a:r>
              <a:rPr lang="tr-TR" b="1" dirty="0" err="1">
                <a:ea typeface="+mn-lt"/>
                <a:cs typeface="+mn-lt"/>
              </a:rPr>
              <a:t>Overriding</a:t>
            </a:r>
            <a:r>
              <a:rPr lang="tr-TR" b="1" dirty="0">
                <a:ea typeface="+mn-lt"/>
                <a:cs typeface="+mn-lt"/>
              </a:rPr>
              <a:t> (geçersiz kılma)</a:t>
            </a:r>
            <a:r>
              <a:rPr lang="tr-TR" dirty="0">
                <a:ea typeface="+mn-lt"/>
                <a:cs typeface="+mn-lt"/>
              </a:rPr>
              <a:t> kullanılarak çözülebilir. </a:t>
            </a:r>
            <a:endParaRPr lang="tr-TR" dirty="0"/>
          </a:p>
          <a:p>
            <a:r>
              <a:rPr lang="tr-TR" dirty="0" err="1">
                <a:ea typeface="+mn-lt"/>
                <a:cs typeface="+mn-lt"/>
              </a:rPr>
              <a:t>Overriding</a:t>
            </a:r>
            <a:r>
              <a:rPr lang="tr-TR" dirty="0">
                <a:ea typeface="+mn-lt"/>
                <a:cs typeface="+mn-lt"/>
              </a:rPr>
              <a:t> bir sınıfa ait bir metodun, o sınıftan türetilmiş bir sınıf içerisinde aynı isimli bir </a:t>
            </a:r>
            <a:r>
              <a:rPr lang="tr-TR" dirty="0" err="1">
                <a:ea typeface="+mn-lt"/>
                <a:cs typeface="+mn-lt"/>
              </a:rPr>
              <a:t>metod</a:t>
            </a:r>
            <a:r>
              <a:rPr lang="tr-TR" dirty="0">
                <a:ea typeface="+mn-lt"/>
                <a:cs typeface="+mn-lt"/>
              </a:rPr>
              <a:t> tanımlanarak, bu metodun temel sınıftaki metodun yerine geçirmeye denir. Bu </a:t>
            </a:r>
            <a:r>
              <a:rPr lang="tr-TR" dirty="0" err="1">
                <a:ea typeface="+mn-lt"/>
                <a:cs typeface="+mn-lt"/>
              </a:rPr>
              <a:t>işlem,bir</a:t>
            </a:r>
            <a:r>
              <a:rPr lang="tr-TR" dirty="0">
                <a:ea typeface="+mn-lt"/>
                <a:cs typeface="+mn-lt"/>
              </a:rPr>
              <a:t> metodun  aynı sınıftan türetilmiş  farklı sınıflarda farklı işlere yaramasını sağlar. Türetilmiş </a:t>
            </a:r>
            <a:r>
              <a:rPr lang="tr-TR" dirty="0" err="1">
                <a:ea typeface="+mn-lt"/>
                <a:cs typeface="+mn-lt"/>
              </a:rPr>
              <a:t>sınıfatki</a:t>
            </a:r>
            <a:r>
              <a:rPr lang="tr-TR" dirty="0">
                <a:ea typeface="+mn-lt"/>
                <a:cs typeface="+mn-lt"/>
              </a:rPr>
              <a:t> metodun adından önce </a:t>
            </a:r>
            <a:r>
              <a:rPr lang="tr-TR" b="1" dirty="0" err="1">
                <a:ea typeface="+mn-lt"/>
                <a:cs typeface="+mn-lt"/>
              </a:rPr>
              <a:t>override</a:t>
            </a:r>
            <a:r>
              <a:rPr lang="tr-TR" dirty="0">
                <a:ea typeface="+mn-lt"/>
                <a:cs typeface="+mn-lt"/>
              </a:rPr>
              <a:t> anahtar sözcüğü eklenerek temel sınıftaki </a:t>
            </a:r>
            <a:r>
              <a:rPr lang="tr-TR" dirty="0" err="1">
                <a:ea typeface="+mn-lt"/>
                <a:cs typeface="+mn-lt"/>
              </a:rPr>
              <a:t>metod</a:t>
            </a:r>
            <a:r>
              <a:rPr lang="tr-TR" dirty="0">
                <a:ea typeface="+mn-lt"/>
                <a:cs typeface="+mn-lt"/>
              </a:rPr>
              <a:t> geçersiz kılınır. Burada dikkat edilmesi gereken nokta iki metodun da aynı erişilebilirlik derecesine sahip olması gerekir ve bu erişilebilirlik derecesi </a:t>
            </a:r>
            <a:r>
              <a:rPr lang="tr-TR" b="1" dirty="0" err="1">
                <a:ea typeface="+mn-lt"/>
                <a:cs typeface="+mn-lt"/>
              </a:rPr>
              <a:t>private</a:t>
            </a:r>
            <a:r>
              <a:rPr lang="tr-TR" dirty="0">
                <a:ea typeface="+mn-lt"/>
                <a:cs typeface="+mn-lt"/>
              </a:rPr>
              <a:t> olamaz. Bir metodu </a:t>
            </a:r>
            <a:r>
              <a:rPr lang="tr-TR" dirty="0" err="1">
                <a:ea typeface="+mn-lt"/>
                <a:cs typeface="+mn-lt"/>
              </a:rPr>
              <a:t>override</a:t>
            </a:r>
            <a:r>
              <a:rPr lang="tr-TR" dirty="0">
                <a:ea typeface="+mn-lt"/>
                <a:cs typeface="+mn-lt"/>
              </a:rPr>
              <a:t> (geçersiz kılma) etmek için önce o metodun </a:t>
            </a:r>
            <a:r>
              <a:rPr lang="tr-TR" dirty="0" err="1">
                <a:ea typeface="+mn-lt"/>
                <a:cs typeface="+mn-lt"/>
              </a:rPr>
              <a:t>override</a:t>
            </a:r>
            <a:r>
              <a:rPr lang="tr-TR" dirty="0">
                <a:ea typeface="+mn-lt"/>
                <a:cs typeface="+mn-lt"/>
              </a:rPr>
              <a:t> edilmesine izin verilmesi gerekir. Bunun için iki yol vardır. Birincisi </a:t>
            </a:r>
            <a:r>
              <a:rPr lang="tr-TR" b="1" dirty="0" err="1">
                <a:ea typeface="+mn-lt"/>
                <a:cs typeface="+mn-lt"/>
              </a:rPr>
              <a:t>virtual</a:t>
            </a:r>
            <a:r>
              <a:rPr lang="tr-TR" dirty="0">
                <a:ea typeface="+mn-lt"/>
                <a:cs typeface="+mn-lt"/>
              </a:rPr>
              <a:t> ve ikincisi </a:t>
            </a:r>
            <a:r>
              <a:rPr lang="tr-TR" b="1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 anahtar kelimeleridir.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927401F-BE73-4A81-BFD1-5E709EB4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7376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1600</Words>
  <Application>Microsoft Office PowerPoint</Application>
  <PresentationFormat>Geniş ekran</PresentationFormat>
  <Paragraphs>88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Duman</vt:lpstr>
      <vt:lpstr>Javada Override</vt:lpstr>
      <vt:lpstr>İçindekiler</vt:lpstr>
      <vt:lpstr>JAVADA OVERRIDE NEDIR? </vt:lpstr>
      <vt:lpstr>JAVADA OVERRIDE NEDIR? </vt:lpstr>
      <vt:lpstr>ÖRNEKLI AÇIKLAMA </vt:lpstr>
      <vt:lpstr>ÖRNEKLI AÇIKLAMA </vt:lpstr>
      <vt:lpstr>ÖRNEKLI AÇIKLAMA </vt:lpstr>
      <vt:lpstr>ÖRNEKLI AÇIKLAMA </vt:lpstr>
      <vt:lpstr>Geçersiz Kılma</vt:lpstr>
      <vt:lpstr>Override 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YRO389</cp:lastModifiedBy>
  <cp:revision>112</cp:revision>
  <dcterms:created xsi:type="dcterms:W3CDTF">2020-04-15T07:57:29Z</dcterms:created>
  <dcterms:modified xsi:type="dcterms:W3CDTF">2021-06-16T19:48:12Z</dcterms:modified>
</cp:coreProperties>
</file>