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11.png" ContentType="image/png"/>
  <Override PartName="/ppt/media/image5.jpeg" ContentType="image/jpeg"/>
  <Override PartName="/ppt/media/image7.png" ContentType="image/png"/>
  <Override PartName="/ppt/media/image8.jpeg" ContentType="image/jpeg"/>
  <Override PartName="/ppt/media/image6.png" ContentType="image/png"/>
  <Override PartName="/ppt/media/image9.png" ContentType="image/png"/>
  <Override PartName="/ppt/media/image10.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jpeg" ContentType="image/jpe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jpeg" ContentType="image/jpeg"/>
  <Override PartName="/ppt/media/image29.png" ContentType="image/png"/>
  <Override PartName="/ppt/media/image3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52"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53"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58"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60"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61"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62"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63"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64"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65"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2589120" y="2514600"/>
            <a:ext cx="8914680" cy="1048752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3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6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66"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169"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2589120" y="2514600"/>
            <a:ext cx="8914680" cy="1048752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74"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175"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77"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79"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82"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83"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85"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186"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89"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191"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193"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194"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195"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196"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197"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198"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2589120" y="2514600"/>
            <a:ext cx="8914680" cy="1048752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41"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46"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589120" y="2514600"/>
            <a:ext cx="8914680" cy="2262240"/>
          </a:xfrm>
          <a:prstGeom prst="rect">
            <a:avLst/>
          </a:prstGeom>
        </p:spPr>
        <p:txBody>
          <a:bodyPr lIns="0" rIns="0" tIns="0" bIns="0" anchor="ctr">
            <a:noAutofit/>
          </a:bodyPr>
          <a:p>
            <a:pPr algn="ctr"/>
            <a:endParaRPr b="0" lang="tr-TR" sz="4400" spc="-1" strike="noStrike">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49"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50"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0" name="Group 22"/>
          <p:cNvGrpSpPr/>
          <p:nvPr/>
        </p:nvGrpSpPr>
        <p:grpSpPr>
          <a:xfrm>
            <a:off x="0" y="228600"/>
            <a:ext cx="2850840" cy="6638040"/>
            <a:chOff x="0" y="228600"/>
            <a:chExt cx="2850840" cy="6638040"/>
          </a:xfrm>
        </p:grpSpPr>
        <p:sp>
          <p:nvSpPr>
            <p:cNvPr id="1" name="Freeform 1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sp>
        <p:sp>
          <p:nvSpPr>
            <p:cNvPr id="2" name="Freeform 1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sp>
        <p:sp>
          <p:nvSpPr>
            <p:cNvPr id="3" name="Freeform 1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sp>
        <p:sp>
          <p:nvSpPr>
            <p:cNvPr id="4" name="Freeform 1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sp>
        <p:sp>
          <p:nvSpPr>
            <p:cNvPr id="5" name="Freeform 1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sp>
        <p:sp>
          <p:nvSpPr>
            <p:cNvPr id="6" name="Freeform 1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sp>
        <p:sp>
          <p:nvSpPr>
            <p:cNvPr id="7" name="Freeform 1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sp>
        <p:sp>
          <p:nvSpPr>
            <p:cNvPr id="8" name="Freeform 1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sp>
        <p:sp>
          <p:nvSpPr>
            <p:cNvPr id="9" name="Freeform 1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sp>
        <p:sp>
          <p:nvSpPr>
            <p:cNvPr id="10" name="Freeform 2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sp>
        <p:sp>
          <p:nvSpPr>
            <p:cNvPr id="11" name="Freeform 2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sp>
        <p:sp>
          <p:nvSpPr>
            <p:cNvPr id="12" name="Freeform 2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sp>
      </p:grpSp>
      <p:grpSp>
        <p:nvGrpSpPr>
          <p:cNvPr id="13" name="Group 9"/>
          <p:cNvGrpSpPr/>
          <p:nvPr/>
        </p:nvGrpSpPr>
        <p:grpSpPr>
          <a:xfrm>
            <a:off x="27360" y="0"/>
            <a:ext cx="2355840" cy="6852600"/>
            <a:chOff x="27360" y="0"/>
            <a:chExt cx="2355840" cy="6852600"/>
          </a:xfrm>
        </p:grpSpPr>
        <p:sp>
          <p:nvSpPr>
            <p:cNvPr id="14" name="Freeform 27"/>
            <p:cNvSpPr/>
            <p:nvPr/>
          </p:nvSpPr>
          <p:spPr>
            <a:xfrm>
              <a:off x="27360" y="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sp>
        <p:sp>
          <p:nvSpPr>
            <p:cNvPr id="15" name="Freeform 28"/>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sp>
        <p:sp>
          <p:nvSpPr>
            <p:cNvPr id="16" name="Freeform 29"/>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sp>
        <p:sp>
          <p:nvSpPr>
            <p:cNvPr id="17" name="Freeform 30"/>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sp>
        <p:sp>
          <p:nvSpPr>
            <p:cNvPr id="18" name="Freeform 31"/>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sp>
        <p:sp>
          <p:nvSpPr>
            <p:cNvPr id="19" name="Freeform 32"/>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sp>
        <p:sp>
          <p:nvSpPr>
            <p:cNvPr id="20" name="Freeform 33"/>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sp>
        <p:sp>
          <p:nvSpPr>
            <p:cNvPr id="21" name="Freeform 34"/>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sp>
        <p:sp>
          <p:nvSpPr>
            <p:cNvPr id="22" name="Freeform 35"/>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sp>
        <p:sp>
          <p:nvSpPr>
            <p:cNvPr id="23" name="Freeform 36"/>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sp>
        <p:sp>
          <p:nvSpPr>
            <p:cNvPr id="24" name="Freeform 37"/>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sp>
        <p:sp>
          <p:nvSpPr>
            <p:cNvPr id="25" name="Freeform 38"/>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sp>
      </p:grpSp>
      <p:sp>
        <p:nvSpPr>
          <p:cNvPr id="26"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Freeform 6"/>
          <p:cNvSpPr/>
          <p:nvPr/>
        </p:nvSpPr>
        <p:spPr>
          <a:xfrm>
            <a:off x="0" y="4323960"/>
            <a:ext cx="1743840" cy="77796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0">
            <a:noFill/>
          </a:ln>
        </p:spPr>
        <p:style>
          <a:lnRef idx="0"/>
          <a:fillRef idx="0"/>
          <a:effectRef idx="0"/>
          <a:fontRef idx="minor"/>
        </p:style>
      </p:sp>
      <p:sp>
        <p:nvSpPr>
          <p:cNvPr id="28" name="PlaceHolder 1"/>
          <p:cNvSpPr>
            <a:spLocks noGrp="1"/>
          </p:cNvSpPr>
          <p:nvPr>
            <p:ph type="title"/>
          </p:nvPr>
        </p:nvSpPr>
        <p:spPr>
          <a:xfrm>
            <a:off x="2589120" y="2514600"/>
            <a:ext cx="8914680" cy="2262240"/>
          </a:xfrm>
          <a:prstGeom prst="rect">
            <a:avLst/>
          </a:prstGeom>
        </p:spPr>
        <p:txBody>
          <a:bodyPr lIns="0" rIns="0" tIns="0" bIns="0" anchor="ctr">
            <a:noAutofit/>
          </a:bodyPr>
          <a:p>
            <a:r>
              <a:rPr b="0" lang="tr-TR" sz="1800" spc="-1" strike="noStrike">
                <a:latin typeface="Arial"/>
              </a:rPr>
              <a:t>Ana başlık metnini düzenlemek için tıklayın</a:t>
            </a:r>
            <a:endParaRPr b="0" lang="tr-TR" sz="1800" spc="-1" strike="noStrike">
              <a:latin typeface="Arial"/>
            </a:endParaRPr>
          </a:p>
        </p:txBody>
      </p:sp>
      <p:sp>
        <p:nvSpPr>
          <p:cNvPr id="2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66" name="Group 22"/>
          <p:cNvGrpSpPr/>
          <p:nvPr/>
        </p:nvGrpSpPr>
        <p:grpSpPr>
          <a:xfrm>
            <a:off x="0" y="228600"/>
            <a:ext cx="2850840" cy="6638040"/>
            <a:chOff x="0" y="228600"/>
            <a:chExt cx="2850840" cy="6638040"/>
          </a:xfrm>
        </p:grpSpPr>
        <p:sp>
          <p:nvSpPr>
            <p:cNvPr id="67" name="Freeform 1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sp>
        <p:sp>
          <p:nvSpPr>
            <p:cNvPr id="68" name="Freeform 1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sp>
        <p:sp>
          <p:nvSpPr>
            <p:cNvPr id="69" name="Freeform 1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sp>
        <p:sp>
          <p:nvSpPr>
            <p:cNvPr id="70" name="Freeform 1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sp>
        <p:sp>
          <p:nvSpPr>
            <p:cNvPr id="71" name="Freeform 1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sp>
        <p:sp>
          <p:nvSpPr>
            <p:cNvPr id="72" name="Freeform 1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sp>
        <p:sp>
          <p:nvSpPr>
            <p:cNvPr id="73" name="Freeform 1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sp>
        <p:sp>
          <p:nvSpPr>
            <p:cNvPr id="74" name="Freeform 1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sp>
        <p:sp>
          <p:nvSpPr>
            <p:cNvPr id="75" name="Freeform 1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sp>
        <p:sp>
          <p:nvSpPr>
            <p:cNvPr id="76" name="Freeform 2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sp>
        <p:sp>
          <p:nvSpPr>
            <p:cNvPr id="77" name="Freeform 2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sp>
        <p:sp>
          <p:nvSpPr>
            <p:cNvPr id="78" name="Freeform 2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sp>
      </p:grpSp>
      <p:grpSp>
        <p:nvGrpSpPr>
          <p:cNvPr id="79" name="Group 9"/>
          <p:cNvGrpSpPr/>
          <p:nvPr/>
        </p:nvGrpSpPr>
        <p:grpSpPr>
          <a:xfrm>
            <a:off x="27360" y="0"/>
            <a:ext cx="2355840" cy="6852600"/>
            <a:chOff x="27360" y="0"/>
            <a:chExt cx="2355840" cy="6852600"/>
          </a:xfrm>
        </p:grpSpPr>
        <p:sp>
          <p:nvSpPr>
            <p:cNvPr id="80" name="Freeform 27"/>
            <p:cNvSpPr/>
            <p:nvPr/>
          </p:nvSpPr>
          <p:spPr>
            <a:xfrm>
              <a:off x="27360" y="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sp>
        <p:sp>
          <p:nvSpPr>
            <p:cNvPr id="81" name="Freeform 28"/>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sp>
        <p:sp>
          <p:nvSpPr>
            <p:cNvPr id="82" name="Freeform 29"/>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sp>
        <p:sp>
          <p:nvSpPr>
            <p:cNvPr id="83" name="Freeform 30"/>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sp>
        <p:sp>
          <p:nvSpPr>
            <p:cNvPr id="84" name="Freeform 31"/>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sp>
        <p:sp>
          <p:nvSpPr>
            <p:cNvPr id="85" name="Freeform 32"/>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sp>
        <p:sp>
          <p:nvSpPr>
            <p:cNvPr id="86" name="Freeform 33"/>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sp>
        <p:sp>
          <p:nvSpPr>
            <p:cNvPr id="87" name="Freeform 34"/>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sp>
        <p:sp>
          <p:nvSpPr>
            <p:cNvPr id="88" name="Freeform 35"/>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sp>
        <p:sp>
          <p:nvSpPr>
            <p:cNvPr id="89" name="Freeform 36"/>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sp>
        <p:sp>
          <p:nvSpPr>
            <p:cNvPr id="90" name="Freeform 37"/>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sp>
        <p:sp>
          <p:nvSpPr>
            <p:cNvPr id="91" name="Freeform 38"/>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sp>
      </p:grpSp>
      <p:sp>
        <p:nvSpPr>
          <p:cNvPr id="92"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3" name="Freeform 11"/>
          <p:cNvSpPr/>
          <p:nvPr/>
        </p:nvSpPr>
        <p:spPr>
          <a:xfrm flipV="1">
            <a:off x="-3600" y="712800"/>
            <a:ext cx="1587960" cy="5065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sp>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Ana başlık metnini düzenlemek için tıklayın</a:t>
            </a:r>
            <a:endParaRPr b="0" lang="tr-TR" sz="4400" spc="-1" strike="noStrike">
              <a:latin typeface="Arial"/>
            </a:endParaRPr>
          </a:p>
        </p:txBody>
      </p:sp>
      <p:sp>
        <p:nvSpPr>
          <p:cNvPr id="9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132" name="Group 22"/>
          <p:cNvGrpSpPr/>
          <p:nvPr/>
        </p:nvGrpSpPr>
        <p:grpSpPr>
          <a:xfrm>
            <a:off x="0" y="228600"/>
            <a:ext cx="2850840" cy="6638040"/>
            <a:chOff x="0" y="228600"/>
            <a:chExt cx="2850840" cy="6638040"/>
          </a:xfrm>
        </p:grpSpPr>
        <p:sp>
          <p:nvSpPr>
            <p:cNvPr id="133" name="Freeform 1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sp>
        <p:sp>
          <p:nvSpPr>
            <p:cNvPr id="134" name="Freeform 1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sp>
        <p:sp>
          <p:nvSpPr>
            <p:cNvPr id="135" name="Freeform 1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sp>
        <p:sp>
          <p:nvSpPr>
            <p:cNvPr id="136" name="Freeform 1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sp>
        <p:sp>
          <p:nvSpPr>
            <p:cNvPr id="137" name="Freeform 1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sp>
        <p:sp>
          <p:nvSpPr>
            <p:cNvPr id="138" name="Freeform 1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sp>
        <p:sp>
          <p:nvSpPr>
            <p:cNvPr id="139" name="Freeform 1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sp>
        <p:sp>
          <p:nvSpPr>
            <p:cNvPr id="140" name="Freeform 1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sp>
        <p:sp>
          <p:nvSpPr>
            <p:cNvPr id="141" name="Freeform 1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sp>
        <p:sp>
          <p:nvSpPr>
            <p:cNvPr id="142" name="Freeform 2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sp>
        <p:sp>
          <p:nvSpPr>
            <p:cNvPr id="143" name="Freeform 2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sp>
        <p:sp>
          <p:nvSpPr>
            <p:cNvPr id="144" name="Freeform 2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sp>
      </p:grpSp>
      <p:grpSp>
        <p:nvGrpSpPr>
          <p:cNvPr id="145" name="Group 9"/>
          <p:cNvGrpSpPr/>
          <p:nvPr/>
        </p:nvGrpSpPr>
        <p:grpSpPr>
          <a:xfrm>
            <a:off x="27360" y="0"/>
            <a:ext cx="2355840" cy="6852600"/>
            <a:chOff x="27360" y="0"/>
            <a:chExt cx="2355840" cy="6852600"/>
          </a:xfrm>
        </p:grpSpPr>
        <p:sp>
          <p:nvSpPr>
            <p:cNvPr id="146" name="Freeform 27"/>
            <p:cNvSpPr/>
            <p:nvPr/>
          </p:nvSpPr>
          <p:spPr>
            <a:xfrm>
              <a:off x="27360" y="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sp>
        <p:sp>
          <p:nvSpPr>
            <p:cNvPr id="147" name="Freeform 28"/>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sp>
        <p:sp>
          <p:nvSpPr>
            <p:cNvPr id="148" name="Freeform 29"/>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sp>
        <p:sp>
          <p:nvSpPr>
            <p:cNvPr id="149" name="Freeform 30"/>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sp>
        <p:sp>
          <p:nvSpPr>
            <p:cNvPr id="150" name="Freeform 31"/>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sp>
        <p:sp>
          <p:nvSpPr>
            <p:cNvPr id="151" name="Freeform 32"/>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sp>
        <p:sp>
          <p:nvSpPr>
            <p:cNvPr id="152" name="Freeform 33"/>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sp>
        <p:sp>
          <p:nvSpPr>
            <p:cNvPr id="153" name="Freeform 34"/>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sp>
        <p:sp>
          <p:nvSpPr>
            <p:cNvPr id="154" name="Freeform 35"/>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sp>
        <p:sp>
          <p:nvSpPr>
            <p:cNvPr id="155" name="Freeform 36"/>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sp>
        <p:sp>
          <p:nvSpPr>
            <p:cNvPr id="156" name="Freeform 37"/>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sp>
        <p:sp>
          <p:nvSpPr>
            <p:cNvPr id="157" name="Freeform 38"/>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sp>
      </p:grpSp>
      <p:sp>
        <p:nvSpPr>
          <p:cNvPr id="158"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9" name="Freeform 11"/>
          <p:cNvSpPr/>
          <p:nvPr/>
        </p:nvSpPr>
        <p:spPr>
          <a:xfrm flipV="1">
            <a:off x="-3600" y="712800"/>
            <a:ext cx="1587960" cy="5065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sp>
      <p:sp>
        <p:nvSpPr>
          <p:cNvPr id="160" name="PlaceHolder 1"/>
          <p:cNvSpPr>
            <a:spLocks noGrp="1"/>
          </p:cNvSpPr>
          <p:nvPr>
            <p:ph type="title"/>
          </p:nvPr>
        </p:nvSpPr>
        <p:spPr>
          <a:xfrm>
            <a:off x="2589120" y="2514600"/>
            <a:ext cx="8914680" cy="2262240"/>
          </a:xfrm>
          <a:prstGeom prst="rect">
            <a:avLst/>
          </a:prstGeom>
        </p:spPr>
        <p:txBody>
          <a:bodyPr lIns="0" rIns="0" tIns="0" bIns="0" anchor="ctr">
            <a:noAutofit/>
          </a:bodyPr>
          <a:p>
            <a:r>
              <a:rPr b="0" lang="tr-TR" sz="1800" spc="-1" strike="noStrike">
                <a:latin typeface="Arial"/>
              </a:rPr>
              <a:t>Ana başlık metnini düzenlemek için tıklayın</a:t>
            </a:r>
            <a:endParaRPr b="0" lang="tr-TR" sz="1800" spc="-1" strike="noStrike">
              <a:latin typeface="Arial"/>
            </a:endParaRPr>
          </a:p>
        </p:txBody>
      </p:sp>
      <p:sp>
        <p:nvSpPr>
          <p:cNvPr id="161" name="PlaceHolder 2"/>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1800" spc="-1" strike="noStrike">
                <a:latin typeface="Arial"/>
              </a:rPr>
              <a:t>Anahat metninin biçimini düzenlemek için tıklayın</a:t>
            </a:r>
            <a:endParaRPr b="0" lang="tr-TR" sz="1800" spc="-1" strike="noStrike">
              <a:latin typeface="Arial"/>
            </a:endParaRPr>
          </a:p>
          <a:p>
            <a:pPr lvl="1" marL="864000" indent="-324000">
              <a:spcBef>
                <a:spcPts val="1134"/>
              </a:spcBef>
              <a:buClr>
                <a:srgbClr val="000000"/>
              </a:buClr>
              <a:buSzPct val="75000"/>
              <a:buFont typeface="Symbol" charset="2"/>
              <a:buChar char=""/>
            </a:pPr>
            <a:r>
              <a:rPr b="0" lang="tr-TR" sz="1800" spc="-1" strike="noStrike">
                <a:latin typeface="Arial"/>
              </a:rPr>
              <a:t>İkinci Anahat Düzeyi</a:t>
            </a:r>
            <a:endParaRPr b="0" lang="tr-TR" sz="1800" spc="-1" strike="noStrike">
              <a:latin typeface="Arial"/>
            </a:endParaRPr>
          </a:p>
          <a:p>
            <a:pPr lvl="2" marL="1296000" indent="-288000">
              <a:spcBef>
                <a:spcPts val="850"/>
              </a:spcBef>
              <a:buClr>
                <a:srgbClr val="000000"/>
              </a:buClr>
              <a:buSzPct val="45000"/>
              <a:buFont typeface="Wingdings" charset="2"/>
              <a:buChar char=""/>
            </a:pPr>
            <a:r>
              <a:rPr b="0" lang="tr-TR" sz="1800" spc="-1" strike="noStrike">
                <a:latin typeface="Arial"/>
              </a:rPr>
              <a:t>Üçüncü Anahat Düzeyi</a:t>
            </a:r>
            <a:endParaRPr b="0" lang="tr-TR" sz="1800" spc="-1" strike="noStrike">
              <a:latin typeface="Arial"/>
            </a:endParaRPr>
          </a:p>
          <a:p>
            <a:pPr lvl="3" marL="1728000" indent="-216000">
              <a:spcBef>
                <a:spcPts val="567"/>
              </a:spcBef>
              <a:buClr>
                <a:srgbClr val="000000"/>
              </a:buClr>
              <a:buSzPct val="75000"/>
              <a:buFont typeface="Symbol" charset="2"/>
              <a:buChar char=""/>
            </a:pPr>
            <a:r>
              <a:rPr b="0" lang="tr-TR" sz="1800" spc="-1" strike="noStrike">
                <a:latin typeface="Arial"/>
              </a:rPr>
              <a:t>Dördüncü Anahat Düzeyi</a:t>
            </a:r>
            <a:endParaRPr b="0" lang="tr-TR" sz="1800" spc="-1" strike="noStrike">
              <a:latin typeface="Arial"/>
            </a:endParaRPr>
          </a:p>
          <a:p>
            <a:pPr lvl="4" marL="2160000" indent="-216000">
              <a:spcBef>
                <a:spcPts val="283"/>
              </a:spcBef>
              <a:buClr>
                <a:srgbClr val="000000"/>
              </a:buClr>
              <a:buSzPct val="45000"/>
              <a:buFont typeface="Wingdings" charset="2"/>
              <a:buChar char=""/>
            </a:pPr>
            <a:r>
              <a:rPr b="0" lang="tr-TR" sz="1800" spc="-1" strike="noStrike">
                <a:latin typeface="Arial"/>
              </a:rPr>
              <a:t>Beşinci Anahat Düzeyi</a:t>
            </a:r>
            <a:endParaRPr b="0" lang="tr-TR" sz="1800" spc="-1" strike="noStrike">
              <a:latin typeface="Arial"/>
            </a:endParaRPr>
          </a:p>
          <a:p>
            <a:pPr lvl="5" marL="2592000" indent="-216000">
              <a:spcBef>
                <a:spcPts val="283"/>
              </a:spcBef>
              <a:buClr>
                <a:srgbClr val="000000"/>
              </a:buClr>
              <a:buSzPct val="45000"/>
              <a:buFont typeface="Wingdings" charset="2"/>
              <a:buChar char=""/>
            </a:pPr>
            <a:r>
              <a:rPr b="0" lang="tr-TR" sz="1800" spc="-1" strike="noStrike">
                <a:latin typeface="Arial"/>
              </a:rPr>
              <a:t>Altıncı Anahat Düzeyi</a:t>
            </a:r>
            <a:endParaRPr b="0" lang="tr-TR" sz="1800" spc="-1" strike="noStrike">
              <a:latin typeface="Arial"/>
            </a:endParaRPr>
          </a:p>
          <a:p>
            <a:pPr lvl="6" marL="3024000" indent="-216000">
              <a:spcBef>
                <a:spcPts val="283"/>
              </a:spcBef>
              <a:buClr>
                <a:srgbClr val="000000"/>
              </a:buClr>
              <a:buSzPct val="45000"/>
              <a:buFont typeface="Wingdings" charset="2"/>
              <a:buChar char=""/>
            </a:pPr>
            <a:r>
              <a:rPr b="0" lang="tr-TR" sz="1800" spc="-1" strike="noStrike">
                <a:latin typeface="Arial"/>
              </a:rPr>
              <a:t>Yedinci Anahat Düzeyi</a:t>
            </a:r>
            <a:endParaRPr b="0" lang="tr-TR" sz="1800" spc="-1" strike="noStrike">
              <a:latin typeface="Arial"/>
            </a:endParaRPr>
          </a:p>
        </p:txBody>
      </p:sp>
      <p:sp>
        <p:nvSpPr>
          <p:cNvPr id="162" name="PlaceHolder 3"/>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1800" spc="-1" strike="noStrike">
                <a:latin typeface="Arial"/>
              </a:rPr>
              <a:t>Anahat metninin biçimini düzenlemek için tıklayın</a:t>
            </a:r>
            <a:endParaRPr b="0" lang="tr-TR" sz="1800" spc="-1" strike="noStrike">
              <a:latin typeface="Arial"/>
            </a:endParaRPr>
          </a:p>
          <a:p>
            <a:pPr lvl="1" marL="864000" indent="-324000">
              <a:spcBef>
                <a:spcPts val="1134"/>
              </a:spcBef>
              <a:buClr>
                <a:srgbClr val="000000"/>
              </a:buClr>
              <a:buSzPct val="75000"/>
              <a:buFont typeface="Symbol" charset="2"/>
              <a:buChar char=""/>
            </a:pPr>
            <a:r>
              <a:rPr b="0" lang="tr-TR" sz="1800" spc="-1" strike="noStrike">
                <a:latin typeface="Arial"/>
              </a:rPr>
              <a:t>İkinci Anahat Düzeyi</a:t>
            </a:r>
            <a:endParaRPr b="0" lang="tr-TR" sz="1800" spc="-1" strike="noStrike">
              <a:latin typeface="Arial"/>
            </a:endParaRPr>
          </a:p>
          <a:p>
            <a:pPr lvl="2" marL="1296000" indent="-288000">
              <a:spcBef>
                <a:spcPts val="850"/>
              </a:spcBef>
              <a:buClr>
                <a:srgbClr val="000000"/>
              </a:buClr>
              <a:buSzPct val="45000"/>
              <a:buFont typeface="Wingdings" charset="2"/>
              <a:buChar char=""/>
            </a:pPr>
            <a:r>
              <a:rPr b="0" lang="tr-TR" sz="1800" spc="-1" strike="noStrike">
                <a:latin typeface="Arial"/>
              </a:rPr>
              <a:t>Üçüncü Anahat Düzeyi</a:t>
            </a:r>
            <a:endParaRPr b="0" lang="tr-TR" sz="1800" spc="-1" strike="noStrike">
              <a:latin typeface="Arial"/>
            </a:endParaRPr>
          </a:p>
          <a:p>
            <a:pPr lvl="3" marL="1728000" indent="-216000">
              <a:spcBef>
                <a:spcPts val="567"/>
              </a:spcBef>
              <a:buClr>
                <a:srgbClr val="000000"/>
              </a:buClr>
              <a:buSzPct val="75000"/>
              <a:buFont typeface="Symbol" charset="2"/>
              <a:buChar char=""/>
            </a:pPr>
            <a:r>
              <a:rPr b="0" lang="tr-TR" sz="1800" spc="-1" strike="noStrike">
                <a:latin typeface="Arial"/>
              </a:rPr>
              <a:t>Dördüncü Anahat Düzeyi</a:t>
            </a:r>
            <a:endParaRPr b="0" lang="tr-TR" sz="1800" spc="-1" strike="noStrike">
              <a:latin typeface="Arial"/>
            </a:endParaRPr>
          </a:p>
          <a:p>
            <a:pPr lvl="4" marL="2160000" indent="-216000">
              <a:spcBef>
                <a:spcPts val="283"/>
              </a:spcBef>
              <a:buClr>
                <a:srgbClr val="000000"/>
              </a:buClr>
              <a:buSzPct val="45000"/>
              <a:buFont typeface="Wingdings" charset="2"/>
              <a:buChar char=""/>
            </a:pPr>
            <a:r>
              <a:rPr b="0" lang="tr-TR" sz="1800" spc="-1" strike="noStrike">
                <a:latin typeface="Arial"/>
              </a:rPr>
              <a:t>Beşinci Anahat Düzeyi</a:t>
            </a:r>
            <a:endParaRPr b="0" lang="tr-TR" sz="1800" spc="-1" strike="noStrike">
              <a:latin typeface="Arial"/>
            </a:endParaRPr>
          </a:p>
          <a:p>
            <a:pPr lvl="5" marL="2592000" indent="-216000">
              <a:spcBef>
                <a:spcPts val="283"/>
              </a:spcBef>
              <a:buClr>
                <a:srgbClr val="000000"/>
              </a:buClr>
              <a:buSzPct val="45000"/>
              <a:buFont typeface="Wingdings" charset="2"/>
              <a:buChar char=""/>
            </a:pPr>
            <a:r>
              <a:rPr b="0" lang="tr-TR" sz="1800" spc="-1" strike="noStrike">
                <a:latin typeface="Arial"/>
              </a:rPr>
              <a:t>Altıncı Anahat Düzeyi</a:t>
            </a:r>
            <a:endParaRPr b="0" lang="tr-TR" sz="1800" spc="-1" strike="noStrike">
              <a:latin typeface="Arial"/>
            </a:endParaRPr>
          </a:p>
          <a:p>
            <a:pPr lvl="6" marL="3024000" indent="-216000">
              <a:spcBef>
                <a:spcPts val="283"/>
              </a:spcBef>
              <a:buClr>
                <a:srgbClr val="000000"/>
              </a:buClr>
              <a:buSzPct val="45000"/>
              <a:buFont typeface="Wingdings" charset="2"/>
              <a:buChar char=""/>
            </a:pPr>
            <a:r>
              <a:rPr b="0" lang="tr-TR" sz="1800" spc="-1" strike="noStrike">
                <a:latin typeface="Arial"/>
              </a:rPr>
              <a:t>Yedinci Anahat Düzeyi</a:t>
            </a:r>
            <a:endParaRPr b="0" lang="tr-T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hyperlink" Target="http://youtube.com/bmdersleri" TargetMode="External"/><Relationship Id="rId5" Type="http://schemas.openxmlformats.org/officeDocument/2006/relationships/image" Target="../media/image4.png"/><Relationship Id="rId6"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28.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hyperlink" Target="http://youtube.com/bmdersleri" TargetMode="External"/><Relationship Id="rId3" Type="http://schemas.openxmlformats.org/officeDocument/2006/relationships/image" Target="../media/image22.png"/><Relationship Id="rId4" Type="http://schemas.openxmlformats.org/officeDocument/2006/relationships/slideLayout" Target="../slideLayouts/slideLayout28.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28.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8.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hyperlink" Target="http://youtube.com/bmdersleri" TargetMode="External"/><Relationship Id="rId5"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png"/><Relationship Id="rId3" Type="http://schemas.openxmlformats.org/officeDocument/2006/relationships/hyperlink" Target="http://youtube.com/bmdersleri" TargetMode="External"/><Relationship Id="rId4" Type="http://schemas.openxmlformats.org/officeDocument/2006/relationships/image" Target="../media/image30.png"/><Relationship Id="rId5"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Dikdörtgen: Köşeleri Yuvarlatılmış 5"/>
          <p:cNvSpPr/>
          <p:nvPr/>
        </p:nvSpPr>
        <p:spPr>
          <a:xfrm>
            <a:off x="5947920" y="4370760"/>
            <a:ext cx="5972400" cy="2239200"/>
          </a:xfrm>
          <a:prstGeom prst="roundRect">
            <a:avLst>
              <a:gd name="adj" fmla="val 16667"/>
            </a:avLst>
          </a:prstGeom>
          <a:gradFill rotWithShape="0">
            <a:gsLst>
              <a:gs pos="0">
                <a:srgbClr val="56bbe8"/>
              </a:gs>
              <a:gs pos="100000">
                <a:srgbClr val="21ade1"/>
              </a:gs>
            </a:gsLst>
            <a:lin ang="5400000"/>
          </a:gradFill>
          <a:ln w="0">
            <a:noFill/>
          </a:ln>
          <a:effectLst>
            <a:outerShdw blurRad="50760" dir="5400000" dist="38160" rotWithShape="0">
              <a:srgbClr val="000000">
                <a:alpha val="60000"/>
              </a:srgbClr>
            </a:outerShdw>
          </a:effectLst>
        </p:spPr>
        <p:style>
          <a:lnRef idx="0">
            <a:schemeClr val="accent2"/>
          </a:lnRef>
          <a:fillRef idx="3">
            <a:schemeClr val="accent2"/>
          </a:fillRef>
          <a:effectRef idx="3">
            <a:schemeClr val="accent2"/>
          </a:effectRef>
          <a:fontRef idx="minor"/>
        </p:style>
      </p:sp>
      <p:sp>
        <p:nvSpPr>
          <p:cNvPr id="200" name="Başlık 1"/>
          <p:cNvSpPr/>
          <p:nvPr/>
        </p:nvSpPr>
        <p:spPr>
          <a:xfrm>
            <a:off x="1065240" y="2210400"/>
            <a:ext cx="10449720" cy="888120"/>
          </a:xfrm>
          <a:prstGeom prst="rect">
            <a:avLst/>
          </a:prstGeom>
          <a:noFill/>
          <a:ln w="0">
            <a:noFill/>
          </a:ln>
        </p:spPr>
        <p:style>
          <a:lnRef idx="0"/>
          <a:fillRef idx="0"/>
          <a:effectRef idx="0"/>
          <a:fontRef idx="minor"/>
        </p:style>
        <p:txBody>
          <a:bodyPr lIns="90000" rIns="90000" tIns="45000" bIns="45000" anchor="b">
            <a:normAutofit/>
          </a:bodyPr>
          <a:p>
            <a:pPr algn="ctr">
              <a:lnSpc>
                <a:spcPct val="100000"/>
              </a:lnSpc>
            </a:pPr>
            <a:r>
              <a:rPr b="1" lang="tr-TR" sz="4400" spc="-1" strike="noStrike">
                <a:solidFill>
                  <a:srgbClr val="000000"/>
                </a:solidFill>
                <a:latin typeface="Arial"/>
              </a:rPr>
              <a:t>Maven kullanımı</a:t>
            </a:r>
            <a:endParaRPr b="0" lang="tr-TR" sz="4400" spc="-1" strike="noStrike">
              <a:latin typeface="Arial"/>
            </a:endParaRPr>
          </a:p>
        </p:txBody>
      </p:sp>
      <p:sp>
        <p:nvSpPr>
          <p:cNvPr id="201" name="Slayt Numarası Yer Tutucusu 3"/>
          <p:cNvSpPr/>
          <p:nvPr/>
        </p:nvSpPr>
        <p:spPr>
          <a:xfrm>
            <a:off x="531720" y="452952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1</a:t>
            </a:r>
            <a:endParaRPr b="0" lang="tr-TR" sz="2000" spc="-1" strike="noStrike">
              <a:latin typeface="Arial"/>
            </a:endParaRPr>
          </a:p>
        </p:txBody>
      </p:sp>
      <p:sp>
        <p:nvSpPr>
          <p:cNvPr id="202" name="Alt Başlık 2"/>
          <p:cNvSpPr/>
          <p:nvPr/>
        </p:nvSpPr>
        <p:spPr>
          <a:xfrm>
            <a:off x="6184800" y="4482360"/>
            <a:ext cx="5498280" cy="201528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1001"/>
              </a:spcBef>
              <a:tabLst>
                <a:tab algn="l" pos="0"/>
              </a:tabLst>
            </a:pPr>
            <a:r>
              <a:rPr b="0" lang="tr-TR" sz="1800" spc="-1" strike="noStrike">
                <a:solidFill>
                  <a:srgbClr val="000000"/>
                </a:solidFill>
                <a:latin typeface="Arial"/>
                <a:ea typeface="DejaVu Sans"/>
              </a:rPr>
              <a:t>Hazırlayan ve Sunan: </a:t>
            </a:r>
            <a:r>
              <a:rPr b="1" lang="tr-TR" sz="1800" spc="-1" strike="noStrike">
                <a:solidFill>
                  <a:srgbClr val="000000"/>
                </a:solidFill>
                <a:latin typeface="Arial"/>
                <a:ea typeface="DejaVu Sans"/>
              </a:rPr>
              <a:t>BARAN KELEŞ 1711404038</a:t>
            </a:r>
            <a:endParaRPr b="0" lang="tr-TR" sz="1800" spc="-1" strike="noStrike">
              <a:latin typeface="Arial"/>
            </a:endParaRPr>
          </a:p>
          <a:p>
            <a:pPr>
              <a:lnSpc>
                <a:spcPct val="100000"/>
              </a:lnSpc>
              <a:spcBef>
                <a:spcPts val="1001"/>
              </a:spcBef>
              <a:tabLst>
                <a:tab algn="l" pos="0"/>
              </a:tabLst>
            </a:pPr>
            <a:r>
              <a:rPr b="0" lang="tr-TR" sz="1800" spc="-1" strike="noStrike">
                <a:solidFill>
                  <a:srgbClr val="000000"/>
                </a:solidFill>
                <a:latin typeface="Arial"/>
                <a:ea typeface="DejaVu Sans"/>
              </a:rPr>
              <a:t>Tarih: 09/04/2021</a:t>
            </a:r>
            <a:endParaRPr b="0" lang="tr-TR" sz="1800" spc="-1" strike="noStrike">
              <a:latin typeface="Arial"/>
            </a:endParaRPr>
          </a:p>
          <a:p>
            <a:pPr>
              <a:lnSpc>
                <a:spcPct val="100000"/>
              </a:lnSpc>
              <a:spcBef>
                <a:spcPts val="1001"/>
              </a:spcBef>
              <a:tabLst>
                <a:tab algn="l" pos="0"/>
              </a:tabLst>
            </a:pPr>
            <a:r>
              <a:rPr b="0" lang="tr-TR" sz="1800" spc="-1" strike="noStrike">
                <a:solidFill>
                  <a:srgbClr val="000000"/>
                </a:solidFill>
                <a:latin typeface="Arial"/>
                <a:ea typeface="DejaVu Sans"/>
              </a:rPr>
              <a:t>Sürüm: v1</a:t>
            </a:r>
            <a:endParaRPr b="0" lang="tr-TR" sz="1800" spc="-1" strike="noStrike">
              <a:latin typeface="Arial"/>
            </a:endParaRPr>
          </a:p>
          <a:p>
            <a:pPr>
              <a:lnSpc>
                <a:spcPct val="100000"/>
              </a:lnSpc>
              <a:spcBef>
                <a:spcPts val="1001"/>
              </a:spcBef>
              <a:tabLst>
                <a:tab algn="l" pos="0"/>
              </a:tabLst>
            </a:pPr>
            <a:r>
              <a:rPr b="0" lang="tr-TR" sz="1800" spc="-1" strike="noStrike">
                <a:solidFill>
                  <a:srgbClr val="000000"/>
                </a:solidFill>
                <a:latin typeface="Arial"/>
                <a:ea typeface="DejaVu Sans"/>
              </a:rPr>
              <a:t>Ders Yürütücüsü: Doç. Dr. İsmail KIRBAŞ</a:t>
            </a:r>
            <a:r>
              <a:rPr b="0" lang="tr-TR" sz="1800" spc="-1" strike="noStrike">
                <a:solidFill>
                  <a:srgbClr val="000000"/>
                </a:solidFill>
                <a:latin typeface="Century Gothic"/>
                <a:ea typeface="DejaVu Sans"/>
              </a:rPr>
              <a:t> </a:t>
            </a:r>
            <a:endParaRPr b="0" lang="tr-TR" sz="1800" spc="-1" strike="noStrike">
              <a:latin typeface="Arial"/>
            </a:endParaRPr>
          </a:p>
        </p:txBody>
      </p:sp>
      <p:pic>
        <p:nvPicPr>
          <p:cNvPr id="203" name="Picture 8" descr="Kurumsal Kimlik | Burdur Mehmet Akif Ersoy Üniversitesi"/>
          <p:cNvPicPr/>
          <p:nvPr/>
        </p:nvPicPr>
        <p:blipFill>
          <a:blip r:embed="rId1"/>
          <a:srcRect l="10290" t="8688" r="10663" b="11295"/>
          <a:stretch/>
        </p:blipFill>
        <p:spPr>
          <a:xfrm>
            <a:off x="4951800" y="178920"/>
            <a:ext cx="1991520" cy="684720"/>
          </a:xfrm>
          <a:prstGeom prst="rect">
            <a:avLst/>
          </a:prstGeom>
          <a:ln w="0">
            <a:noFill/>
          </a:ln>
        </p:spPr>
      </p:pic>
      <p:sp>
        <p:nvSpPr>
          <p:cNvPr id="204" name="Picture 2"/>
          <p:cNvSpPr/>
          <p:nvPr/>
        </p:nvSpPr>
        <p:spPr>
          <a:xfrm>
            <a:off x="1865880" y="4326480"/>
            <a:ext cx="3731040" cy="2327760"/>
          </a:xfrm>
          <a:prstGeom prst="roundRect">
            <a:avLst>
              <a:gd name="adj" fmla="val 8594"/>
            </a:avLst>
          </a:prstGeom>
          <a:blipFill rotWithShape="0">
            <a:blip r:embed="rId2"/>
            <a:srcRect/>
            <a:stretch/>
          </a:blipFill>
          <a:ln w="0">
            <a:noFill/>
          </a:ln>
          <a:effectLst>
            <a:reflection algn="bl" blurRad="12700" dir="5400000" dist="5000" endPos="28000" rotWithShape="0" stA="38000" sy="-100000"/>
          </a:effectLst>
        </p:spPr>
        <p:style>
          <a:lnRef idx="0"/>
          <a:fillRef idx="0"/>
          <a:effectRef idx="0"/>
          <a:fontRef idx="minor"/>
        </p:style>
      </p:sp>
      <p:sp>
        <p:nvSpPr>
          <p:cNvPr id="205" name="Alt Başlık 2"/>
          <p:cNvSpPr/>
          <p:nvPr/>
        </p:nvSpPr>
        <p:spPr>
          <a:xfrm>
            <a:off x="3854880" y="965160"/>
            <a:ext cx="4185360" cy="1125720"/>
          </a:xfrm>
          <a:prstGeom prst="rect">
            <a:avLst/>
          </a:prstGeom>
          <a:noFill/>
          <a:ln w="0">
            <a:noFill/>
          </a:ln>
        </p:spPr>
        <p:style>
          <a:lnRef idx="0"/>
          <a:fillRef idx="0"/>
          <a:effectRef idx="0"/>
          <a:fontRef idx="minor"/>
        </p:style>
        <p:txBody>
          <a:bodyPr lIns="90000" rIns="90000" tIns="45000" bIns="45000">
            <a:normAutofit/>
            <a:scene3d>
              <a:camera prst="orthographicFront"/>
              <a:lightRig dir="t" rig="harsh"/>
            </a:scene3d>
          </a:bodyPr>
          <a:p>
            <a:pPr algn="ctr">
              <a:lnSpc>
                <a:spcPct val="100000"/>
              </a:lnSpc>
              <a:spcBef>
                <a:spcPts val="1001"/>
              </a:spcBef>
              <a:tabLst>
                <a:tab algn="l" pos="0"/>
              </a:tabLst>
            </a:pPr>
            <a:r>
              <a:rPr b="1" lang="tr-TR" sz="1800" spc="-1" strike="noStrike">
                <a:solidFill>
                  <a:srgbClr val="265991"/>
                </a:solidFill>
                <a:latin typeface="Century Gothic"/>
                <a:ea typeface="DejaVu Sans"/>
              </a:rPr>
              <a:t>Nesneye Dayalı Programlama Dersi</a:t>
            </a:r>
            <a:endParaRPr b="0" lang="tr-TR" sz="1800" spc="-1" strike="noStrike">
              <a:latin typeface="Arial"/>
            </a:endParaRPr>
          </a:p>
        </p:txBody>
      </p:sp>
      <p:pic>
        <p:nvPicPr>
          <p:cNvPr id="206" name="Resim 4" descr=""/>
          <p:cNvPicPr/>
          <p:nvPr/>
        </p:nvPicPr>
        <p:blipFill>
          <a:blip r:embed="rId3"/>
          <a:stretch/>
        </p:blipFill>
        <p:spPr>
          <a:xfrm>
            <a:off x="810720" y="-55440"/>
            <a:ext cx="1777680" cy="1632960"/>
          </a:xfrm>
          <a:prstGeom prst="rect">
            <a:avLst/>
          </a:prstGeom>
          <a:ln w="0">
            <a:noFill/>
          </a:ln>
        </p:spPr>
      </p:pic>
      <p:sp>
        <p:nvSpPr>
          <p:cNvPr id="207" name="Dikdörtgen 7"/>
          <p:cNvSpPr/>
          <p:nvPr/>
        </p:nvSpPr>
        <p:spPr>
          <a:xfrm>
            <a:off x="399600" y="1366560"/>
            <a:ext cx="2772360" cy="2772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tr-TR" sz="1200" spc="-1" strike="noStrike" u="sng">
                <a:solidFill>
                  <a:srgbClr val="2da0f1"/>
                </a:solidFill>
                <a:uFillTx/>
                <a:latin typeface="Century Gothic"/>
                <a:ea typeface="DejaVu Sans"/>
                <a:hlinkClick r:id="rId4"/>
              </a:rPr>
              <a:t>http://youtube.com/bmdersleri</a:t>
            </a:r>
            <a:endParaRPr b="0" lang="tr-TR" sz="1200" spc="-1" strike="noStrike">
              <a:latin typeface="Arial"/>
            </a:endParaRPr>
          </a:p>
        </p:txBody>
      </p:sp>
      <p:sp>
        <p:nvSpPr>
          <p:cNvPr id="208" name="Picture 2_0"/>
          <p:cNvSpPr/>
          <p:nvPr/>
        </p:nvSpPr>
        <p:spPr>
          <a:xfrm>
            <a:off x="9297000" y="338040"/>
            <a:ext cx="2559600" cy="1821960"/>
          </a:xfrm>
          <a:prstGeom prst="round2DiagRect">
            <a:avLst>
              <a:gd name="adj1" fmla="val 16667"/>
              <a:gd name="adj2" fmla="val 0"/>
            </a:avLst>
          </a:prstGeom>
          <a:blipFill rotWithShape="0">
            <a:blip r:embed="rId5"/>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Başlık 1"/>
          <p:cNvSpPr/>
          <p:nvPr/>
        </p:nvSpPr>
        <p:spPr>
          <a:xfrm>
            <a:off x="1497240" y="513720"/>
            <a:ext cx="9997200" cy="72252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0" lang="tr-TR" sz="3600" spc="-1" strike="noStrike">
                <a:solidFill>
                  <a:srgbClr val="178dbb"/>
                </a:solidFill>
                <a:latin typeface="Arial"/>
              </a:rPr>
              <a:t>Örnek POM.xml dosyası</a:t>
            </a:r>
            <a:endParaRPr b="0" lang="tr-TR" sz="3600" spc="-1" strike="noStrike">
              <a:latin typeface="Arial"/>
            </a:endParaRPr>
          </a:p>
        </p:txBody>
      </p:sp>
      <p:sp>
        <p:nvSpPr>
          <p:cNvPr id="243" name="Slayt Numarası Yer Tutucusu 3"/>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10</a:t>
            </a:r>
            <a:endParaRPr b="0" lang="tr-TR" sz="2000" spc="-1" strike="noStrike">
              <a:latin typeface="Arial"/>
            </a:endParaRPr>
          </a:p>
        </p:txBody>
      </p:sp>
      <p:pic>
        <p:nvPicPr>
          <p:cNvPr id="244" name="Content Placeholder 4" descr="Screenshot_4"/>
          <p:cNvPicPr/>
          <p:nvPr/>
        </p:nvPicPr>
        <p:blipFill>
          <a:blip r:embed="rId1"/>
          <a:stretch/>
        </p:blipFill>
        <p:spPr>
          <a:xfrm>
            <a:off x="1497240" y="1236960"/>
            <a:ext cx="9276120" cy="50684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Başlık 1"/>
          <p:cNvSpPr/>
          <p:nvPr/>
        </p:nvSpPr>
        <p:spPr>
          <a:xfrm>
            <a:off x="1818720" y="624240"/>
            <a:ext cx="9685080" cy="84708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0" lang="tr-TR" sz="3600" spc="-1" strike="noStrike">
                <a:solidFill>
                  <a:srgbClr val="178dbb"/>
                </a:solidFill>
                <a:latin typeface="Arial"/>
              </a:rPr>
              <a:t>Maven ayar dosyası (devam)</a:t>
            </a:r>
            <a:endParaRPr b="0" lang="tr-TR" sz="3600" spc="-1" strike="noStrike">
              <a:latin typeface="Arial"/>
            </a:endParaRPr>
          </a:p>
        </p:txBody>
      </p:sp>
      <p:sp>
        <p:nvSpPr>
          <p:cNvPr id="246" name="Content Placeholder 4"/>
          <p:cNvSpPr/>
          <p:nvPr/>
        </p:nvSpPr>
        <p:spPr>
          <a:xfrm>
            <a:off x="1758240" y="1905120"/>
            <a:ext cx="8604000" cy="44114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1001"/>
              </a:spcBef>
              <a:tabLst>
                <a:tab algn="l" pos="0"/>
              </a:tabLst>
            </a:pPr>
            <a:r>
              <a:rPr b="0" lang="en-US" sz="1800" spc="-1" strike="noStrike">
                <a:solidFill>
                  <a:srgbClr val="404040"/>
                </a:solidFill>
                <a:latin typeface="Arial"/>
              </a:rPr>
              <a:t>Kütüphaneleri bulmak için aşağıdaki adresi kullanabilirsiniz.</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Diğer maven ayarları super pom alarak adlandırılan dosyadan alınır.Tüm proje ayarları için ayar dosyasının olduğu dizinde aşağıdaki komudun çalıştırılması yeterli olacaktır.</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Super POM ayar dosyasında çeşitli maven plugin’lerin olduğu görünecektir.</a:t>
            </a:r>
            <a:endParaRPr b="0" lang="tr-TR" sz="1800" spc="-1" strike="noStrike">
              <a:latin typeface="Arial"/>
            </a:endParaRPr>
          </a:p>
        </p:txBody>
      </p:sp>
      <p:sp>
        <p:nvSpPr>
          <p:cNvPr id="247" name="Slayt Numarası Yer Tutucusu 3"/>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11</a:t>
            </a:r>
            <a:endParaRPr b="0" lang="tr-TR" sz="2000" spc="-1" strike="noStrike">
              <a:latin typeface="Arial"/>
            </a:endParaRPr>
          </a:p>
        </p:txBody>
      </p:sp>
      <p:pic>
        <p:nvPicPr>
          <p:cNvPr id="248" name="Content Placeholder 5" descr="Screenshot_5"/>
          <p:cNvPicPr/>
          <p:nvPr/>
        </p:nvPicPr>
        <p:blipFill>
          <a:blip r:embed="rId1"/>
          <a:stretch/>
        </p:blipFill>
        <p:spPr>
          <a:xfrm>
            <a:off x="1819440" y="2407320"/>
            <a:ext cx="4991040" cy="758880"/>
          </a:xfrm>
          <a:prstGeom prst="rect">
            <a:avLst/>
          </a:prstGeom>
          <a:ln w="0">
            <a:noFill/>
          </a:ln>
        </p:spPr>
      </p:pic>
      <p:pic>
        <p:nvPicPr>
          <p:cNvPr id="249" name="Picture 6" descr="Screenshot_6"/>
          <p:cNvPicPr/>
          <p:nvPr/>
        </p:nvPicPr>
        <p:blipFill>
          <a:blip r:embed="rId2"/>
          <a:stretch/>
        </p:blipFill>
        <p:spPr>
          <a:xfrm>
            <a:off x="1819800" y="4847760"/>
            <a:ext cx="4991040" cy="7326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Başlık 1"/>
          <p:cNvSpPr/>
          <p:nvPr/>
        </p:nvSpPr>
        <p:spPr>
          <a:xfrm>
            <a:off x="1785600" y="624240"/>
            <a:ext cx="9717840" cy="128016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0" lang="tr-TR" sz="3600" spc="-1" strike="noStrike">
                <a:solidFill>
                  <a:srgbClr val="178dbb"/>
                </a:solidFill>
                <a:latin typeface="Arial"/>
              </a:rPr>
              <a:t>Maven kullanımı</a:t>
            </a:r>
            <a:r>
              <a:rPr b="0" lang="tr-TR" sz="3600" spc="-1" strike="noStrike">
                <a:solidFill>
                  <a:srgbClr val="178dbb"/>
                </a:solidFill>
                <a:latin typeface="Century Gothic"/>
              </a:rPr>
              <a:t> </a:t>
            </a:r>
            <a:endParaRPr b="0" lang="tr-TR" sz="3600" spc="-1" strike="noStrike">
              <a:latin typeface="Arial"/>
            </a:endParaRPr>
          </a:p>
        </p:txBody>
      </p:sp>
      <p:sp>
        <p:nvSpPr>
          <p:cNvPr id="251" name="Content Placeholder 4"/>
          <p:cNvSpPr/>
          <p:nvPr/>
        </p:nvSpPr>
        <p:spPr>
          <a:xfrm>
            <a:off x="1786320" y="1339920"/>
            <a:ext cx="8595360" cy="497592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1001"/>
              </a:spcBef>
              <a:tabLst>
                <a:tab algn="l" pos="0"/>
              </a:tabLst>
            </a:pPr>
            <a:r>
              <a:rPr b="0" lang="en-US" sz="1800" spc="-1" strike="noStrike">
                <a:solidFill>
                  <a:srgbClr val="404040"/>
                </a:solidFill>
                <a:latin typeface="Arial"/>
              </a:rPr>
              <a:t>Maven ayar dosyaları Super POM olarak adlandırılan dosyadaki pluginleri kullanarak işlem yapar.</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Bu işlemler phase olarak adlandırılır.</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Derlenmiş dosyaları temizlemek için clean kullanılır.</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Birim testlerini çalıştırmak için test kullanılır.</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Projeyi derlemek için compile kullanılır.</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p:txBody>
      </p:sp>
      <p:sp>
        <p:nvSpPr>
          <p:cNvPr id="252" name="Slayt Numarası Yer Tutucusu 3"/>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12</a:t>
            </a:r>
            <a:endParaRPr b="0" lang="tr-TR" sz="2000" spc="-1" strike="noStrike">
              <a:latin typeface="Arial"/>
            </a:endParaRPr>
          </a:p>
        </p:txBody>
      </p:sp>
      <p:pic>
        <p:nvPicPr>
          <p:cNvPr id="253" name="Content Placeholder 5" descr="Screenshot_7"/>
          <p:cNvPicPr/>
          <p:nvPr/>
        </p:nvPicPr>
        <p:blipFill>
          <a:blip r:embed="rId1"/>
          <a:stretch/>
        </p:blipFill>
        <p:spPr>
          <a:xfrm>
            <a:off x="1865160" y="2799000"/>
            <a:ext cx="3493080" cy="822240"/>
          </a:xfrm>
          <a:prstGeom prst="rect">
            <a:avLst/>
          </a:prstGeom>
          <a:ln w="0">
            <a:noFill/>
          </a:ln>
        </p:spPr>
      </p:pic>
      <p:pic>
        <p:nvPicPr>
          <p:cNvPr id="254" name="Picture 6" descr="Screenshot_8"/>
          <p:cNvPicPr/>
          <p:nvPr/>
        </p:nvPicPr>
        <p:blipFill>
          <a:blip r:embed="rId2"/>
          <a:stretch/>
        </p:blipFill>
        <p:spPr>
          <a:xfrm>
            <a:off x="1864440" y="4024080"/>
            <a:ext cx="3493800" cy="756720"/>
          </a:xfrm>
          <a:prstGeom prst="rect">
            <a:avLst/>
          </a:prstGeom>
          <a:ln w="0">
            <a:noFill/>
          </a:ln>
        </p:spPr>
      </p:pic>
      <p:pic>
        <p:nvPicPr>
          <p:cNvPr id="255" name="Picture 7" descr="Screenshot_9"/>
          <p:cNvPicPr/>
          <p:nvPr/>
        </p:nvPicPr>
        <p:blipFill>
          <a:blip r:embed="rId3"/>
          <a:stretch/>
        </p:blipFill>
        <p:spPr>
          <a:xfrm>
            <a:off x="1864440" y="5148720"/>
            <a:ext cx="3493080" cy="7614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Başlık 1"/>
          <p:cNvSpPr/>
          <p:nvPr/>
        </p:nvSpPr>
        <p:spPr>
          <a:xfrm>
            <a:off x="1776600" y="624240"/>
            <a:ext cx="9726840" cy="128016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0" lang="tr-TR" sz="3600" spc="-1" strike="noStrike">
                <a:solidFill>
                  <a:srgbClr val="178dbb"/>
                </a:solidFill>
                <a:latin typeface="Arial"/>
              </a:rPr>
              <a:t>Maven kullanımı (devam)</a:t>
            </a:r>
            <a:endParaRPr b="0" lang="tr-TR" sz="3600" spc="-1" strike="noStrike">
              <a:latin typeface="Arial"/>
            </a:endParaRPr>
          </a:p>
        </p:txBody>
      </p:sp>
      <p:sp>
        <p:nvSpPr>
          <p:cNvPr id="257" name="Slayt Numarası Yer Tutucusu 3"/>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13</a:t>
            </a:r>
            <a:endParaRPr b="0" lang="tr-TR" sz="2000" spc="-1" strike="noStrike">
              <a:latin typeface="Arial"/>
            </a:endParaRPr>
          </a:p>
        </p:txBody>
      </p:sp>
      <p:sp>
        <p:nvSpPr>
          <p:cNvPr id="258" name="İçerik Yer Tutucusu 2"/>
          <p:cNvSpPr/>
          <p:nvPr/>
        </p:nvSpPr>
        <p:spPr>
          <a:xfrm>
            <a:off x="1776240" y="1616760"/>
            <a:ext cx="8595360" cy="4367520"/>
          </a:xfrm>
          <a:prstGeom prst="rect">
            <a:avLst/>
          </a:prstGeom>
          <a:noFill/>
          <a:ln w="0">
            <a:noFill/>
          </a:ln>
        </p:spPr>
        <p:style>
          <a:lnRef idx="0"/>
          <a:fillRef idx="0"/>
          <a:effectRef idx="0"/>
          <a:fontRef idx="minor"/>
        </p:style>
        <p:txBody>
          <a:bodyPr lIns="90000" rIns="90000" tIns="45000" bIns="45000">
            <a:normAutofit/>
          </a:bodyPr>
          <a:p>
            <a:pPr algn="just">
              <a:lnSpc>
                <a:spcPct val="100000"/>
              </a:lnSpc>
              <a:spcBef>
                <a:spcPts val="1001"/>
              </a:spcBef>
              <a:tabLst>
                <a:tab algn="l" pos="0"/>
              </a:tabLst>
            </a:pPr>
            <a:r>
              <a:rPr b="0" lang="en-US" sz="1800" spc="-1" strike="noStrike">
                <a:solidFill>
                  <a:srgbClr val="404040"/>
                </a:solidFill>
                <a:latin typeface="Arial"/>
              </a:rPr>
              <a:t>Projeyi paketlemek(jar, war) için package kullanılır.</a:t>
            </a:r>
            <a:endParaRPr b="0" lang="tr-TR" sz="1800" spc="-1" strike="noStrike">
              <a:latin typeface="Arial"/>
            </a:endParaRPr>
          </a:p>
          <a:p>
            <a:pPr algn="just">
              <a:lnSpc>
                <a:spcPct val="100000"/>
              </a:lnSpc>
              <a:spcBef>
                <a:spcPts val="1001"/>
              </a:spcBef>
              <a:tabLst>
                <a:tab algn="l" pos="0"/>
              </a:tabLst>
            </a:pPr>
            <a:endParaRPr b="0" lang="tr-TR" sz="1800" spc="-1" strike="noStrike">
              <a:latin typeface="Arial"/>
            </a:endParaRPr>
          </a:p>
          <a:p>
            <a:pPr algn="just">
              <a:lnSpc>
                <a:spcPct val="100000"/>
              </a:lnSpc>
              <a:spcBef>
                <a:spcPts val="1001"/>
              </a:spcBef>
              <a:tabLst>
                <a:tab algn="l" pos="0"/>
              </a:tabLst>
            </a:pPr>
            <a:endParaRPr b="0" lang="tr-TR" sz="1800" spc="-1" strike="noStrike">
              <a:latin typeface="Arial"/>
            </a:endParaRPr>
          </a:p>
          <a:p>
            <a:pPr algn="just">
              <a:lnSpc>
                <a:spcPct val="100000"/>
              </a:lnSpc>
              <a:spcBef>
                <a:spcPts val="1001"/>
              </a:spcBef>
              <a:tabLst>
                <a:tab algn="l" pos="0"/>
              </a:tabLst>
            </a:pPr>
            <a:endParaRPr b="0" lang="tr-TR" sz="1800" spc="-1" strike="noStrike">
              <a:latin typeface="Arial"/>
            </a:endParaRPr>
          </a:p>
          <a:p>
            <a:pPr algn="just">
              <a:lnSpc>
                <a:spcPct val="100000"/>
              </a:lnSpc>
              <a:spcBef>
                <a:spcPts val="1001"/>
              </a:spcBef>
              <a:tabLst>
                <a:tab algn="l" pos="0"/>
              </a:tabLst>
            </a:pPr>
            <a:r>
              <a:rPr b="0" lang="en-US" sz="1800" spc="-1" strike="noStrike">
                <a:solidFill>
                  <a:srgbClr val="404040"/>
                </a:solidFill>
                <a:latin typeface="Arial"/>
              </a:rPr>
              <a:t>Proje dokümantasyonu oluşturmak için site kullanılır.</a:t>
            </a:r>
            <a:endParaRPr b="0" lang="tr-TR" sz="1800" spc="-1" strike="noStrike">
              <a:latin typeface="Arial"/>
            </a:endParaRPr>
          </a:p>
          <a:p>
            <a:pPr algn="just">
              <a:lnSpc>
                <a:spcPct val="100000"/>
              </a:lnSpc>
              <a:spcBef>
                <a:spcPts val="1001"/>
              </a:spcBef>
              <a:tabLst>
                <a:tab algn="l" pos="0"/>
              </a:tabLst>
            </a:pPr>
            <a:endParaRPr b="0" lang="tr-TR" sz="1800" spc="-1" strike="noStrike">
              <a:latin typeface="Arial"/>
            </a:endParaRPr>
          </a:p>
          <a:p>
            <a:pPr algn="just">
              <a:lnSpc>
                <a:spcPct val="100000"/>
              </a:lnSpc>
              <a:spcBef>
                <a:spcPts val="1001"/>
              </a:spcBef>
              <a:tabLst>
                <a:tab algn="l" pos="0"/>
              </a:tabLst>
            </a:pPr>
            <a:endParaRPr b="0" lang="tr-TR" sz="1800" spc="-1" strike="noStrike">
              <a:latin typeface="Arial"/>
            </a:endParaRPr>
          </a:p>
        </p:txBody>
      </p:sp>
      <p:pic>
        <p:nvPicPr>
          <p:cNvPr id="259" name="Content Placeholder 2" descr="Screenshot_10"/>
          <p:cNvPicPr/>
          <p:nvPr/>
        </p:nvPicPr>
        <p:blipFill>
          <a:blip r:embed="rId1"/>
          <a:stretch/>
        </p:blipFill>
        <p:spPr>
          <a:xfrm>
            <a:off x="1868040" y="2139840"/>
            <a:ext cx="4520520" cy="812880"/>
          </a:xfrm>
          <a:prstGeom prst="rect">
            <a:avLst/>
          </a:prstGeom>
          <a:ln w="0">
            <a:noFill/>
          </a:ln>
        </p:spPr>
      </p:pic>
      <p:pic>
        <p:nvPicPr>
          <p:cNvPr id="260" name="Picture 4" descr="Screenshot_11"/>
          <p:cNvPicPr/>
          <p:nvPr/>
        </p:nvPicPr>
        <p:blipFill>
          <a:blip r:embed="rId2"/>
          <a:stretch/>
        </p:blipFill>
        <p:spPr>
          <a:xfrm>
            <a:off x="1868040" y="3709080"/>
            <a:ext cx="4520520" cy="8337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Başlık 1"/>
          <p:cNvSpPr/>
          <p:nvPr/>
        </p:nvSpPr>
        <p:spPr>
          <a:xfrm>
            <a:off x="1767240" y="624240"/>
            <a:ext cx="9736200" cy="12801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tr-TR" sz="3600" spc="-1" strike="noStrike">
                <a:solidFill>
                  <a:srgbClr val="178dbb"/>
                </a:solidFill>
                <a:latin typeface="Arial"/>
              </a:rPr>
              <a:t>Maven archetype</a:t>
            </a:r>
            <a:endParaRPr b="0" lang="tr-TR" sz="3600" spc="-1" strike="noStrike">
              <a:latin typeface="Arial"/>
            </a:endParaRPr>
          </a:p>
        </p:txBody>
      </p:sp>
      <p:sp>
        <p:nvSpPr>
          <p:cNvPr id="262" name="İçerik Yer Tutucusu 2"/>
          <p:cNvSpPr/>
          <p:nvPr/>
        </p:nvSpPr>
        <p:spPr>
          <a:xfrm>
            <a:off x="1767240" y="1904400"/>
            <a:ext cx="8604000" cy="46062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Hızlı bir şekilde proje iskeleti oluşturmak için kullanılan bir araçtır.</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Aracı kullanmak için archetype:generate komutu kullanılabilir.</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Komut çalıştırıldığında sırayla kullanılacak hazır şablonu, proje adını, proje sürümünü isteyecektir.</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Maven destekleyen bir IDE’de(Netbeans, Eclipse, IntelliJ vb.) kullanılabilir.</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p:txBody>
      </p:sp>
      <p:sp>
        <p:nvSpPr>
          <p:cNvPr id="263" name="Slayt Numarası Yer Tutucusu 3"/>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14</a:t>
            </a:r>
            <a:endParaRPr b="0" lang="tr-TR" sz="2000" spc="-1" strike="noStrike">
              <a:latin typeface="Arial"/>
            </a:endParaRPr>
          </a:p>
        </p:txBody>
      </p:sp>
      <p:pic>
        <p:nvPicPr>
          <p:cNvPr id="264" name="Picture 8" descr="Kurumsal Kimlik | Burdur Mehmet Akif Ersoy Üniversitesi"/>
          <p:cNvPicPr/>
          <p:nvPr/>
        </p:nvPicPr>
        <p:blipFill>
          <a:blip r:embed="rId1"/>
          <a:srcRect l="10290" t="8688" r="10663" b="11295"/>
          <a:stretch/>
        </p:blipFill>
        <p:spPr>
          <a:xfrm>
            <a:off x="10078200" y="102240"/>
            <a:ext cx="1991520" cy="684720"/>
          </a:xfrm>
          <a:prstGeom prst="rect">
            <a:avLst/>
          </a:prstGeom>
          <a:ln w="0">
            <a:noFill/>
          </a:ln>
        </p:spPr>
      </p:pic>
      <p:sp>
        <p:nvSpPr>
          <p:cNvPr id="265" name="Dikdörtgen 9"/>
          <p:cNvSpPr/>
          <p:nvPr/>
        </p:nvSpPr>
        <p:spPr>
          <a:xfrm>
            <a:off x="9297360" y="6375600"/>
            <a:ext cx="2772360" cy="2772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tr-TR" sz="1200" spc="-1" strike="noStrike" u="sng">
                <a:solidFill>
                  <a:srgbClr val="2da0f1"/>
                </a:solidFill>
                <a:uFillTx/>
                <a:latin typeface="Century Gothic"/>
                <a:ea typeface="DejaVu Sans"/>
                <a:hlinkClick r:id="rId2"/>
              </a:rPr>
              <a:t>http://youtube.com/bmdersleri</a:t>
            </a:r>
            <a:endParaRPr b="0" lang="tr-TR" sz="1200" spc="-1" strike="noStrike">
              <a:latin typeface="Arial"/>
            </a:endParaRPr>
          </a:p>
        </p:txBody>
      </p:sp>
      <p:pic>
        <p:nvPicPr>
          <p:cNvPr id="266" name="Content Placeholder 5" descr="Screenshot_12"/>
          <p:cNvPicPr/>
          <p:nvPr/>
        </p:nvPicPr>
        <p:blipFill>
          <a:blip r:embed="rId3"/>
          <a:stretch/>
        </p:blipFill>
        <p:spPr>
          <a:xfrm>
            <a:off x="1921680" y="2930400"/>
            <a:ext cx="4257000" cy="8107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itle 1"/>
          <p:cNvSpPr/>
          <p:nvPr/>
        </p:nvSpPr>
        <p:spPr>
          <a:xfrm>
            <a:off x="1807920" y="624240"/>
            <a:ext cx="9695880" cy="12801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tr-TR" sz="3600" spc="-1" strike="noStrike">
                <a:solidFill>
                  <a:srgbClr val="178dbb"/>
                </a:solidFill>
                <a:latin typeface="Arial"/>
              </a:rPr>
              <a:t>Maven archetype (devam)</a:t>
            </a:r>
            <a:br/>
            <a:endParaRPr b="0" lang="tr-TR" sz="3600" spc="-1" strike="noStrike">
              <a:latin typeface="Arial"/>
            </a:endParaRPr>
          </a:p>
        </p:txBody>
      </p:sp>
      <p:sp>
        <p:nvSpPr>
          <p:cNvPr id="268" name="Content Placeholder 2"/>
          <p:cNvSpPr/>
          <p:nvPr/>
        </p:nvSpPr>
        <p:spPr>
          <a:xfrm>
            <a:off x="1807920" y="1616040"/>
            <a:ext cx="8542440" cy="462924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1001"/>
              </a:spcBef>
              <a:tabLst>
                <a:tab algn="l" pos="0"/>
              </a:tabLst>
            </a:pPr>
            <a:r>
              <a:rPr b="0" lang="en-US" sz="1800" spc="-1" strike="noStrike">
                <a:solidFill>
                  <a:srgbClr val="404040"/>
                </a:solidFill>
                <a:latin typeface="Arial"/>
              </a:rPr>
              <a:t>Bazı hazır archetype isimleri aşağıda yer almaktadır.</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maven-archetype-archetype</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maven-archetype-j2ee-simple</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maven-archetype-mojo</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maven-archetype-plugin</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maven-archetype-plugin-site</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maven-archetype-portlet</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maven-archetype-quickstart</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maven-archetype-simple</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maven-archetype-site</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maven-archetype-site-simple</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maven-archetype-webapp</a:t>
            </a:r>
            <a:endParaRPr b="0" lang="tr-TR" sz="1800" spc="-1" strike="noStrike">
              <a:latin typeface="Arial"/>
            </a:endParaRPr>
          </a:p>
        </p:txBody>
      </p:sp>
      <p:sp>
        <p:nvSpPr>
          <p:cNvPr id="269" name="Slide Number Placeholder 4"/>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15</a:t>
            </a:r>
            <a:endParaRPr b="0" lang="tr-TR"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itle 5"/>
          <p:cNvSpPr/>
          <p:nvPr/>
        </p:nvSpPr>
        <p:spPr>
          <a:xfrm>
            <a:off x="1789920" y="624240"/>
            <a:ext cx="9713520" cy="12801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tr-TR" sz="3600" spc="-1" strike="noStrike">
                <a:solidFill>
                  <a:srgbClr val="178dbb"/>
                </a:solidFill>
                <a:latin typeface="Arial"/>
              </a:rPr>
              <a:t>Maven archtype (devam)</a:t>
            </a:r>
            <a:endParaRPr b="0" lang="tr-TR" sz="3600" spc="-1" strike="noStrike">
              <a:latin typeface="Arial"/>
            </a:endParaRPr>
          </a:p>
        </p:txBody>
      </p:sp>
      <p:sp>
        <p:nvSpPr>
          <p:cNvPr id="271" name="Content Placeholder 6"/>
          <p:cNvSpPr/>
          <p:nvPr/>
        </p:nvSpPr>
        <p:spPr>
          <a:xfrm>
            <a:off x="1041480" y="1951200"/>
            <a:ext cx="10785240" cy="433836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1001"/>
              </a:spcBef>
              <a:tabLst>
                <a:tab algn="l" pos="0"/>
              </a:tabLst>
            </a:pPr>
            <a:r>
              <a:rPr b="0" lang="tr-TR" sz="1800" spc="-1" strike="noStrike">
                <a:solidFill>
                  <a:srgbClr val="404040"/>
                </a:solidFill>
                <a:latin typeface="Arial"/>
              </a:rPr>
              <a:t>- Aşağıdaki komut satırı kullanılarak da archetype öğrenilebilir.</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 Archetype ile Java projesi oluşturmak;</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 Archetype ile Java web projesi oluşturmak;</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p:txBody>
      </p:sp>
      <p:sp>
        <p:nvSpPr>
          <p:cNvPr id="272" name="Slide Number Placeholder 4"/>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16</a:t>
            </a:r>
            <a:endParaRPr b="0" lang="tr-TR" sz="2000" spc="-1" strike="noStrike">
              <a:latin typeface="Arial"/>
            </a:endParaRPr>
          </a:p>
        </p:txBody>
      </p:sp>
      <p:pic>
        <p:nvPicPr>
          <p:cNvPr id="273" name="Content Placeholder 7" descr="Screenshot_13"/>
          <p:cNvPicPr/>
          <p:nvPr/>
        </p:nvPicPr>
        <p:blipFill>
          <a:blip r:embed="rId1"/>
          <a:stretch/>
        </p:blipFill>
        <p:spPr>
          <a:xfrm>
            <a:off x="1311120" y="2587680"/>
            <a:ext cx="3583800" cy="582120"/>
          </a:xfrm>
          <a:prstGeom prst="rect">
            <a:avLst/>
          </a:prstGeom>
          <a:ln w="0">
            <a:noFill/>
          </a:ln>
        </p:spPr>
      </p:pic>
      <p:pic>
        <p:nvPicPr>
          <p:cNvPr id="274" name="Picture 8" descr="Screenshot_14"/>
          <p:cNvPicPr/>
          <p:nvPr/>
        </p:nvPicPr>
        <p:blipFill>
          <a:blip r:embed="rId2"/>
          <a:stretch/>
        </p:blipFill>
        <p:spPr>
          <a:xfrm>
            <a:off x="1311120" y="3496320"/>
            <a:ext cx="10057680" cy="819000"/>
          </a:xfrm>
          <a:prstGeom prst="rect">
            <a:avLst/>
          </a:prstGeom>
          <a:ln w="0">
            <a:noFill/>
          </a:ln>
        </p:spPr>
      </p:pic>
      <p:pic>
        <p:nvPicPr>
          <p:cNvPr id="275" name="Picture 9" descr="Screenshot_15"/>
          <p:cNvPicPr/>
          <p:nvPr/>
        </p:nvPicPr>
        <p:blipFill>
          <a:blip r:embed="rId3"/>
          <a:stretch/>
        </p:blipFill>
        <p:spPr>
          <a:xfrm>
            <a:off x="1303560" y="4775760"/>
            <a:ext cx="10057680" cy="8373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itle 5"/>
          <p:cNvSpPr/>
          <p:nvPr/>
        </p:nvSpPr>
        <p:spPr>
          <a:xfrm>
            <a:off x="1757160" y="624240"/>
            <a:ext cx="9746640" cy="12801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3600" spc="-1" strike="noStrike">
                <a:solidFill>
                  <a:srgbClr val="178dbb"/>
                </a:solidFill>
                <a:latin typeface="Arial"/>
              </a:rPr>
              <a:t>Harici JAR dosyalarını kullanmak</a:t>
            </a:r>
            <a:endParaRPr b="0" lang="tr-TR" sz="3600" spc="-1" strike="noStrike">
              <a:latin typeface="Arial"/>
            </a:endParaRPr>
          </a:p>
        </p:txBody>
      </p:sp>
      <p:sp>
        <p:nvSpPr>
          <p:cNvPr id="277" name="Content Placeholder 6"/>
          <p:cNvSpPr/>
          <p:nvPr/>
        </p:nvSpPr>
        <p:spPr>
          <a:xfrm>
            <a:off x="1757160" y="1728360"/>
            <a:ext cx="8613720" cy="45270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Maven merkezi depo’da yer alamayan JAR dosyalarını kullanmayı destekler.</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Bu diğer JAR dosyaları da projeye eklenebilir.</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Harici JAR dosyasını eklemek için systemPath ile dosya yolunun verilmesi yeterki olacaktır.</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p:txBody>
      </p:sp>
      <p:sp>
        <p:nvSpPr>
          <p:cNvPr id="278" name="Slide Number Placeholder 4"/>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17</a:t>
            </a:r>
            <a:endParaRPr b="0" lang="tr-TR" sz="2000" spc="-1" strike="noStrike">
              <a:latin typeface="Arial"/>
            </a:endParaRPr>
          </a:p>
        </p:txBody>
      </p:sp>
      <p:pic>
        <p:nvPicPr>
          <p:cNvPr id="279" name="Content Placeholder 7" descr="Screenshot_16"/>
          <p:cNvPicPr/>
          <p:nvPr/>
        </p:nvPicPr>
        <p:blipFill>
          <a:blip r:embed="rId1"/>
          <a:stretch/>
        </p:blipFill>
        <p:spPr>
          <a:xfrm>
            <a:off x="2201040" y="3466440"/>
            <a:ext cx="7761600" cy="25045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itle 5"/>
          <p:cNvSpPr/>
          <p:nvPr/>
        </p:nvSpPr>
        <p:spPr>
          <a:xfrm>
            <a:off x="1798200" y="624240"/>
            <a:ext cx="9705240" cy="12801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tr-TR" sz="3600" spc="-1" strike="noStrike">
                <a:solidFill>
                  <a:srgbClr val="178dbb"/>
                </a:solidFill>
                <a:latin typeface="Arial"/>
              </a:rPr>
              <a:t>Sonuç</a:t>
            </a:r>
            <a:endParaRPr b="0" lang="tr-TR" sz="3600" spc="-1" strike="noStrike">
              <a:latin typeface="Arial"/>
            </a:endParaRPr>
          </a:p>
        </p:txBody>
      </p:sp>
      <p:sp>
        <p:nvSpPr>
          <p:cNvPr id="281" name="Content Placeholder 6"/>
          <p:cNvSpPr/>
          <p:nvPr/>
        </p:nvSpPr>
        <p:spPr>
          <a:xfrm>
            <a:off x="1797840" y="1738800"/>
            <a:ext cx="8914680" cy="390852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1001"/>
              </a:spcBef>
              <a:tabLst>
                <a:tab algn="l" pos="0"/>
              </a:tabLst>
            </a:pPr>
            <a:r>
              <a:rPr b="0" lang="tr-TR" sz="1800" spc="-1" strike="noStrike">
                <a:solidFill>
                  <a:srgbClr val="404040"/>
                </a:solidFill>
                <a:latin typeface="Arial"/>
              </a:rPr>
              <a:t>M</a:t>
            </a:r>
            <a:r>
              <a:rPr b="0" lang="en-US" sz="1800" spc="-1" strike="noStrike">
                <a:solidFill>
                  <a:srgbClr val="404040"/>
                </a:solidFill>
                <a:latin typeface="Arial"/>
              </a:rPr>
              <a:t>aven, geliştirilen java projelerinin geliştirme süreçlerini basitleştirmek, standartlaştırmak, dökümantasyon hazırlamak, kütüphane bağımlılıklarını kullanıcı zahmetinden kurtarmak için kullanılan bir araçtır. </a:t>
            </a:r>
            <a:endParaRPr b="0" lang="tr-TR" sz="1800" spc="-1" strike="noStrike">
              <a:latin typeface="Arial"/>
            </a:endParaRPr>
          </a:p>
        </p:txBody>
      </p:sp>
      <p:sp>
        <p:nvSpPr>
          <p:cNvPr id="282" name="Slide Number Placeholder 4"/>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18</a:t>
            </a:r>
            <a:endParaRPr b="0" lang="tr-TR"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itle 5"/>
          <p:cNvSpPr/>
          <p:nvPr/>
        </p:nvSpPr>
        <p:spPr>
          <a:xfrm>
            <a:off x="1771560" y="624240"/>
            <a:ext cx="9731880" cy="12801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tr-TR" sz="3600" spc="-1" strike="noStrike">
                <a:solidFill>
                  <a:srgbClr val="178dbb"/>
                </a:solidFill>
                <a:latin typeface="Arial"/>
              </a:rPr>
              <a:t>Kaynakça</a:t>
            </a:r>
            <a:endParaRPr b="0" lang="tr-TR" sz="3600" spc="-1" strike="noStrike">
              <a:latin typeface="Arial"/>
            </a:endParaRPr>
          </a:p>
        </p:txBody>
      </p:sp>
      <p:sp>
        <p:nvSpPr>
          <p:cNvPr id="284" name="Content Placeholder 6"/>
          <p:cNvSpPr/>
          <p:nvPr/>
        </p:nvSpPr>
        <p:spPr>
          <a:xfrm>
            <a:off x="1771560" y="2133720"/>
            <a:ext cx="6864120" cy="377676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1001"/>
              </a:spcBef>
              <a:tabLst>
                <a:tab algn="l" pos="0"/>
              </a:tabLst>
            </a:pPr>
            <a:r>
              <a:rPr b="0" lang="tr-TR" sz="1800" spc="-1" strike="noStrike">
                <a:solidFill>
                  <a:srgbClr val="404040"/>
                </a:solidFill>
                <a:latin typeface="Arial"/>
              </a:rPr>
              <a:t>https://maven.apache.org/index.html</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https://kurukod.wordpress.com/2015/06/26/maven-nedir-nasil-kullanilir-2/</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https://www.yusufsezer.com.tr/maven/</a:t>
            </a:r>
            <a:endParaRPr b="0" lang="tr-TR" sz="1800" spc="-1" strike="noStrike">
              <a:latin typeface="Arial"/>
            </a:endParaRPr>
          </a:p>
        </p:txBody>
      </p:sp>
      <p:sp>
        <p:nvSpPr>
          <p:cNvPr id="285" name="Slide Number Placeholder 4"/>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19</a:t>
            </a:r>
            <a:endParaRPr b="0" lang="tr-TR" sz="2000" spc="-1" strike="noStrike">
              <a:latin typeface="Arial"/>
            </a:endParaRPr>
          </a:p>
        </p:txBody>
      </p:sp>
      <p:pic>
        <p:nvPicPr>
          <p:cNvPr id="286" name="Resim 11" descr=""/>
          <p:cNvPicPr/>
          <p:nvPr/>
        </p:nvPicPr>
        <p:blipFill>
          <a:blip r:embed="rId1"/>
          <a:stretch/>
        </p:blipFill>
        <p:spPr>
          <a:xfrm>
            <a:off x="9775800" y="4874400"/>
            <a:ext cx="2245320" cy="18604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Başlık 1"/>
          <p:cNvSpPr/>
          <p:nvPr/>
        </p:nvSpPr>
        <p:spPr>
          <a:xfrm>
            <a:off x="1776600" y="522720"/>
            <a:ext cx="4971240" cy="7347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tr-TR" sz="3600" spc="-1" strike="noStrike">
                <a:solidFill>
                  <a:srgbClr val="178dbb"/>
                </a:solidFill>
                <a:latin typeface="Arial"/>
              </a:rPr>
              <a:t>İçindekiler</a:t>
            </a:r>
            <a:endParaRPr b="0" lang="tr-TR" sz="3600" spc="-1" strike="noStrike">
              <a:latin typeface="Arial"/>
            </a:endParaRPr>
          </a:p>
        </p:txBody>
      </p:sp>
      <p:sp>
        <p:nvSpPr>
          <p:cNvPr id="210" name="İçerik Yer Tutucusu 2"/>
          <p:cNvSpPr/>
          <p:nvPr/>
        </p:nvSpPr>
        <p:spPr>
          <a:xfrm>
            <a:off x="1721520" y="1330920"/>
            <a:ext cx="8683560" cy="457956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1001"/>
              </a:spcBef>
              <a:tabLst>
                <a:tab algn="l" pos="0"/>
              </a:tabLst>
            </a:pPr>
            <a:r>
              <a:rPr b="0" lang="tr-TR" sz="1800" spc="-1" strike="noStrike">
                <a:solidFill>
                  <a:srgbClr val="404040"/>
                </a:solidFill>
                <a:latin typeface="Arial"/>
              </a:rPr>
              <a:t>Sy.3       Maven nedir ?</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Sf.5       Maven kurulumu</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Sf.6       Maven nasıl çalışır</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Sf.7       Maven dizin yapısı</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Sf.9       Maven ayar dosyası</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Sf.10     Örnek POM.xml dosyası</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Sf.12     Maven kullanımı</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Sf.14     Maven archetype</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Sf.17     Harici JAR dosyalarını kullanmak</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Sf.18     Sonuç</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Sf.19     Kaynakça</a:t>
            </a:r>
            <a:endParaRPr b="0" lang="tr-TR" sz="1800" spc="-1" strike="noStrike">
              <a:latin typeface="Arial"/>
            </a:endParaRPr>
          </a:p>
          <a:p>
            <a:pPr>
              <a:lnSpc>
                <a:spcPct val="100000"/>
              </a:lnSpc>
              <a:spcBef>
                <a:spcPts val="1001"/>
              </a:spcBef>
              <a:tabLst>
                <a:tab algn="l" pos="0"/>
              </a:tabLst>
            </a:pPr>
            <a:r>
              <a:rPr b="0" lang="tr-TR" sz="1800" spc="-1" strike="noStrike">
                <a:solidFill>
                  <a:srgbClr val="404040"/>
                </a:solidFill>
                <a:latin typeface="Arial"/>
              </a:rPr>
              <a:t>Sf.20     Son</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p:txBody>
      </p:sp>
      <p:sp>
        <p:nvSpPr>
          <p:cNvPr id="211" name="Slayt Numarası Yer Tutucusu 3"/>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2</a:t>
            </a:r>
            <a:endParaRPr b="0" lang="tr-TR" sz="2000" spc="-1" strike="noStrike">
              <a:latin typeface="Arial"/>
            </a:endParaRPr>
          </a:p>
        </p:txBody>
      </p:sp>
      <p:pic>
        <p:nvPicPr>
          <p:cNvPr id="212" name="Picture 8" descr="Kurumsal Kimlik | Burdur Mehmet Akif Ersoy Üniversitesi"/>
          <p:cNvPicPr/>
          <p:nvPr/>
        </p:nvPicPr>
        <p:blipFill>
          <a:blip r:embed="rId1"/>
          <a:srcRect l="10290" t="8688" r="10663" b="11295"/>
          <a:stretch/>
        </p:blipFill>
        <p:spPr>
          <a:xfrm>
            <a:off x="10078200" y="102240"/>
            <a:ext cx="1991520" cy="684720"/>
          </a:xfrm>
          <a:prstGeom prst="rect">
            <a:avLst/>
          </a:prstGeom>
          <a:ln w="0">
            <a:noFill/>
          </a:ln>
        </p:spPr>
      </p:pic>
      <p:pic>
        <p:nvPicPr>
          <p:cNvPr id="213" name="Picture 2" descr=""/>
          <p:cNvPicPr/>
          <p:nvPr/>
        </p:nvPicPr>
        <p:blipFill>
          <a:blip r:embed="rId2"/>
          <a:stretch/>
        </p:blipFill>
        <p:spPr>
          <a:xfrm>
            <a:off x="6748560" y="1746360"/>
            <a:ext cx="2982960" cy="2982960"/>
          </a:xfrm>
          <a:prstGeom prst="rect">
            <a:avLst/>
          </a:prstGeom>
          <a:ln w="0">
            <a:noFill/>
          </a:ln>
          <a:effectLst>
            <a:softEdge rad="112680"/>
          </a:effectLst>
        </p:spPr>
      </p:pic>
      <p:pic>
        <p:nvPicPr>
          <p:cNvPr id="214" name="Resim 5" descr=""/>
          <p:cNvPicPr/>
          <p:nvPr/>
        </p:nvPicPr>
        <p:blipFill>
          <a:blip r:embed="rId3"/>
          <a:stretch/>
        </p:blipFill>
        <p:spPr>
          <a:xfrm>
            <a:off x="10228320" y="5154120"/>
            <a:ext cx="1777680" cy="1632960"/>
          </a:xfrm>
          <a:prstGeom prst="rect">
            <a:avLst/>
          </a:prstGeom>
          <a:ln w="0">
            <a:noFill/>
          </a:ln>
        </p:spPr>
      </p:pic>
      <p:sp>
        <p:nvSpPr>
          <p:cNvPr id="215" name="Dikdörtgen 8"/>
          <p:cNvSpPr/>
          <p:nvPr/>
        </p:nvSpPr>
        <p:spPr>
          <a:xfrm>
            <a:off x="9572760" y="6543000"/>
            <a:ext cx="2772360" cy="2772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tr-TR" sz="1200" spc="-1" strike="noStrike" u="sng">
                <a:solidFill>
                  <a:srgbClr val="2da0f1"/>
                </a:solidFill>
                <a:uFillTx/>
                <a:latin typeface="Century Gothic"/>
                <a:ea typeface="DejaVu Sans"/>
                <a:hlinkClick r:id="rId4"/>
              </a:rPr>
              <a:t>http://youtube.com/bmdersleri</a:t>
            </a:r>
            <a:endParaRPr b="0" lang="tr-TR"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Dikdörtgen: Köşeleri Yuvarlatılmış 5"/>
          <p:cNvSpPr/>
          <p:nvPr/>
        </p:nvSpPr>
        <p:spPr>
          <a:xfrm>
            <a:off x="5947920" y="4389480"/>
            <a:ext cx="5972400" cy="2239200"/>
          </a:xfrm>
          <a:prstGeom prst="roundRect">
            <a:avLst>
              <a:gd name="adj" fmla="val 16667"/>
            </a:avLst>
          </a:prstGeom>
          <a:gradFill rotWithShape="0">
            <a:gsLst>
              <a:gs pos="0">
                <a:srgbClr val="56bbe8"/>
              </a:gs>
              <a:gs pos="100000">
                <a:srgbClr val="21ade1"/>
              </a:gs>
            </a:gsLst>
            <a:lin ang="5400000"/>
          </a:gradFill>
          <a:ln w="0">
            <a:noFill/>
          </a:ln>
          <a:effectLst>
            <a:outerShdw blurRad="50760" dir="5400000" dist="38160" rotWithShape="0">
              <a:srgbClr val="000000">
                <a:alpha val="60000"/>
              </a:srgbClr>
            </a:outerShdw>
          </a:effectLst>
        </p:spPr>
        <p:style>
          <a:lnRef idx="0">
            <a:schemeClr val="accent2"/>
          </a:lnRef>
          <a:fillRef idx="3">
            <a:schemeClr val="accent2"/>
          </a:fillRef>
          <a:effectRef idx="3">
            <a:schemeClr val="accent2"/>
          </a:effectRef>
          <a:fontRef idx="minor"/>
        </p:style>
      </p:sp>
      <p:sp>
        <p:nvSpPr>
          <p:cNvPr id="288" name="Başlık 1"/>
          <p:cNvSpPr/>
          <p:nvPr/>
        </p:nvSpPr>
        <p:spPr>
          <a:xfrm>
            <a:off x="1760760" y="2654280"/>
            <a:ext cx="8669520" cy="762480"/>
          </a:xfrm>
          <a:prstGeom prst="rect">
            <a:avLst/>
          </a:prstGeom>
          <a:noFill/>
          <a:ln w="0">
            <a:noFill/>
          </a:ln>
        </p:spPr>
        <p:style>
          <a:lnRef idx="0"/>
          <a:fillRef idx="0"/>
          <a:effectRef idx="0"/>
          <a:fontRef idx="minor"/>
        </p:style>
        <p:txBody>
          <a:bodyPr lIns="90000" rIns="90000" tIns="45000" bIns="45000" anchor="b">
            <a:normAutofit fontScale="82000"/>
          </a:bodyPr>
          <a:p>
            <a:pPr>
              <a:lnSpc>
                <a:spcPct val="100000"/>
              </a:lnSpc>
            </a:pPr>
            <a:r>
              <a:rPr b="1" lang="tr-TR" sz="5340" spc="-1" strike="noStrike">
                <a:solidFill>
                  <a:srgbClr val="000000"/>
                </a:solidFill>
                <a:latin typeface="Arial"/>
              </a:rPr>
              <a:t>İlginiz için teşekkürler…</a:t>
            </a:r>
            <a:endParaRPr b="0" lang="tr-TR" sz="5340" spc="-1" strike="noStrike">
              <a:latin typeface="Arial"/>
            </a:endParaRPr>
          </a:p>
        </p:txBody>
      </p:sp>
      <p:sp>
        <p:nvSpPr>
          <p:cNvPr id="289" name="Slayt Numarası Yer Tutucusu 3"/>
          <p:cNvSpPr/>
          <p:nvPr/>
        </p:nvSpPr>
        <p:spPr>
          <a:xfrm>
            <a:off x="531720" y="452952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20</a:t>
            </a:r>
            <a:endParaRPr b="0" lang="tr-TR" sz="2000" spc="-1" strike="noStrike">
              <a:latin typeface="Arial"/>
            </a:endParaRPr>
          </a:p>
        </p:txBody>
      </p:sp>
      <p:pic>
        <p:nvPicPr>
          <p:cNvPr id="290" name="Picture 8" descr="Kurumsal Kimlik | Burdur Mehmet Akif Ersoy Üniversitesi"/>
          <p:cNvPicPr/>
          <p:nvPr/>
        </p:nvPicPr>
        <p:blipFill>
          <a:blip r:embed="rId1"/>
          <a:srcRect l="10290" t="8688" r="10663" b="11295"/>
          <a:stretch/>
        </p:blipFill>
        <p:spPr>
          <a:xfrm>
            <a:off x="4842000" y="245880"/>
            <a:ext cx="1991520" cy="684720"/>
          </a:xfrm>
          <a:prstGeom prst="rect">
            <a:avLst/>
          </a:prstGeom>
          <a:ln w="0">
            <a:noFill/>
          </a:ln>
        </p:spPr>
      </p:pic>
      <p:sp>
        <p:nvSpPr>
          <p:cNvPr id="291" name="Alt Başlık 2"/>
          <p:cNvSpPr/>
          <p:nvPr/>
        </p:nvSpPr>
        <p:spPr>
          <a:xfrm>
            <a:off x="3745080" y="1037520"/>
            <a:ext cx="4185360" cy="1125720"/>
          </a:xfrm>
          <a:prstGeom prst="rect">
            <a:avLst/>
          </a:prstGeom>
          <a:noFill/>
          <a:ln w="0">
            <a:noFill/>
          </a:ln>
        </p:spPr>
        <p:style>
          <a:lnRef idx="0"/>
          <a:fillRef idx="0"/>
          <a:effectRef idx="0"/>
          <a:fontRef idx="minor"/>
        </p:style>
        <p:txBody>
          <a:bodyPr lIns="90000" rIns="90000" tIns="45000" bIns="45000">
            <a:normAutofit/>
            <a:scene3d>
              <a:camera prst="orthographicFront"/>
              <a:lightRig dir="t" rig="harsh"/>
            </a:scene3d>
          </a:bodyPr>
          <a:p>
            <a:pPr algn="ctr">
              <a:lnSpc>
                <a:spcPct val="100000"/>
              </a:lnSpc>
              <a:spcBef>
                <a:spcPts val="1001"/>
              </a:spcBef>
              <a:tabLst>
                <a:tab algn="l" pos="0"/>
              </a:tabLst>
            </a:pPr>
            <a:r>
              <a:rPr b="1" lang="tr-TR" sz="1800" spc="-1" strike="noStrike">
                <a:solidFill>
                  <a:srgbClr val="265991"/>
                </a:solidFill>
                <a:latin typeface="Century Gothic"/>
                <a:ea typeface="DejaVu Sans"/>
              </a:rPr>
              <a:t>Nesneye Dayalı Programlama Dersi</a:t>
            </a:r>
            <a:endParaRPr b="0" lang="tr-TR" sz="1800" spc="-1" strike="noStrike">
              <a:latin typeface="Arial"/>
            </a:endParaRPr>
          </a:p>
        </p:txBody>
      </p:sp>
      <p:pic>
        <p:nvPicPr>
          <p:cNvPr id="292" name="Resim 11" descr=""/>
          <p:cNvPicPr/>
          <p:nvPr/>
        </p:nvPicPr>
        <p:blipFill>
          <a:blip r:embed="rId2"/>
          <a:stretch/>
        </p:blipFill>
        <p:spPr>
          <a:xfrm>
            <a:off x="880920" y="-28080"/>
            <a:ext cx="1777680" cy="1632960"/>
          </a:xfrm>
          <a:prstGeom prst="rect">
            <a:avLst/>
          </a:prstGeom>
          <a:ln w="0">
            <a:noFill/>
          </a:ln>
        </p:spPr>
      </p:pic>
      <p:sp>
        <p:nvSpPr>
          <p:cNvPr id="293" name="Dikdörtgen 12"/>
          <p:cNvSpPr/>
          <p:nvPr/>
        </p:nvSpPr>
        <p:spPr>
          <a:xfrm>
            <a:off x="491040" y="1405440"/>
            <a:ext cx="2772360" cy="27720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tr-TR" sz="1200" spc="-1" strike="noStrike" u="sng">
                <a:solidFill>
                  <a:srgbClr val="2da0f1"/>
                </a:solidFill>
                <a:uFillTx/>
                <a:latin typeface="Century Gothic"/>
                <a:ea typeface="DejaVu Sans"/>
                <a:hlinkClick r:id="rId3"/>
              </a:rPr>
              <a:t>http://youtube.com/bmdersleri</a:t>
            </a:r>
            <a:endParaRPr b="0" lang="tr-TR" sz="1200" spc="-1" strike="noStrike">
              <a:latin typeface="Arial"/>
            </a:endParaRPr>
          </a:p>
        </p:txBody>
      </p:sp>
      <p:sp>
        <p:nvSpPr>
          <p:cNvPr id="294" name="Alt Başlık 2"/>
          <p:cNvSpPr/>
          <p:nvPr/>
        </p:nvSpPr>
        <p:spPr>
          <a:xfrm>
            <a:off x="6249600" y="4528800"/>
            <a:ext cx="5467320" cy="192600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1001"/>
              </a:spcBef>
              <a:tabLst>
                <a:tab algn="l" pos="0"/>
              </a:tabLst>
            </a:pPr>
            <a:r>
              <a:rPr b="0" lang="tr-TR" sz="1800" spc="-1" strike="noStrike">
                <a:solidFill>
                  <a:srgbClr val="000000"/>
                </a:solidFill>
                <a:latin typeface="Arial"/>
                <a:ea typeface="DejaVu Sans"/>
              </a:rPr>
              <a:t>Hazırlayan ve Sunan: </a:t>
            </a:r>
            <a:r>
              <a:rPr b="1" lang="tr-TR" sz="1800" spc="-1" strike="noStrike">
                <a:solidFill>
                  <a:srgbClr val="000000"/>
                </a:solidFill>
                <a:latin typeface="Arial"/>
                <a:ea typeface="DejaVu Sans"/>
              </a:rPr>
              <a:t>BARAN KELEŞ 1711404038</a:t>
            </a:r>
            <a:endParaRPr b="0" lang="tr-TR" sz="1800" spc="-1" strike="noStrike">
              <a:latin typeface="Arial"/>
            </a:endParaRPr>
          </a:p>
          <a:p>
            <a:pPr>
              <a:lnSpc>
                <a:spcPct val="100000"/>
              </a:lnSpc>
              <a:spcBef>
                <a:spcPts val="1001"/>
              </a:spcBef>
              <a:tabLst>
                <a:tab algn="l" pos="0"/>
              </a:tabLst>
            </a:pPr>
            <a:r>
              <a:rPr b="0" lang="tr-TR" sz="1800" spc="-1" strike="noStrike">
                <a:solidFill>
                  <a:srgbClr val="000000"/>
                </a:solidFill>
                <a:latin typeface="Arial"/>
                <a:ea typeface="DejaVu Sans"/>
              </a:rPr>
              <a:t>Tarih: 09/04/2021</a:t>
            </a:r>
            <a:endParaRPr b="0" lang="tr-TR" sz="1800" spc="-1" strike="noStrike">
              <a:latin typeface="Arial"/>
            </a:endParaRPr>
          </a:p>
          <a:p>
            <a:pPr>
              <a:lnSpc>
                <a:spcPct val="100000"/>
              </a:lnSpc>
              <a:spcBef>
                <a:spcPts val="1001"/>
              </a:spcBef>
              <a:tabLst>
                <a:tab algn="l" pos="0"/>
              </a:tabLst>
            </a:pPr>
            <a:r>
              <a:rPr b="0" lang="tr-TR" sz="1800" spc="-1" strike="noStrike">
                <a:solidFill>
                  <a:srgbClr val="000000"/>
                </a:solidFill>
                <a:latin typeface="Arial"/>
                <a:ea typeface="DejaVu Sans"/>
              </a:rPr>
              <a:t>Sürüm: v1</a:t>
            </a:r>
            <a:endParaRPr b="0" lang="tr-TR" sz="1800" spc="-1" strike="noStrike">
              <a:latin typeface="Arial"/>
            </a:endParaRPr>
          </a:p>
          <a:p>
            <a:pPr>
              <a:lnSpc>
                <a:spcPct val="100000"/>
              </a:lnSpc>
              <a:spcBef>
                <a:spcPts val="1001"/>
              </a:spcBef>
              <a:tabLst>
                <a:tab algn="l" pos="0"/>
              </a:tabLst>
            </a:pPr>
            <a:r>
              <a:rPr b="0" lang="tr-TR" sz="1800" spc="-1" strike="noStrike">
                <a:solidFill>
                  <a:srgbClr val="000000"/>
                </a:solidFill>
                <a:latin typeface="Arial"/>
                <a:ea typeface="DejaVu Sans"/>
              </a:rPr>
              <a:t>Ders Yürütücüsü: Doç. Dr. İsmail KIRBAŞ </a:t>
            </a:r>
            <a:endParaRPr b="0" lang="tr-TR" sz="1800" spc="-1" strike="noStrike">
              <a:latin typeface="Arial"/>
            </a:endParaRPr>
          </a:p>
        </p:txBody>
      </p:sp>
      <p:sp>
        <p:nvSpPr>
          <p:cNvPr id="295" name="Picture 2_1"/>
          <p:cNvSpPr/>
          <p:nvPr/>
        </p:nvSpPr>
        <p:spPr>
          <a:xfrm>
            <a:off x="9306720" y="338040"/>
            <a:ext cx="2559600" cy="1821960"/>
          </a:xfrm>
          <a:prstGeom prst="round2DiagRect">
            <a:avLst>
              <a:gd name="adj1" fmla="val 16667"/>
              <a:gd name="adj2" fmla="val 0"/>
            </a:avLst>
          </a:prstGeom>
          <a:blipFill rotWithShape="0">
            <a:blip r:embed="rId4"/>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Başlık 1"/>
          <p:cNvSpPr/>
          <p:nvPr/>
        </p:nvSpPr>
        <p:spPr>
          <a:xfrm>
            <a:off x="1767960" y="587880"/>
            <a:ext cx="4317120" cy="633600"/>
          </a:xfrm>
          <a:prstGeom prst="rect">
            <a:avLst/>
          </a:prstGeom>
          <a:noFill/>
          <a:ln w="0">
            <a:noFill/>
          </a:ln>
        </p:spPr>
        <p:style>
          <a:lnRef idx="0"/>
          <a:fillRef idx="0"/>
          <a:effectRef idx="0"/>
          <a:fontRef idx="minor"/>
        </p:style>
        <p:txBody>
          <a:bodyPr lIns="90000" rIns="90000" tIns="45000" bIns="45000">
            <a:normAutofit fontScale="30000"/>
          </a:bodyPr>
          <a:p>
            <a:pPr>
              <a:lnSpc>
                <a:spcPct val="100000"/>
              </a:lnSpc>
            </a:pPr>
            <a:r>
              <a:rPr b="0" lang="tr-TR" sz="4000" spc="-1" strike="noStrike">
                <a:solidFill>
                  <a:srgbClr val="178dbb"/>
                </a:solidFill>
                <a:latin typeface="Arial"/>
              </a:rPr>
              <a:t>Maven</a:t>
            </a:r>
            <a:r>
              <a:rPr b="0" lang="en-US" sz="4000" spc="-1" strike="noStrike">
                <a:solidFill>
                  <a:srgbClr val="178dbb"/>
                </a:solidFill>
                <a:latin typeface="Arial"/>
              </a:rPr>
              <a:t> nedir?</a:t>
            </a:r>
            <a:br/>
            <a:endParaRPr b="0" lang="tr-TR" sz="4000" spc="-1" strike="noStrike">
              <a:latin typeface="Arial"/>
            </a:endParaRPr>
          </a:p>
        </p:txBody>
      </p:sp>
      <p:sp>
        <p:nvSpPr>
          <p:cNvPr id="217" name="İçerik Yer Tutucusu 2"/>
          <p:cNvSpPr/>
          <p:nvPr/>
        </p:nvSpPr>
        <p:spPr>
          <a:xfrm>
            <a:off x="1767240" y="1313640"/>
            <a:ext cx="8614440" cy="426384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1001"/>
              </a:spcBef>
              <a:tabLst>
                <a:tab algn="l" pos="0"/>
              </a:tabLst>
            </a:pPr>
            <a:r>
              <a:rPr b="0" lang="en-US" sz="1800" spc="-1" strike="noStrike">
                <a:solidFill>
                  <a:srgbClr val="404040"/>
                </a:solidFill>
                <a:latin typeface="Arial"/>
              </a:rPr>
              <a:t>Maven genellikle Java platformunda yer alan komutların derlenmesi sırasında kullanılan otomasyon ve inşa aracıdır.Java programlama dili ile uygulama geliştirirken çeşitli kütüphaneler kullanamak isteyebiliriz.</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Örneğin; Java ile PDF dosyası oluşturmak için Apache PDFBox, iText, JPOD gibi çeşitli kütüphaneleri kullanabiliriz.</a:t>
            </a:r>
            <a:endParaRPr b="0" lang="tr-TR" sz="1800" spc="-1" strike="noStrike">
              <a:latin typeface="Arial"/>
            </a:endParaRPr>
          </a:p>
        </p:txBody>
      </p:sp>
      <p:sp>
        <p:nvSpPr>
          <p:cNvPr id="218" name="Slayt Numarası Yer Tutucusu 3"/>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3</a:t>
            </a:r>
            <a:endParaRPr b="0" lang="tr-TR" sz="2000" spc="-1" strike="noStrike">
              <a:latin typeface="Arial"/>
            </a:endParaRPr>
          </a:p>
        </p:txBody>
      </p:sp>
      <p:pic>
        <p:nvPicPr>
          <p:cNvPr id="219" name="Content Placeholder 4" descr="i-text-mini-logo"/>
          <p:cNvPicPr/>
          <p:nvPr/>
        </p:nvPicPr>
        <p:blipFill>
          <a:blip r:embed="rId1"/>
          <a:stretch/>
        </p:blipFill>
        <p:spPr>
          <a:xfrm>
            <a:off x="1767960" y="2922840"/>
            <a:ext cx="3583800" cy="2442600"/>
          </a:xfrm>
          <a:prstGeom prst="rect">
            <a:avLst/>
          </a:prstGeom>
          <a:ln w="0">
            <a:noFill/>
          </a:ln>
        </p:spPr>
      </p:pic>
      <p:pic>
        <p:nvPicPr>
          <p:cNvPr id="220" name="Picture 5" descr="apache-pdfbox-1"/>
          <p:cNvPicPr/>
          <p:nvPr/>
        </p:nvPicPr>
        <p:blipFill>
          <a:blip r:embed="rId2"/>
          <a:stretch/>
        </p:blipFill>
        <p:spPr>
          <a:xfrm>
            <a:off x="5353200" y="2923560"/>
            <a:ext cx="5028480" cy="24422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Başlık 1"/>
          <p:cNvSpPr/>
          <p:nvPr/>
        </p:nvSpPr>
        <p:spPr>
          <a:xfrm>
            <a:off x="1741680" y="624240"/>
            <a:ext cx="9761760" cy="83736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0" lang="tr-TR" sz="3600" spc="-1" strike="noStrike">
                <a:solidFill>
                  <a:srgbClr val="178dbb"/>
                </a:solidFill>
                <a:latin typeface="Arial"/>
              </a:rPr>
              <a:t>Maven nedir ? (devam)</a:t>
            </a:r>
            <a:endParaRPr b="0" lang="tr-TR" sz="3600" spc="-1" strike="noStrike">
              <a:latin typeface="Arial"/>
            </a:endParaRPr>
          </a:p>
        </p:txBody>
      </p:sp>
      <p:sp>
        <p:nvSpPr>
          <p:cNvPr id="222" name="İçerik Yer Tutucusu 2"/>
          <p:cNvSpPr/>
          <p:nvPr/>
        </p:nvSpPr>
        <p:spPr>
          <a:xfrm>
            <a:off x="1742400" y="1771560"/>
            <a:ext cx="8700120" cy="316872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1001"/>
              </a:spcBef>
              <a:tabLst>
                <a:tab algn="l" pos="0"/>
              </a:tabLst>
            </a:pPr>
            <a:r>
              <a:rPr b="0" lang="en-US" sz="1800" spc="-1" strike="noStrike">
                <a:solidFill>
                  <a:srgbClr val="404040"/>
                </a:solidFill>
                <a:latin typeface="Arial"/>
              </a:rPr>
              <a:t>Her kütüphane için gerekli olan JAR dosyalarını indirmek ve projeye uygun olarak yerleştirmek (classpath) gerekir.Ancak sadece kütüphanelerin indirilmesi ve projeye dahil edilmesi yetmeyecektir.Ayrıca her yeni güncelleme sonrası güncel dosyaların takip edilmesi gerekecektir.Maven proje dosyasına eklenen bağımlılıklar ile kolay bir şekilde indirmeyi ve proje yerleştirmeyi sağlar.Kullanılan kütüphaneler proje dosyasında yer aldığından taşınabilirlik sağlanmış olur.Sunmuş olduğu dizin yapısı sayesinde diğer geliştiricilerin projeyi takibini kolaylaş</a:t>
            </a:r>
            <a:r>
              <a:rPr b="0" lang="tr-TR" sz="1800" spc="-1" strike="noStrike">
                <a:solidFill>
                  <a:srgbClr val="404040"/>
                </a:solidFill>
                <a:latin typeface="Arial"/>
              </a:rPr>
              <a:t>t</a:t>
            </a:r>
            <a:r>
              <a:rPr b="0" lang="en-US" sz="1800" spc="-1" strike="noStrike">
                <a:solidFill>
                  <a:srgbClr val="404040"/>
                </a:solidFill>
                <a:latin typeface="Arial"/>
              </a:rPr>
              <a:t>ı</a:t>
            </a:r>
            <a:r>
              <a:rPr b="0" lang="tr-TR" sz="1800" spc="-1" strike="noStrike">
                <a:solidFill>
                  <a:srgbClr val="404040"/>
                </a:solidFill>
                <a:latin typeface="Arial"/>
              </a:rPr>
              <a:t>rı</a:t>
            </a:r>
            <a:r>
              <a:rPr b="0" lang="en-US" sz="1800" spc="-1" strike="noStrike">
                <a:solidFill>
                  <a:srgbClr val="404040"/>
                </a:solidFill>
                <a:latin typeface="Arial"/>
              </a:rPr>
              <a:t>r</a:t>
            </a:r>
            <a:r>
              <a:rPr b="0" lang="tr-TR" sz="1800" spc="-1" strike="noStrike">
                <a:solidFill>
                  <a:srgbClr val="404040"/>
                </a:solidFill>
                <a:latin typeface="Arial"/>
              </a:rPr>
              <a:t>.</a:t>
            </a:r>
            <a:endParaRPr b="0" lang="tr-TR" sz="1800" spc="-1" strike="noStrike">
              <a:latin typeface="Arial"/>
            </a:endParaRPr>
          </a:p>
        </p:txBody>
      </p:sp>
      <p:sp>
        <p:nvSpPr>
          <p:cNvPr id="223" name="Slayt Numarası Yer Tutucusu 3"/>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4</a:t>
            </a:r>
            <a:endParaRPr b="0" lang="tr-TR"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Başlık 1"/>
          <p:cNvSpPr/>
          <p:nvPr/>
        </p:nvSpPr>
        <p:spPr>
          <a:xfrm>
            <a:off x="1785600" y="624240"/>
            <a:ext cx="9717840" cy="65916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0" lang="tr-TR" sz="3600" spc="-1" strike="noStrike">
                <a:solidFill>
                  <a:srgbClr val="178dbb"/>
                </a:solidFill>
                <a:latin typeface="Arial"/>
              </a:rPr>
              <a:t>Maven kurulumu</a:t>
            </a:r>
            <a:endParaRPr b="0" lang="tr-TR" sz="3600" spc="-1" strike="noStrike">
              <a:latin typeface="Arial"/>
            </a:endParaRPr>
          </a:p>
        </p:txBody>
      </p:sp>
      <p:sp>
        <p:nvSpPr>
          <p:cNvPr id="225" name="İçerik Yer Tutucusu 2"/>
          <p:cNvSpPr/>
          <p:nvPr/>
        </p:nvSpPr>
        <p:spPr>
          <a:xfrm>
            <a:off x="1786320" y="1284480"/>
            <a:ext cx="8603640" cy="497628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1001"/>
              </a:spcBef>
              <a:tabLst>
                <a:tab algn="l" pos="0"/>
              </a:tabLst>
            </a:pPr>
            <a:r>
              <a:rPr b="0" lang="en-US" sz="1800" spc="-1" strike="noStrike">
                <a:solidFill>
                  <a:srgbClr val="404040"/>
                </a:solidFill>
                <a:latin typeface="Arial"/>
              </a:rPr>
              <a:t>Maven dosyaları indirilir.</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İndirilen dosyaları herhangi bir dizine çıkartılır.</a:t>
            </a: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bin dizininde yer alan mvn dosyası işletim sistemi komut yorumlayıcısı ile çalıştırılarak kullanılır.Maven komutlarını her yerden çalıştırabilmek için bin dizini işletim sistemi Ortam Değişkenleri alanına eklenebilir.</a:t>
            </a:r>
            <a:endParaRPr b="0" lang="tr-TR" sz="1800" spc="-1" strike="noStrike">
              <a:latin typeface="Arial"/>
            </a:endParaRPr>
          </a:p>
          <a:p>
            <a:pPr>
              <a:lnSpc>
                <a:spcPct val="100000"/>
              </a:lnSpc>
              <a:spcBef>
                <a:spcPts val="1001"/>
              </a:spcBef>
              <a:tabLst>
                <a:tab algn="l" pos="0"/>
              </a:tabLst>
            </a:pPr>
            <a:r>
              <a:rPr b="0" lang="en-US" sz="1800" spc="-1" strike="noStrike">
                <a:solidFill>
                  <a:srgbClr val="404040"/>
                </a:solidFill>
                <a:latin typeface="Arial"/>
              </a:rPr>
              <a:t>Kurulum tamamlandıktan sonra aşağıdaki komut kullanarak kurulum kontrol edilebilir.</a:t>
            </a:r>
            <a:endParaRPr b="0" lang="tr-TR" sz="1800" spc="-1" strike="noStrike">
              <a:latin typeface="Arial"/>
            </a:endParaRPr>
          </a:p>
        </p:txBody>
      </p:sp>
      <p:sp>
        <p:nvSpPr>
          <p:cNvPr id="226" name="Slayt Numarası Yer Tutucusu 3"/>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5</a:t>
            </a:r>
            <a:endParaRPr b="0" lang="tr-TR" sz="2000" spc="-1" strike="noStrike">
              <a:latin typeface="Arial"/>
            </a:endParaRPr>
          </a:p>
        </p:txBody>
      </p:sp>
      <p:pic>
        <p:nvPicPr>
          <p:cNvPr id="227" name="Content Placeholder 5" descr="Screenshot_1"/>
          <p:cNvPicPr/>
          <p:nvPr/>
        </p:nvPicPr>
        <p:blipFill>
          <a:blip r:embed="rId1"/>
          <a:stretch/>
        </p:blipFill>
        <p:spPr>
          <a:xfrm>
            <a:off x="1907640" y="1657440"/>
            <a:ext cx="5026680" cy="788760"/>
          </a:xfrm>
          <a:prstGeom prst="rect">
            <a:avLst/>
          </a:prstGeom>
          <a:ln w="0">
            <a:noFill/>
          </a:ln>
        </p:spPr>
      </p:pic>
      <p:pic>
        <p:nvPicPr>
          <p:cNvPr id="228" name="Picture 6" descr="Screenshot_2"/>
          <p:cNvPicPr/>
          <p:nvPr/>
        </p:nvPicPr>
        <p:blipFill>
          <a:blip r:embed="rId2"/>
          <a:stretch/>
        </p:blipFill>
        <p:spPr>
          <a:xfrm>
            <a:off x="1908000" y="2767320"/>
            <a:ext cx="5026680" cy="876240"/>
          </a:xfrm>
          <a:prstGeom prst="rect">
            <a:avLst/>
          </a:prstGeom>
          <a:ln w="0">
            <a:noFill/>
          </a:ln>
        </p:spPr>
      </p:pic>
      <p:pic>
        <p:nvPicPr>
          <p:cNvPr id="229" name="Picture 7" descr="Screenshot_3"/>
          <p:cNvPicPr/>
          <p:nvPr/>
        </p:nvPicPr>
        <p:blipFill>
          <a:blip r:embed="rId3"/>
          <a:stretch/>
        </p:blipFill>
        <p:spPr>
          <a:xfrm>
            <a:off x="1907640" y="5453280"/>
            <a:ext cx="5025960" cy="7034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Başlık 1"/>
          <p:cNvSpPr/>
          <p:nvPr/>
        </p:nvSpPr>
        <p:spPr>
          <a:xfrm>
            <a:off x="1734480" y="522360"/>
            <a:ext cx="8911080" cy="128016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0" lang="tr-TR" sz="3600" spc="-1" strike="noStrike">
                <a:solidFill>
                  <a:srgbClr val="178dbb"/>
                </a:solidFill>
                <a:latin typeface="Arial"/>
              </a:rPr>
              <a:t>Maven nasıl çalışır</a:t>
            </a:r>
            <a:endParaRPr b="0" lang="tr-TR" sz="3600" spc="-1" strike="noStrike">
              <a:latin typeface="Arial"/>
            </a:endParaRPr>
          </a:p>
        </p:txBody>
      </p:sp>
      <p:sp>
        <p:nvSpPr>
          <p:cNvPr id="231" name="Slayt Numarası Yer Tutucusu 3"/>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6</a:t>
            </a:r>
            <a:endParaRPr b="0" lang="tr-TR" sz="2000" spc="-1" strike="noStrike">
              <a:latin typeface="Arial"/>
            </a:endParaRPr>
          </a:p>
        </p:txBody>
      </p:sp>
      <p:sp>
        <p:nvSpPr>
          <p:cNvPr id="232" name="İçerik Yer Tutucusu 2"/>
          <p:cNvSpPr/>
          <p:nvPr/>
        </p:nvSpPr>
        <p:spPr>
          <a:xfrm>
            <a:off x="1734840" y="1405800"/>
            <a:ext cx="8753400" cy="4520520"/>
          </a:xfrm>
          <a:prstGeom prst="rect">
            <a:avLst/>
          </a:prstGeom>
          <a:noFill/>
          <a:ln w="0">
            <a:noFill/>
          </a:ln>
        </p:spPr>
        <p:style>
          <a:lnRef idx="0"/>
          <a:fillRef idx="0"/>
          <a:effectRef idx="0"/>
          <a:fontRef idx="minor"/>
        </p:style>
        <p:txBody>
          <a:bodyPr lIns="90000" rIns="90000" tIns="45000" bIns="45000">
            <a:normAutofit/>
          </a:bodyPr>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Maven ilk olarak ayar dosyasını (config file – pom.xml) oku</a:t>
            </a:r>
            <a:r>
              <a:rPr b="0" lang="tr-TR" sz="1800" spc="-1" strike="noStrike">
                <a:solidFill>
                  <a:srgbClr val="404040"/>
                </a:solidFill>
                <a:latin typeface="Arial"/>
              </a:rPr>
              <a:t>r.</a:t>
            </a: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Gerekli olan bağımlılıkları yerel depoda (yerel önbellek) arar.</a:t>
            </a: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Windows için %homepath%\.m2 klasöründe arar.</a:t>
            </a: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Linux için $HOME/.m2 klasöründe arar.</a:t>
            </a: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Dosyalar yerel depoda yoksa uzak depoda (Maven Central Repository</a:t>
            </a:r>
            <a:r>
              <a:rPr b="0" lang="tr-TR" sz="1800" spc="-1" strike="noStrike">
                <a:solidFill>
                  <a:srgbClr val="404040"/>
                </a:solidFill>
                <a:latin typeface="Arial"/>
              </a:rPr>
              <a:t>) </a:t>
            </a:r>
            <a:r>
              <a:rPr b="0" lang="en-US" sz="1800" spc="-1" strike="noStrike">
                <a:solidFill>
                  <a:srgbClr val="404040"/>
                </a:solidFill>
                <a:latin typeface="Arial"/>
              </a:rPr>
              <a:t>https://repo.maven.apache.org/maven2/) arar.</a:t>
            </a: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Dosyalar uzak depoda varsa yerel depoya indirir ve projeye dahil eder.</a:t>
            </a: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Maven ayrıca projeye dahil edilen her kütüphanenin ihtiyaç duyduğu bağımlılıkları da indirir</a:t>
            </a:r>
            <a:r>
              <a:rPr b="0" lang="tr-TR" sz="1800" spc="-1" strike="noStrike">
                <a:solidFill>
                  <a:srgbClr val="404040"/>
                </a:solidFill>
                <a:latin typeface="Arial"/>
              </a:rPr>
              <a:t>.</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Başlık 1"/>
          <p:cNvSpPr/>
          <p:nvPr/>
        </p:nvSpPr>
        <p:spPr>
          <a:xfrm>
            <a:off x="1733040" y="624240"/>
            <a:ext cx="9770760" cy="78084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0" lang="tr-TR" sz="3600" spc="-1" strike="noStrike">
                <a:solidFill>
                  <a:srgbClr val="178dbb"/>
                </a:solidFill>
                <a:latin typeface="Arial"/>
              </a:rPr>
              <a:t>Maven dizin yapısı</a:t>
            </a:r>
            <a:endParaRPr b="0" lang="tr-TR" sz="3600" spc="-1" strike="noStrike">
              <a:latin typeface="Arial"/>
            </a:endParaRPr>
          </a:p>
        </p:txBody>
      </p:sp>
      <p:sp>
        <p:nvSpPr>
          <p:cNvPr id="234" name="Slayt Numarası Yer Tutucusu 3"/>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7</a:t>
            </a:r>
            <a:endParaRPr b="0" lang="tr-TR" sz="2000" spc="-1" strike="noStrike">
              <a:latin typeface="Arial"/>
            </a:endParaRPr>
          </a:p>
        </p:txBody>
      </p:sp>
      <p:sp>
        <p:nvSpPr>
          <p:cNvPr id="235" name="İçerik Yer Tutucusu 2"/>
          <p:cNvSpPr/>
          <p:nvPr/>
        </p:nvSpPr>
        <p:spPr>
          <a:xfrm>
            <a:off x="1732320" y="1405800"/>
            <a:ext cx="8673840" cy="4557960"/>
          </a:xfrm>
          <a:prstGeom prst="rect">
            <a:avLst/>
          </a:prstGeom>
          <a:noFill/>
          <a:ln w="0">
            <a:noFill/>
          </a:ln>
        </p:spPr>
        <p:style>
          <a:lnRef idx="0"/>
          <a:fillRef idx="0"/>
          <a:effectRef idx="0"/>
          <a:fontRef idx="minor"/>
        </p:style>
        <p:txBody>
          <a:bodyPr lIns="90000" rIns="90000" tIns="45000" bIns="45000">
            <a:normAutofit/>
          </a:bodyPr>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Proje geliştirirken her geliştirici farklı dizin yapısını kullanabilir.</a:t>
            </a:r>
            <a:endParaRPr b="0" lang="tr-TR" sz="1800" spc="-1" strike="noStrike">
              <a:latin typeface="Arial"/>
            </a:endParaRPr>
          </a:p>
          <a:p>
            <a:pPr algn="just">
              <a:lnSpc>
                <a:spcPct val="100000"/>
              </a:lnSpc>
              <a:spcBef>
                <a:spcPts val="1001"/>
              </a:spcBef>
              <a:tabLst>
                <a:tab algn="l" pos="0"/>
              </a:tabLst>
            </a:pP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Farklı geliştiriciler tarafından belirlenen farklı dizin yapıları projenin başka kişi tarafından takip edilmesini zorlaştırır.</a:t>
            </a:r>
            <a:endParaRPr b="0" lang="tr-TR" sz="1800" spc="-1" strike="noStrike">
              <a:latin typeface="Arial"/>
            </a:endParaRPr>
          </a:p>
          <a:p>
            <a:pPr algn="just">
              <a:lnSpc>
                <a:spcPct val="100000"/>
              </a:lnSpc>
              <a:spcBef>
                <a:spcPts val="1001"/>
              </a:spcBef>
              <a:tabLst>
                <a:tab algn="l" pos="0"/>
              </a:tabLst>
            </a:pP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Maven sağladığı standart dosya-dizin yapısı sayesinde kolay bir şekilde projelerin takip edilmesini sağlar.</a:t>
            </a:r>
            <a:endParaRPr b="0" lang="tr-TR" sz="1800" spc="-1" strike="noStrike">
              <a:latin typeface="Arial"/>
            </a:endParaRPr>
          </a:p>
          <a:p>
            <a:pPr algn="just">
              <a:lnSpc>
                <a:spcPct val="100000"/>
              </a:lnSpc>
              <a:spcBef>
                <a:spcPts val="1001"/>
              </a:spcBef>
              <a:tabLst>
                <a:tab algn="l" pos="0"/>
              </a:tabLst>
            </a:pP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Bu yapı sayesinde her geliştirici kolay bir şekilde ilgili dosyaya erişim sağlar.</a:t>
            </a:r>
            <a:endParaRPr b="0" lang="tr-TR" sz="1800" spc="-1" strike="noStrike">
              <a:latin typeface="Arial"/>
            </a:endParaRPr>
          </a:p>
          <a:p>
            <a:pPr algn="just">
              <a:lnSpc>
                <a:spcPct val="100000"/>
              </a:lnSpc>
              <a:spcBef>
                <a:spcPts val="1001"/>
              </a:spcBef>
              <a:tabLst>
                <a:tab algn="l" pos="0"/>
              </a:tabLst>
            </a:pP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Ayrıca bir çok IDE (Netbeans, Eclipse, IntelliJ) bu dizin yapısın destekler.</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Başlık 1"/>
          <p:cNvSpPr/>
          <p:nvPr/>
        </p:nvSpPr>
        <p:spPr>
          <a:xfrm>
            <a:off x="1800000" y="624240"/>
            <a:ext cx="9703440" cy="92880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0" lang="tr-TR" sz="3600" spc="-1" strike="noStrike">
                <a:solidFill>
                  <a:srgbClr val="178dbb"/>
                </a:solidFill>
                <a:latin typeface="Arial"/>
              </a:rPr>
              <a:t>Maven dizin yapısı (devam)</a:t>
            </a:r>
            <a:endParaRPr b="0" lang="tr-TR" sz="3600" spc="-1" strike="noStrike">
              <a:latin typeface="Arial"/>
            </a:endParaRPr>
          </a:p>
        </p:txBody>
      </p:sp>
      <p:sp>
        <p:nvSpPr>
          <p:cNvPr id="237" name="Slayt Numarası Yer Tutucusu 3"/>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8</a:t>
            </a:r>
            <a:endParaRPr b="0" lang="tr-TR" sz="2000" spc="-1" strike="noStrike">
              <a:latin typeface="Arial"/>
            </a:endParaRPr>
          </a:p>
        </p:txBody>
      </p:sp>
      <p:sp>
        <p:nvSpPr>
          <p:cNvPr id="238" name="İçerik Yer Tutucusu 2"/>
          <p:cNvSpPr/>
          <p:nvPr/>
        </p:nvSpPr>
        <p:spPr>
          <a:xfrm>
            <a:off x="1741320" y="1905120"/>
            <a:ext cx="8674560" cy="4404960"/>
          </a:xfrm>
          <a:prstGeom prst="rect">
            <a:avLst/>
          </a:prstGeom>
          <a:noFill/>
          <a:ln w="0">
            <a:noFill/>
          </a:ln>
        </p:spPr>
        <p:style>
          <a:lnRef idx="0"/>
          <a:fillRef idx="0"/>
          <a:effectRef idx="0"/>
          <a:fontRef idx="minor"/>
        </p:style>
        <p:txBody>
          <a:bodyPr lIns="90000" rIns="90000" tIns="45000" bIns="45000">
            <a:normAutofit/>
          </a:bodyPr>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/src/main/java – Java komutları yer alır</a:t>
            </a:r>
            <a:r>
              <a:rPr b="0" lang="tr-TR" sz="1800" spc="-1" strike="noStrike">
                <a:solidFill>
                  <a:srgbClr val="404040"/>
                </a:solidFill>
                <a:latin typeface="Arial"/>
              </a:rPr>
              <a:t>.</a:t>
            </a:r>
            <a:endParaRPr b="0" lang="tr-TR" sz="1800" spc="-1" strike="noStrike">
              <a:latin typeface="Arial"/>
            </a:endParaRPr>
          </a:p>
          <a:p>
            <a:pPr algn="just">
              <a:lnSpc>
                <a:spcPct val="100000"/>
              </a:lnSpc>
              <a:spcBef>
                <a:spcPts val="1001"/>
              </a:spcBef>
              <a:tabLst>
                <a:tab algn="l" pos="0"/>
              </a:tabLst>
            </a:pP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/src/main/resource – Ayar dosyaları yer alır.</a:t>
            </a:r>
            <a:endParaRPr b="0" lang="tr-TR" sz="1800" spc="-1" strike="noStrike">
              <a:latin typeface="Arial"/>
            </a:endParaRPr>
          </a:p>
          <a:p>
            <a:pPr algn="just">
              <a:lnSpc>
                <a:spcPct val="100000"/>
              </a:lnSpc>
              <a:spcBef>
                <a:spcPts val="1001"/>
              </a:spcBef>
              <a:tabLst>
                <a:tab algn="l" pos="0"/>
              </a:tabLst>
            </a:pP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/src/main/webapp – JSP, JSF, Resim, CSS, JavaScript gibi web dosyaları yer alır.(WEB-INF, META-INF)</a:t>
            </a:r>
            <a:endParaRPr b="0" lang="tr-TR" sz="1800" spc="-1" strike="noStrike">
              <a:latin typeface="Arial"/>
            </a:endParaRPr>
          </a:p>
          <a:p>
            <a:pPr algn="just">
              <a:lnSpc>
                <a:spcPct val="100000"/>
              </a:lnSpc>
              <a:spcBef>
                <a:spcPts val="1001"/>
              </a:spcBef>
              <a:tabLst>
                <a:tab algn="l" pos="0"/>
              </a:tabLst>
            </a:pP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/src/test – Birim testleri yer alır.</a:t>
            </a:r>
            <a:endParaRPr b="0" lang="tr-TR" sz="1800" spc="-1" strike="noStrike">
              <a:latin typeface="Arial"/>
            </a:endParaRPr>
          </a:p>
          <a:p>
            <a:pPr algn="just">
              <a:lnSpc>
                <a:spcPct val="100000"/>
              </a:lnSpc>
              <a:spcBef>
                <a:spcPts val="1001"/>
              </a:spcBef>
              <a:tabLst>
                <a:tab algn="l" pos="0"/>
              </a:tabLst>
            </a:pP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en-US" sz="1800" spc="-1" strike="noStrike">
                <a:solidFill>
                  <a:srgbClr val="404040"/>
                </a:solidFill>
                <a:latin typeface="Arial"/>
              </a:rPr>
              <a:t>/target – Derlenen komutların çıktısı yer alır.</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Başlık 1"/>
          <p:cNvSpPr/>
          <p:nvPr/>
        </p:nvSpPr>
        <p:spPr>
          <a:xfrm>
            <a:off x="1800720" y="624240"/>
            <a:ext cx="9702720" cy="753840"/>
          </a:xfrm>
          <a:prstGeom prst="rect">
            <a:avLst/>
          </a:prstGeom>
          <a:noFill/>
          <a:ln w="0">
            <a:noFill/>
          </a:ln>
        </p:spPr>
        <p:style>
          <a:lnRef idx="0"/>
          <a:fillRef idx="0"/>
          <a:effectRef idx="0"/>
          <a:fontRef idx="minor"/>
        </p:style>
        <p:txBody>
          <a:bodyPr lIns="90000" rIns="90000" tIns="45000" bIns="45000">
            <a:normAutofit/>
          </a:bodyPr>
          <a:p>
            <a:pPr>
              <a:lnSpc>
                <a:spcPct val="100000"/>
              </a:lnSpc>
            </a:pPr>
            <a:r>
              <a:rPr b="0" lang="tr-TR" sz="3600" spc="-1" strike="noStrike">
                <a:solidFill>
                  <a:srgbClr val="178dbb"/>
                </a:solidFill>
                <a:latin typeface="Arial"/>
              </a:rPr>
              <a:t>Maven ayar dosyası</a:t>
            </a:r>
            <a:r>
              <a:rPr b="0" lang="tr-TR" sz="3600" spc="-1" strike="noStrike">
                <a:solidFill>
                  <a:srgbClr val="178dbb"/>
                </a:solidFill>
                <a:latin typeface="Century Gothic"/>
              </a:rPr>
              <a:t> </a:t>
            </a:r>
            <a:endParaRPr b="0" lang="tr-TR" sz="3600" spc="-1" strike="noStrike">
              <a:latin typeface="Arial"/>
            </a:endParaRPr>
          </a:p>
        </p:txBody>
      </p:sp>
      <p:sp>
        <p:nvSpPr>
          <p:cNvPr id="240" name="Slayt Numarası Yer Tutucusu 3"/>
          <p:cNvSpPr/>
          <p:nvPr/>
        </p:nvSpPr>
        <p:spPr>
          <a:xfrm>
            <a:off x="531720" y="787680"/>
            <a:ext cx="77904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r>
              <a:rPr b="0" lang="en-US" sz="2000" spc="-1" strike="noStrike">
                <a:solidFill>
                  <a:srgbClr val="feffff"/>
                </a:solidFill>
                <a:latin typeface="Century Gothic"/>
              </a:rPr>
              <a:t>9</a:t>
            </a:r>
            <a:endParaRPr b="0" lang="tr-TR" sz="2000" spc="-1" strike="noStrike">
              <a:latin typeface="Arial"/>
            </a:endParaRPr>
          </a:p>
        </p:txBody>
      </p:sp>
      <p:sp>
        <p:nvSpPr>
          <p:cNvPr id="241" name="İçerik Yer Tutucusu 2"/>
          <p:cNvSpPr/>
          <p:nvPr/>
        </p:nvSpPr>
        <p:spPr>
          <a:xfrm>
            <a:off x="1800720" y="1669320"/>
            <a:ext cx="8612280" cy="4515480"/>
          </a:xfrm>
          <a:prstGeom prst="rect">
            <a:avLst/>
          </a:prstGeom>
          <a:noFill/>
          <a:ln w="0">
            <a:noFill/>
          </a:ln>
        </p:spPr>
        <p:style>
          <a:lnRef idx="0"/>
          <a:fillRef idx="0"/>
          <a:effectRef idx="0"/>
          <a:fontRef idx="minor"/>
        </p:style>
        <p:txBody>
          <a:bodyPr lIns="90000" rIns="90000" tIns="45000" bIns="45000">
            <a:normAutofit/>
          </a:bodyPr>
          <a:p>
            <a:pPr algn="just">
              <a:lnSpc>
                <a:spcPct val="100000"/>
              </a:lnSpc>
              <a:spcBef>
                <a:spcPts val="1001"/>
              </a:spcBef>
              <a:tabLst>
                <a:tab algn="l" pos="0"/>
              </a:tabLst>
            </a:pPr>
            <a:r>
              <a:rPr b="0" lang="en-US" sz="1800" spc="-1" strike="noStrike">
                <a:solidFill>
                  <a:srgbClr val="404040"/>
                </a:solidFill>
                <a:latin typeface="Arial"/>
              </a:rPr>
              <a:t>Project Object Model (POM.xml) proje talimatlarını içerir ve üç kısımdan oluşur.</a:t>
            </a:r>
            <a:endParaRPr b="0" lang="tr-TR" sz="1800" spc="-1" strike="noStrike">
              <a:latin typeface="Arial"/>
            </a:endParaRPr>
          </a:p>
          <a:p>
            <a:pPr algn="just">
              <a:lnSpc>
                <a:spcPct val="100000"/>
              </a:lnSpc>
              <a:spcBef>
                <a:spcPts val="1001"/>
              </a:spcBef>
              <a:tabLst>
                <a:tab algn="l" pos="0"/>
              </a:tabLst>
            </a:pPr>
            <a:r>
              <a:rPr b="0" lang="en-US" sz="1800" spc="-1" strike="noStrike">
                <a:solidFill>
                  <a:srgbClr val="404040"/>
                </a:solidFill>
                <a:latin typeface="Arial"/>
              </a:rPr>
              <a:t>Project Meta Data</a:t>
            </a:r>
            <a:endParaRPr b="0" lang="tr-TR" sz="1800" spc="-1" strike="noStrike">
              <a:latin typeface="Arial"/>
            </a:endParaRPr>
          </a:p>
          <a:p>
            <a:pPr algn="just">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Proje adı</a:t>
            </a:r>
            <a:endParaRPr b="0" lang="tr-TR" sz="1800" spc="-1" strike="noStrike">
              <a:latin typeface="Arial"/>
            </a:endParaRPr>
          </a:p>
          <a:p>
            <a:pPr algn="just">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Proje sürümü</a:t>
            </a:r>
            <a:endParaRPr b="0" lang="tr-TR" sz="1800" spc="-1" strike="noStrike">
              <a:latin typeface="Arial"/>
            </a:endParaRPr>
          </a:p>
          <a:p>
            <a:pPr algn="just">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Proje çıktısı-türü (jar, web)</a:t>
            </a:r>
            <a:endParaRPr b="0" lang="tr-TR" sz="1800" spc="-1" strike="noStrike">
              <a:latin typeface="Arial"/>
            </a:endParaRPr>
          </a:p>
          <a:p>
            <a:pPr algn="just">
              <a:lnSpc>
                <a:spcPct val="100000"/>
              </a:lnSpc>
              <a:spcBef>
                <a:spcPts val="1001"/>
              </a:spcBef>
              <a:tabLst>
                <a:tab algn="l" pos="0"/>
              </a:tabLst>
            </a:pPr>
            <a:r>
              <a:rPr b="0" lang="en-US" sz="1800" spc="-1" strike="noStrike">
                <a:solidFill>
                  <a:srgbClr val="404040"/>
                </a:solidFill>
                <a:latin typeface="Arial"/>
              </a:rPr>
              <a:t>Dependencies</a:t>
            </a:r>
            <a:endParaRPr b="0" lang="tr-TR" sz="1800" spc="-1" strike="noStrike">
              <a:latin typeface="Arial"/>
            </a:endParaRPr>
          </a:p>
          <a:p>
            <a:pPr algn="just">
              <a:lnSpc>
                <a:spcPct val="100000"/>
              </a:lnSpc>
              <a:spcBef>
                <a:spcPts val="1001"/>
              </a:spcBef>
              <a:tabLst>
                <a:tab algn="l" pos="0"/>
              </a:tabLst>
            </a:pPr>
            <a:r>
              <a:rPr b="0" lang="en-US" sz="1800" spc="-1" strike="noStrike">
                <a:solidFill>
                  <a:srgbClr val="404040"/>
                </a:solidFill>
                <a:latin typeface="Arial"/>
              </a:rPr>
              <a:t>    </a:t>
            </a:r>
            <a:r>
              <a:rPr b="0" lang="en-US" sz="1800" spc="-1" strike="noStrike">
                <a:solidFill>
                  <a:srgbClr val="404040"/>
                </a:solidFill>
                <a:latin typeface="Arial"/>
              </a:rPr>
              <a:t>iText</a:t>
            </a:r>
            <a:r>
              <a:rPr b="0" lang="tr-TR" sz="1800" spc="-1" strike="noStrike">
                <a:solidFill>
                  <a:srgbClr val="404040"/>
                </a:solidFill>
                <a:latin typeface="Arial"/>
              </a:rPr>
              <a:t>,</a:t>
            </a:r>
            <a:r>
              <a:rPr b="0" lang="en-US" sz="1800" spc="-1" strike="noStrike">
                <a:solidFill>
                  <a:srgbClr val="404040"/>
                </a:solidFill>
                <a:latin typeface="Arial"/>
              </a:rPr>
              <a:t>Apache PDFBox</a:t>
            </a:r>
            <a:r>
              <a:rPr b="0" lang="tr-TR" sz="1800" spc="-1" strike="noStrike">
                <a:solidFill>
                  <a:srgbClr val="404040"/>
                </a:solidFill>
                <a:latin typeface="Arial"/>
              </a:rPr>
              <a:t>,</a:t>
            </a:r>
            <a:r>
              <a:rPr b="0" lang="en-US" sz="1800" spc="-1" strike="noStrike">
                <a:solidFill>
                  <a:srgbClr val="404040"/>
                </a:solidFill>
                <a:latin typeface="Arial"/>
              </a:rPr>
              <a:t>Spring</a:t>
            </a:r>
            <a:r>
              <a:rPr b="0" lang="tr-TR" sz="1800" spc="-1" strike="noStrike">
                <a:solidFill>
                  <a:srgbClr val="404040"/>
                </a:solidFill>
                <a:latin typeface="Arial"/>
              </a:rPr>
              <a:t>,</a:t>
            </a:r>
            <a:r>
              <a:rPr b="0" lang="en-US" sz="1800" spc="-1" strike="noStrike">
                <a:solidFill>
                  <a:srgbClr val="404040"/>
                </a:solidFill>
                <a:latin typeface="Arial"/>
              </a:rPr>
              <a:t>Hibernate</a:t>
            </a:r>
            <a:r>
              <a:rPr b="0" lang="tr-TR" sz="1800" spc="-1" strike="noStrike">
                <a:solidFill>
                  <a:srgbClr val="404040"/>
                </a:solidFill>
                <a:latin typeface="Arial"/>
              </a:rPr>
              <a:t>....</a:t>
            </a: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Plugins</a:t>
            </a:r>
            <a:endParaRPr b="0" lang="tr-TR" sz="1800" spc="-1" strike="noStrike">
              <a:latin typeface="Arial"/>
            </a:endParaRPr>
          </a:p>
          <a:p>
            <a:pPr algn="just">
              <a:lnSpc>
                <a:spcPct val="100000"/>
              </a:lnSpc>
              <a:spcBef>
                <a:spcPts val="1001"/>
              </a:spcBef>
              <a:tabLst>
                <a:tab algn="l" pos="0"/>
              </a:tabLst>
            </a:pPr>
            <a:r>
              <a:rPr b="0" lang="tr-TR" sz="1800" spc="-1" strike="noStrike">
                <a:solidFill>
                  <a:srgbClr val="404040"/>
                </a:solidFill>
                <a:latin typeface="Arial"/>
              </a:rPr>
              <a:t>    </a:t>
            </a:r>
            <a:r>
              <a:rPr b="0" lang="tr-TR" sz="1800" spc="-1" strike="noStrike">
                <a:solidFill>
                  <a:srgbClr val="404040"/>
                </a:solidFill>
                <a:latin typeface="Arial"/>
              </a:rPr>
              <a:t>Projeye ait doküman hazırlama, komut analizi gibi özel görev oluşturmak için kullanılır.</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6</TotalTime>
  <Application>LibreOffice/7.1.4.2$Windows_X86_64 LibreOffice_project/a529a4fab45b75fefc5b6226684193eb000654f6</Application>
  <AppVersion>15.0000</AppVersion>
  <Words>6002</Words>
  <Paragraphs>245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2020-04-15T07:57:00Z</dcterms:created>
  <dc:creator>İsmail KIRBAŞ</dc:creator>
  <dc:description/>
  <dc:language>tr-TR</dc:language>
  <cp:lastModifiedBy/>
  <dcterms:modified xsi:type="dcterms:W3CDTF">2021-06-15T19:38:04Z</dcterms:modified>
  <cp:revision>47</cp:revision>
  <dc:subject/>
  <dc:title>Soyutlama Nedir?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y fmtid="{D5CDD505-2E9C-101B-9397-08002B2CF9AE}" pid="3" name="PresentationFormat">
    <vt:lpwstr>Geniş ekran</vt:lpwstr>
  </property>
  <property fmtid="{D5CDD505-2E9C-101B-9397-08002B2CF9AE}" pid="4" name="Slides">
    <vt:i4>20</vt:i4>
  </property>
</Properties>
</file>