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79" r:id="rId5"/>
    <p:sldId id="277" r:id="rId6"/>
    <p:sldId id="261" r:id="rId7"/>
    <p:sldId id="271" r:id="rId8"/>
    <p:sldId id="278" r:id="rId9"/>
    <p:sldId id="262" r:id="rId10"/>
    <p:sldId id="272" r:id="rId11"/>
    <p:sldId id="264" r:id="rId12"/>
    <p:sldId id="273" r:id="rId13"/>
    <p:sldId id="274" r:id="rId14"/>
    <p:sldId id="276" r:id="rId15"/>
    <p:sldId id="275"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EF741-1EC5-43F3-9951-105364D07B7E}" v="1485" dt="2021-04-17T04:00:22.937"/>
    <p1510:client id="{59EC4E37-5144-4F15-890C-939E1E072F0E}" v="47" dt="2021-06-11T21:59:10.438"/>
    <p1510:client id="{82999DD5-FB43-4F73-98F5-7619153B14A6}" v="540" dt="2021-04-16T20:24:30.156"/>
    <p1510:client id="{A9115CB2-D1E1-45DB-B274-09D3782E5C68}" v="6" dt="2021-04-17T19:28:17.156"/>
    <p1510:client id="{BA27272B-6BF3-4D52-8B5C-04EC8BDE31E3}" v="49" dt="2021-04-16T22:55:38.340"/>
    <p1510:client id="{C388A3C4-9422-4B74-8BA4-4BC32BAAA6B1}" v="427" dt="2021-06-11T04:04:00.681"/>
    <p1510:client id="{C77E48B0-A73E-44AF-9C0D-B72A7FD309E2}" v="103" dt="2021-04-19T03:53:00.315"/>
    <p1510:client id="{CA211930-B318-412D-B0A1-7CFB684F9332}" v="688" dt="2021-04-16T03:02:40.71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20" d="100"/>
          <a:sy n="120"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6/11/2021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jitalders.com/icerik/44/2058/javada_class_tanimlama.html" TargetMode="External"/><Relationship Id="rId7" Type="http://schemas.openxmlformats.org/officeDocument/2006/relationships/hyperlink" Target="http://youtube.com/bmdersleri" TargetMode="External"/><Relationship Id="rId2" Type="http://schemas.openxmlformats.org/officeDocument/2006/relationships/hyperlink" Target="https://www.mobilhanem.com/temel-java-dersleri-nesne-sinif-yapisi/"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channel/UCIdYgV-XFjv9q0IHtzUTtQw" TargetMode="Externa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4000" b="1" dirty="0">
                <a:solidFill>
                  <a:schemeClr val="tx1"/>
                </a:solidFill>
                <a:ea typeface="+mj-lt"/>
                <a:cs typeface="+mj-lt"/>
              </a:rPr>
              <a:t>Java'da Sınıf Tanımlama ve Sınıf Çeşitleri</a:t>
            </a:r>
            <a:endParaRPr lang="tr-TR" sz="4000" b="1" dirty="0">
              <a:solidFill>
                <a:schemeClr val="tx1"/>
              </a:solidFill>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Fırat KENGER 1511404044</a:t>
            </a:r>
          </a:p>
          <a:p>
            <a:r>
              <a:rPr lang="tr-TR" dirty="0">
                <a:solidFill>
                  <a:schemeClr val="tx1"/>
                </a:solidFill>
              </a:rPr>
              <a:t>Tarih                            : 11/06/2021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Sınıf Örnekleri 1</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Resim 4" descr="metin içeren bir resim&#10;&#10;Açıklama otomatik olarak oluşturuldu">
            <a:extLst>
              <a:ext uri="{FF2B5EF4-FFF2-40B4-BE49-F238E27FC236}">
                <a16:creationId xmlns:a16="http://schemas.microsoft.com/office/drawing/2014/main" id="{36D89EEF-C673-4F80-B62E-4B234E997FB7}"/>
              </a:ext>
            </a:extLst>
          </p:cNvPr>
          <p:cNvPicPr>
            <a:picLocks noChangeAspect="1"/>
          </p:cNvPicPr>
          <p:nvPr/>
        </p:nvPicPr>
        <p:blipFill>
          <a:blip r:embed="rId2"/>
          <a:stretch>
            <a:fillRect/>
          </a:stretch>
        </p:blipFill>
        <p:spPr>
          <a:xfrm>
            <a:off x="2409645" y="1211338"/>
            <a:ext cx="6826369" cy="2896948"/>
          </a:xfrm>
          <a:prstGeom prst="rect">
            <a:avLst/>
          </a:prstGeom>
        </p:spPr>
      </p:pic>
      <p:pic>
        <p:nvPicPr>
          <p:cNvPr id="5" name="Resim 7">
            <a:extLst>
              <a:ext uri="{FF2B5EF4-FFF2-40B4-BE49-F238E27FC236}">
                <a16:creationId xmlns:a16="http://schemas.microsoft.com/office/drawing/2014/main" id="{AB9D228A-297B-4AA4-89D9-6BF578AD32FF}"/>
              </a:ext>
            </a:extLst>
          </p:cNvPr>
          <p:cNvPicPr>
            <a:picLocks noChangeAspect="1"/>
          </p:cNvPicPr>
          <p:nvPr/>
        </p:nvPicPr>
        <p:blipFill>
          <a:blip r:embed="rId3"/>
          <a:stretch>
            <a:fillRect/>
          </a:stretch>
        </p:blipFill>
        <p:spPr>
          <a:xfrm>
            <a:off x="2409645" y="4160919"/>
            <a:ext cx="6826369" cy="1684804"/>
          </a:xfrm>
          <a:prstGeom prst="rect">
            <a:avLst/>
          </a:prstGeom>
        </p:spPr>
      </p:pic>
    </p:spTree>
    <p:extLst>
      <p:ext uri="{BB962C8B-B14F-4D97-AF65-F5344CB8AC3E}">
        <p14:creationId xmlns:p14="http://schemas.microsoft.com/office/powerpoint/2010/main" val="280257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2" name="Resim 4" descr="tablo içeren bir resim&#10;&#10;Açıklama otomatik olarak oluşturuldu">
            <a:extLst>
              <a:ext uri="{FF2B5EF4-FFF2-40B4-BE49-F238E27FC236}">
                <a16:creationId xmlns:a16="http://schemas.microsoft.com/office/drawing/2014/main" id="{72CFCE5A-7FA4-4289-A512-CAA7C1157509}"/>
              </a:ext>
            </a:extLst>
          </p:cNvPr>
          <p:cNvPicPr>
            <a:picLocks noChangeAspect="1"/>
          </p:cNvPicPr>
          <p:nvPr/>
        </p:nvPicPr>
        <p:blipFill>
          <a:blip r:embed="rId2"/>
          <a:stretch>
            <a:fillRect/>
          </a:stretch>
        </p:blipFill>
        <p:spPr>
          <a:xfrm>
            <a:off x="2725948" y="1063375"/>
            <a:ext cx="7042029" cy="5119438"/>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3" name="Resim 5" descr="metin içeren bir resim&#10;&#10;Açıklama otomatik olarak oluşturuldu">
            <a:extLst>
              <a:ext uri="{FF2B5EF4-FFF2-40B4-BE49-F238E27FC236}">
                <a16:creationId xmlns:a16="http://schemas.microsoft.com/office/drawing/2014/main" id="{400898EF-6137-4C35-829D-194E83AAF876}"/>
              </a:ext>
            </a:extLst>
          </p:cNvPr>
          <p:cNvPicPr>
            <a:picLocks noChangeAspect="1"/>
          </p:cNvPicPr>
          <p:nvPr/>
        </p:nvPicPr>
        <p:blipFill rotWithShape="1">
          <a:blip r:embed="rId2"/>
          <a:srcRect l="2206" t="4068" r="5331" b="8136"/>
          <a:stretch/>
        </p:blipFill>
        <p:spPr>
          <a:xfrm>
            <a:off x="2657072" y="727879"/>
            <a:ext cx="7229064" cy="3723160"/>
          </a:xfrm>
          <a:prstGeom prst="rect">
            <a:avLst/>
          </a:prstGeom>
        </p:spPr>
      </p:pic>
      <p:pic>
        <p:nvPicPr>
          <p:cNvPr id="6" name="Resim 6">
            <a:extLst>
              <a:ext uri="{FF2B5EF4-FFF2-40B4-BE49-F238E27FC236}">
                <a16:creationId xmlns:a16="http://schemas.microsoft.com/office/drawing/2014/main" id="{5CAFF0AA-F66A-48F1-B10C-067E6A1B76F5}"/>
              </a:ext>
            </a:extLst>
          </p:cNvPr>
          <p:cNvPicPr>
            <a:picLocks noChangeAspect="1"/>
          </p:cNvPicPr>
          <p:nvPr/>
        </p:nvPicPr>
        <p:blipFill rotWithShape="1">
          <a:blip r:embed="rId3"/>
          <a:srcRect l="42" t="15037" r="157" b="8271"/>
          <a:stretch/>
        </p:blipFill>
        <p:spPr>
          <a:xfrm>
            <a:off x="2657103" y="4566374"/>
            <a:ext cx="7228950" cy="1469657"/>
          </a:xfrm>
          <a:prstGeom prst="rect">
            <a:avLst/>
          </a:prstGeom>
        </p:spPr>
      </p:pic>
    </p:spTree>
    <p:extLst>
      <p:ext uri="{BB962C8B-B14F-4D97-AF65-F5344CB8AC3E}">
        <p14:creationId xmlns:p14="http://schemas.microsoft.com/office/powerpoint/2010/main" val="390597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17189" y="624110"/>
            <a:ext cx="8911687" cy="1280890"/>
          </a:xfrm>
        </p:spPr>
        <p:txBody>
          <a:bodyPr>
            <a:normAutofit/>
          </a:bodyPr>
          <a:lstStyle/>
          <a:p>
            <a:r>
              <a:rPr lang="tr-TR" dirty="0"/>
              <a:t>Sınıf Örnekleri 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Metin kutusu 6">
            <a:extLst>
              <a:ext uri="{FF2B5EF4-FFF2-40B4-BE49-F238E27FC236}">
                <a16:creationId xmlns:a16="http://schemas.microsoft.com/office/drawing/2014/main" id="{B9AABFB6-5F67-425F-A558-0E3A8251B995}"/>
              </a:ext>
            </a:extLst>
          </p:cNvPr>
          <p:cNvSpPr txBox="1"/>
          <p:nvPr/>
        </p:nvSpPr>
        <p:spPr>
          <a:xfrm>
            <a:off x="1920816" y="1460740"/>
            <a:ext cx="774652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Bir işçi sınıfı oluşturarak bu işçinin hakkında verilerin girilmesi sonucunda işçinin maaş artışını, vergisini, aylık ekstra kazancını hesaplamaya çalışacağız.</a:t>
            </a:r>
          </a:p>
          <a:p>
            <a:endParaRPr lang="tr-TR" dirty="0"/>
          </a:p>
          <a:p>
            <a:r>
              <a:rPr lang="tr-TR" dirty="0"/>
              <a:t>Bu örneğimizi çözerken ilk adımımız işçi adında bir sınıf oluşturup bizden istenilen sonuçları bize verilen veriler sayesinde matematiksel metotlar kullanarak bu sınıfımıza tanımlamalıyız.</a:t>
            </a:r>
          </a:p>
          <a:p>
            <a:endParaRPr lang="tr-TR" dirty="0"/>
          </a:p>
          <a:p>
            <a:r>
              <a:rPr lang="tr-TR" dirty="0"/>
              <a:t>İkinci adımda isci1 adında  nesne oluşturarak ve  özelliklerini yani bize daha önce verilen verileri yada kullanıcıdan aldığımız verileri kullanarak  oluşturduğumuz sınıflardaki metotları kullanarak istenilen sonucu elde edeceğiz.</a:t>
            </a:r>
          </a:p>
        </p:txBody>
      </p:sp>
    </p:spTree>
    <p:extLst>
      <p:ext uri="{BB962C8B-B14F-4D97-AF65-F5344CB8AC3E}">
        <p14:creationId xmlns:p14="http://schemas.microsoft.com/office/powerpoint/2010/main" val="16717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17189" y="624110"/>
            <a:ext cx="8911687" cy="1280890"/>
          </a:xfrm>
        </p:spPr>
        <p:txBody>
          <a:bodyPr>
            <a:normAutofit/>
          </a:bodyPr>
          <a:lstStyle/>
          <a:p>
            <a:r>
              <a:rPr lang="tr-TR" dirty="0"/>
              <a:t>Sınıf Örnekleri 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Resim 6" descr="tablo içeren bir resim&#10;&#10;Açıklama otomatik olarak oluşturuldu">
            <a:extLst>
              <a:ext uri="{FF2B5EF4-FFF2-40B4-BE49-F238E27FC236}">
                <a16:creationId xmlns:a16="http://schemas.microsoft.com/office/drawing/2014/main" id="{C2A7B4B3-8700-4C76-A8E7-07A7D83C4604}"/>
              </a:ext>
            </a:extLst>
          </p:cNvPr>
          <p:cNvPicPr>
            <a:picLocks noChangeAspect="1"/>
          </p:cNvPicPr>
          <p:nvPr/>
        </p:nvPicPr>
        <p:blipFill>
          <a:blip r:embed="rId2"/>
          <a:stretch>
            <a:fillRect/>
          </a:stretch>
        </p:blipFill>
        <p:spPr>
          <a:xfrm>
            <a:off x="1920815" y="1311703"/>
            <a:ext cx="7157048" cy="5370405"/>
          </a:xfrm>
          <a:prstGeom prst="rect">
            <a:avLst/>
          </a:prstGeom>
        </p:spPr>
      </p:pic>
    </p:spTree>
    <p:extLst>
      <p:ext uri="{BB962C8B-B14F-4D97-AF65-F5344CB8AC3E}">
        <p14:creationId xmlns:p14="http://schemas.microsoft.com/office/powerpoint/2010/main" val="279733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17831" y="595356"/>
            <a:ext cx="8911687" cy="1280890"/>
          </a:xfrm>
        </p:spPr>
        <p:txBody>
          <a:bodyPr>
            <a:normAutofit/>
          </a:bodyPr>
          <a:lstStyle/>
          <a:p>
            <a:r>
              <a:rPr lang="tr-TR" dirty="0"/>
              <a:t>Sınıf Örnekleri 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Resim 6" descr="metin içeren bir resim&#10;&#10;Açıklama otomatik olarak oluşturuldu">
            <a:extLst>
              <a:ext uri="{FF2B5EF4-FFF2-40B4-BE49-F238E27FC236}">
                <a16:creationId xmlns:a16="http://schemas.microsoft.com/office/drawing/2014/main" id="{50180EE7-87F3-4C98-B833-6EEF65C67071}"/>
              </a:ext>
            </a:extLst>
          </p:cNvPr>
          <p:cNvPicPr>
            <a:picLocks noChangeAspect="1"/>
          </p:cNvPicPr>
          <p:nvPr/>
        </p:nvPicPr>
        <p:blipFill>
          <a:blip r:embed="rId2"/>
          <a:stretch>
            <a:fillRect/>
          </a:stretch>
        </p:blipFill>
        <p:spPr>
          <a:xfrm>
            <a:off x="2064589" y="1397827"/>
            <a:ext cx="8666671" cy="2408952"/>
          </a:xfrm>
          <a:prstGeom prst="rect">
            <a:avLst/>
          </a:prstGeom>
        </p:spPr>
      </p:pic>
      <p:pic>
        <p:nvPicPr>
          <p:cNvPr id="7" name="Resim 7">
            <a:extLst>
              <a:ext uri="{FF2B5EF4-FFF2-40B4-BE49-F238E27FC236}">
                <a16:creationId xmlns:a16="http://schemas.microsoft.com/office/drawing/2014/main" id="{AA7ABD93-86FF-455A-9758-DFC82D7C99B2}"/>
              </a:ext>
            </a:extLst>
          </p:cNvPr>
          <p:cNvPicPr>
            <a:picLocks noChangeAspect="1"/>
          </p:cNvPicPr>
          <p:nvPr/>
        </p:nvPicPr>
        <p:blipFill>
          <a:blip r:embed="rId3"/>
          <a:stretch>
            <a:fillRect/>
          </a:stretch>
        </p:blipFill>
        <p:spPr>
          <a:xfrm>
            <a:off x="2064589" y="3935947"/>
            <a:ext cx="8752935" cy="2105993"/>
          </a:xfrm>
          <a:prstGeom prst="rect">
            <a:avLst/>
          </a:prstGeom>
        </p:spPr>
      </p:pic>
    </p:spTree>
    <p:extLst>
      <p:ext uri="{BB962C8B-B14F-4D97-AF65-F5344CB8AC3E}">
        <p14:creationId xmlns:p14="http://schemas.microsoft.com/office/powerpoint/2010/main" val="343093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a:ea typeface="+mn-lt"/>
                <a:cs typeface="+mn-lt"/>
                <a:hlinkClick r:id="rId2"/>
              </a:rPr>
              <a:t>Mobilhane Java Dersleri</a:t>
            </a:r>
            <a:endParaRPr lang="tr-TR" dirty="0"/>
          </a:p>
          <a:p>
            <a:r>
              <a:rPr lang="tr-TR"/>
              <a:t>JAVA 8 : Standart Edition(Kerim FIRAT)</a:t>
            </a:r>
            <a:endParaRPr lang="tr-TR" dirty="0"/>
          </a:p>
          <a:p>
            <a:r>
              <a:rPr lang="en-US" dirty="0">
                <a:ea typeface="+mn-lt"/>
                <a:cs typeface="+mn-lt"/>
                <a:hlinkClick r:id="rId3"/>
              </a:rPr>
              <a:t>Dijital Ders Java Dersleri</a:t>
            </a: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5"/>
            <a:extLst>
              <a:ext uri="{FF2B5EF4-FFF2-40B4-BE49-F238E27FC236}">
                <a16:creationId xmlns:a16="http://schemas.microsoft.com/office/drawing/2014/main" id="{E615FC51-021C-4530-9CCB-7B39F7838C2C}"/>
              </a:ext>
            </a:extLst>
          </p:cNvPr>
          <p:cNvPicPr>
            <a:picLocks noChangeAspect="1"/>
          </p:cNvPicPr>
          <p:nvPr/>
        </p:nvPicPr>
        <p:blipFill>
          <a:blip r:embed="rId6"/>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7">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29875" y="4529540"/>
            <a:ext cx="5829756"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a:solidFill>
                  <a:schemeClr val="tx1"/>
                </a:solidFill>
              </a:rPr>
              <a:t>Hazırlayan ve Sunan : </a:t>
            </a:r>
            <a:r>
              <a:rPr lang="tr-TR" b="1">
                <a:solidFill>
                  <a:schemeClr val="tx1"/>
                </a:solidFill>
              </a:rPr>
              <a:t>Fırat KENGER 1511404044</a:t>
            </a:r>
            <a:br>
              <a:rPr lang="tr-TR" b="1" dirty="0"/>
            </a:br>
            <a:r>
              <a:rPr lang="tr-TR">
                <a:solidFill>
                  <a:schemeClr val="tx1"/>
                </a:solidFill>
              </a:rPr>
              <a:t>E-posta                       : frtkngr240697@hotmail.com</a:t>
            </a:r>
          </a:p>
          <a:p>
            <a:r>
              <a:rPr lang="tr-TR">
                <a:solidFill>
                  <a:schemeClr val="tx1"/>
                </a:solidFill>
              </a:rPr>
              <a:t>Tarih                            : 15/4/2021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373553" y="1975449"/>
            <a:ext cx="9073550" cy="3777622"/>
          </a:xfrm>
        </p:spPr>
        <p:txBody>
          <a:bodyPr vert="horz" lIns="91440" tIns="45720" rIns="91440" bIns="45720" rtlCol="0" anchor="t">
            <a:normAutofit/>
          </a:bodyPr>
          <a:lstStyle/>
          <a:p>
            <a:r>
              <a:rPr lang="tr-TR" sz="2400" dirty="0"/>
              <a:t>Sınıf Nedir</a:t>
            </a:r>
            <a:r>
              <a:rPr lang="tr-TR" sz="2400" dirty="0">
                <a:latin typeface="Calibri"/>
                <a:cs typeface="Calibri"/>
              </a:rPr>
              <a:t>?</a:t>
            </a:r>
          </a:p>
          <a:p>
            <a:r>
              <a:rPr lang="tr-TR" sz="2400" dirty="0">
                <a:latin typeface="Century Gothic"/>
                <a:ea typeface="+mn-lt"/>
                <a:cs typeface="Calibri"/>
              </a:rPr>
              <a:t>Sınıf Yapısı</a:t>
            </a:r>
          </a:p>
          <a:p>
            <a:r>
              <a:rPr lang="tr-TR" sz="2400" dirty="0">
                <a:ea typeface="+mn-lt"/>
                <a:cs typeface="+mn-lt"/>
              </a:rPr>
              <a:t>Sınıflara Ait JAVADOC Etiketler</a:t>
            </a:r>
            <a:endParaRPr lang="tr-TR" sz="2400" dirty="0">
              <a:latin typeface="Calibri"/>
              <a:cs typeface="Calibri"/>
            </a:endParaRPr>
          </a:p>
          <a:p>
            <a:r>
              <a:rPr lang="tr-TR" sz="2400" dirty="0"/>
              <a:t>Sınıf Oluşturma</a:t>
            </a:r>
          </a:p>
          <a:p>
            <a:r>
              <a:rPr lang="tr-TR" sz="2400" dirty="0"/>
              <a:t>Sınıflarda Erişim</a:t>
            </a:r>
          </a:p>
          <a:p>
            <a:r>
              <a:rPr lang="tr-TR" sz="2400" dirty="0" err="1">
                <a:ea typeface="+mn-lt"/>
                <a:cs typeface="+mn-lt"/>
              </a:rPr>
              <a:t>Constructors</a:t>
            </a:r>
            <a:r>
              <a:rPr lang="tr-TR" sz="2400" dirty="0">
                <a:ea typeface="+mn-lt"/>
                <a:cs typeface="+mn-lt"/>
              </a:rPr>
              <a:t> (Yapılandırıcılar)</a:t>
            </a:r>
            <a:endParaRPr lang="tr-TR" sz="2400" dirty="0"/>
          </a:p>
          <a:p>
            <a:r>
              <a:rPr lang="tr-TR" sz="2400" dirty="0"/>
              <a:t>Örnekler</a:t>
            </a:r>
          </a:p>
          <a:p>
            <a:pPr lvl="1"/>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8216856" y="2069958"/>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Sınıf Nedir </a:t>
            </a:r>
            <a:r>
              <a:rPr lang="tr-TR" dirty="0">
                <a:latin typeface="Calibri"/>
                <a:cs typeface="Calibri"/>
              </a:rPr>
              <a:t>?</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vert="horz" lIns="91440" tIns="45720" rIns="91440" bIns="45720" rtlCol="0" anchor="t">
            <a:normAutofit/>
          </a:bodyPr>
          <a:lstStyle/>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Metin kutusu 4">
            <a:extLst>
              <a:ext uri="{FF2B5EF4-FFF2-40B4-BE49-F238E27FC236}">
                <a16:creationId xmlns:a16="http://schemas.microsoft.com/office/drawing/2014/main" id="{68F4AF89-C6A4-4580-B91C-7A843711984F}"/>
              </a:ext>
            </a:extLst>
          </p:cNvPr>
          <p:cNvSpPr txBox="1"/>
          <p:nvPr/>
        </p:nvSpPr>
        <p:spPr>
          <a:xfrm>
            <a:off x="2582174" y="1561381"/>
            <a:ext cx="74589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ea typeface="+mn-lt"/>
                <a:cs typeface="+mn-lt"/>
              </a:rPr>
              <a:t>Java'da sınıf</a:t>
            </a:r>
            <a:r>
              <a:rPr lang="tr-TR" dirty="0">
                <a:ea typeface="+mn-lt"/>
                <a:cs typeface="+mn-lt"/>
              </a:rPr>
              <a:t> (</a:t>
            </a:r>
            <a:r>
              <a:rPr lang="tr-TR" b="1" dirty="0" err="1">
                <a:ea typeface="+mn-lt"/>
                <a:cs typeface="+mn-lt"/>
              </a:rPr>
              <a:t>class</a:t>
            </a:r>
            <a:r>
              <a:rPr lang="tr-TR" dirty="0">
                <a:ea typeface="+mn-lt"/>
                <a:cs typeface="+mn-lt"/>
              </a:rPr>
              <a:t>) kavramını doğada cins isimlerine benzetebiliriz. Bir cins kendi başına belirli bir nesne değildir; ancak belirli türden nesnelerin ortak özelliklerini belirten soyut bir kavramdır.</a:t>
            </a:r>
          </a:p>
          <a:p>
            <a:endParaRPr lang="tr-TR" dirty="0"/>
          </a:p>
          <a:p>
            <a:r>
              <a:rPr lang="tr-TR" dirty="0"/>
              <a:t>Yani </a:t>
            </a:r>
            <a:r>
              <a:rPr lang="tr-TR" dirty="0">
                <a:ea typeface="+mn-lt"/>
                <a:cs typeface="+mn-lt"/>
              </a:rPr>
              <a:t>sınıf, ortak özelliklere sahip belirli nesnelerin bir araya getirildiği bir yapı olarak tanımlanabilir. Örneğin; meyvelerin satıldığı manav bir meyve sınıfı olarak görülebilir ve manavı oluşturan meyveler ise birer nesne olarak kabul edilir.</a:t>
            </a:r>
            <a:endParaRPr lang="tr-TR"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92283" y="782261"/>
            <a:ext cx="8911687" cy="1280890"/>
          </a:xfrm>
        </p:spPr>
        <p:txBody>
          <a:bodyPr/>
          <a:lstStyle/>
          <a:p>
            <a:r>
              <a:rPr lang="tr-TR" dirty="0"/>
              <a:t>Sınıf Yapısı</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vert="horz" lIns="91440" tIns="45720" rIns="91440" bIns="45720" rtlCol="0" anchor="t">
            <a:normAutofit/>
          </a:bodyPr>
          <a:lstStyle/>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Metin kutusu 4">
            <a:extLst>
              <a:ext uri="{FF2B5EF4-FFF2-40B4-BE49-F238E27FC236}">
                <a16:creationId xmlns:a16="http://schemas.microsoft.com/office/drawing/2014/main" id="{68F4AF89-C6A4-4580-B91C-7A843711984F}"/>
              </a:ext>
            </a:extLst>
          </p:cNvPr>
          <p:cNvSpPr txBox="1"/>
          <p:nvPr/>
        </p:nvSpPr>
        <p:spPr>
          <a:xfrm>
            <a:off x="2625307" y="1662023"/>
            <a:ext cx="856602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Java’da sınıf ( </a:t>
            </a:r>
            <a:r>
              <a:rPr lang="tr-TR" dirty="0" err="1">
                <a:ea typeface="+mn-lt"/>
                <a:cs typeface="+mn-lt"/>
              </a:rPr>
              <a:t>class</a:t>
            </a:r>
            <a:r>
              <a:rPr lang="tr-TR" dirty="0">
                <a:ea typeface="+mn-lt"/>
                <a:cs typeface="+mn-lt"/>
              </a:rPr>
              <a:t> ) yapısı için sözdizimi şöyledir:</a:t>
            </a:r>
            <a:endParaRPr lang="tr-TR"/>
          </a:p>
          <a:p>
            <a:r>
              <a:rPr lang="tr-TR" dirty="0">
                <a:ea typeface="+mn-lt"/>
                <a:cs typeface="+mn-lt"/>
              </a:rPr>
              <a:t>    </a:t>
            </a:r>
            <a:r>
              <a:rPr lang="tr-TR" b="1" dirty="0" err="1">
                <a:ea typeface="+mn-lt"/>
                <a:cs typeface="+mn-lt"/>
              </a:rPr>
              <a:t>class</a:t>
            </a:r>
            <a:r>
              <a:rPr lang="tr-TR" dirty="0">
                <a:ea typeface="+mn-lt"/>
                <a:cs typeface="+mn-lt"/>
              </a:rPr>
              <a:t> ad {</a:t>
            </a:r>
            <a:endParaRPr lang="tr-TR"/>
          </a:p>
          <a:p>
            <a:r>
              <a:rPr lang="tr-TR" dirty="0">
                <a:ea typeface="+mn-lt"/>
                <a:cs typeface="+mn-lt"/>
              </a:rPr>
              <a:t>            Class’ </a:t>
            </a:r>
            <a:r>
              <a:rPr lang="tr-TR" dirty="0" err="1">
                <a:ea typeface="+mn-lt"/>
                <a:cs typeface="+mn-lt"/>
              </a:rPr>
              <a:t>ın</a:t>
            </a:r>
            <a:r>
              <a:rPr lang="tr-TR" dirty="0">
                <a:ea typeface="+mn-lt"/>
                <a:cs typeface="+mn-lt"/>
              </a:rPr>
              <a:t> tanımı</a:t>
            </a:r>
            <a:endParaRPr lang="tr-TR"/>
          </a:p>
          <a:p>
            <a:r>
              <a:rPr lang="tr-TR" dirty="0">
                <a:ea typeface="+mn-lt"/>
                <a:cs typeface="+mn-lt"/>
              </a:rPr>
              <a:t>    }</a:t>
            </a:r>
          </a:p>
          <a:p>
            <a:r>
              <a:rPr lang="tr-TR" b="1" dirty="0">
                <a:ea typeface="+mn-lt"/>
                <a:cs typeface="+mn-lt"/>
              </a:rPr>
              <a:t>Class:</a:t>
            </a:r>
            <a:r>
              <a:rPr lang="tr-TR" dirty="0">
                <a:ea typeface="+mn-lt"/>
                <a:cs typeface="+mn-lt"/>
              </a:rPr>
              <a:t> Sınıf tanımında mutlaka kullanılması gereken anahtar bir sözcüktür.</a:t>
            </a:r>
            <a:endParaRPr lang="tr-TR"/>
          </a:p>
          <a:p>
            <a:r>
              <a:rPr lang="tr-TR" b="1" dirty="0">
                <a:ea typeface="+mn-lt"/>
                <a:cs typeface="+mn-lt"/>
              </a:rPr>
              <a:t>Ad:</a:t>
            </a:r>
            <a:r>
              <a:rPr lang="tr-TR" dirty="0">
                <a:ea typeface="+mn-lt"/>
                <a:cs typeface="+mn-lt"/>
              </a:rPr>
              <a:t>  Her sınıfa bir ad verilir. Sınıfın adını belirlediğimiz kısımdır.</a:t>
            </a:r>
            <a:endParaRPr lang="tr-TR"/>
          </a:p>
          <a:p>
            <a:r>
              <a:rPr lang="tr-TR" b="1" dirty="0">
                <a:ea typeface="+mn-lt"/>
                <a:cs typeface="+mn-lt"/>
              </a:rPr>
              <a:t>{ }:</a:t>
            </a:r>
            <a:r>
              <a:rPr lang="tr-TR" dirty="0">
                <a:ea typeface="+mn-lt"/>
                <a:cs typeface="+mn-lt"/>
              </a:rPr>
              <a:t> Sınıf’ın yapısı bu parantezler içinde kurulur. Sınıfın niteliklerini, kullandığı metotları dizayn ettiğimiz kısımdır.</a:t>
            </a:r>
            <a:endParaRPr lang="tr-TR" dirty="0"/>
          </a:p>
          <a:p>
            <a:endParaRPr lang="tr-TR" sz="1600" dirty="0"/>
          </a:p>
        </p:txBody>
      </p:sp>
    </p:spTree>
    <p:extLst>
      <p:ext uri="{BB962C8B-B14F-4D97-AF65-F5344CB8AC3E}">
        <p14:creationId xmlns:p14="http://schemas.microsoft.com/office/powerpoint/2010/main" val="411535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04095" y="624110"/>
            <a:ext cx="9400517" cy="1280890"/>
          </a:xfrm>
        </p:spPr>
        <p:txBody>
          <a:bodyPr/>
          <a:lstStyle/>
          <a:p>
            <a:r>
              <a:rPr lang="en-US">
                <a:ea typeface="+mj-lt"/>
                <a:cs typeface="+mj-lt"/>
              </a:rPr>
              <a:t>Sınıflara Ait JAVADOC Etiketler</a:t>
            </a:r>
            <a:br>
              <a:rPr lang="en-US" dirty="0"/>
            </a:b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Metin kutusu 4">
            <a:extLst>
              <a:ext uri="{FF2B5EF4-FFF2-40B4-BE49-F238E27FC236}">
                <a16:creationId xmlns:a16="http://schemas.microsoft.com/office/drawing/2014/main" id="{68F4AF89-C6A4-4580-B91C-7A843711984F}"/>
              </a:ext>
            </a:extLst>
          </p:cNvPr>
          <p:cNvSpPr txBox="1"/>
          <p:nvPr/>
        </p:nvSpPr>
        <p:spPr>
          <a:xfrm>
            <a:off x="2179609" y="1316967"/>
            <a:ext cx="823534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 Bu başlıkta sınıflarda kullanılan, yani sınıflara ait etiketleri inceleyeceğiz. </a:t>
            </a:r>
          </a:p>
          <a:p>
            <a:endParaRPr lang="tr-TR" dirty="0">
              <a:ea typeface="+mn-lt"/>
              <a:cs typeface="+mn-lt"/>
            </a:endParaRPr>
          </a:p>
          <a:p>
            <a:r>
              <a:rPr lang="tr-TR" b="1" dirty="0">
                <a:ea typeface="+mn-lt"/>
                <a:cs typeface="+mn-lt"/>
              </a:rPr>
              <a:t>•@</a:t>
            </a:r>
            <a:r>
              <a:rPr lang="tr-TR" b="1" dirty="0" err="1">
                <a:ea typeface="+mn-lt"/>
                <a:cs typeface="+mn-lt"/>
              </a:rPr>
              <a:t>version</a:t>
            </a:r>
            <a:r>
              <a:rPr lang="tr-TR" dirty="0">
                <a:ea typeface="+mn-lt"/>
                <a:cs typeface="+mn-lt"/>
              </a:rPr>
              <a:t>: Versiyon bilgisi. Burada sınıf ile ilgili bir versiyon bilgisi </a:t>
            </a:r>
            <a:r>
              <a:rPr lang="tr-TR" dirty="0" err="1">
                <a:ea typeface="+mn-lt"/>
                <a:cs typeface="+mn-lt"/>
              </a:rPr>
              <a:t>dokümante</a:t>
            </a:r>
            <a:r>
              <a:rPr lang="tr-TR" dirty="0">
                <a:ea typeface="+mn-lt"/>
                <a:cs typeface="+mn-lt"/>
              </a:rPr>
              <a:t> edilmiştir. Dolayısıyla versiyon değişimi bu bilgi üzerinden gerçekleştirilecektir. Yani sınıfı kullanan veya geliştiren kişi bu bilgi doğrultusunda sınıf versiyon hakkında bilgi sahibi olup ve hareket edecektir. </a:t>
            </a:r>
          </a:p>
          <a:p>
            <a:endParaRPr lang="tr-TR" dirty="0">
              <a:ea typeface="+mn-lt"/>
              <a:cs typeface="+mn-lt"/>
            </a:endParaRPr>
          </a:p>
          <a:p>
            <a:r>
              <a:rPr lang="tr-TR" b="1" dirty="0">
                <a:ea typeface="+mn-lt"/>
                <a:cs typeface="+mn-lt"/>
              </a:rPr>
              <a:t>•@</a:t>
            </a:r>
            <a:r>
              <a:rPr lang="tr-TR" b="1" dirty="0" err="1">
                <a:ea typeface="+mn-lt"/>
                <a:cs typeface="+mn-lt"/>
              </a:rPr>
              <a:t>author</a:t>
            </a:r>
            <a:r>
              <a:rPr lang="tr-TR" dirty="0">
                <a:ea typeface="+mn-lt"/>
                <a:cs typeface="+mn-lt"/>
              </a:rPr>
              <a:t>: Sınıfı yazan kişi. Bu anahtar kelime </a:t>
            </a:r>
            <a:r>
              <a:rPr lang="tr-TR" dirty="0" err="1">
                <a:ea typeface="+mn-lt"/>
                <a:cs typeface="+mn-lt"/>
              </a:rPr>
              <a:t>ile,sınıfı</a:t>
            </a:r>
            <a:r>
              <a:rPr lang="tr-TR" dirty="0">
                <a:ea typeface="+mn-lt"/>
                <a:cs typeface="+mn-lt"/>
              </a:rPr>
              <a:t> yazan kişi hakkında bilgi verilmiştir. Proje üzerinde takım olarak çalışanlar gözüyle </a:t>
            </a:r>
            <a:r>
              <a:rPr lang="tr-TR" dirty="0" err="1">
                <a:ea typeface="+mn-lt"/>
                <a:cs typeface="+mn-lt"/>
              </a:rPr>
              <a:t>bakılırsa,sınıfın</a:t>
            </a:r>
            <a:r>
              <a:rPr lang="tr-TR" dirty="0">
                <a:ea typeface="+mn-lt"/>
                <a:cs typeface="+mn-lt"/>
              </a:rPr>
              <a:t> kimin yazdığı hakkında bilgi edinilmesi amaçlanmıştır.</a:t>
            </a:r>
          </a:p>
          <a:p>
            <a:endParaRPr lang="tr-TR" dirty="0">
              <a:ea typeface="+mn-lt"/>
              <a:cs typeface="+mn-lt"/>
            </a:endParaRPr>
          </a:p>
          <a:p>
            <a:r>
              <a:rPr lang="tr-TR" b="1" dirty="0">
                <a:ea typeface="+mn-lt"/>
                <a:cs typeface="+mn-lt"/>
              </a:rPr>
              <a:t>•@since</a:t>
            </a:r>
            <a:r>
              <a:rPr lang="tr-TR" dirty="0">
                <a:ea typeface="+mn-lt"/>
                <a:cs typeface="+mn-lt"/>
              </a:rPr>
              <a:t>: Sınıfın var olduğu tarih.</a:t>
            </a:r>
            <a:endParaRPr lang="tr-TR" dirty="0"/>
          </a:p>
        </p:txBody>
      </p:sp>
      <p:sp>
        <p:nvSpPr>
          <p:cNvPr id="7" name="İçerik Yer Tutucusu 6">
            <a:extLst>
              <a:ext uri="{FF2B5EF4-FFF2-40B4-BE49-F238E27FC236}">
                <a16:creationId xmlns:a16="http://schemas.microsoft.com/office/drawing/2014/main" id="{A06D4725-2640-4D94-8821-A24BD5387B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81954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45944" y="624110"/>
            <a:ext cx="9558668" cy="1280890"/>
          </a:xfrm>
        </p:spPr>
        <p:txBody>
          <a:bodyPr>
            <a:normAutofit/>
          </a:bodyPr>
          <a:lstStyle/>
          <a:p>
            <a:r>
              <a:rPr lang="tr-TR" dirty="0"/>
              <a:t>Sınıf Oluşturma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Resim 8" descr="metin içeren bir resim&#10;&#10;Açıklama otomatik olarak oluşturuldu">
            <a:extLst>
              <a:ext uri="{FF2B5EF4-FFF2-40B4-BE49-F238E27FC236}">
                <a16:creationId xmlns:a16="http://schemas.microsoft.com/office/drawing/2014/main" id="{113F3009-51B7-4809-B323-0DC8E33B837F}"/>
              </a:ext>
            </a:extLst>
          </p:cNvPr>
          <p:cNvPicPr>
            <a:picLocks noChangeAspect="1"/>
          </p:cNvPicPr>
          <p:nvPr/>
        </p:nvPicPr>
        <p:blipFill rotWithShape="1">
          <a:blip r:embed="rId2"/>
          <a:srcRect l="4878" t="-93913" r="31165" b="132529"/>
          <a:stretch/>
        </p:blipFill>
        <p:spPr>
          <a:xfrm>
            <a:off x="69897" y="75914"/>
            <a:ext cx="3391221" cy="1007716"/>
          </a:xfrm>
          <a:prstGeom prst="rect">
            <a:avLst/>
          </a:prstGeom>
        </p:spPr>
      </p:pic>
      <p:sp>
        <p:nvSpPr>
          <p:cNvPr id="10" name="Metin kutusu 9">
            <a:extLst>
              <a:ext uri="{FF2B5EF4-FFF2-40B4-BE49-F238E27FC236}">
                <a16:creationId xmlns:a16="http://schemas.microsoft.com/office/drawing/2014/main" id="{1F9955F8-1F89-45F6-B1C3-D3ACE3D02BF0}"/>
              </a:ext>
            </a:extLst>
          </p:cNvPr>
          <p:cNvSpPr txBox="1"/>
          <p:nvPr/>
        </p:nvSpPr>
        <p:spPr>
          <a:xfrm>
            <a:off x="2135577" y="2264972"/>
            <a:ext cx="72001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err="1"/>
              <a:t>class</a:t>
            </a:r>
            <a:r>
              <a:rPr lang="tr-TR" b="1" dirty="0"/>
              <a:t> </a:t>
            </a:r>
            <a:r>
              <a:rPr lang="tr-TR" err="1"/>
              <a:t>Sınıfismi</a:t>
            </a:r>
            <a:endParaRPr lang="tr-TR"/>
          </a:p>
          <a:p>
            <a:r>
              <a:rPr lang="tr-TR" dirty="0"/>
              <a:t>{</a:t>
            </a:r>
          </a:p>
          <a:p>
            <a:endParaRPr lang="tr-TR" dirty="0"/>
          </a:p>
          <a:p>
            <a:r>
              <a:rPr lang="tr-TR" dirty="0"/>
              <a:t>Özellik tanımlamaları;</a:t>
            </a:r>
          </a:p>
          <a:p>
            <a:r>
              <a:rPr lang="tr-TR" dirty="0"/>
              <a:t>Metot tanımlamaları;</a:t>
            </a:r>
          </a:p>
          <a:p>
            <a:endParaRPr lang="tr-TR" dirty="0"/>
          </a:p>
          <a:p>
            <a:r>
              <a:rPr lang="tr-TR" dirty="0"/>
              <a:t>}</a:t>
            </a:r>
          </a:p>
        </p:txBody>
      </p:sp>
    </p:spTree>
    <p:extLst>
      <p:ext uri="{BB962C8B-B14F-4D97-AF65-F5344CB8AC3E}">
        <p14:creationId xmlns:p14="http://schemas.microsoft.com/office/powerpoint/2010/main" val="232548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Sınıflarda Erişim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15479" y="1341734"/>
            <a:ext cx="8309548" cy="2466973"/>
          </a:xfrm>
        </p:spPr>
        <p:txBody>
          <a:bodyPr vert="horz" lIns="91440" tIns="45720" rIns="91440" bIns="45720" rtlCol="0" anchor="t">
            <a:normAutofit/>
          </a:bodyPr>
          <a:lstStyle/>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Metin kutusu 5">
            <a:extLst>
              <a:ext uri="{FF2B5EF4-FFF2-40B4-BE49-F238E27FC236}">
                <a16:creationId xmlns:a16="http://schemas.microsoft.com/office/drawing/2014/main" id="{7651CF88-46FA-41EB-942D-3F41B139C91C}"/>
              </a:ext>
            </a:extLst>
          </p:cNvPr>
          <p:cNvSpPr txBox="1"/>
          <p:nvPr/>
        </p:nvSpPr>
        <p:spPr>
          <a:xfrm>
            <a:off x="2150854" y="1460740"/>
            <a:ext cx="898297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b="1" dirty="0"/>
          </a:p>
          <a:p>
            <a:r>
              <a:rPr lang="tr-TR" dirty="0">
                <a:ea typeface="+mn-lt"/>
                <a:cs typeface="+mn-lt"/>
              </a:rPr>
              <a:t>Bir sınıf içerisindeki metotlar, o sınıfa ait değişkenlere erişebilir ve sınıflar arasında kendi özelliklerini paylaşabilir. Ayrıca bir sınıftan başka alt sınıflar üretilebilir. Ve eğer özel bir engelleme yapılmamışa, üretilen alt sınıflar, diğer kendi üst sınıfların tüm özelliklerini barındırabilir. Bu; sınıfların alanları, erişim ve paket kavramlarına ait özel kullanımlardır</a:t>
            </a:r>
            <a:endParaRPr lang="tr-TR" dirty="0"/>
          </a:p>
          <a:p>
            <a:endParaRPr lang="tr-TR" b="1" dirty="0"/>
          </a:p>
          <a:p>
            <a:r>
              <a:rPr lang="tr-TR" b="1" dirty="0" err="1"/>
              <a:t>Public</a:t>
            </a:r>
            <a:r>
              <a:rPr lang="tr-TR" b="1" dirty="0"/>
              <a:t>: </a:t>
            </a:r>
            <a:r>
              <a:rPr lang="tr-TR" dirty="0"/>
              <a:t>Bütün sınıflar erişebilir.</a:t>
            </a:r>
            <a:endParaRPr lang="tr-TR"/>
          </a:p>
          <a:p>
            <a:endParaRPr lang="tr-TR" dirty="0"/>
          </a:p>
          <a:p>
            <a:r>
              <a:rPr lang="tr-TR" b="1" dirty="0" err="1"/>
              <a:t>Private</a:t>
            </a:r>
            <a:r>
              <a:rPr lang="tr-TR" b="1" dirty="0"/>
              <a:t>: </a:t>
            </a:r>
            <a:r>
              <a:rPr lang="tr-TR" dirty="0"/>
              <a:t>Alt sınıflarda dahil başka hiçbir sınıf o sınıfa erişemez.</a:t>
            </a:r>
          </a:p>
          <a:p>
            <a:endParaRPr lang="tr-TR" dirty="0"/>
          </a:p>
          <a:p>
            <a:r>
              <a:rPr lang="tr-TR" b="1" dirty="0" err="1"/>
              <a:t>Protected</a:t>
            </a:r>
            <a:r>
              <a:rPr lang="tr-TR" b="1" dirty="0"/>
              <a:t>: </a:t>
            </a:r>
            <a:r>
              <a:rPr lang="tr-TR" dirty="0"/>
              <a:t>Alt sınıflar ve aynı pakettekiler erişebilir.</a:t>
            </a:r>
          </a:p>
          <a:p>
            <a:endParaRPr lang="tr-TR" dirty="0"/>
          </a:p>
          <a:p>
            <a:r>
              <a:rPr lang="tr-TR" b="1" dirty="0" err="1"/>
              <a:t>Private</a:t>
            </a:r>
            <a:r>
              <a:rPr lang="tr-TR" b="1" dirty="0"/>
              <a:t> </a:t>
            </a:r>
            <a:r>
              <a:rPr lang="tr-TR" b="1" dirty="0" err="1"/>
              <a:t>Protected</a:t>
            </a:r>
            <a:r>
              <a:rPr lang="tr-TR" b="1" dirty="0"/>
              <a:t>: </a:t>
            </a:r>
            <a:r>
              <a:rPr lang="tr-TR" dirty="0"/>
              <a:t>Yalnızca alt sınıflar erişebilir.</a:t>
            </a:r>
          </a:p>
          <a:p>
            <a:endParaRPr lang="tr-TR" b="1" dirty="0"/>
          </a:p>
        </p:txBody>
      </p:sp>
    </p:spTree>
    <p:extLst>
      <p:ext uri="{BB962C8B-B14F-4D97-AF65-F5344CB8AC3E}">
        <p14:creationId xmlns:p14="http://schemas.microsoft.com/office/powerpoint/2010/main" val="167643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ea typeface="+mj-lt"/>
                <a:cs typeface="+mj-lt"/>
              </a:rPr>
              <a:t>Constructors</a:t>
            </a:r>
            <a:r>
              <a:rPr lang="tr-TR" dirty="0">
                <a:ea typeface="+mj-lt"/>
                <a:cs typeface="+mj-lt"/>
              </a:rPr>
              <a:t> (Yapılandırıcılar)</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15479" y="1341734"/>
            <a:ext cx="8309548" cy="2466973"/>
          </a:xfrm>
        </p:spPr>
        <p:txBody>
          <a:bodyPr vert="horz" lIns="91440" tIns="45720" rIns="91440" bIns="45720" rtlCol="0" anchor="t">
            <a:normAutofit/>
          </a:bodyPr>
          <a:lstStyle/>
          <a:p>
            <a:pPr algn="just"/>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Metin kutusu 5">
            <a:extLst>
              <a:ext uri="{FF2B5EF4-FFF2-40B4-BE49-F238E27FC236}">
                <a16:creationId xmlns:a16="http://schemas.microsoft.com/office/drawing/2014/main" id="{7651CF88-46FA-41EB-942D-3F41B139C91C}"/>
              </a:ext>
            </a:extLst>
          </p:cNvPr>
          <p:cNvSpPr txBox="1"/>
          <p:nvPr/>
        </p:nvSpPr>
        <p:spPr>
          <a:xfrm>
            <a:off x="2280250" y="1460740"/>
            <a:ext cx="800531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Yapılandırıcıları normal metotlardan ayıran birtakım özellikler vardır. Ayrıca bu özellikler, bazı kuralları beraberinde getirir. Aşağıda yapılandırıcıların özelliklerine yer verilmiştir. </a:t>
            </a:r>
            <a:endParaRPr lang="tr-TR"/>
          </a:p>
          <a:p>
            <a:endParaRPr lang="tr-TR" dirty="0">
              <a:ea typeface="+mn-lt"/>
              <a:cs typeface="+mn-lt"/>
            </a:endParaRPr>
          </a:p>
          <a:p>
            <a:r>
              <a:rPr lang="tr-TR" dirty="0">
                <a:ea typeface="+mn-lt"/>
                <a:cs typeface="+mn-lt"/>
              </a:rPr>
              <a:t>• Sınıf ile aynı ismi taşırlar. </a:t>
            </a:r>
            <a:endParaRPr lang="tr-TR" dirty="0"/>
          </a:p>
          <a:p>
            <a:r>
              <a:rPr lang="tr-TR" dirty="0">
                <a:ea typeface="+mn-lt"/>
                <a:cs typeface="+mn-lt"/>
              </a:rPr>
              <a:t>• Değer döndürmezler, ancak kendi içinde işlemler yapabilirler. </a:t>
            </a:r>
          </a:p>
          <a:p>
            <a:r>
              <a:rPr lang="tr-TR" dirty="0">
                <a:ea typeface="+mn-lt"/>
                <a:cs typeface="+mn-lt"/>
              </a:rPr>
              <a:t>• Nesne oluşturulduğunda çalışırlar. </a:t>
            </a:r>
          </a:p>
          <a:p>
            <a:r>
              <a:rPr lang="tr-TR" dirty="0">
                <a:ea typeface="+mn-lt"/>
                <a:cs typeface="+mn-lt"/>
              </a:rPr>
              <a:t>• Varsayılan olarak parametre almazlar. </a:t>
            </a:r>
          </a:p>
          <a:p>
            <a:endParaRPr lang="tr-TR" dirty="0">
              <a:ea typeface="+mn-lt"/>
              <a:cs typeface="+mn-lt"/>
            </a:endParaRPr>
          </a:p>
          <a:p>
            <a:r>
              <a:rPr lang="tr-TR" dirty="0">
                <a:ea typeface="+mn-lt"/>
                <a:cs typeface="+mn-lt"/>
              </a:rPr>
              <a:t>Bir yapılandırıcı, sahip olduğu sınıf ismini taşır. Yani sınıf ismiyle eşleşmeyen diğer tüm metotlar normal metotlardır. </a:t>
            </a:r>
            <a:endParaRPr lang="tr-TR" dirty="0"/>
          </a:p>
        </p:txBody>
      </p:sp>
    </p:spTree>
    <p:extLst>
      <p:ext uri="{BB962C8B-B14F-4D97-AF65-F5344CB8AC3E}">
        <p14:creationId xmlns:p14="http://schemas.microsoft.com/office/powerpoint/2010/main" val="257202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Sınıf Örnekleri 1</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Resim 6" descr="metin içeren bir resim&#10;&#10;Açıklama otomatik olarak oluşturuldu">
            <a:extLst>
              <a:ext uri="{FF2B5EF4-FFF2-40B4-BE49-F238E27FC236}">
                <a16:creationId xmlns:a16="http://schemas.microsoft.com/office/drawing/2014/main" id="{2EDE504F-0ACA-464B-97D9-824BF4960408}"/>
              </a:ext>
            </a:extLst>
          </p:cNvPr>
          <p:cNvPicPr>
            <a:picLocks noChangeAspect="1"/>
          </p:cNvPicPr>
          <p:nvPr/>
        </p:nvPicPr>
        <p:blipFill rotWithShape="1">
          <a:blip r:embed="rId2"/>
          <a:srcRect l="46" r="17236" b="-763"/>
          <a:stretch/>
        </p:blipFill>
        <p:spPr>
          <a:xfrm>
            <a:off x="2597797" y="1146969"/>
            <a:ext cx="6122380" cy="1904262"/>
          </a:xfrm>
          <a:prstGeom prst="rect">
            <a:avLst/>
          </a:prstGeom>
        </p:spPr>
      </p:pic>
      <p:pic>
        <p:nvPicPr>
          <p:cNvPr id="7" name="Resim 8" descr="metin içeren bir resim&#10;&#10;Açıklama otomatik olarak oluşturuldu">
            <a:extLst>
              <a:ext uri="{FF2B5EF4-FFF2-40B4-BE49-F238E27FC236}">
                <a16:creationId xmlns:a16="http://schemas.microsoft.com/office/drawing/2014/main" id="{BBF6112F-F12E-406D-9F2E-44084F856994}"/>
              </a:ext>
            </a:extLst>
          </p:cNvPr>
          <p:cNvPicPr>
            <a:picLocks noChangeAspect="1"/>
          </p:cNvPicPr>
          <p:nvPr/>
        </p:nvPicPr>
        <p:blipFill rotWithShape="1">
          <a:blip r:embed="rId3"/>
          <a:srcRect t="-193" r="17281" b="581"/>
          <a:stretch/>
        </p:blipFill>
        <p:spPr>
          <a:xfrm>
            <a:off x="2599951" y="3061327"/>
            <a:ext cx="6122381" cy="2460178"/>
          </a:xfrm>
          <a:prstGeom prst="rect">
            <a:avLst/>
          </a:prstGeom>
        </p:spPr>
      </p:pic>
      <p:pic>
        <p:nvPicPr>
          <p:cNvPr id="9" name="Resim 9" descr="tablo içeren bir resim&#10;&#10;Açıklama otomatik olarak oluşturuldu">
            <a:extLst>
              <a:ext uri="{FF2B5EF4-FFF2-40B4-BE49-F238E27FC236}">
                <a16:creationId xmlns:a16="http://schemas.microsoft.com/office/drawing/2014/main" id="{879133A9-7F7D-4003-B058-4A3426FD61D2}"/>
              </a:ext>
            </a:extLst>
          </p:cNvPr>
          <p:cNvPicPr>
            <a:picLocks noChangeAspect="1"/>
          </p:cNvPicPr>
          <p:nvPr/>
        </p:nvPicPr>
        <p:blipFill>
          <a:blip r:embed="rId4"/>
          <a:stretch>
            <a:fillRect/>
          </a:stretch>
        </p:blipFill>
        <p:spPr>
          <a:xfrm>
            <a:off x="2596551" y="5127037"/>
            <a:ext cx="6208143" cy="1420341"/>
          </a:xfrm>
          <a:prstGeom prst="rect">
            <a:avLst/>
          </a:prstGeom>
        </p:spPr>
      </p:pic>
    </p:spTree>
    <p:extLst>
      <p:ext uri="{BB962C8B-B14F-4D97-AF65-F5344CB8AC3E}">
        <p14:creationId xmlns:p14="http://schemas.microsoft.com/office/powerpoint/2010/main" val="129174622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TotalTime>
  <Words>1600</Words>
  <Application>Microsoft Office PowerPoint</Application>
  <PresentationFormat>Geniş ekran</PresentationFormat>
  <Paragraphs>88</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Duman</vt:lpstr>
      <vt:lpstr>Java'da Sınıf Tanımlama ve Sınıf Çeşitleri</vt:lpstr>
      <vt:lpstr>İçindekiler</vt:lpstr>
      <vt:lpstr>Sınıf Nedir ? </vt:lpstr>
      <vt:lpstr>Sınıf Yapısı </vt:lpstr>
      <vt:lpstr>Sınıflara Ait JAVADOC Etiketler </vt:lpstr>
      <vt:lpstr>Sınıf Oluşturma</vt:lpstr>
      <vt:lpstr>Sınıflarda Erişim</vt:lpstr>
      <vt:lpstr>Constructors (Yapılandırıcılar)</vt:lpstr>
      <vt:lpstr>Sınıf Örnekleri 1</vt:lpstr>
      <vt:lpstr>Sınıf Örnekleri 1</vt:lpstr>
      <vt:lpstr>PowerPoint Sunusu</vt:lpstr>
      <vt:lpstr>PowerPoint Sunusu</vt:lpstr>
      <vt:lpstr>Sınıf Örnekleri 2</vt:lpstr>
      <vt:lpstr>Sınıf Örnekleri 2</vt:lpstr>
      <vt:lpstr>Sınıf Örnekleri 2</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YRO389</cp:lastModifiedBy>
  <cp:revision>523</cp:revision>
  <dcterms:created xsi:type="dcterms:W3CDTF">2020-04-15T07:57:29Z</dcterms:created>
  <dcterms:modified xsi:type="dcterms:W3CDTF">2021-06-12T00:24:29Z</dcterms:modified>
</cp:coreProperties>
</file>