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2" r:id="rId4"/>
    <p:sldId id="291" r:id="rId5"/>
    <p:sldId id="300" r:id="rId6"/>
    <p:sldId id="309" r:id="rId7"/>
    <p:sldId id="311" r:id="rId8"/>
    <p:sldId id="312" r:id="rId9"/>
    <p:sldId id="286" r:id="rId10"/>
    <p:sldId id="314" r:id="rId11"/>
    <p:sldId id="315" r:id="rId12"/>
    <p:sldId id="296" r:id="rId13"/>
    <p:sldId id="292" r:id="rId14"/>
    <p:sldId id="293" r:id="rId15"/>
    <p:sldId id="304" r:id="rId16"/>
    <p:sldId id="299" r:id="rId17"/>
    <p:sldId id="306" r:id="rId18"/>
    <p:sldId id="294" r:id="rId19"/>
    <p:sldId id="310" r:id="rId20"/>
    <p:sldId id="295" r:id="rId21"/>
    <p:sldId id="270" r:id="rId22"/>
    <p:sldId id="25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8D456-7FC0-44E2-8853-96A9BF866829}" type="doc">
      <dgm:prSet loTypeId="urn:microsoft.com/office/officeart/2005/8/layout/hProcess7" loCatId="list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2C378F5C-5AB8-4CB2-8563-F7521902DA9B}">
      <dgm:prSet phldrT="[Metin]"/>
      <dgm:spPr/>
      <dgm:t>
        <a:bodyPr/>
        <a:lstStyle/>
        <a:p>
          <a:r>
            <a:rPr lang="tr-TR" dirty="0" smtClean="0"/>
            <a:t>1. Değişken Türü</a:t>
          </a:r>
          <a:endParaRPr lang="tr-TR" dirty="0"/>
        </a:p>
      </dgm:t>
    </dgm:pt>
    <dgm:pt modelId="{5EE756F5-A77D-4B37-9559-944D33971134}" type="parTrans" cxnId="{A4724737-0A19-45BF-B064-CB6543B9F2C9}">
      <dgm:prSet/>
      <dgm:spPr/>
      <dgm:t>
        <a:bodyPr/>
        <a:lstStyle/>
        <a:p>
          <a:endParaRPr lang="tr-TR"/>
        </a:p>
      </dgm:t>
    </dgm:pt>
    <dgm:pt modelId="{E971BB57-B0E3-452A-A6D5-9D72FBA09FE8}" type="sibTrans" cxnId="{A4724737-0A19-45BF-B064-CB6543B9F2C9}">
      <dgm:prSet/>
      <dgm:spPr/>
      <dgm:t>
        <a:bodyPr/>
        <a:lstStyle/>
        <a:p>
          <a:endParaRPr lang="tr-TR"/>
        </a:p>
      </dgm:t>
    </dgm:pt>
    <dgm:pt modelId="{E5C6DC71-473D-4A44-94E6-942A33F017FC}">
      <dgm:prSet phldrT="[Metin]"/>
      <dgm:spPr/>
      <dgm:t>
        <a:bodyPr/>
        <a:lstStyle/>
        <a:p>
          <a:r>
            <a:rPr lang="tr-TR" dirty="0" err="1" smtClean="0"/>
            <a:t>Instance</a:t>
          </a:r>
          <a:endParaRPr lang="tr-TR" dirty="0" smtClean="0"/>
        </a:p>
        <a:p>
          <a:r>
            <a:rPr lang="tr-TR" dirty="0" smtClean="0"/>
            <a:t>Örnek</a:t>
          </a:r>
        </a:p>
        <a:p>
          <a:r>
            <a:rPr lang="tr-TR" dirty="0" smtClean="0"/>
            <a:t>Nesne</a:t>
          </a:r>
          <a:endParaRPr lang="tr-TR" dirty="0"/>
        </a:p>
      </dgm:t>
    </dgm:pt>
    <dgm:pt modelId="{68071A6E-4111-407C-94F9-B5E83A915796}" type="parTrans" cxnId="{912C522B-5EC5-42EF-99B0-0F8D579533AF}">
      <dgm:prSet/>
      <dgm:spPr/>
      <dgm:t>
        <a:bodyPr/>
        <a:lstStyle/>
        <a:p>
          <a:endParaRPr lang="tr-TR"/>
        </a:p>
      </dgm:t>
    </dgm:pt>
    <dgm:pt modelId="{491FC4B1-1A1F-4905-986B-7546F121969C}" type="sibTrans" cxnId="{912C522B-5EC5-42EF-99B0-0F8D579533AF}">
      <dgm:prSet/>
      <dgm:spPr/>
      <dgm:t>
        <a:bodyPr/>
        <a:lstStyle/>
        <a:p>
          <a:endParaRPr lang="tr-TR"/>
        </a:p>
      </dgm:t>
    </dgm:pt>
    <dgm:pt modelId="{2AD9AFF6-A48B-43ED-90C4-1696FBDC3C07}">
      <dgm:prSet phldrT="[Metin]"/>
      <dgm:spPr/>
      <dgm:t>
        <a:bodyPr/>
        <a:lstStyle/>
        <a:p>
          <a:r>
            <a:rPr lang="tr-TR" dirty="0" smtClean="0"/>
            <a:t>2. Değişken Türü</a:t>
          </a:r>
          <a:endParaRPr lang="tr-TR" dirty="0"/>
        </a:p>
      </dgm:t>
    </dgm:pt>
    <dgm:pt modelId="{9C357BBF-7A4A-4D47-B44F-8DD4246234D0}" type="parTrans" cxnId="{BC8B7F9D-E905-428A-8ADB-D21F00266EB2}">
      <dgm:prSet/>
      <dgm:spPr/>
      <dgm:t>
        <a:bodyPr/>
        <a:lstStyle/>
        <a:p>
          <a:endParaRPr lang="tr-TR"/>
        </a:p>
      </dgm:t>
    </dgm:pt>
    <dgm:pt modelId="{AEDA965F-63E5-4C74-AE9A-A596FB39FBC1}" type="sibTrans" cxnId="{BC8B7F9D-E905-428A-8ADB-D21F00266EB2}">
      <dgm:prSet/>
      <dgm:spPr/>
      <dgm:t>
        <a:bodyPr/>
        <a:lstStyle/>
        <a:p>
          <a:endParaRPr lang="tr-TR"/>
        </a:p>
      </dgm:t>
    </dgm:pt>
    <dgm:pt modelId="{391ABE39-5DD9-439E-A2AC-0DABAA47A7FC}">
      <dgm:prSet phldrT="[Metin]"/>
      <dgm:spPr/>
      <dgm:t>
        <a:bodyPr/>
        <a:lstStyle/>
        <a:p>
          <a:r>
            <a:rPr lang="tr-TR" dirty="0" smtClean="0"/>
            <a:t>Lokal</a:t>
          </a:r>
        </a:p>
        <a:p>
          <a:r>
            <a:rPr lang="tr-TR" dirty="0" smtClean="0"/>
            <a:t>Yerel</a:t>
          </a:r>
          <a:endParaRPr lang="tr-TR" dirty="0"/>
        </a:p>
      </dgm:t>
    </dgm:pt>
    <dgm:pt modelId="{9EDA9015-A8C6-4732-B683-63AAD04A5B8D}" type="parTrans" cxnId="{9734C5C0-DCA8-4BE6-B4C1-00D227B90AE2}">
      <dgm:prSet/>
      <dgm:spPr/>
      <dgm:t>
        <a:bodyPr/>
        <a:lstStyle/>
        <a:p>
          <a:endParaRPr lang="tr-TR"/>
        </a:p>
      </dgm:t>
    </dgm:pt>
    <dgm:pt modelId="{ED065B4B-B79C-4E47-9A34-6C7B643A0DA4}" type="sibTrans" cxnId="{9734C5C0-DCA8-4BE6-B4C1-00D227B90AE2}">
      <dgm:prSet/>
      <dgm:spPr/>
      <dgm:t>
        <a:bodyPr/>
        <a:lstStyle/>
        <a:p>
          <a:endParaRPr lang="tr-TR"/>
        </a:p>
      </dgm:t>
    </dgm:pt>
    <dgm:pt modelId="{EEA12B44-0CB5-49C2-B3E7-B7461925FFE2}">
      <dgm:prSet phldrT="[Metin]"/>
      <dgm:spPr/>
      <dgm:t>
        <a:bodyPr/>
        <a:lstStyle/>
        <a:p>
          <a:r>
            <a:rPr lang="tr-TR" dirty="0" smtClean="0"/>
            <a:t>3. Değişken Türü</a:t>
          </a:r>
          <a:endParaRPr lang="tr-TR" dirty="0"/>
        </a:p>
      </dgm:t>
    </dgm:pt>
    <dgm:pt modelId="{2320834C-A756-417F-A4E0-FA7AEA4C5B78}" type="parTrans" cxnId="{CA63018D-6072-48BC-8E90-114CEC8B282B}">
      <dgm:prSet/>
      <dgm:spPr/>
      <dgm:t>
        <a:bodyPr/>
        <a:lstStyle/>
        <a:p>
          <a:endParaRPr lang="tr-TR"/>
        </a:p>
      </dgm:t>
    </dgm:pt>
    <dgm:pt modelId="{865C6AB6-9D82-4720-93EA-74F12409B0E1}" type="sibTrans" cxnId="{CA63018D-6072-48BC-8E90-114CEC8B282B}">
      <dgm:prSet/>
      <dgm:spPr/>
      <dgm:t>
        <a:bodyPr/>
        <a:lstStyle/>
        <a:p>
          <a:endParaRPr lang="tr-TR"/>
        </a:p>
      </dgm:t>
    </dgm:pt>
    <dgm:pt modelId="{C2EC51F9-0D90-4B0D-817B-E6498C12874E}">
      <dgm:prSet phldrT="[Metin]"/>
      <dgm:spPr/>
      <dgm:t>
        <a:bodyPr/>
        <a:lstStyle/>
        <a:p>
          <a:r>
            <a:rPr lang="tr-TR" dirty="0" smtClean="0"/>
            <a:t>Statik</a:t>
          </a:r>
          <a:endParaRPr lang="tr-TR" dirty="0"/>
        </a:p>
      </dgm:t>
    </dgm:pt>
    <dgm:pt modelId="{17801B23-9312-4788-B202-151ACF29DABB}" type="parTrans" cxnId="{C5F5D6A1-AAC1-46AB-B54B-6D01456A7F69}">
      <dgm:prSet/>
      <dgm:spPr/>
      <dgm:t>
        <a:bodyPr/>
        <a:lstStyle/>
        <a:p>
          <a:endParaRPr lang="tr-TR"/>
        </a:p>
      </dgm:t>
    </dgm:pt>
    <dgm:pt modelId="{4D7F90CA-9953-455A-B15A-7E46B3326A23}" type="sibTrans" cxnId="{C5F5D6A1-AAC1-46AB-B54B-6D01456A7F69}">
      <dgm:prSet/>
      <dgm:spPr/>
      <dgm:t>
        <a:bodyPr/>
        <a:lstStyle/>
        <a:p>
          <a:endParaRPr lang="tr-TR"/>
        </a:p>
      </dgm:t>
    </dgm:pt>
    <dgm:pt modelId="{924642A9-832E-41DC-8BC6-4E05082BD4D3}" type="pres">
      <dgm:prSet presAssocID="{BE38D456-7FC0-44E2-8853-96A9BF8668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61C5A898-9A8E-4866-8BCD-07B1BA344754}" type="pres">
      <dgm:prSet presAssocID="{2C378F5C-5AB8-4CB2-8563-F7521902DA9B}" presName="compositeNode" presStyleCnt="0">
        <dgm:presLayoutVars>
          <dgm:bulletEnabled val="1"/>
        </dgm:presLayoutVars>
      </dgm:prSet>
      <dgm:spPr/>
    </dgm:pt>
    <dgm:pt modelId="{66B1FAD4-D158-4DE4-9C04-43EC83C642C9}" type="pres">
      <dgm:prSet presAssocID="{2C378F5C-5AB8-4CB2-8563-F7521902DA9B}" presName="bgRect" presStyleLbl="node1" presStyleIdx="0" presStyleCnt="3" custScaleY="100000" custLinFactNeighborX="1494" custLinFactNeighborY="20653"/>
      <dgm:spPr/>
      <dgm:t>
        <a:bodyPr/>
        <a:lstStyle/>
        <a:p>
          <a:endParaRPr lang="tr-TR"/>
        </a:p>
      </dgm:t>
    </dgm:pt>
    <dgm:pt modelId="{6948C19C-2224-4AA4-A7C0-CB6950AEF3C4}" type="pres">
      <dgm:prSet presAssocID="{2C378F5C-5AB8-4CB2-8563-F7521902DA9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D73AC14-C237-4203-9DB6-A2668C1F5B2E}" type="pres">
      <dgm:prSet presAssocID="{2C378F5C-5AB8-4CB2-8563-F7521902DA9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0FB128A-B9D0-4578-B512-CFEBFAA150F5}" type="pres">
      <dgm:prSet presAssocID="{E971BB57-B0E3-452A-A6D5-9D72FBA09FE8}" presName="hSp" presStyleCnt="0"/>
      <dgm:spPr/>
    </dgm:pt>
    <dgm:pt modelId="{84C12DC0-0037-4E3B-BB2A-3ED3708E2630}" type="pres">
      <dgm:prSet presAssocID="{E971BB57-B0E3-452A-A6D5-9D72FBA09FE8}" presName="vProcSp" presStyleCnt="0"/>
      <dgm:spPr/>
    </dgm:pt>
    <dgm:pt modelId="{6AF32C25-C160-4A55-9E85-D2BF1D299B37}" type="pres">
      <dgm:prSet presAssocID="{E971BB57-B0E3-452A-A6D5-9D72FBA09FE8}" presName="vSp1" presStyleCnt="0"/>
      <dgm:spPr/>
    </dgm:pt>
    <dgm:pt modelId="{0E258FCB-8D8C-44AE-A66F-5466BFC0B66A}" type="pres">
      <dgm:prSet presAssocID="{E971BB57-B0E3-452A-A6D5-9D72FBA09FE8}" presName="simulatedConn" presStyleLbl="solidFgAcc1" presStyleIdx="0" presStyleCnt="2"/>
      <dgm:spPr/>
    </dgm:pt>
    <dgm:pt modelId="{AA5826D8-F023-45A0-8D68-077BCC9EE347}" type="pres">
      <dgm:prSet presAssocID="{E971BB57-B0E3-452A-A6D5-9D72FBA09FE8}" presName="vSp2" presStyleCnt="0"/>
      <dgm:spPr/>
    </dgm:pt>
    <dgm:pt modelId="{2AA46722-CF7F-47D5-9194-DA17A136D19E}" type="pres">
      <dgm:prSet presAssocID="{E971BB57-B0E3-452A-A6D5-9D72FBA09FE8}" presName="sibTrans" presStyleCnt="0"/>
      <dgm:spPr/>
    </dgm:pt>
    <dgm:pt modelId="{B3E8BE0B-C199-4E40-A3C6-072EE5627B6D}" type="pres">
      <dgm:prSet presAssocID="{2AD9AFF6-A48B-43ED-90C4-1696FBDC3C07}" presName="compositeNode" presStyleCnt="0">
        <dgm:presLayoutVars>
          <dgm:bulletEnabled val="1"/>
        </dgm:presLayoutVars>
      </dgm:prSet>
      <dgm:spPr/>
    </dgm:pt>
    <dgm:pt modelId="{53BEF9AF-8711-40CB-8008-2C1C4F6F9EDC}" type="pres">
      <dgm:prSet presAssocID="{2AD9AFF6-A48B-43ED-90C4-1696FBDC3C07}" presName="bgRect" presStyleLbl="node1" presStyleIdx="1" presStyleCnt="3" custLinFactNeighborX="1253" custLinFactNeighborY="-1500"/>
      <dgm:spPr/>
      <dgm:t>
        <a:bodyPr/>
        <a:lstStyle/>
        <a:p>
          <a:endParaRPr lang="tr-TR"/>
        </a:p>
      </dgm:t>
    </dgm:pt>
    <dgm:pt modelId="{418B55E2-D137-43FE-962D-ADDC45CFF530}" type="pres">
      <dgm:prSet presAssocID="{2AD9AFF6-A48B-43ED-90C4-1696FBDC3C0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2E7F680-9255-4A0F-9AA7-5A1C02763446}" type="pres">
      <dgm:prSet presAssocID="{2AD9AFF6-A48B-43ED-90C4-1696FBDC3C0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1010E56-1D21-4567-AB6B-771C1E1D3298}" type="pres">
      <dgm:prSet presAssocID="{AEDA965F-63E5-4C74-AE9A-A596FB39FBC1}" presName="hSp" presStyleCnt="0"/>
      <dgm:spPr/>
    </dgm:pt>
    <dgm:pt modelId="{9B417271-FC2F-4624-ADF5-D15AEC5DAD6B}" type="pres">
      <dgm:prSet presAssocID="{AEDA965F-63E5-4C74-AE9A-A596FB39FBC1}" presName="vProcSp" presStyleCnt="0"/>
      <dgm:spPr/>
    </dgm:pt>
    <dgm:pt modelId="{ADC2F993-1826-43AD-8367-8B997F7DE68C}" type="pres">
      <dgm:prSet presAssocID="{AEDA965F-63E5-4C74-AE9A-A596FB39FBC1}" presName="vSp1" presStyleCnt="0"/>
      <dgm:spPr/>
    </dgm:pt>
    <dgm:pt modelId="{FB61622D-3763-4FB5-8873-A1F8C9C53737}" type="pres">
      <dgm:prSet presAssocID="{AEDA965F-63E5-4C74-AE9A-A596FB39FBC1}" presName="simulatedConn" presStyleLbl="solidFgAcc1" presStyleIdx="1" presStyleCnt="2"/>
      <dgm:spPr/>
    </dgm:pt>
    <dgm:pt modelId="{4A5B64C7-C91F-4B82-A20C-D2F1C7757090}" type="pres">
      <dgm:prSet presAssocID="{AEDA965F-63E5-4C74-AE9A-A596FB39FBC1}" presName="vSp2" presStyleCnt="0"/>
      <dgm:spPr/>
    </dgm:pt>
    <dgm:pt modelId="{FA322378-95B0-4230-B07E-F0F321B40473}" type="pres">
      <dgm:prSet presAssocID="{AEDA965F-63E5-4C74-AE9A-A596FB39FBC1}" presName="sibTrans" presStyleCnt="0"/>
      <dgm:spPr/>
    </dgm:pt>
    <dgm:pt modelId="{F807ABC4-C918-4198-A61D-9B524BDF5295}" type="pres">
      <dgm:prSet presAssocID="{EEA12B44-0CB5-49C2-B3E7-B7461925FFE2}" presName="compositeNode" presStyleCnt="0">
        <dgm:presLayoutVars>
          <dgm:bulletEnabled val="1"/>
        </dgm:presLayoutVars>
      </dgm:prSet>
      <dgm:spPr/>
    </dgm:pt>
    <dgm:pt modelId="{303D1447-4487-4159-8DA8-88A37D2D4A54}" type="pres">
      <dgm:prSet presAssocID="{EEA12B44-0CB5-49C2-B3E7-B7461925FFE2}" presName="bgRect" presStyleLbl="node1" presStyleIdx="2" presStyleCnt="3"/>
      <dgm:spPr/>
      <dgm:t>
        <a:bodyPr/>
        <a:lstStyle/>
        <a:p>
          <a:endParaRPr lang="tr-TR"/>
        </a:p>
      </dgm:t>
    </dgm:pt>
    <dgm:pt modelId="{A1C55D83-48DD-4743-B6DA-ADC67BA7B20B}" type="pres">
      <dgm:prSet presAssocID="{EEA12B44-0CB5-49C2-B3E7-B7461925FFE2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7782F7D-5A8E-4AD5-9CCE-BCF215B8C45D}" type="pres">
      <dgm:prSet presAssocID="{EEA12B44-0CB5-49C2-B3E7-B7461925FFE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9734C5C0-DCA8-4BE6-B4C1-00D227B90AE2}" srcId="{2AD9AFF6-A48B-43ED-90C4-1696FBDC3C07}" destId="{391ABE39-5DD9-439E-A2AC-0DABAA47A7FC}" srcOrd="0" destOrd="0" parTransId="{9EDA9015-A8C6-4732-B683-63AAD04A5B8D}" sibTransId="{ED065B4B-B79C-4E47-9A34-6C7B643A0DA4}"/>
    <dgm:cxn modelId="{A4724737-0A19-45BF-B064-CB6543B9F2C9}" srcId="{BE38D456-7FC0-44E2-8853-96A9BF866829}" destId="{2C378F5C-5AB8-4CB2-8563-F7521902DA9B}" srcOrd="0" destOrd="0" parTransId="{5EE756F5-A77D-4B37-9559-944D33971134}" sibTransId="{E971BB57-B0E3-452A-A6D5-9D72FBA09FE8}"/>
    <dgm:cxn modelId="{3A02E2B4-8C5B-405D-B2F4-F207FDC9A6BA}" type="presOf" srcId="{C2EC51F9-0D90-4B0D-817B-E6498C12874E}" destId="{77782F7D-5A8E-4AD5-9CCE-BCF215B8C45D}" srcOrd="0" destOrd="0" presId="urn:microsoft.com/office/officeart/2005/8/layout/hProcess7"/>
    <dgm:cxn modelId="{E66FBF14-11B7-40AE-A12E-6080EAF6C483}" type="presOf" srcId="{EEA12B44-0CB5-49C2-B3E7-B7461925FFE2}" destId="{A1C55D83-48DD-4743-B6DA-ADC67BA7B20B}" srcOrd="1" destOrd="0" presId="urn:microsoft.com/office/officeart/2005/8/layout/hProcess7"/>
    <dgm:cxn modelId="{42741214-18AD-4778-B2EF-7C1E104CF995}" type="presOf" srcId="{BE38D456-7FC0-44E2-8853-96A9BF866829}" destId="{924642A9-832E-41DC-8BC6-4E05082BD4D3}" srcOrd="0" destOrd="0" presId="urn:microsoft.com/office/officeart/2005/8/layout/hProcess7"/>
    <dgm:cxn modelId="{8946BFAE-FCCD-40E6-ADBA-55E0CACFD0FE}" type="presOf" srcId="{2C378F5C-5AB8-4CB2-8563-F7521902DA9B}" destId="{66B1FAD4-D158-4DE4-9C04-43EC83C642C9}" srcOrd="0" destOrd="0" presId="urn:microsoft.com/office/officeart/2005/8/layout/hProcess7"/>
    <dgm:cxn modelId="{092DFEED-917D-44C4-AC9D-FFA52569A74A}" type="presOf" srcId="{2AD9AFF6-A48B-43ED-90C4-1696FBDC3C07}" destId="{418B55E2-D137-43FE-962D-ADDC45CFF530}" srcOrd="1" destOrd="0" presId="urn:microsoft.com/office/officeart/2005/8/layout/hProcess7"/>
    <dgm:cxn modelId="{912C522B-5EC5-42EF-99B0-0F8D579533AF}" srcId="{2C378F5C-5AB8-4CB2-8563-F7521902DA9B}" destId="{E5C6DC71-473D-4A44-94E6-942A33F017FC}" srcOrd="0" destOrd="0" parTransId="{68071A6E-4111-407C-94F9-B5E83A915796}" sibTransId="{491FC4B1-1A1F-4905-986B-7546F121969C}"/>
    <dgm:cxn modelId="{3B464E49-0E93-457F-B5E4-85266C5F5BDE}" type="presOf" srcId="{EEA12B44-0CB5-49C2-B3E7-B7461925FFE2}" destId="{303D1447-4487-4159-8DA8-88A37D2D4A54}" srcOrd="0" destOrd="0" presId="urn:microsoft.com/office/officeart/2005/8/layout/hProcess7"/>
    <dgm:cxn modelId="{BC8B7F9D-E905-428A-8ADB-D21F00266EB2}" srcId="{BE38D456-7FC0-44E2-8853-96A9BF866829}" destId="{2AD9AFF6-A48B-43ED-90C4-1696FBDC3C07}" srcOrd="1" destOrd="0" parTransId="{9C357BBF-7A4A-4D47-B44F-8DD4246234D0}" sibTransId="{AEDA965F-63E5-4C74-AE9A-A596FB39FBC1}"/>
    <dgm:cxn modelId="{83D363AE-7826-469E-A113-F35C00451905}" type="presOf" srcId="{2AD9AFF6-A48B-43ED-90C4-1696FBDC3C07}" destId="{53BEF9AF-8711-40CB-8008-2C1C4F6F9EDC}" srcOrd="0" destOrd="0" presId="urn:microsoft.com/office/officeart/2005/8/layout/hProcess7"/>
    <dgm:cxn modelId="{413B59EC-D731-47A4-898C-E4304492823E}" type="presOf" srcId="{2C378F5C-5AB8-4CB2-8563-F7521902DA9B}" destId="{6948C19C-2224-4AA4-A7C0-CB6950AEF3C4}" srcOrd="1" destOrd="0" presId="urn:microsoft.com/office/officeart/2005/8/layout/hProcess7"/>
    <dgm:cxn modelId="{03BC9376-F5B8-461D-B5D7-80B4E52A9E35}" type="presOf" srcId="{391ABE39-5DD9-439E-A2AC-0DABAA47A7FC}" destId="{42E7F680-9255-4A0F-9AA7-5A1C02763446}" srcOrd="0" destOrd="0" presId="urn:microsoft.com/office/officeart/2005/8/layout/hProcess7"/>
    <dgm:cxn modelId="{CA63018D-6072-48BC-8E90-114CEC8B282B}" srcId="{BE38D456-7FC0-44E2-8853-96A9BF866829}" destId="{EEA12B44-0CB5-49C2-B3E7-B7461925FFE2}" srcOrd="2" destOrd="0" parTransId="{2320834C-A756-417F-A4E0-FA7AEA4C5B78}" sibTransId="{865C6AB6-9D82-4720-93EA-74F12409B0E1}"/>
    <dgm:cxn modelId="{C5F5D6A1-AAC1-46AB-B54B-6D01456A7F69}" srcId="{EEA12B44-0CB5-49C2-B3E7-B7461925FFE2}" destId="{C2EC51F9-0D90-4B0D-817B-E6498C12874E}" srcOrd="0" destOrd="0" parTransId="{17801B23-9312-4788-B202-151ACF29DABB}" sibTransId="{4D7F90CA-9953-455A-B15A-7E46B3326A23}"/>
    <dgm:cxn modelId="{6F53CB0F-EDC0-40EA-97EF-16BD560AD3F8}" type="presOf" srcId="{E5C6DC71-473D-4A44-94E6-942A33F017FC}" destId="{8D73AC14-C237-4203-9DB6-A2668C1F5B2E}" srcOrd="0" destOrd="0" presId="urn:microsoft.com/office/officeart/2005/8/layout/hProcess7"/>
    <dgm:cxn modelId="{ED7BF19A-00E6-449D-8C84-6E08946FFD9A}" type="presParOf" srcId="{924642A9-832E-41DC-8BC6-4E05082BD4D3}" destId="{61C5A898-9A8E-4866-8BCD-07B1BA344754}" srcOrd="0" destOrd="0" presId="urn:microsoft.com/office/officeart/2005/8/layout/hProcess7"/>
    <dgm:cxn modelId="{74926E26-8F6F-4F69-8E0C-336C4AEFF796}" type="presParOf" srcId="{61C5A898-9A8E-4866-8BCD-07B1BA344754}" destId="{66B1FAD4-D158-4DE4-9C04-43EC83C642C9}" srcOrd="0" destOrd="0" presId="urn:microsoft.com/office/officeart/2005/8/layout/hProcess7"/>
    <dgm:cxn modelId="{6A3047B8-D34B-4F61-9C4E-EDA90C64F066}" type="presParOf" srcId="{61C5A898-9A8E-4866-8BCD-07B1BA344754}" destId="{6948C19C-2224-4AA4-A7C0-CB6950AEF3C4}" srcOrd="1" destOrd="0" presId="urn:microsoft.com/office/officeart/2005/8/layout/hProcess7"/>
    <dgm:cxn modelId="{942961B7-7A70-4B38-B9D5-C741CA940744}" type="presParOf" srcId="{61C5A898-9A8E-4866-8BCD-07B1BA344754}" destId="{8D73AC14-C237-4203-9DB6-A2668C1F5B2E}" srcOrd="2" destOrd="0" presId="urn:microsoft.com/office/officeart/2005/8/layout/hProcess7"/>
    <dgm:cxn modelId="{D3745519-881E-4EBF-99EB-74287B208471}" type="presParOf" srcId="{924642A9-832E-41DC-8BC6-4E05082BD4D3}" destId="{60FB128A-B9D0-4578-B512-CFEBFAA150F5}" srcOrd="1" destOrd="0" presId="urn:microsoft.com/office/officeart/2005/8/layout/hProcess7"/>
    <dgm:cxn modelId="{5C52A5A9-E623-4C3B-9EAB-A9E402660365}" type="presParOf" srcId="{924642A9-832E-41DC-8BC6-4E05082BD4D3}" destId="{84C12DC0-0037-4E3B-BB2A-3ED3708E2630}" srcOrd="2" destOrd="0" presId="urn:microsoft.com/office/officeart/2005/8/layout/hProcess7"/>
    <dgm:cxn modelId="{B23894DB-0D44-4495-99F1-243283541089}" type="presParOf" srcId="{84C12DC0-0037-4E3B-BB2A-3ED3708E2630}" destId="{6AF32C25-C160-4A55-9E85-D2BF1D299B37}" srcOrd="0" destOrd="0" presId="urn:microsoft.com/office/officeart/2005/8/layout/hProcess7"/>
    <dgm:cxn modelId="{5A44C7CF-89BF-4A36-8C80-BFCFEAB5067B}" type="presParOf" srcId="{84C12DC0-0037-4E3B-BB2A-3ED3708E2630}" destId="{0E258FCB-8D8C-44AE-A66F-5466BFC0B66A}" srcOrd="1" destOrd="0" presId="urn:microsoft.com/office/officeart/2005/8/layout/hProcess7"/>
    <dgm:cxn modelId="{E6FA00DE-1D31-4936-9F0A-9DE24D07C311}" type="presParOf" srcId="{84C12DC0-0037-4E3B-BB2A-3ED3708E2630}" destId="{AA5826D8-F023-45A0-8D68-077BCC9EE347}" srcOrd="2" destOrd="0" presId="urn:microsoft.com/office/officeart/2005/8/layout/hProcess7"/>
    <dgm:cxn modelId="{59AD734C-70AE-4C66-98A6-690CB26173D9}" type="presParOf" srcId="{924642A9-832E-41DC-8BC6-4E05082BD4D3}" destId="{2AA46722-CF7F-47D5-9194-DA17A136D19E}" srcOrd="3" destOrd="0" presId="urn:microsoft.com/office/officeart/2005/8/layout/hProcess7"/>
    <dgm:cxn modelId="{64C64BF4-7215-4ED8-A9E3-FA2052B2622E}" type="presParOf" srcId="{924642A9-832E-41DC-8BC6-4E05082BD4D3}" destId="{B3E8BE0B-C199-4E40-A3C6-072EE5627B6D}" srcOrd="4" destOrd="0" presId="urn:microsoft.com/office/officeart/2005/8/layout/hProcess7"/>
    <dgm:cxn modelId="{1AA1AD3E-4E29-4E6E-A6B1-AF3807EB8930}" type="presParOf" srcId="{B3E8BE0B-C199-4E40-A3C6-072EE5627B6D}" destId="{53BEF9AF-8711-40CB-8008-2C1C4F6F9EDC}" srcOrd="0" destOrd="0" presId="urn:microsoft.com/office/officeart/2005/8/layout/hProcess7"/>
    <dgm:cxn modelId="{FD55DD39-F0A0-40C5-98FE-E3B5A9655619}" type="presParOf" srcId="{B3E8BE0B-C199-4E40-A3C6-072EE5627B6D}" destId="{418B55E2-D137-43FE-962D-ADDC45CFF530}" srcOrd="1" destOrd="0" presId="urn:microsoft.com/office/officeart/2005/8/layout/hProcess7"/>
    <dgm:cxn modelId="{C94CCD6D-2851-42F7-B1B6-6023EFF57CDC}" type="presParOf" srcId="{B3E8BE0B-C199-4E40-A3C6-072EE5627B6D}" destId="{42E7F680-9255-4A0F-9AA7-5A1C02763446}" srcOrd="2" destOrd="0" presId="urn:microsoft.com/office/officeart/2005/8/layout/hProcess7"/>
    <dgm:cxn modelId="{D7285A3A-8A74-4AA3-AA9A-5531D37EE2DC}" type="presParOf" srcId="{924642A9-832E-41DC-8BC6-4E05082BD4D3}" destId="{E1010E56-1D21-4567-AB6B-771C1E1D3298}" srcOrd="5" destOrd="0" presId="urn:microsoft.com/office/officeart/2005/8/layout/hProcess7"/>
    <dgm:cxn modelId="{11CCC103-0604-47C4-AC74-151490074F72}" type="presParOf" srcId="{924642A9-832E-41DC-8BC6-4E05082BD4D3}" destId="{9B417271-FC2F-4624-ADF5-D15AEC5DAD6B}" srcOrd="6" destOrd="0" presId="urn:microsoft.com/office/officeart/2005/8/layout/hProcess7"/>
    <dgm:cxn modelId="{1A05C767-8E9A-444A-A4AB-0F3DF71D9133}" type="presParOf" srcId="{9B417271-FC2F-4624-ADF5-D15AEC5DAD6B}" destId="{ADC2F993-1826-43AD-8367-8B997F7DE68C}" srcOrd="0" destOrd="0" presId="urn:microsoft.com/office/officeart/2005/8/layout/hProcess7"/>
    <dgm:cxn modelId="{3FD80978-BD1C-4A61-9C65-EEC35685F67D}" type="presParOf" srcId="{9B417271-FC2F-4624-ADF5-D15AEC5DAD6B}" destId="{FB61622D-3763-4FB5-8873-A1F8C9C53737}" srcOrd="1" destOrd="0" presId="urn:microsoft.com/office/officeart/2005/8/layout/hProcess7"/>
    <dgm:cxn modelId="{86829C6B-7B97-4D10-B692-6FB25D286D60}" type="presParOf" srcId="{9B417271-FC2F-4624-ADF5-D15AEC5DAD6B}" destId="{4A5B64C7-C91F-4B82-A20C-D2F1C7757090}" srcOrd="2" destOrd="0" presId="urn:microsoft.com/office/officeart/2005/8/layout/hProcess7"/>
    <dgm:cxn modelId="{39D1018D-7AE1-476B-8255-D072E556E017}" type="presParOf" srcId="{924642A9-832E-41DC-8BC6-4E05082BD4D3}" destId="{FA322378-95B0-4230-B07E-F0F321B40473}" srcOrd="7" destOrd="0" presId="urn:microsoft.com/office/officeart/2005/8/layout/hProcess7"/>
    <dgm:cxn modelId="{60160A5E-BE65-4873-9A57-486E0D1B11AB}" type="presParOf" srcId="{924642A9-832E-41DC-8BC6-4E05082BD4D3}" destId="{F807ABC4-C918-4198-A61D-9B524BDF5295}" srcOrd="8" destOrd="0" presId="urn:microsoft.com/office/officeart/2005/8/layout/hProcess7"/>
    <dgm:cxn modelId="{D7970430-12CE-457B-8181-6E3C3A080B9B}" type="presParOf" srcId="{F807ABC4-C918-4198-A61D-9B524BDF5295}" destId="{303D1447-4487-4159-8DA8-88A37D2D4A54}" srcOrd="0" destOrd="0" presId="urn:microsoft.com/office/officeart/2005/8/layout/hProcess7"/>
    <dgm:cxn modelId="{0EDEB079-ED1B-4CBE-9DE2-5767C26B63CB}" type="presParOf" srcId="{F807ABC4-C918-4198-A61D-9B524BDF5295}" destId="{A1C55D83-48DD-4743-B6DA-ADC67BA7B20B}" srcOrd="1" destOrd="0" presId="urn:microsoft.com/office/officeart/2005/8/layout/hProcess7"/>
    <dgm:cxn modelId="{61E7E2D9-D301-450A-A990-C964662D8E11}" type="presParOf" srcId="{F807ABC4-C918-4198-A61D-9B524BDF5295}" destId="{77782F7D-5A8E-4AD5-9CCE-BCF215B8C45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3D9C9-A588-48F8-B6E2-31A695F7B43E}" type="doc">
      <dgm:prSet loTypeId="urn:microsoft.com/office/officeart/2005/8/layout/hierarchy3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57A94BF1-086E-4B44-AE7B-DC0CCB536DBA}" type="pres">
      <dgm:prSet presAssocID="{E403D9C9-A588-48F8-B6E2-31A695F7B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</dgm:ptLst>
  <dgm:cxnLst>
    <dgm:cxn modelId="{1F8B230A-0930-4217-8CEE-7B1CF8018F1F}" type="presOf" srcId="{E403D9C9-A588-48F8-B6E2-31A695F7B43E}" destId="{57A94BF1-086E-4B44-AE7B-DC0CCB536DBA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E7AC4-1B9B-448E-9F37-B3F50A00DC7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1398E5C-F07D-45D0-A8DD-470B46DFD5FB}">
      <dgm:prSet phldrT="[Metin]"/>
      <dgm:spPr/>
      <dgm:t>
        <a:bodyPr/>
        <a:lstStyle/>
        <a:p>
          <a:r>
            <a:rPr lang="tr-TR" b="1" dirty="0" smtClean="0"/>
            <a:t>Class</a:t>
          </a:r>
          <a:endParaRPr lang="tr-TR" b="1" dirty="0"/>
        </a:p>
      </dgm:t>
    </dgm:pt>
    <dgm:pt modelId="{480DBDC3-12D9-4178-A988-65169CA582F7}" type="parTrans" cxnId="{93ED1A91-C754-4B08-88E6-DCFDAF63A0BC}">
      <dgm:prSet/>
      <dgm:spPr/>
      <dgm:t>
        <a:bodyPr/>
        <a:lstStyle/>
        <a:p>
          <a:endParaRPr lang="tr-TR"/>
        </a:p>
      </dgm:t>
    </dgm:pt>
    <dgm:pt modelId="{C09460B3-D6CD-4814-B165-F3CC76FFE43D}" type="sibTrans" cxnId="{93ED1A91-C754-4B08-88E6-DCFDAF63A0BC}">
      <dgm:prSet/>
      <dgm:spPr/>
      <dgm:t>
        <a:bodyPr/>
        <a:lstStyle/>
        <a:p>
          <a:endParaRPr lang="tr-TR"/>
        </a:p>
      </dgm:t>
    </dgm:pt>
    <dgm:pt modelId="{082196D9-8E37-4B2C-860F-7D54E69E2164}">
      <dgm:prSet phldrT="[Metin]"/>
      <dgm:spPr/>
      <dgm:t>
        <a:bodyPr/>
        <a:lstStyle/>
        <a:p>
          <a:r>
            <a:rPr lang="tr-TR" b="0" i="0" dirty="0" smtClean="0"/>
            <a:t>Sınıf </a:t>
          </a:r>
          <a:r>
            <a:rPr lang="tr-TR" b="0" i="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tr-TR" b="0" i="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tr-TR" b="0" i="0" dirty="0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tr-TR" b="0" i="0" dirty="0" smtClean="0"/>
            <a:t>nesnelerden oluşan geniş kapsamlı bir kod kombinasyonudur. </a:t>
          </a:r>
          <a:endParaRPr lang="tr-TR" dirty="0"/>
        </a:p>
      </dgm:t>
    </dgm:pt>
    <dgm:pt modelId="{3E975D75-44B8-4780-80FD-C886E2EED6A0}" type="parTrans" cxnId="{23F87778-BC4F-4924-B7F8-CEFBEEDAA39C}">
      <dgm:prSet/>
      <dgm:spPr/>
      <dgm:t>
        <a:bodyPr/>
        <a:lstStyle/>
        <a:p>
          <a:endParaRPr lang="tr-TR"/>
        </a:p>
      </dgm:t>
    </dgm:pt>
    <dgm:pt modelId="{3D35CDF7-B90D-414E-BFE2-43C748DCA8C4}" type="sibTrans" cxnId="{23F87778-BC4F-4924-B7F8-CEFBEEDAA39C}">
      <dgm:prSet/>
      <dgm:spPr/>
      <dgm:t>
        <a:bodyPr/>
        <a:lstStyle/>
        <a:p>
          <a:endParaRPr lang="tr-TR"/>
        </a:p>
      </dgm:t>
    </dgm:pt>
    <dgm:pt modelId="{5605A6F0-5CE4-43F8-B8B6-0FD192D0D4C4}">
      <dgm:prSet phldrT="[Metin]"/>
      <dgm:spPr/>
      <dgm:t>
        <a:bodyPr/>
        <a:lstStyle/>
        <a:p>
          <a:r>
            <a:rPr lang="tr-TR" b="1" dirty="0" err="1" smtClean="0"/>
            <a:t>Interface</a:t>
          </a:r>
          <a:endParaRPr lang="tr-TR" b="1" dirty="0"/>
        </a:p>
      </dgm:t>
    </dgm:pt>
    <dgm:pt modelId="{360F5942-9FF3-4B46-838A-E5F32AA152B0}" type="parTrans" cxnId="{82777161-834D-4824-8207-E1CDE313133E}">
      <dgm:prSet/>
      <dgm:spPr/>
      <dgm:t>
        <a:bodyPr/>
        <a:lstStyle/>
        <a:p>
          <a:endParaRPr lang="tr-TR"/>
        </a:p>
      </dgm:t>
    </dgm:pt>
    <dgm:pt modelId="{E14D52AE-2F1F-4B55-A5B5-D6521DD6EFC5}" type="sibTrans" cxnId="{82777161-834D-4824-8207-E1CDE313133E}">
      <dgm:prSet/>
      <dgm:spPr/>
      <dgm:t>
        <a:bodyPr/>
        <a:lstStyle/>
        <a:p>
          <a:endParaRPr lang="tr-TR"/>
        </a:p>
      </dgm:t>
    </dgm:pt>
    <dgm:pt modelId="{A829A519-C936-44DD-85B0-EB457FDCD87D}">
      <dgm:prSet phldrT="[Metin]"/>
      <dgm:spPr/>
      <dgm:t>
        <a:bodyPr/>
        <a:lstStyle/>
        <a:p>
          <a:r>
            <a:rPr lang="tr-TR" b="0" i="0" dirty="0" smtClean="0"/>
            <a:t>Diğer sınıflara yön vermek, rehberlik yapmak anlamını taşır.</a:t>
          </a:r>
          <a:endParaRPr lang="tr-TR" dirty="0"/>
        </a:p>
      </dgm:t>
    </dgm:pt>
    <dgm:pt modelId="{10E87C83-4623-42B8-BF62-379CDCC2EF40}" type="parTrans" cxnId="{76A4267C-C0FC-4217-A918-BF1E3A6B6AA2}">
      <dgm:prSet/>
      <dgm:spPr/>
      <dgm:t>
        <a:bodyPr/>
        <a:lstStyle/>
        <a:p>
          <a:endParaRPr lang="tr-TR"/>
        </a:p>
      </dgm:t>
    </dgm:pt>
    <dgm:pt modelId="{BB31E4C1-EE18-4A90-928C-0BC369630BD1}" type="sibTrans" cxnId="{76A4267C-C0FC-4217-A918-BF1E3A6B6AA2}">
      <dgm:prSet/>
      <dgm:spPr/>
      <dgm:t>
        <a:bodyPr/>
        <a:lstStyle/>
        <a:p>
          <a:endParaRPr lang="tr-TR"/>
        </a:p>
      </dgm:t>
    </dgm:pt>
    <dgm:pt modelId="{7BE67995-1D30-438F-99A9-590AAF6B0089}">
      <dgm:prSet phldrT="[Metin]"/>
      <dgm:spPr/>
      <dgm:t>
        <a:bodyPr/>
        <a:lstStyle/>
        <a:p>
          <a:r>
            <a:rPr lang="tr-TR" b="1" dirty="0" err="1" smtClean="0"/>
            <a:t>Array</a:t>
          </a:r>
          <a:endParaRPr lang="tr-TR" b="1" dirty="0"/>
        </a:p>
      </dgm:t>
    </dgm:pt>
    <dgm:pt modelId="{9045E8CF-9597-4DDD-8CBD-1CED4E2036F7}" type="parTrans" cxnId="{B8D0AAEE-968D-44D9-9F50-2A71BCC62DF4}">
      <dgm:prSet/>
      <dgm:spPr/>
      <dgm:t>
        <a:bodyPr/>
        <a:lstStyle/>
        <a:p>
          <a:endParaRPr lang="tr-TR"/>
        </a:p>
      </dgm:t>
    </dgm:pt>
    <dgm:pt modelId="{16173DBB-01BE-46AD-A618-484F80F0E5FD}" type="sibTrans" cxnId="{B8D0AAEE-968D-44D9-9F50-2A71BCC62DF4}">
      <dgm:prSet/>
      <dgm:spPr/>
      <dgm:t>
        <a:bodyPr/>
        <a:lstStyle/>
        <a:p>
          <a:endParaRPr lang="tr-TR"/>
        </a:p>
      </dgm:t>
    </dgm:pt>
    <dgm:pt modelId="{94629A38-4571-4D1E-BDDA-ACF53F403405}">
      <dgm:prSet phldrT="[Metin]"/>
      <dgm:spPr/>
      <dgm:t>
        <a:bodyPr/>
        <a:lstStyle/>
        <a:p>
          <a:r>
            <a:rPr lang="tr-TR" b="0" i="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Array</a:t>
          </a:r>
          <a:r>
            <a:rPr lang="tr-TR" b="0" i="0" dirty="0" smtClean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tr-TR" b="0" i="0" dirty="0" smtClean="0"/>
            <a:t>aynı tipten çok sayıda değişken tanımlamak için kullanılır.</a:t>
          </a:r>
          <a:endParaRPr lang="tr-TR" dirty="0"/>
        </a:p>
      </dgm:t>
    </dgm:pt>
    <dgm:pt modelId="{8D6D59B1-DA09-4662-8B8E-30332DD887D0}" type="parTrans" cxnId="{1EB06CAC-399F-4B08-8219-E675A4004F49}">
      <dgm:prSet/>
      <dgm:spPr/>
      <dgm:t>
        <a:bodyPr/>
        <a:lstStyle/>
        <a:p>
          <a:endParaRPr lang="tr-TR"/>
        </a:p>
      </dgm:t>
    </dgm:pt>
    <dgm:pt modelId="{AFF93355-1089-40B1-A303-02E78F0A128B}" type="sibTrans" cxnId="{1EB06CAC-399F-4B08-8219-E675A4004F49}">
      <dgm:prSet/>
      <dgm:spPr/>
      <dgm:t>
        <a:bodyPr/>
        <a:lstStyle/>
        <a:p>
          <a:endParaRPr lang="tr-TR"/>
        </a:p>
      </dgm:t>
    </dgm:pt>
    <dgm:pt modelId="{F922A7EB-0943-4CD1-8C10-09B6977ABAF0}" type="pres">
      <dgm:prSet presAssocID="{B3CE7AC4-1B9B-448E-9F37-B3F50A00DC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63925BF-3AF7-448F-9033-244CEF08C980}" type="pres">
      <dgm:prSet presAssocID="{71398E5C-F07D-45D0-A8DD-470B46DFD5FB}" presName="composite" presStyleCnt="0"/>
      <dgm:spPr/>
    </dgm:pt>
    <dgm:pt modelId="{10250254-4A37-49F8-B3F7-81F7ADD59CE6}" type="pres">
      <dgm:prSet presAssocID="{71398E5C-F07D-45D0-A8DD-470B46DFD5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711B14-E9AB-4EFE-8D8D-7F173C84BCA7}" type="pres">
      <dgm:prSet presAssocID="{71398E5C-F07D-45D0-A8DD-470B46DFD5F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4C026A1-D6C0-42F5-B080-DA84B8F31347}" type="pres">
      <dgm:prSet presAssocID="{C09460B3-D6CD-4814-B165-F3CC76FFE43D}" presName="space" presStyleCnt="0"/>
      <dgm:spPr/>
    </dgm:pt>
    <dgm:pt modelId="{41CE07B7-E2FC-4B1E-9D49-B604707B11F9}" type="pres">
      <dgm:prSet presAssocID="{5605A6F0-5CE4-43F8-B8B6-0FD192D0D4C4}" presName="composite" presStyleCnt="0"/>
      <dgm:spPr/>
    </dgm:pt>
    <dgm:pt modelId="{FB99EF49-1662-4FBA-8998-5CA5178FEC2F}" type="pres">
      <dgm:prSet presAssocID="{5605A6F0-5CE4-43F8-B8B6-0FD192D0D4C4}" presName="parTx" presStyleLbl="alignNode1" presStyleIdx="1" presStyleCnt="3" custLinFactNeighborX="-5721" custLinFactNeighborY="-19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0271D1E-F9EF-4479-97AA-BA97EF9A64D1}" type="pres">
      <dgm:prSet presAssocID="{5605A6F0-5CE4-43F8-B8B6-0FD192D0D4C4}" presName="desTx" presStyleLbl="alignAccFollowNode1" presStyleIdx="1" presStyleCnt="3" custLinFactNeighborX="-52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708288A-E372-4EDD-8236-7D5DB6840A23}" type="pres">
      <dgm:prSet presAssocID="{E14D52AE-2F1F-4B55-A5B5-D6521DD6EFC5}" presName="space" presStyleCnt="0"/>
      <dgm:spPr/>
    </dgm:pt>
    <dgm:pt modelId="{C35875AE-507D-4387-8A7D-1084C654B3EA}" type="pres">
      <dgm:prSet presAssocID="{7BE67995-1D30-438F-99A9-590AAF6B0089}" presName="composite" presStyleCnt="0"/>
      <dgm:spPr/>
    </dgm:pt>
    <dgm:pt modelId="{88FED936-0B35-4BAF-BB7A-61FD32799C80}" type="pres">
      <dgm:prSet presAssocID="{7BE67995-1D30-438F-99A9-590AAF6B0089}" presName="parTx" presStyleLbl="alignNode1" presStyleIdx="2" presStyleCnt="3" custLinFactNeighborX="-7481" custLinFactNeighborY="-19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BC46C56-4329-4368-B050-C3FBF3FC8B89}" type="pres">
      <dgm:prSet presAssocID="{7BE67995-1D30-438F-99A9-590AAF6B0089}" presName="desTx" presStyleLbl="alignAccFollowNode1" presStyleIdx="2" presStyleCnt="3" custLinFactNeighborX="-74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61362C5A-8047-467E-A9E6-D21572C50A1D}" type="presOf" srcId="{71398E5C-F07D-45D0-A8DD-470B46DFD5FB}" destId="{10250254-4A37-49F8-B3F7-81F7ADD59CE6}" srcOrd="0" destOrd="0" presId="urn:microsoft.com/office/officeart/2005/8/layout/hList1"/>
    <dgm:cxn modelId="{C41711B4-AC50-420C-B8BD-71D74E98017E}" type="presOf" srcId="{B3CE7AC4-1B9B-448E-9F37-B3F50A00DC7D}" destId="{F922A7EB-0943-4CD1-8C10-09B6977ABAF0}" srcOrd="0" destOrd="0" presId="urn:microsoft.com/office/officeart/2005/8/layout/hList1"/>
    <dgm:cxn modelId="{0050131A-3E06-4E20-ADD8-D70590AE780C}" type="presOf" srcId="{5605A6F0-5CE4-43F8-B8B6-0FD192D0D4C4}" destId="{FB99EF49-1662-4FBA-8998-5CA5178FEC2F}" srcOrd="0" destOrd="0" presId="urn:microsoft.com/office/officeart/2005/8/layout/hList1"/>
    <dgm:cxn modelId="{3943E63A-2647-4ABF-8DF6-F230CAA1D6BF}" type="presOf" srcId="{94629A38-4571-4D1E-BDDA-ACF53F403405}" destId="{8BC46C56-4329-4368-B050-C3FBF3FC8B89}" srcOrd="0" destOrd="0" presId="urn:microsoft.com/office/officeart/2005/8/layout/hList1"/>
    <dgm:cxn modelId="{76A4267C-C0FC-4217-A918-BF1E3A6B6AA2}" srcId="{5605A6F0-5CE4-43F8-B8B6-0FD192D0D4C4}" destId="{A829A519-C936-44DD-85B0-EB457FDCD87D}" srcOrd="0" destOrd="0" parTransId="{10E87C83-4623-42B8-BF62-379CDCC2EF40}" sibTransId="{BB31E4C1-EE18-4A90-928C-0BC369630BD1}"/>
    <dgm:cxn modelId="{BC565390-5FBF-4A97-8A32-793D25873A8B}" type="presOf" srcId="{082196D9-8E37-4B2C-860F-7D54E69E2164}" destId="{7C711B14-E9AB-4EFE-8D8D-7F173C84BCA7}" srcOrd="0" destOrd="0" presId="urn:microsoft.com/office/officeart/2005/8/layout/hList1"/>
    <dgm:cxn modelId="{9BAC5ED0-226C-4300-B556-FD3C04471466}" type="presOf" srcId="{A829A519-C936-44DD-85B0-EB457FDCD87D}" destId="{70271D1E-F9EF-4479-97AA-BA97EF9A64D1}" srcOrd="0" destOrd="0" presId="urn:microsoft.com/office/officeart/2005/8/layout/hList1"/>
    <dgm:cxn modelId="{15159A79-4F22-4B34-BCCB-080ED430D6DB}" type="presOf" srcId="{7BE67995-1D30-438F-99A9-590AAF6B0089}" destId="{88FED936-0B35-4BAF-BB7A-61FD32799C80}" srcOrd="0" destOrd="0" presId="urn:microsoft.com/office/officeart/2005/8/layout/hList1"/>
    <dgm:cxn modelId="{B8D0AAEE-968D-44D9-9F50-2A71BCC62DF4}" srcId="{B3CE7AC4-1B9B-448E-9F37-B3F50A00DC7D}" destId="{7BE67995-1D30-438F-99A9-590AAF6B0089}" srcOrd="2" destOrd="0" parTransId="{9045E8CF-9597-4DDD-8CBD-1CED4E2036F7}" sibTransId="{16173DBB-01BE-46AD-A618-484F80F0E5FD}"/>
    <dgm:cxn modelId="{1EB06CAC-399F-4B08-8219-E675A4004F49}" srcId="{7BE67995-1D30-438F-99A9-590AAF6B0089}" destId="{94629A38-4571-4D1E-BDDA-ACF53F403405}" srcOrd="0" destOrd="0" parTransId="{8D6D59B1-DA09-4662-8B8E-30332DD887D0}" sibTransId="{AFF93355-1089-40B1-A303-02E78F0A128B}"/>
    <dgm:cxn modelId="{23F87778-BC4F-4924-B7F8-CEFBEEDAA39C}" srcId="{71398E5C-F07D-45D0-A8DD-470B46DFD5FB}" destId="{082196D9-8E37-4B2C-860F-7D54E69E2164}" srcOrd="0" destOrd="0" parTransId="{3E975D75-44B8-4780-80FD-C886E2EED6A0}" sibTransId="{3D35CDF7-B90D-414E-BFE2-43C748DCA8C4}"/>
    <dgm:cxn modelId="{93ED1A91-C754-4B08-88E6-DCFDAF63A0BC}" srcId="{B3CE7AC4-1B9B-448E-9F37-B3F50A00DC7D}" destId="{71398E5C-F07D-45D0-A8DD-470B46DFD5FB}" srcOrd="0" destOrd="0" parTransId="{480DBDC3-12D9-4178-A988-65169CA582F7}" sibTransId="{C09460B3-D6CD-4814-B165-F3CC76FFE43D}"/>
    <dgm:cxn modelId="{82777161-834D-4824-8207-E1CDE313133E}" srcId="{B3CE7AC4-1B9B-448E-9F37-B3F50A00DC7D}" destId="{5605A6F0-5CE4-43F8-B8B6-0FD192D0D4C4}" srcOrd="1" destOrd="0" parTransId="{360F5942-9FF3-4B46-838A-E5F32AA152B0}" sibTransId="{E14D52AE-2F1F-4B55-A5B5-D6521DD6EFC5}"/>
    <dgm:cxn modelId="{E3AC014A-C778-43D1-A506-BD31D458436C}" type="presParOf" srcId="{F922A7EB-0943-4CD1-8C10-09B6977ABAF0}" destId="{C63925BF-3AF7-448F-9033-244CEF08C980}" srcOrd="0" destOrd="0" presId="urn:microsoft.com/office/officeart/2005/8/layout/hList1"/>
    <dgm:cxn modelId="{0FBB7C1B-4093-458C-BEAD-81677145D15A}" type="presParOf" srcId="{C63925BF-3AF7-448F-9033-244CEF08C980}" destId="{10250254-4A37-49F8-B3F7-81F7ADD59CE6}" srcOrd="0" destOrd="0" presId="urn:microsoft.com/office/officeart/2005/8/layout/hList1"/>
    <dgm:cxn modelId="{8D420808-D303-48B6-8FB7-B07456992459}" type="presParOf" srcId="{C63925BF-3AF7-448F-9033-244CEF08C980}" destId="{7C711B14-E9AB-4EFE-8D8D-7F173C84BCA7}" srcOrd="1" destOrd="0" presId="urn:microsoft.com/office/officeart/2005/8/layout/hList1"/>
    <dgm:cxn modelId="{7157CB76-6097-4003-BCB7-1EC04CE2CE4C}" type="presParOf" srcId="{F922A7EB-0943-4CD1-8C10-09B6977ABAF0}" destId="{64C026A1-D6C0-42F5-B080-DA84B8F31347}" srcOrd="1" destOrd="0" presId="urn:microsoft.com/office/officeart/2005/8/layout/hList1"/>
    <dgm:cxn modelId="{541E055C-4B5E-4EB4-A581-48716A5B2ECC}" type="presParOf" srcId="{F922A7EB-0943-4CD1-8C10-09B6977ABAF0}" destId="{41CE07B7-E2FC-4B1E-9D49-B604707B11F9}" srcOrd="2" destOrd="0" presId="urn:microsoft.com/office/officeart/2005/8/layout/hList1"/>
    <dgm:cxn modelId="{F877CD15-7B4D-4700-B7FD-CA131276DAD9}" type="presParOf" srcId="{41CE07B7-E2FC-4B1E-9D49-B604707B11F9}" destId="{FB99EF49-1662-4FBA-8998-5CA5178FEC2F}" srcOrd="0" destOrd="0" presId="urn:microsoft.com/office/officeart/2005/8/layout/hList1"/>
    <dgm:cxn modelId="{D186C0A0-AD95-485F-BB9B-5B77C5BC4E9C}" type="presParOf" srcId="{41CE07B7-E2FC-4B1E-9D49-B604707B11F9}" destId="{70271D1E-F9EF-4479-97AA-BA97EF9A64D1}" srcOrd="1" destOrd="0" presId="urn:microsoft.com/office/officeart/2005/8/layout/hList1"/>
    <dgm:cxn modelId="{1F78558F-63C1-4723-B834-617EC9C9DB91}" type="presParOf" srcId="{F922A7EB-0943-4CD1-8C10-09B6977ABAF0}" destId="{2708288A-E372-4EDD-8236-7D5DB6840A23}" srcOrd="3" destOrd="0" presId="urn:microsoft.com/office/officeart/2005/8/layout/hList1"/>
    <dgm:cxn modelId="{603DAA43-A9A6-49BB-B56E-AFCB110ECC5D}" type="presParOf" srcId="{F922A7EB-0943-4CD1-8C10-09B6977ABAF0}" destId="{C35875AE-507D-4387-8A7D-1084C654B3EA}" srcOrd="4" destOrd="0" presId="urn:microsoft.com/office/officeart/2005/8/layout/hList1"/>
    <dgm:cxn modelId="{3B8BB3D5-2DC6-49BC-A2A0-E312DC527590}" type="presParOf" srcId="{C35875AE-507D-4387-8A7D-1084C654B3EA}" destId="{88FED936-0B35-4BAF-BB7A-61FD32799C80}" srcOrd="0" destOrd="0" presId="urn:microsoft.com/office/officeart/2005/8/layout/hList1"/>
    <dgm:cxn modelId="{D34A386C-60BB-4267-8E50-096B1B42A3FC}" type="presParOf" srcId="{C35875AE-507D-4387-8A7D-1084C654B3EA}" destId="{8BC46C56-4329-4368-B050-C3FBF3FC8B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FAD4-D158-4DE4-9C04-43EC83C642C9}">
      <dsp:nvSpPr>
        <dsp:cNvPr id="0" name=""/>
        <dsp:cNvSpPr/>
      </dsp:nvSpPr>
      <dsp:spPr>
        <a:xfrm>
          <a:off x="39181" y="0"/>
          <a:ext cx="2582404" cy="2972707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1. Değişken Türü</a:t>
          </a:r>
          <a:endParaRPr lang="tr-TR" sz="2500" kern="1200" dirty="0"/>
        </a:p>
      </dsp:txBody>
      <dsp:txXfrm rot="16200000">
        <a:off x="-921388" y="960569"/>
        <a:ext cx="2437619" cy="516480"/>
      </dsp:txXfrm>
    </dsp:sp>
    <dsp:sp modelId="{8D73AC14-C237-4203-9DB6-A2668C1F5B2E}">
      <dsp:nvSpPr>
        <dsp:cNvPr id="0" name=""/>
        <dsp:cNvSpPr/>
      </dsp:nvSpPr>
      <dsp:spPr>
        <a:xfrm>
          <a:off x="555662" y="0"/>
          <a:ext cx="1923891" cy="297270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0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100" kern="1200" dirty="0" err="1" smtClean="0"/>
            <a:t>Instance</a:t>
          </a:r>
          <a:endParaRPr lang="tr-TR" sz="4100" kern="1200" dirty="0" smtClean="0"/>
        </a:p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100" kern="1200" dirty="0" smtClean="0"/>
            <a:t>Örnek</a:t>
          </a:r>
        </a:p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100" kern="1200" dirty="0" smtClean="0"/>
            <a:t>Nesne</a:t>
          </a:r>
          <a:endParaRPr lang="tr-TR" sz="4100" kern="1200" dirty="0"/>
        </a:p>
      </dsp:txBody>
      <dsp:txXfrm>
        <a:off x="555662" y="0"/>
        <a:ext cx="1923891" cy="2972707"/>
      </dsp:txXfrm>
    </dsp:sp>
    <dsp:sp modelId="{53BEF9AF-8711-40CB-8008-2C1C4F6F9EDC}">
      <dsp:nvSpPr>
        <dsp:cNvPr id="0" name=""/>
        <dsp:cNvSpPr/>
      </dsp:nvSpPr>
      <dsp:spPr>
        <a:xfrm>
          <a:off x="2705745" y="0"/>
          <a:ext cx="2582404" cy="2972707"/>
        </a:xfrm>
        <a:prstGeom prst="roundRect">
          <a:avLst>
            <a:gd name="adj" fmla="val 5000"/>
          </a:avLst>
        </a:prstGeom>
        <a:solidFill>
          <a:schemeClr val="accent3">
            <a:hueOff val="1655123"/>
            <a:satOff val="-311"/>
            <a:lumOff val="833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2. Değişken Türü</a:t>
          </a:r>
          <a:endParaRPr lang="tr-TR" sz="2500" kern="1200" dirty="0"/>
        </a:p>
      </dsp:txBody>
      <dsp:txXfrm rot="16200000">
        <a:off x="1745176" y="960569"/>
        <a:ext cx="2437619" cy="516480"/>
      </dsp:txXfrm>
    </dsp:sp>
    <dsp:sp modelId="{0E258FCB-8D8C-44AE-A66F-5466BFC0B66A}">
      <dsp:nvSpPr>
        <dsp:cNvPr id="0" name=""/>
        <dsp:cNvSpPr/>
      </dsp:nvSpPr>
      <dsp:spPr>
        <a:xfrm rot="5400000">
          <a:off x="2467938" y="2353878"/>
          <a:ext cx="436724" cy="38736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7F680-9255-4A0F-9AA7-5A1C02763446}">
      <dsp:nvSpPr>
        <dsp:cNvPr id="0" name=""/>
        <dsp:cNvSpPr/>
      </dsp:nvSpPr>
      <dsp:spPr>
        <a:xfrm>
          <a:off x="3222226" y="0"/>
          <a:ext cx="1923891" cy="297270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0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100" kern="1200" dirty="0" smtClean="0"/>
            <a:t>Lokal</a:t>
          </a:r>
        </a:p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100" kern="1200" dirty="0" smtClean="0"/>
            <a:t>Yerel</a:t>
          </a:r>
          <a:endParaRPr lang="tr-TR" sz="4100" kern="1200" dirty="0"/>
        </a:p>
      </dsp:txBody>
      <dsp:txXfrm>
        <a:off x="3222226" y="0"/>
        <a:ext cx="1923891" cy="2972707"/>
      </dsp:txXfrm>
    </dsp:sp>
    <dsp:sp modelId="{303D1447-4487-4159-8DA8-88A37D2D4A54}">
      <dsp:nvSpPr>
        <dsp:cNvPr id="0" name=""/>
        <dsp:cNvSpPr/>
      </dsp:nvSpPr>
      <dsp:spPr>
        <a:xfrm>
          <a:off x="5346176" y="0"/>
          <a:ext cx="2582404" cy="2972707"/>
        </a:xfrm>
        <a:prstGeom prst="roundRect">
          <a:avLst>
            <a:gd name="adj" fmla="val 5000"/>
          </a:avLst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3. Değişken Türü</a:t>
          </a:r>
          <a:endParaRPr lang="tr-TR" sz="2500" kern="1200" dirty="0"/>
        </a:p>
      </dsp:txBody>
      <dsp:txXfrm rot="16200000">
        <a:off x="4385607" y="960569"/>
        <a:ext cx="2437619" cy="516480"/>
      </dsp:txXfrm>
    </dsp:sp>
    <dsp:sp modelId="{FB61622D-3763-4FB5-8873-A1F8C9C53737}">
      <dsp:nvSpPr>
        <dsp:cNvPr id="0" name=""/>
        <dsp:cNvSpPr/>
      </dsp:nvSpPr>
      <dsp:spPr>
        <a:xfrm rot="5400000">
          <a:off x="5140726" y="2353878"/>
          <a:ext cx="436724" cy="38736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82F7D-5A8E-4AD5-9CCE-BCF215B8C45D}">
      <dsp:nvSpPr>
        <dsp:cNvPr id="0" name=""/>
        <dsp:cNvSpPr/>
      </dsp:nvSpPr>
      <dsp:spPr>
        <a:xfrm>
          <a:off x="5862657" y="0"/>
          <a:ext cx="1923891" cy="297270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0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100" kern="1200" dirty="0" smtClean="0"/>
            <a:t>Statik</a:t>
          </a:r>
          <a:endParaRPr lang="tr-TR" sz="4100" kern="1200" dirty="0"/>
        </a:p>
      </dsp:txBody>
      <dsp:txXfrm>
        <a:off x="5862657" y="0"/>
        <a:ext cx="1923891" cy="2972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50254-4A37-49F8-B3F7-81F7ADD59CE6}">
      <dsp:nvSpPr>
        <dsp:cNvPr id="0" name=""/>
        <dsp:cNvSpPr/>
      </dsp:nvSpPr>
      <dsp:spPr>
        <a:xfrm>
          <a:off x="3044" y="410152"/>
          <a:ext cx="2968303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b="1" kern="1200" dirty="0" smtClean="0"/>
            <a:t>Class</a:t>
          </a:r>
          <a:endParaRPr lang="tr-TR" sz="2300" b="1" kern="1200" dirty="0"/>
        </a:p>
      </dsp:txBody>
      <dsp:txXfrm>
        <a:off x="3044" y="410152"/>
        <a:ext cx="2968303" cy="662400"/>
      </dsp:txXfrm>
    </dsp:sp>
    <dsp:sp modelId="{7C711B14-E9AB-4EFE-8D8D-7F173C84BCA7}">
      <dsp:nvSpPr>
        <dsp:cNvPr id="0" name=""/>
        <dsp:cNvSpPr/>
      </dsp:nvSpPr>
      <dsp:spPr>
        <a:xfrm>
          <a:off x="3044" y="1072552"/>
          <a:ext cx="2968303" cy="20834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300" b="0" i="0" kern="1200" dirty="0" smtClean="0"/>
            <a:t>Sınıf </a:t>
          </a:r>
          <a:r>
            <a:rPr lang="tr-TR" sz="2300" b="0" i="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tr-TR" sz="2300" b="0" i="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tr-TR" sz="2300" b="0" i="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tr-TR" sz="2300" b="0" i="0" kern="1200" dirty="0" smtClean="0"/>
            <a:t>nesnelerden oluşan geniş kapsamlı bir kod kombinasyonudur. </a:t>
          </a:r>
          <a:endParaRPr lang="tr-TR" sz="2300" kern="1200" dirty="0"/>
        </a:p>
      </dsp:txBody>
      <dsp:txXfrm>
        <a:off x="3044" y="1072552"/>
        <a:ext cx="2968303" cy="2083454"/>
      </dsp:txXfrm>
    </dsp:sp>
    <dsp:sp modelId="{FB99EF49-1662-4FBA-8998-5CA5178FEC2F}">
      <dsp:nvSpPr>
        <dsp:cNvPr id="0" name=""/>
        <dsp:cNvSpPr/>
      </dsp:nvSpPr>
      <dsp:spPr>
        <a:xfrm>
          <a:off x="3217093" y="397089"/>
          <a:ext cx="2968303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b="1" kern="1200" dirty="0" err="1" smtClean="0"/>
            <a:t>Interface</a:t>
          </a:r>
          <a:endParaRPr lang="tr-TR" sz="2300" b="1" kern="1200" dirty="0"/>
        </a:p>
      </dsp:txBody>
      <dsp:txXfrm>
        <a:off x="3217093" y="397089"/>
        <a:ext cx="2968303" cy="662400"/>
      </dsp:txXfrm>
    </dsp:sp>
    <dsp:sp modelId="{70271D1E-F9EF-4479-97AA-BA97EF9A64D1}">
      <dsp:nvSpPr>
        <dsp:cNvPr id="0" name=""/>
        <dsp:cNvSpPr/>
      </dsp:nvSpPr>
      <dsp:spPr>
        <a:xfrm>
          <a:off x="3230154" y="1072552"/>
          <a:ext cx="2968303" cy="20834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300" b="0" i="0" kern="1200" dirty="0" smtClean="0"/>
            <a:t>Diğer sınıflara yön vermek, rehberlik yapmak anlamını taşır.</a:t>
          </a:r>
          <a:endParaRPr lang="tr-TR" sz="2300" kern="1200" dirty="0"/>
        </a:p>
      </dsp:txBody>
      <dsp:txXfrm>
        <a:off x="3230154" y="1072552"/>
        <a:ext cx="2968303" cy="2083454"/>
      </dsp:txXfrm>
    </dsp:sp>
    <dsp:sp modelId="{88FED936-0B35-4BAF-BB7A-61FD32799C80}">
      <dsp:nvSpPr>
        <dsp:cNvPr id="0" name=""/>
        <dsp:cNvSpPr/>
      </dsp:nvSpPr>
      <dsp:spPr>
        <a:xfrm>
          <a:off x="6548717" y="397089"/>
          <a:ext cx="2968303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b="1" kern="1200" dirty="0" err="1" smtClean="0"/>
            <a:t>Array</a:t>
          </a:r>
          <a:endParaRPr lang="tr-TR" sz="2300" b="1" kern="1200" dirty="0"/>
        </a:p>
      </dsp:txBody>
      <dsp:txXfrm>
        <a:off x="6548717" y="397089"/>
        <a:ext cx="2968303" cy="662400"/>
      </dsp:txXfrm>
    </dsp:sp>
    <dsp:sp modelId="{8BC46C56-4329-4368-B050-C3FBF3FC8B89}">
      <dsp:nvSpPr>
        <dsp:cNvPr id="0" name=""/>
        <dsp:cNvSpPr/>
      </dsp:nvSpPr>
      <dsp:spPr>
        <a:xfrm>
          <a:off x="6548717" y="1072552"/>
          <a:ext cx="2968303" cy="20834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300" b="0" i="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Array</a:t>
          </a:r>
          <a:r>
            <a:rPr lang="tr-TR" sz="2300" b="0" i="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tr-TR" sz="2300" b="0" i="0" kern="1200" dirty="0" smtClean="0"/>
            <a:t>aynı tipten çok sayıda değişken tanımlamak için kullanılır.</a:t>
          </a:r>
          <a:endParaRPr lang="tr-TR" sz="2300" kern="1200" dirty="0"/>
        </a:p>
      </dsp:txBody>
      <dsp:txXfrm>
        <a:off x="6548717" y="1072552"/>
        <a:ext cx="2968303" cy="2083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erttopuz.com/yazilim/java/java-de&#287;i&#351;kenler" TargetMode="External"/><Relationship Id="rId13" Type="http://schemas.openxmlformats.org/officeDocument/2006/relationships/hyperlink" Target="https://www.learnjavaonline.org/en/Variables_and_Types" TargetMode="External"/><Relationship Id="rId18" Type="http://schemas.openxmlformats.org/officeDocument/2006/relationships/hyperlink" Target="http://youtube.com/bmdersleri" TargetMode="External"/><Relationship Id="rId3" Type="http://schemas.openxmlformats.org/officeDocument/2006/relationships/hyperlink" Target="https://www.baskent.edu.tr/~tkaracay/etudio/ders/prg/java/ch05/dataTypes.htm" TargetMode="External"/><Relationship Id="rId7" Type="http://schemas.openxmlformats.org/officeDocument/2006/relationships/hyperlink" Target="https://bizneyapiyoruzki.com/2018/13/yazilim/java-degiskenler-ve-veri-tipleri-giris/" TargetMode="External"/><Relationship Id="rId12" Type="http://schemas.openxmlformats.org/officeDocument/2006/relationships/hyperlink" Target="https://www.javatpoint.com/java-variables" TargetMode="External"/><Relationship Id="rId17" Type="http://schemas.openxmlformats.org/officeDocument/2006/relationships/image" Target="../media/image3.png"/><Relationship Id="rId2" Type="http://schemas.openxmlformats.org/officeDocument/2006/relationships/hyperlink" Target="https://www.bilgigunlugum.net/prog/java/java_degisken" TargetMode="External"/><Relationship Id="rId16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d5.org/javada-veri-tipleri-degiskenler-ve-diziler/" TargetMode="External"/><Relationship Id="rId11" Type="http://schemas.openxmlformats.org/officeDocument/2006/relationships/hyperlink" Target="https://www.tutorialspoint.com/java/java_variable_types.htm" TargetMode="External"/><Relationship Id="rId5" Type="http://schemas.openxmlformats.org/officeDocument/2006/relationships/hyperlink" Target="https://kayademirli.com/javada-degiskenlerin-tanimlanmasi-ve-kullanilmasi/" TargetMode="External"/><Relationship Id="rId15" Type="http://schemas.openxmlformats.org/officeDocument/2006/relationships/image" Target="../media/image1.jpeg"/><Relationship Id="rId10" Type="http://schemas.openxmlformats.org/officeDocument/2006/relationships/hyperlink" Target="https://www.w3schools.com/java/java_variables.asp" TargetMode="External"/><Relationship Id="rId4" Type="http://schemas.openxmlformats.org/officeDocument/2006/relationships/hyperlink" Target="https://www.mobilhanem.com/temel-java-dersleri-java-veri-tipleri-degiskenler/" TargetMode="External"/><Relationship Id="rId9" Type="http://schemas.openxmlformats.org/officeDocument/2006/relationships/hyperlink" Target="https://www.dijitalders.com/icerik/48/4677/java_degisken_tipleri.html" TargetMode="External"/><Relationship Id="rId14" Type="http://schemas.openxmlformats.org/officeDocument/2006/relationships/hyperlink" Target="https://docs.oracle.com/javase/tutorial/java/nutsandbolts/datatype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Değişkenler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23799" y="4639002"/>
            <a:ext cx="5796956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Seda Nur POLATER 1911404047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</a:t>
            </a: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30/05/2021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</a:t>
            </a:r>
            <a:r>
              <a:rPr lang="tr-TR" dirty="0" smtClean="0">
                <a:solidFill>
                  <a:schemeClr val="tx1"/>
                </a:solidFill>
              </a:rPr>
              <a:t>   : 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</a:t>
            </a:r>
            <a:r>
              <a:rPr lang="tr-TR" dirty="0" smtClean="0">
                <a:solidFill>
                  <a:schemeClr val="tx1"/>
                </a:solidFill>
              </a:rPr>
              <a:t>  : </a:t>
            </a:r>
            <a:r>
              <a:rPr lang="tr-TR" dirty="0">
                <a:solidFill>
                  <a:schemeClr val="tx1"/>
                </a:solidFill>
              </a:rPr>
              <a:t>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347909" cy="773616"/>
          </a:xfrm>
        </p:spPr>
        <p:txBody>
          <a:bodyPr/>
          <a:lstStyle/>
          <a:p>
            <a:pPr algn="ctr"/>
            <a:r>
              <a:rPr lang="tr-TR" dirty="0"/>
              <a:t>Java Değişken Türleri / </a:t>
            </a:r>
            <a:r>
              <a:rPr lang="tr-TR" dirty="0" smtClean="0"/>
              <a:t>Lokal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73902"/>
              </p:ext>
            </p:extLst>
          </p:nvPr>
        </p:nvGraphicFramePr>
        <p:xfrm>
          <a:off x="1311579" y="1671321"/>
          <a:ext cx="3312672" cy="4587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2672">
                  <a:extLst>
                    <a:ext uri="{9D8B030D-6E8A-4147-A177-3AD203B41FA5}">
                      <a16:colId xmlns:a16="http://schemas.microsoft.com/office/drawing/2014/main" val="3837212593"/>
                    </a:ext>
                  </a:extLst>
                </a:gridCol>
              </a:tblGrid>
              <a:tr h="38281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 sz="19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Lokal Değişkenler (Yerel) </a:t>
                      </a:r>
                      <a:endParaRPr lang="tr-TR" sz="19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tr-TR" sz="1900" b="0" dirty="0" smtClean="0">
                          <a:solidFill>
                            <a:schemeClr val="tx1"/>
                          </a:solidFill>
                        </a:rPr>
                        <a:t>Lokal değişken bildirimi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tr-TR" sz="1900" b="0" dirty="0" smtClean="0">
                          <a:solidFill>
                            <a:schemeClr val="tx1"/>
                          </a:solidFill>
                        </a:rPr>
                        <a:t>sınıf içindeki bir veri alanının bildirimine benzer bir şekilde yapılır.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fontAlgn="base">
                        <a:buFont typeface="Wingdings" panose="05000000000000000000" pitchFamily="2" charset="2"/>
                        <a:buChar char="v"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Bu değişkenlerin kapsamı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yalnızca değişkenin bildirildiği blok içinde bulunur, yani bu değişkene yalnızca o blok içinden erişebiliriz. 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endParaRPr lang="tr-T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fontAlgn="base">
                        <a:buFont typeface="Wingdings" panose="05000000000000000000" pitchFamily="2" charset="2"/>
                        <a:buChar char="v"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Yerel değişkenin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başlatılması zorunludur.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40223"/>
                  </a:ext>
                </a:extLst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1" y="1671321"/>
            <a:ext cx="5507210" cy="2626359"/>
          </a:xfrm>
          <a:prstGeom prst="rect">
            <a:avLst/>
          </a:prstGeo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4" y="5180076"/>
            <a:ext cx="157184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4481" cy="682176"/>
          </a:xfrm>
        </p:spPr>
        <p:txBody>
          <a:bodyPr/>
          <a:lstStyle/>
          <a:p>
            <a:pPr algn="ctr"/>
            <a:r>
              <a:rPr lang="tr-TR" dirty="0"/>
              <a:t>Java Değişken Türleri / </a:t>
            </a:r>
            <a:r>
              <a:rPr lang="tr-TR" dirty="0" smtClean="0"/>
              <a:t>Statik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19797"/>
              </p:ext>
            </p:extLst>
          </p:nvPr>
        </p:nvGraphicFramePr>
        <p:xfrm>
          <a:off x="1311579" y="1750332"/>
          <a:ext cx="3391354" cy="448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1354">
                  <a:extLst>
                    <a:ext uri="{9D8B030D-6E8A-4147-A177-3AD203B41FA5}">
                      <a16:colId xmlns:a16="http://schemas.microsoft.com/office/drawing/2014/main" val="2448226059"/>
                    </a:ext>
                  </a:extLst>
                </a:gridCol>
              </a:tblGrid>
              <a:tr h="368381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Statik Değişken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Statik değişkenin tek bir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kopyasını oluşturabilir ve sınıfın tüm örnekleri arasında paylaşabilirsiniz. 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Statik değişken için bellek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ayırma, sınıf belleğe yüklendiğinde yalnızca bir kez gerçekleşir.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Statik değişkenin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başlatılması zorunlu değildir. Varsayılan değeri 0'dır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88750"/>
                  </a:ext>
                </a:extLst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37" y="1750332"/>
            <a:ext cx="6011114" cy="2810267"/>
          </a:xfrm>
          <a:prstGeom prst="rect">
            <a:avLst/>
          </a:prstGeo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43" y="5278588"/>
            <a:ext cx="539190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995212" cy="786679"/>
          </a:xfrm>
        </p:spPr>
        <p:txBody>
          <a:bodyPr/>
          <a:lstStyle/>
          <a:p>
            <a:pPr algn="ctr"/>
            <a:r>
              <a:rPr lang="tr-TR" dirty="0" smtClean="0"/>
              <a:t>Veri Tipi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554480"/>
            <a:ext cx="10193033" cy="47810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tx1"/>
                </a:solidFill>
              </a:rPr>
              <a:t>Veri tipleri verilerin bilgisayar üzerinde ki modellemesidir.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tx1"/>
                </a:solidFill>
              </a:rPr>
              <a:t>Veri </a:t>
            </a:r>
            <a:r>
              <a:rPr lang="tr-TR" dirty="0">
                <a:solidFill>
                  <a:schemeClr val="tx1"/>
                </a:solidFill>
              </a:rPr>
              <a:t>tipinin özelliği ise bellekte </a:t>
            </a:r>
            <a:r>
              <a:rPr lang="tr-TR" dirty="0" smtClean="0">
                <a:solidFill>
                  <a:schemeClr val="tx1"/>
                </a:solidFill>
              </a:rPr>
              <a:t>tuttukları </a:t>
            </a:r>
            <a:r>
              <a:rPr lang="tr-TR" dirty="0">
                <a:solidFill>
                  <a:schemeClr val="tx1"/>
                </a:solidFill>
              </a:rPr>
              <a:t>alanın sabit </a:t>
            </a:r>
            <a:r>
              <a:rPr lang="tr-TR" dirty="0" smtClean="0">
                <a:solidFill>
                  <a:schemeClr val="tx1"/>
                </a:solidFill>
              </a:rPr>
              <a:t>olmasıdır.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tx1"/>
                </a:solidFill>
              </a:rPr>
              <a:t>Bir </a:t>
            </a:r>
            <a:r>
              <a:rPr lang="tr-TR" dirty="0">
                <a:solidFill>
                  <a:schemeClr val="tx1"/>
                </a:solidFill>
              </a:rPr>
              <a:t>programda farklı veri tipleriyle işlem yapmamız gerekebilir. 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tx1"/>
                </a:solidFill>
              </a:rPr>
              <a:t>Böylece</a:t>
            </a:r>
            <a:r>
              <a:rPr lang="tr-TR" dirty="0">
                <a:solidFill>
                  <a:schemeClr val="tx1"/>
                </a:solidFill>
              </a:rPr>
              <a:t>, ana bellekte o değişkene yetecek bir yer ayırır ve o veri tipine </a:t>
            </a:r>
            <a:r>
              <a:rPr lang="tr-TR" dirty="0" smtClean="0">
                <a:solidFill>
                  <a:schemeClr val="tx1"/>
                </a:solidFill>
              </a:rPr>
              <a:t>uygun işlemlerin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yapılmasına </a:t>
            </a:r>
            <a:r>
              <a:rPr lang="tr-TR" dirty="0">
                <a:solidFill>
                  <a:schemeClr val="tx1"/>
                </a:solidFill>
              </a:rPr>
              <a:t>izin verir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64" y="3383281"/>
            <a:ext cx="2233748" cy="25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929897" cy="878119"/>
          </a:xfrm>
        </p:spPr>
        <p:txBody>
          <a:bodyPr/>
          <a:lstStyle/>
          <a:p>
            <a:pPr algn="ctr"/>
            <a:r>
              <a:rPr lang="tr-TR" dirty="0" smtClean="0"/>
              <a:t>Veri Tipleri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29144" y="1491695"/>
            <a:ext cx="10193033" cy="50553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Java’da </a:t>
            </a:r>
            <a:r>
              <a:rPr lang="tr-TR" dirty="0">
                <a:solidFill>
                  <a:schemeClr val="tx1"/>
                </a:solidFill>
              </a:rPr>
              <a:t>veri tipleri 3 gruba ayrılır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13007"/>
              </p:ext>
            </p:extLst>
          </p:nvPr>
        </p:nvGraphicFramePr>
        <p:xfrm>
          <a:off x="1993873" y="2277500"/>
          <a:ext cx="8128000" cy="3915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91684091"/>
                    </a:ext>
                  </a:extLst>
                </a:gridCol>
              </a:tblGrid>
              <a:tr h="39151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 VERİ TİPLERİ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9836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43198"/>
              </p:ext>
            </p:extLst>
          </p:nvPr>
        </p:nvGraphicFramePr>
        <p:xfrm>
          <a:off x="1993874" y="3131922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2728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6139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5243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B0F0"/>
                          </a:solidFill>
                          <a:effectLst/>
                        </a:rPr>
                        <a:t>İlkel Veri Tipi</a:t>
                      </a:r>
                      <a:endParaRPr lang="tr-T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B0F0"/>
                          </a:solidFill>
                          <a:effectLst/>
                        </a:rPr>
                        <a:t>Referans Veri Tipi</a:t>
                      </a:r>
                      <a:endParaRPr lang="tr-T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rgbClr val="00B0F0"/>
                          </a:solidFill>
                          <a:effectLst/>
                        </a:rPr>
                        <a:t>Null</a:t>
                      </a:r>
                      <a:r>
                        <a:rPr lang="tr-TR" dirty="0" smtClean="0">
                          <a:solidFill>
                            <a:srgbClr val="00B0F0"/>
                          </a:solidFill>
                          <a:effectLst/>
                        </a:rPr>
                        <a:t> Veri Tipi</a:t>
                      </a:r>
                      <a:endParaRPr lang="tr-TR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22977"/>
                  </a:ext>
                </a:extLst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73073"/>
              </p:ext>
            </p:extLst>
          </p:nvPr>
        </p:nvGraphicFramePr>
        <p:xfrm>
          <a:off x="1993873" y="4062185"/>
          <a:ext cx="2644504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44504">
                  <a:extLst>
                    <a:ext uri="{9D8B030D-6E8A-4147-A177-3AD203B41FA5}">
                      <a16:colId xmlns:a16="http://schemas.microsoft.com/office/drawing/2014/main" val="420420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Tam Sayılar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 smtClean="0"/>
                        <a:t>Ondalıklı</a:t>
                      </a:r>
                      <a:r>
                        <a:rPr lang="tr-TR" b="1" dirty="0" smtClean="0"/>
                        <a:t> Sayılar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Karakterler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8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Mantıksal</a:t>
                      </a:r>
                      <a:r>
                        <a:rPr lang="tr-TR" b="1" baseline="0" dirty="0" smtClean="0"/>
                        <a:t> Operatörler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18429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70494"/>
              </p:ext>
            </p:extLst>
          </p:nvPr>
        </p:nvGraphicFramePr>
        <p:xfrm>
          <a:off x="4758119" y="4030514"/>
          <a:ext cx="2599508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9508">
                  <a:extLst>
                    <a:ext uri="{9D8B030D-6E8A-4147-A177-3AD203B41FA5}">
                      <a16:colId xmlns:a16="http://schemas.microsoft.com/office/drawing/2014/main" val="21071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Array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 smtClean="0"/>
                        <a:t>Interface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3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93639"/>
                  </a:ext>
                </a:extLst>
              </a:tr>
            </a:tbl>
          </a:graphicData>
        </a:graphic>
      </p:graphicFrame>
      <p:sp>
        <p:nvSpPr>
          <p:cNvPr id="10" name="Aşağı Ok 9"/>
          <p:cNvSpPr/>
          <p:nvPr/>
        </p:nvSpPr>
        <p:spPr>
          <a:xfrm>
            <a:off x="6057874" y="2752838"/>
            <a:ext cx="350221" cy="274320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1" name="Aşağı Ok 10"/>
          <p:cNvSpPr/>
          <p:nvPr/>
        </p:nvSpPr>
        <p:spPr>
          <a:xfrm>
            <a:off x="3199973" y="3618008"/>
            <a:ext cx="350221" cy="37084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şağı Ok 11"/>
          <p:cNvSpPr/>
          <p:nvPr/>
        </p:nvSpPr>
        <p:spPr>
          <a:xfrm>
            <a:off x="6057873" y="3607526"/>
            <a:ext cx="350221" cy="370839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948801" cy="865056"/>
          </a:xfrm>
        </p:spPr>
        <p:txBody>
          <a:bodyPr/>
          <a:lstStyle/>
          <a:p>
            <a:pPr algn="ctr"/>
            <a:r>
              <a:rPr lang="tr-TR" dirty="0" smtClean="0"/>
              <a:t>İlkel Veri Tipleri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19553"/>
              </p:ext>
            </p:extLst>
          </p:nvPr>
        </p:nvGraphicFramePr>
        <p:xfrm>
          <a:off x="1502229" y="1489166"/>
          <a:ext cx="10097588" cy="500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18385"/>
              </p:ext>
            </p:extLst>
          </p:nvPr>
        </p:nvGraphicFramePr>
        <p:xfrm>
          <a:off x="1311579" y="2106191"/>
          <a:ext cx="2176204" cy="309282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76204">
                  <a:extLst>
                    <a:ext uri="{9D8B030D-6E8A-4147-A177-3AD203B41FA5}">
                      <a16:colId xmlns:a16="http://schemas.microsoft.com/office/drawing/2014/main" val="2242533571"/>
                    </a:ext>
                  </a:extLst>
                </a:gridCol>
              </a:tblGrid>
              <a:tr h="61856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Tam Sayılar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54958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15203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7722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55365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87114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79772"/>
              </p:ext>
            </p:extLst>
          </p:nvPr>
        </p:nvGraphicFramePr>
        <p:xfrm>
          <a:off x="6278822" y="2106191"/>
          <a:ext cx="2176204" cy="124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6204">
                  <a:extLst>
                    <a:ext uri="{9D8B030D-6E8A-4147-A177-3AD203B41FA5}">
                      <a16:colId xmlns:a16="http://schemas.microsoft.com/office/drawing/2014/main" val="1196083050"/>
                    </a:ext>
                  </a:extLst>
                </a:gridCol>
              </a:tblGrid>
              <a:tr h="62228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Karakterler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88588"/>
                  </a:ext>
                </a:extLst>
              </a:tr>
              <a:tr h="62228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70512"/>
                  </a:ext>
                </a:extLst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6230"/>
              </p:ext>
            </p:extLst>
          </p:nvPr>
        </p:nvGraphicFramePr>
        <p:xfrm>
          <a:off x="3795200" y="2106191"/>
          <a:ext cx="2176204" cy="18649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76204">
                  <a:extLst>
                    <a:ext uri="{9D8B030D-6E8A-4147-A177-3AD203B41FA5}">
                      <a16:colId xmlns:a16="http://schemas.microsoft.com/office/drawing/2014/main" val="2007876284"/>
                    </a:ext>
                  </a:extLst>
                </a:gridCol>
              </a:tblGrid>
              <a:tr h="621639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Ondalıklı</a:t>
                      </a:r>
                      <a:r>
                        <a:rPr lang="tr-TR" dirty="0" smtClean="0"/>
                        <a:t> Sayılar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05188"/>
                  </a:ext>
                </a:extLst>
              </a:tr>
              <a:tr h="62163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59411"/>
                  </a:ext>
                </a:extLst>
              </a:tr>
              <a:tr h="62163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11027"/>
                  </a:ext>
                </a:extLst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80539"/>
              </p:ext>
            </p:extLst>
          </p:nvPr>
        </p:nvGraphicFramePr>
        <p:xfrm>
          <a:off x="8791923" y="2106191"/>
          <a:ext cx="2176204" cy="126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6204">
                  <a:extLst>
                    <a:ext uri="{9D8B030D-6E8A-4147-A177-3AD203B41FA5}">
                      <a16:colId xmlns:a16="http://schemas.microsoft.com/office/drawing/2014/main" val="1155785282"/>
                    </a:ext>
                  </a:extLst>
                </a:gridCol>
              </a:tblGrid>
              <a:tr h="62228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Mantıksal Operatörler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92177"/>
                  </a:ext>
                </a:extLst>
              </a:tr>
              <a:tr h="62228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3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9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374035" cy="642987"/>
          </a:xfrm>
        </p:spPr>
        <p:txBody>
          <a:bodyPr/>
          <a:lstStyle/>
          <a:p>
            <a:pPr algn="ctr"/>
            <a:r>
              <a:rPr lang="tr-TR" dirty="0"/>
              <a:t>İlkel Veri Tipleri / Tamsayılar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8" y="1580606"/>
            <a:ext cx="10193033" cy="4330616"/>
          </a:xfrm>
        </p:spPr>
        <p:txBody>
          <a:bodyPr/>
          <a:lstStyle/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04024"/>
              </p:ext>
            </p:extLst>
          </p:nvPr>
        </p:nvGraphicFramePr>
        <p:xfrm>
          <a:off x="1371600" y="1734234"/>
          <a:ext cx="993489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137">
                  <a:extLst>
                    <a:ext uri="{9D8B030D-6E8A-4147-A177-3AD203B41FA5}">
                      <a16:colId xmlns:a16="http://schemas.microsoft.com/office/drawing/2014/main" val="2615418943"/>
                    </a:ext>
                  </a:extLst>
                </a:gridCol>
                <a:gridCol w="4918759">
                  <a:extLst>
                    <a:ext uri="{9D8B030D-6E8A-4147-A177-3AD203B41FA5}">
                      <a16:colId xmlns:a16="http://schemas.microsoft.com/office/drawing/2014/main" val="1237452068"/>
                    </a:ext>
                  </a:extLst>
                </a:gridCol>
              </a:tblGrid>
              <a:tr h="1985554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(16 bit)</a:t>
                      </a:r>
                    </a:p>
                    <a:p>
                      <a:pPr algn="ctr"/>
                      <a:endParaRPr lang="tr-TR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b="1" dirty="0" smtClean="0"/>
                        <a:t>-32768 ile 32767 arasında değer depolayabilmektedir.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tr-TR" dirty="0" smtClean="0"/>
                        <a:t>Değer aralığının dışına çıkma ihtimalinin olmadığı basit hesaplamalarda kullanılabilir.</a:t>
                      </a:r>
                    </a:p>
                    <a:p>
                      <a:pPr algn="ctr"/>
                      <a:endParaRPr lang="tr-TR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(64 bit)</a:t>
                      </a:r>
                    </a:p>
                    <a:p>
                      <a:pPr algn="ctr"/>
                      <a:endParaRPr lang="tr-TR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tr-TR" b="1" dirty="0" smtClean="0"/>
                        <a:t>Çok uzun sayıları depolayabilmektedir.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dirty="0" smtClean="0"/>
                        <a:t>Hesaplamalarda, karmaşık işlemlerde kullanabiliriz. </a:t>
                      </a:r>
                    </a:p>
                    <a:p>
                      <a:pPr algn="ctr"/>
                      <a:endParaRPr lang="tr-TR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99100"/>
                  </a:ext>
                </a:extLst>
              </a:tr>
              <a:tr h="70479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(32 bit)</a:t>
                      </a:r>
                    </a:p>
                    <a:p>
                      <a:pPr algn="ctr"/>
                      <a:endParaRPr lang="tr-TR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tr-TR" dirty="0" smtClean="0"/>
                        <a:t>Tamsayı türündeki değişkenler için kullanılır.</a:t>
                      </a:r>
                    </a:p>
                    <a:p>
                      <a:pPr lvl="0">
                        <a:buFont typeface="Arial" panose="020B0604020202020204" pitchFamily="34" charset="0"/>
                        <a:buChar char="•"/>
                      </a:pPr>
                      <a:r>
                        <a:rPr lang="tr-TR" b="1" dirty="0" smtClean="0"/>
                        <a:t>Orta uzunluktaki sayıları tutmak için kullanılır. </a:t>
                      </a:r>
                    </a:p>
                    <a:p>
                      <a:pPr lvl="0">
                        <a:buFont typeface="Arial" panose="020B0604020202020204" pitchFamily="34" charset="0"/>
                        <a:buChar char="•"/>
                      </a:pPr>
                      <a:r>
                        <a:rPr lang="tr-TR" dirty="0" smtClean="0"/>
                        <a:t>En fazla kullanılan veri tipidir. </a:t>
                      </a:r>
                    </a:p>
                    <a:p>
                      <a:pPr algn="ctr"/>
                      <a:endParaRPr lang="tr-TR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(8 bit)</a:t>
                      </a:r>
                    </a:p>
                    <a:p>
                      <a:pPr algn="ctr"/>
                      <a:endParaRPr lang="tr-TR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en küçük değişken türlerinden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biridir.      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-128 ile 127 arasında bir değer alır.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Büyük sayıların çıkma ihtimalinin olmadığı hesaplamalarda, karmaşık olmayan işlemlerde kullanılabilir.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0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22229" cy="838930"/>
          </a:xfrm>
        </p:spPr>
        <p:txBody>
          <a:bodyPr/>
          <a:lstStyle/>
          <a:p>
            <a:pPr algn="ctr"/>
            <a:r>
              <a:rPr lang="tr-TR" dirty="0" smtClean="0"/>
              <a:t>İlkel Veri Tipleri / </a:t>
            </a:r>
            <a:r>
              <a:rPr lang="tr-TR" dirty="0" err="1" smtClean="0"/>
              <a:t>Ondalıklı</a:t>
            </a:r>
            <a:r>
              <a:rPr lang="tr-TR" dirty="0" smtClean="0"/>
              <a:t> 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463040"/>
            <a:ext cx="10193033" cy="4493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9983"/>
              </p:ext>
            </p:extLst>
          </p:nvPr>
        </p:nvGraphicFramePr>
        <p:xfrm>
          <a:off x="1779788" y="1750424"/>
          <a:ext cx="9248502" cy="420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24251">
                  <a:extLst>
                    <a:ext uri="{9D8B030D-6E8A-4147-A177-3AD203B41FA5}">
                      <a16:colId xmlns:a16="http://schemas.microsoft.com/office/drawing/2014/main" val="3857700465"/>
                    </a:ext>
                  </a:extLst>
                </a:gridCol>
                <a:gridCol w="4624251">
                  <a:extLst>
                    <a:ext uri="{9D8B030D-6E8A-4147-A177-3AD203B41FA5}">
                      <a16:colId xmlns:a16="http://schemas.microsoft.com/office/drawing/2014/main" val="2400969851"/>
                    </a:ext>
                  </a:extLst>
                </a:gridCol>
              </a:tblGrid>
              <a:tr h="4134643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tr-TR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tr-TR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0" dirty="0" err="1" smtClean="0"/>
                        <a:t>Float</a:t>
                      </a:r>
                      <a:r>
                        <a:rPr lang="tr-TR" b="0" dirty="0" smtClean="0"/>
                        <a:t> veri tipi </a:t>
                      </a:r>
                      <a:r>
                        <a:rPr lang="tr-TR" b="1" dirty="0" smtClean="0"/>
                        <a:t>32 bitlik </a:t>
                      </a:r>
                      <a:r>
                        <a:rPr lang="tr-TR" b="0" dirty="0" smtClean="0"/>
                        <a:t>büyüklüğe sahiptir.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1" dirty="0" smtClean="0"/>
                        <a:t>1.4×10^-45 ile 3.4×10^38 </a:t>
                      </a:r>
                      <a:r>
                        <a:rPr lang="tr-TR" b="0" dirty="0" smtClean="0"/>
                        <a:t>aralığında bir değer tanımlanabilir. 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0" dirty="0" err="1" smtClean="0"/>
                        <a:t>Float</a:t>
                      </a:r>
                      <a:r>
                        <a:rPr lang="tr-TR" b="0" dirty="0" smtClean="0"/>
                        <a:t> veri tanımlarken noktadan sonra değişken değerinin sonuna “f” veya “F” koyulmalıdır.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0" dirty="0" smtClean="0"/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0" dirty="0" smtClean="0"/>
                        <a:t>Bu tip virgülden sonra 7 haneye kadar yeterli duyarlılıktadır. (Tek duyarlı — 32 bit)</a:t>
                      </a:r>
                    </a:p>
                    <a:p>
                      <a:pPr algn="ctr"/>
                      <a:endParaRPr lang="tr-TR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tr-TR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tr-TR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0" dirty="0" err="1" smtClean="0"/>
                        <a:t>Double</a:t>
                      </a:r>
                      <a:r>
                        <a:rPr lang="tr-TR" b="0" dirty="0" smtClean="0"/>
                        <a:t> veri tipi </a:t>
                      </a:r>
                      <a:r>
                        <a:rPr lang="tr-TR" b="1" dirty="0" smtClean="0"/>
                        <a:t>64 bitlik </a:t>
                      </a:r>
                      <a:r>
                        <a:rPr lang="tr-TR" b="0" dirty="0" smtClean="0"/>
                        <a:t>büyüklüğe sahiptir.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tr-T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1" dirty="0" smtClean="0"/>
                        <a:t>4.9×10^-324 ile 1.8×10^308 </a:t>
                      </a:r>
                      <a:r>
                        <a:rPr lang="tr-TR" b="0" dirty="0" smtClean="0"/>
                        <a:t>arasında bir değer tanımlanabilir.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tr-TR" b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0" dirty="0" smtClean="0"/>
                        <a:t>Bu tip virgülden sonra 17 haneye kadar yeterli duyarlılıktadır. </a:t>
                      </a:r>
                    </a:p>
                    <a:p>
                      <a:pPr marL="0" indent="0">
                        <a:buNone/>
                      </a:pPr>
                      <a:endParaRPr lang="tr-TR" dirty="0" smtClean="0"/>
                    </a:p>
                    <a:p>
                      <a:pPr algn="ctr"/>
                      <a:endParaRPr lang="tr-TR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3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360972" cy="708301"/>
          </a:xfrm>
        </p:spPr>
        <p:txBody>
          <a:bodyPr/>
          <a:lstStyle/>
          <a:p>
            <a:pPr algn="ctr"/>
            <a:r>
              <a:rPr lang="tr-TR" dirty="0"/>
              <a:t>İlkel Veri Tipleri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402659"/>
            <a:ext cx="10193033" cy="4252239"/>
          </a:xfrm>
        </p:spPr>
        <p:txBody>
          <a:bodyPr/>
          <a:lstStyle/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03523"/>
              </p:ext>
            </p:extLst>
          </p:nvPr>
        </p:nvGraphicFramePr>
        <p:xfrm>
          <a:off x="2104647" y="1582163"/>
          <a:ext cx="8367448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7448">
                  <a:extLst>
                    <a:ext uri="{9D8B030D-6E8A-4147-A177-3AD203B41FA5}">
                      <a16:colId xmlns:a16="http://schemas.microsoft.com/office/drawing/2014/main" val="389233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Karakter / </a:t>
                      </a:r>
                      <a:r>
                        <a:rPr lang="tr-TR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tr-TR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smtClean="0"/>
                        <a:t>Java da karakterler </a:t>
                      </a:r>
                      <a:r>
                        <a:rPr lang="tr-TR" dirty="0" err="1" smtClean="0"/>
                        <a:t>char</a:t>
                      </a:r>
                      <a:r>
                        <a:rPr lang="tr-TR" dirty="0" smtClean="0"/>
                        <a:t> veri tipi içinde saklanır. (16 bitlik 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smtClean="0"/>
                        <a:t>Tek tırnak ile ifade edilir.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err="1" smtClean="0"/>
                        <a:t>Stringler</a:t>
                      </a:r>
                      <a:r>
                        <a:rPr lang="tr-TR" dirty="0" smtClean="0"/>
                        <a:t> de </a:t>
                      </a:r>
                      <a:r>
                        <a:rPr lang="tr-TR" dirty="0" err="1" smtClean="0"/>
                        <a:t>char</a:t>
                      </a:r>
                      <a:r>
                        <a:rPr lang="tr-TR" dirty="0" smtClean="0"/>
                        <a:t> kümesinin bir araya gelmesi ile oluşur.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07850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55148"/>
              </p:ext>
            </p:extLst>
          </p:nvPr>
        </p:nvGraphicFramePr>
        <p:xfrm>
          <a:off x="2104647" y="4044541"/>
          <a:ext cx="8367448" cy="218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7448">
                  <a:extLst>
                    <a:ext uri="{9D8B030D-6E8A-4147-A177-3AD203B41FA5}">
                      <a16:colId xmlns:a16="http://schemas.microsoft.com/office/drawing/2014/main" val="2229048612"/>
                    </a:ext>
                  </a:extLst>
                </a:gridCol>
              </a:tblGrid>
              <a:tr h="4490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Mantıksal Operatör / </a:t>
                      </a:r>
                      <a:r>
                        <a:rPr lang="tr-TR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tr-TR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26771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smtClean="0"/>
                        <a:t>Java mantıksal değerlerini saklamak için kullanılmaktadır.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b="0" dirty="0" err="1" smtClean="0"/>
                        <a:t>Boolean</a:t>
                      </a:r>
                      <a:r>
                        <a:rPr lang="tr-TR" b="0" dirty="0" smtClean="0"/>
                        <a:t> veri tipi </a:t>
                      </a:r>
                      <a:r>
                        <a:rPr lang="tr-TR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tr-TR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 </a:t>
                      </a:r>
                      <a:r>
                        <a:rPr lang="tr-TR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tr-TR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="0" dirty="0" smtClean="0"/>
                        <a:t>olmak üzere iki farklı değer alabilmektedir.</a:t>
                      </a:r>
                      <a:r>
                        <a:rPr lang="tr-TR" b="1" dirty="0" smtClean="0"/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tr-TR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smtClean="0"/>
                        <a:t>Koşul belirtirken veya bir döngüde kullanılabilir. </a:t>
                      </a:r>
                      <a:endParaRPr lang="tr-TR" b="1" dirty="0" smtClean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3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9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00161" cy="851993"/>
          </a:xfrm>
        </p:spPr>
        <p:txBody>
          <a:bodyPr/>
          <a:lstStyle/>
          <a:p>
            <a:pPr algn="ctr"/>
            <a:r>
              <a:rPr lang="tr-TR" dirty="0" smtClean="0"/>
              <a:t>Referans Veri Tipi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61979"/>
              </p:ext>
            </p:extLst>
          </p:nvPr>
        </p:nvGraphicFramePr>
        <p:xfrm>
          <a:off x="1421943" y="1959428"/>
          <a:ext cx="9742124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4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426286" cy="721364"/>
          </a:xfrm>
        </p:spPr>
        <p:txBody>
          <a:bodyPr/>
          <a:lstStyle/>
          <a:p>
            <a:pPr algn="ctr"/>
            <a:r>
              <a:rPr lang="tr-TR" dirty="0" err="1" smtClean="0"/>
              <a:t>String</a:t>
            </a:r>
            <a:r>
              <a:rPr lang="tr-TR" dirty="0" smtClean="0"/>
              <a:t> Veri Tipi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476103"/>
            <a:ext cx="10193033" cy="50945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verisi referans veri tipidir.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Stringler</a:t>
            </a:r>
            <a:r>
              <a:rPr lang="tr-TR" dirty="0">
                <a:solidFill>
                  <a:schemeClr val="tx1"/>
                </a:solidFill>
              </a:rPr>
              <a:t> çift tırnak içine yazılır. 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tr-T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chemeClr val="tx1"/>
                </a:solidFill>
              </a:rPr>
              <a:t> nesnesi aslında bir </a:t>
            </a:r>
            <a:r>
              <a:rPr lang="tr-T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dirty="0">
                <a:solidFill>
                  <a:schemeClr val="tx1"/>
                </a:solidFill>
              </a:rPr>
              <a:t> kümesinin bir araya gelmesinden oluşur. 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Elbette kod yazarken </a:t>
            </a:r>
            <a:r>
              <a:rPr lang="tr-T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tr-T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chemeClr val="tx1"/>
                </a:solidFill>
              </a:rPr>
              <a:t> veri tipi bu şekilde karakterleri tek tek yazarak elde edilmiyor.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Resim 8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88" y="2902411"/>
            <a:ext cx="5524106" cy="1176162"/>
          </a:xfrm>
          <a:prstGeom prst="rect">
            <a:avLst/>
          </a:prstGeom>
        </p:spPr>
      </p:pic>
      <p:pic>
        <p:nvPicPr>
          <p:cNvPr id="10" name="Resim 9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35" y="3323638"/>
            <a:ext cx="1562318" cy="438211"/>
          </a:xfrm>
          <a:prstGeom prst="rect">
            <a:avLst/>
          </a:prstGeom>
        </p:spPr>
      </p:pic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88" y="5226560"/>
            <a:ext cx="5172797" cy="1133633"/>
          </a:xfrm>
          <a:prstGeom prst="rect">
            <a:avLst/>
          </a:prstGeom>
        </p:spPr>
      </p:pic>
      <p:pic>
        <p:nvPicPr>
          <p:cNvPr id="12" name="Resim 11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25" y="5564744"/>
            <a:ext cx="145752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3" y="627922"/>
            <a:ext cx="9832139" cy="1140418"/>
          </a:xfrm>
        </p:spPr>
        <p:txBody>
          <a:bodyPr/>
          <a:lstStyle/>
          <a:p>
            <a:pPr algn="ctr"/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082" y="1848307"/>
            <a:ext cx="8915400" cy="437690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Değişken </a:t>
            </a:r>
            <a:r>
              <a:rPr lang="tr-TR" dirty="0">
                <a:solidFill>
                  <a:schemeClr val="tx1"/>
                </a:solidFill>
              </a:rPr>
              <a:t>Nedir</a:t>
            </a:r>
          </a:p>
          <a:p>
            <a:r>
              <a:rPr lang="tr-TR" dirty="0">
                <a:solidFill>
                  <a:schemeClr val="tx1"/>
                </a:solidFill>
              </a:rPr>
              <a:t>Değişken </a:t>
            </a:r>
            <a:r>
              <a:rPr lang="tr-TR" dirty="0" smtClean="0">
                <a:solidFill>
                  <a:schemeClr val="tx1"/>
                </a:solidFill>
              </a:rPr>
              <a:t>Tanımlama</a:t>
            </a:r>
          </a:p>
          <a:p>
            <a:r>
              <a:rPr lang="tr-TR" dirty="0">
                <a:solidFill>
                  <a:schemeClr val="tx1"/>
                </a:solidFill>
              </a:rPr>
              <a:t>Değişken </a:t>
            </a:r>
            <a:r>
              <a:rPr lang="tr-TR" dirty="0" smtClean="0">
                <a:solidFill>
                  <a:schemeClr val="tx1"/>
                </a:solidFill>
              </a:rPr>
              <a:t>Kuralları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Final Değişkeni</a:t>
            </a:r>
          </a:p>
          <a:p>
            <a:r>
              <a:rPr lang="tr-TR" dirty="0">
                <a:solidFill>
                  <a:schemeClr val="tx1"/>
                </a:solidFill>
              </a:rPr>
              <a:t>Java Değişken </a:t>
            </a:r>
            <a:r>
              <a:rPr lang="tr-TR" dirty="0" smtClean="0">
                <a:solidFill>
                  <a:schemeClr val="tx1"/>
                </a:solidFill>
              </a:rPr>
              <a:t>Türleri</a:t>
            </a:r>
          </a:p>
          <a:p>
            <a:r>
              <a:rPr lang="tr-TR" dirty="0">
                <a:solidFill>
                  <a:schemeClr val="tx1"/>
                </a:solidFill>
              </a:rPr>
              <a:t>Veri </a:t>
            </a:r>
            <a:r>
              <a:rPr lang="tr-TR" dirty="0" smtClean="0">
                <a:solidFill>
                  <a:schemeClr val="tx1"/>
                </a:solidFill>
              </a:rPr>
              <a:t>Tipi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İlkel Veri Tipleri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Referans Veri Tipleri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String</a:t>
            </a:r>
            <a:r>
              <a:rPr lang="tr-TR" dirty="0" smtClean="0">
                <a:solidFill>
                  <a:schemeClr val="tx1"/>
                </a:solidFill>
              </a:rPr>
              <a:t> Veri Tipi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Null</a:t>
            </a:r>
            <a:r>
              <a:rPr lang="tr-TR" dirty="0" smtClean="0">
                <a:solidFill>
                  <a:schemeClr val="tx1"/>
                </a:solidFill>
              </a:rPr>
              <a:t> Veri Tipi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Sonuç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334846" cy="851993"/>
          </a:xfrm>
        </p:spPr>
        <p:txBody>
          <a:bodyPr/>
          <a:lstStyle/>
          <a:p>
            <a:pPr algn="ctr"/>
            <a:r>
              <a:rPr lang="tr-TR" dirty="0" err="1" smtClean="0"/>
              <a:t>Null</a:t>
            </a:r>
            <a:r>
              <a:rPr lang="tr-TR" dirty="0" smtClean="0"/>
              <a:t> Veri Tipi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658983"/>
            <a:ext cx="10193033" cy="42522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tr-TR" dirty="0">
                <a:solidFill>
                  <a:schemeClr val="tx1"/>
                </a:solidFill>
              </a:rPr>
              <a:t>, herhangi bir değere sahip olmama durumuna verilen isimdir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18" y="2724845"/>
            <a:ext cx="5153744" cy="1695687"/>
          </a:xfrm>
          <a:prstGeom prst="rect">
            <a:avLst/>
          </a:prstGeom>
        </p:spPr>
      </p:pic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61" y="3330831"/>
            <a:ext cx="183858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204218" cy="743039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766" y="1774323"/>
            <a:ext cx="9726536" cy="171123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/>
              <a:t>Java da kullandığımız değişkenler veri tipleri ile beraber kullanılarak kodlamalarımızda, </a:t>
            </a:r>
          </a:p>
          <a:p>
            <a:pPr marL="0" indent="0" algn="just">
              <a:buNone/>
            </a:pPr>
            <a:r>
              <a:rPr lang="tr-TR" dirty="0" smtClean="0"/>
              <a:t>projelerimizde kullandığımız değerleri tutar. </a:t>
            </a:r>
          </a:p>
          <a:p>
            <a:pPr marL="0" indent="0" algn="just">
              <a:buNone/>
            </a:pPr>
            <a:endParaRPr lang="tr-TR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/>
              <a:t>Bellekte yer açarak depolama yapar ve  daha sonra bu değişkenleri kodumuzun her yerinde </a:t>
            </a:r>
          </a:p>
          <a:p>
            <a:pPr marL="0" indent="0" algn="just">
              <a:buNone/>
            </a:pPr>
            <a:r>
              <a:rPr lang="tr-TR" dirty="0" smtClean="0"/>
              <a:t>kullanmamızı sağlar.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47" y="4075611"/>
            <a:ext cx="4312375" cy="24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8" y="1489165"/>
            <a:ext cx="9295462" cy="48865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www.bilgigunlugum.net/prog/java/java_degisken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(</a:t>
            </a:r>
            <a:r>
              <a:rPr lang="tr-TR" dirty="0">
                <a:hlinkClick r:id="rId3"/>
              </a:rPr>
              <a:t>https://www.baskent.edu.tr/~</a:t>
            </a:r>
            <a:r>
              <a:rPr lang="tr-TR" dirty="0" smtClean="0">
                <a:hlinkClick r:id="rId3"/>
              </a:rPr>
              <a:t>tkaracay/etudio/ders/prg/java/ch05/dataTypes.htm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(</a:t>
            </a:r>
            <a:r>
              <a:rPr lang="tr-TR" dirty="0">
                <a:hlinkClick r:id="rId4"/>
              </a:rPr>
              <a:t>https://www.mobilhanem.com/temel-java-dersleri-java-veri-tipleri-degiskenler</a:t>
            </a:r>
            <a:r>
              <a:rPr lang="tr-TR" dirty="0" smtClean="0">
                <a:hlinkClick r:id="rId4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5"/>
              </a:rPr>
              <a:t>https://kayademirli.com/javada-degiskenlerin-tanimlanmasi-ve-kullanilmasi</a:t>
            </a:r>
            <a:r>
              <a:rPr lang="tr-TR" dirty="0" smtClean="0">
                <a:hlinkClick r:id="rId5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6"/>
              </a:rPr>
              <a:t>http://kod5.org/</a:t>
            </a:r>
            <a:r>
              <a:rPr lang="tr-TR" dirty="0" err="1">
                <a:hlinkClick r:id="rId6"/>
              </a:rPr>
              <a:t>javada</a:t>
            </a:r>
            <a:r>
              <a:rPr lang="tr-TR" dirty="0">
                <a:hlinkClick r:id="rId6"/>
              </a:rPr>
              <a:t>-veri-tipleri-</a:t>
            </a:r>
            <a:r>
              <a:rPr lang="tr-TR" dirty="0" err="1">
                <a:hlinkClick r:id="rId6"/>
              </a:rPr>
              <a:t>degiskenler</a:t>
            </a:r>
            <a:r>
              <a:rPr lang="tr-TR" dirty="0">
                <a:hlinkClick r:id="rId6"/>
              </a:rPr>
              <a:t>-ve-diziler</a:t>
            </a:r>
            <a:r>
              <a:rPr lang="tr-TR" dirty="0" smtClean="0">
                <a:hlinkClick r:id="rId6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7"/>
              </a:rPr>
              <a:t>https://bizneyapiyoruzki.com/2018/13/yazilim/java-degiskenler-ve-veri-tipleri-giris</a:t>
            </a:r>
            <a:r>
              <a:rPr lang="tr-TR" dirty="0" smtClean="0">
                <a:hlinkClick r:id="rId7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8"/>
              </a:rPr>
              <a:t>https://</a:t>
            </a:r>
            <a:r>
              <a:rPr lang="tr-TR" dirty="0" smtClean="0">
                <a:hlinkClick r:id="rId8"/>
              </a:rPr>
              <a:t>merttopuz.com/yazilim/java/java-değişkenler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9"/>
              </a:rPr>
              <a:t>https://</a:t>
            </a:r>
            <a:r>
              <a:rPr lang="tr-TR" dirty="0" smtClean="0">
                <a:hlinkClick r:id="rId9"/>
              </a:rPr>
              <a:t>www.dijitalders.com/icerik/48/4677/java_degisken_tipleri.html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10"/>
              </a:rPr>
              <a:t>https://</a:t>
            </a:r>
            <a:r>
              <a:rPr lang="tr-TR" dirty="0" smtClean="0">
                <a:hlinkClick r:id="rId10"/>
              </a:rPr>
              <a:t>www.w3schools.com/java/java_variables.asp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11"/>
              </a:rPr>
              <a:t>https://</a:t>
            </a:r>
            <a:r>
              <a:rPr lang="tr-TR" dirty="0" smtClean="0">
                <a:hlinkClick r:id="rId11"/>
              </a:rPr>
              <a:t>www.tutorialspoint.com/java/java_variable_types.htm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12"/>
              </a:rPr>
              <a:t>https://</a:t>
            </a:r>
            <a:r>
              <a:rPr lang="tr-TR" dirty="0" smtClean="0">
                <a:hlinkClick r:id="rId12"/>
              </a:rPr>
              <a:t>www.javatpoint.com/java-variables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13"/>
              </a:rPr>
              <a:t>https://</a:t>
            </a:r>
            <a:r>
              <a:rPr lang="tr-TR" dirty="0" smtClean="0">
                <a:hlinkClick r:id="rId13"/>
              </a:rPr>
              <a:t>www.learnjavaonline.org/en/Variables_and_Types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>
                <a:hlinkClick r:id="rId14"/>
              </a:rPr>
              <a:t>https://</a:t>
            </a:r>
            <a:r>
              <a:rPr lang="tr-TR" dirty="0" smtClean="0">
                <a:hlinkClick r:id="rId14"/>
              </a:rPr>
              <a:t>docs.oracle.com/javase/tutorial/java/nutsandbolts/datatypes.html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1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144" y="271283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84918" y="4529540"/>
            <a:ext cx="5684715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Seda Nur POLATER 1911404047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</a:t>
            </a:r>
            <a:r>
              <a:rPr lang="tr-TR" dirty="0" smtClean="0">
                <a:solidFill>
                  <a:schemeClr val="tx1"/>
                </a:solidFill>
              </a:rPr>
              <a:t> : sedanurpolater7@gmail.com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30/05/2021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334846" cy="747490"/>
          </a:xfrm>
        </p:spPr>
        <p:txBody>
          <a:bodyPr/>
          <a:lstStyle/>
          <a:p>
            <a:pPr algn="ctr"/>
            <a:r>
              <a:rPr lang="tr-TR" dirty="0" smtClean="0">
                <a:cs typeface="Courier New" panose="02070309020205020404" pitchFamily="49" charset="0"/>
              </a:rPr>
              <a:t>Değişken Nedir</a:t>
            </a:r>
            <a:endParaRPr lang="tr-TR" dirty="0">
              <a:cs typeface="Courier New" panose="02070309020205020404" pitchFamily="49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371601"/>
            <a:ext cx="10193033" cy="49900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Değişken</a:t>
            </a:r>
            <a:r>
              <a:rPr lang="tr-TR" dirty="0" smtClean="0">
                <a:solidFill>
                  <a:schemeClr val="tx1"/>
                </a:solidFill>
              </a:rPr>
              <a:t> Java programı yürütülürken değeri tutan, veri değerlerini depolayan bir kaptır.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Değişken</a:t>
            </a:r>
            <a:r>
              <a:rPr lang="tr-TR" dirty="0" smtClean="0">
                <a:solidFill>
                  <a:schemeClr val="tx1"/>
                </a:solidFill>
              </a:rPr>
              <a:t> bellekte ayrılan alanın adıdır.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chemeClr val="tx1"/>
                </a:solidFill>
              </a:rPr>
              <a:t>Bilgisayar programında kullanılan verileri birbirinden ayırmak için verilen adlara 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değişken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denir.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11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75" y="3794032"/>
            <a:ext cx="3147196" cy="20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008275" cy="917307"/>
          </a:xfrm>
        </p:spPr>
        <p:txBody>
          <a:bodyPr/>
          <a:lstStyle/>
          <a:p>
            <a:pPr algn="ctr"/>
            <a:r>
              <a:rPr lang="tr-TR" dirty="0" smtClean="0"/>
              <a:t>Değişken Tanımlama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8721" y="1449977"/>
            <a:ext cx="10315892" cy="497694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Değişken</a:t>
            </a:r>
            <a:r>
              <a:rPr lang="tr-TR" sz="1900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oluşturmak için ilk olarak türünü belirlememiz gerekiyor. Ör. yazı tipinde , sayı </a:t>
            </a:r>
            <a:r>
              <a:rPr lang="tr-TR" dirty="0" smtClean="0">
                <a:solidFill>
                  <a:schemeClr val="tx1"/>
                </a:solidFill>
              </a:rPr>
              <a:t>tipinde,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</a:rPr>
              <a:t>ondalık </a:t>
            </a:r>
            <a:r>
              <a:rPr lang="tr-TR" dirty="0">
                <a:solidFill>
                  <a:schemeClr val="tx1"/>
                </a:solidFill>
              </a:rPr>
              <a:t>sayı tipinde veriler tutacaksa o veri tipinde bir değer atamamız </a:t>
            </a:r>
            <a:r>
              <a:rPr lang="tr-TR" dirty="0" smtClean="0">
                <a:solidFill>
                  <a:schemeClr val="tx1"/>
                </a:solidFill>
              </a:rPr>
              <a:t>gerekiyor.</a:t>
            </a: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Java </a:t>
            </a:r>
            <a:r>
              <a:rPr lang="tr-TR" dirty="0">
                <a:solidFill>
                  <a:schemeClr val="tx1"/>
                </a:solidFill>
              </a:rPr>
              <a:t>programlama dilinde, değişkenlerin kullanılmadan önce bildirimi yapılmalıdır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</a:rPr>
              <a:t>Değişkenler iki şekilde tanımlanabilir.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tr-T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veri_türü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değişken_adı</a:t>
            </a:r>
            <a:r>
              <a:rPr 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r-T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tr-T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r>
              <a:rPr lang="tr-T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name;</a:t>
            </a:r>
            <a:endParaRPr lang="tr-TR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endParaRPr lang="tr-T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veri_türü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değişken_adı</a:t>
            </a:r>
            <a:r>
              <a:rPr 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ilk_değer</a:t>
            </a:r>
            <a:r>
              <a:rPr 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tr-T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Char</a:t>
            </a:r>
            <a:r>
              <a:rPr lang="tr-T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karakter = ‘S’;</a:t>
            </a:r>
            <a:endParaRPr 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543852" cy="708301"/>
          </a:xfrm>
        </p:spPr>
        <p:txBody>
          <a:bodyPr/>
          <a:lstStyle/>
          <a:p>
            <a:pPr algn="ctr"/>
            <a:r>
              <a:rPr lang="tr-TR" dirty="0" smtClean="0"/>
              <a:t>Değişken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515291"/>
            <a:ext cx="10275175" cy="5042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1</a:t>
            </a:r>
            <a:r>
              <a:rPr lang="tr-TR" dirty="0" smtClean="0">
                <a:solidFill>
                  <a:schemeClr val="tx1"/>
                </a:solidFill>
              </a:rPr>
              <a:t>- Değişken </a:t>
            </a:r>
            <a:r>
              <a:rPr lang="tr-TR" dirty="0">
                <a:solidFill>
                  <a:schemeClr val="tx1"/>
                </a:solidFill>
              </a:rPr>
              <a:t>isimleri sayı ile başlayamaz</a:t>
            </a:r>
            <a:r>
              <a:rPr lang="tr-TR" dirty="0" smtClean="0">
                <a:solidFill>
                  <a:schemeClr val="tx1"/>
                </a:solidFill>
              </a:rPr>
              <a:t>.   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 - Her </a:t>
            </a:r>
            <a:r>
              <a:rPr lang="tr-TR" dirty="0">
                <a:solidFill>
                  <a:schemeClr val="tx1"/>
                </a:solidFill>
              </a:rPr>
              <a:t>değişkenin mutlaka bir tipi olmalıdır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3</a:t>
            </a:r>
            <a:r>
              <a:rPr lang="tr-TR" dirty="0" smtClean="0">
                <a:solidFill>
                  <a:schemeClr val="tx1"/>
                </a:solidFill>
              </a:rPr>
              <a:t> - Değişken </a:t>
            </a:r>
            <a:r>
              <a:rPr lang="tr-TR" dirty="0">
                <a:solidFill>
                  <a:schemeClr val="tx1"/>
                </a:solidFill>
              </a:rPr>
              <a:t>isimlerinde İngilizce </a:t>
            </a:r>
            <a:r>
              <a:rPr lang="tr-TR" dirty="0" smtClean="0">
                <a:solidFill>
                  <a:schemeClr val="tx1"/>
                </a:solidFill>
              </a:rPr>
              <a:t>karakterler </a:t>
            </a:r>
            <a:r>
              <a:rPr lang="tr-TR" dirty="0">
                <a:solidFill>
                  <a:schemeClr val="tx1"/>
                </a:solidFill>
              </a:rPr>
              <a:t>kullanılmalıdır.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4 - </a:t>
            </a:r>
            <a:r>
              <a:rPr lang="tr-TR" dirty="0">
                <a:solidFill>
                  <a:schemeClr val="tx1"/>
                </a:solidFill>
              </a:rPr>
              <a:t>Java büyük küçük harfe duyarlı </a:t>
            </a:r>
            <a:r>
              <a:rPr 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Case </a:t>
            </a:r>
            <a:r>
              <a:rPr lang="tr-T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Sensitive</a:t>
            </a:r>
            <a:r>
              <a:rPr 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tr-TR" dirty="0">
                <a:solidFill>
                  <a:schemeClr val="tx1"/>
                </a:solidFill>
              </a:rPr>
              <a:t>bir dildir.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5- </a:t>
            </a:r>
            <a:r>
              <a:rPr lang="tr-TR" dirty="0" smtClean="0">
                <a:solidFill>
                  <a:schemeClr val="tx1"/>
                </a:solidFill>
              </a:rPr>
              <a:t>Java </a:t>
            </a:r>
            <a:r>
              <a:rPr lang="tr-T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</a:t>
            </a:r>
            <a:r>
              <a:rPr lang="tr-T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olarak adlandırılan kuralda değişken adlarında ilk isim küçük harf ile diğer isimler büyük harfler ile başlar.</a:t>
            </a:r>
            <a:endParaRPr lang="tr-T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Çarpma 5"/>
          <p:cNvSpPr/>
          <p:nvPr/>
        </p:nvSpPr>
        <p:spPr>
          <a:xfrm>
            <a:off x="3869846" y="2003236"/>
            <a:ext cx="339634" cy="36576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" name="Çarpma 7"/>
          <p:cNvSpPr/>
          <p:nvPr/>
        </p:nvSpPr>
        <p:spPr>
          <a:xfrm>
            <a:off x="1690995" y="2003236"/>
            <a:ext cx="339634" cy="36576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46632"/>
              </p:ext>
            </p:extLst>
          </p:nvPr>
        </p:nvGraphicFramePr>
        <p:xfrm>
          <a:off x="1690994" y="2003236"/>
          <a:ext cx="446161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550">
                  <a:extLst>
                    <a:ext uri="{9D8B030D-6E8A-4147-A177-3AD203B41FA5}">
                      <a16:colId xmlns:a16="http://schemas.microsoft.com/office/drawing/2014/main" val="2579975564"/>
                    </a:ext>
                  </a:extLst>
                </a:gridCol>
                <a:gridCol w="2299062">
                  <a:extLst>
                    <a:ext uri="{9D8B030D-6E8A-4147-A177-3AD203B41FA5}">
                      <a16:colId xmlns:a16="http://schemas.microsoft.com/office/drawing/2014/main" val="4097551343"/>
                    </a:ext>
                  </a:extLst>
                </a:gridCol>
              </a:tblGrid>
              <a:tr h="1066535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tr-TR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1sayi; </a:t>
                      </a: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buFont typeface="Wingdings" panose="05000000000000000000" pitchFamily="2" charset="2"/>
                        <a:buChar char="ü"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sayi1;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tr-TR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tr-TR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2name;</a:t>
                      </a: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endParaRPr lang="tr-TR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Font typeface="Wingdings" panose="05000000000000000000" pitchFamily="2" charset="2"/>
                        <a:buChar char="ü"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tr-TR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name2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03269"/>
                  </a:ext>
                </a:extLst>
              </a:tr>
            </a:tbl>
          </a:graphicData>
        </a:graphic>
      </p:graphicFrame>
      <p:sp>
        <p:nvSpPr>
          <p:cNvPr id="12" name="Çarpma 11"/>
          <p:cNvSpPr/>
          <p:nvPr/>
        </p:nvSpPr>
        <p:spPr>
          <a:xfrm>
            <a:off x="1690994" y="4036422"/>
            <a:ext cx="339635" cy="412759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28528"/>
              </p:ext>
            </p:extLst>
          </p:nvPr>
        </p:nvGraphicFramePr>
        <p:xfrm>
          <a:off x="1639040" y="4036422"/>
          <a:ext cx="2230806" cy="471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0806">
                  <a:extLst>
                    <a:ext uri="{9D8B030D-6E8A-4147-A177-3AD203B41FA5}">
                      <a16:colId xmlns:a16="http://schemas.microsoft.com/office/drawing/2014/main" val="2541661149"/>
                    </a:ext>
                  </a:extLst>
                </a:gridCol>
              </a:tblGrid>
              <a:tr h="471479">
                <a:tc>
                  <a:txBody>
                    <a:bodyPr/>
                    <a:lstStyle/>
                    <a:p>
                      <a:r>
                        <a:rPr lang="tr-TR" dirty="0" smtClean="0"/>
                        <a:t>      </a:t>
                      </a:r>
                      <a:r>
                        <a:rPr lang="tr-T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sayi</a:t>
                      </a:r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89222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15" y="17179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334846" cy="695239"/>
          </a:xfrm>
        </p:spPr>
        <p:txBody>
          <a:bodyPr/>
          <a:lstStyle/>
          <a:p>
            <a:pPr algn="ctr"/>
            <a:r>
              <a:rPr lang="tr-TR" dirty="0"/>
              <a:t>Değişken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515291"/>
            <a:ext cx="10193033" cy="4963886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6</a:t>
            </a:r>
            <a:r>
              <a:rPr lang="tr-TR" dirty="0" smtClean="0">
                <a:solidFill>
                  <a:schemeClr val="tx1"/>
                </a:solidFill>
              </a:rPr>
              <a:t> - Değişken </a:t>
            </a:r>
            <a:r>
              <a:rPr lang="tr-TR" dirty="0">
                <a:solidFill>
                  <a:schemeClr val="tx1"/>
                </a:solidFill>
              </a:rPr>
              <a:t>isimlerinde boşluk kullanılamaz.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7</a:t>
            </a:r>
            <a:r>
              <a:rPr lang="tr-TR" dirty="0" smtClean="0">
                <a:solidFill>
                  <a:schemeClr val="tx1"/>
                </a:solidFill>
              </a:rPr>
              <a:t> - Değişkenler </a:t>
            </a:r>
            <a:r>
              <a:rPr lang="tr-TR" dirty="0">
                <a:solidFill>
                  <a:schemeClr val="tx1"/>
                </a:solidFill>
              </a:rPr>
              <a:t>değer atanmadan kullanılamaz. 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8</a:t>
            </a:r>
            <a:r>
              <a:rPr lang="tr-TR" dirty="0" smtClean="0">
                <a:solidFill>
                  <a:schemeClr val="tx1"/>
                </a:solidFill>
              </a:rPr>
              <a:t> - Aynı </a:t>
            </a:r>
            <a:r>
              <a:rPr lang="tr-TR" dirty="0">
                <a:solidFill>
                  <a:schemeClr val="tx1"/>
                </a:solidFill>
              </a:rPr>
              <a:t>tipteki değişkenler tek satırda tanımlanabilir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9</a:t>
            </a:r>
            <a:r>
              <a:rPr lang="tr-TR" dirty="0" smtClean="0">
                <a:solidFill>
                  <a:schemeClr val="tx1"/>
                </a:solidFill>
              </a:rPr>
              <a:t> - Java’da </a:t>
            </a:r>
            <a:r>
              <a:rPr lang="tr-TR" dirty="0">
                <a:solidFill>
                  <a:schemeClr val="tx1"/>
                </a:solidFill>
              </a:rPr>
              <a:t>değişken isimleri harf ile, “$”(dolar işareti) ile veya “_” (alt çizgi) ile başlayabilir.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4232"/>
              </p:ext>
            </p:extLst>
          </p:nvPr>
        </p:nvGraphicFramePr>
        <p:xfrm>
          <a:off x="1691425" y="1990836"/>
          <a:ext cx="3213971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3971">
                  <a:extLst>
                    <a:ext uri="{9D8B030D-6E8A-4147-A177-3AD203B41FA5}">
                      <a16:colId xmlns:a16="http://schemas.microsoft.com/office/drawing/2014/main" val="2435264144"/>
                    </a:ext>
                  </a:extLst>
                </a:gridCol>
              </a:tblGrid>
              <a:tr h="79317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r-T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sayi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1;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tr-TR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sayi_1;            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tr-TR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40617"/>
                  </a:ext>
                </a:extLst>
              </a:tr>
            </a:tbl>
          </a:graphicData>
        </a:graphic>
      </p:graphicFrame>
      <p:sp>
        <p:nvSpPr>
          <p:cNvPr id="9" name="Çarpma 8"/>
          <p:cNvSpPr/>
          <p:nvPr/>
        </p:nvSpPr>
        <p:spPr>
          <a:xfrm>
            <a:off x="4919399" y="1941661"/>
            <a:ext cx="332378" cy="44413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Çarpma 9"/>
          <p:cNvSpPr/>
          <p:nvPr/>
        </p:nvSpPr>
        <p:spPr>
          <a:xfrm>
            <a:off x="1691425" y="1950021"/>
            <a:ext cx="346381" cy="40129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94153"/>
              </p:ext>
            </p:extLst>
          </p:nvPr>
        </p:nvGraphicFramePr>
        <p:xfrm>
          <a:off x="4905396" y="1990255"/>
          <a:ext cx="2977391" cy="11829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77391">
                  <a:extLst>
                    <a:ext uri="{9D8B030D-6E8A-4147-A177-3AD203B41FA5}">
                      <a16:colId xmlns:a16="http://schemas.microsoft.com/office/drawing/2014/main" val="2435264144"/>
                    </a:ext>
                  </a:extLst>
                </a:gridCol>
              </a:tblGrid>
              <a:tr h="1182970">
                <a:tc>
                  <a:txBody>
                    <a:bodyPr/>
                    <a:lstStyle/>
                    <a:p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name;</a:t>
                      </a:r>
                      <a:endParaRPr lang="tr-TR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tr-TR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firstName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40617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1525"/>
              </p:ext>
            </p:extLst>
          </p:nvPr>
        </p:nvGraphicFramePr>
        <p:xfrm>
          <a:off x="1691425" y="4504914"/>
          <a:ext cx="7883649" cy="5326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77510">
                  <a:extLst>
                    <a:ext uri="{9D8B030D-6E8A-4147-A177-3AD203B41FA5}">
                      <a16:colId xmlns:a16="http://schemas.microsoft.com/office/drawing/2014/main" val="1627098213"/>
                    </a:ext>
                  </a:extLst>
                </a:gridCol>
                <a:gridCol w="4706139">
                  <a:extLst>
                    <a:ext uri="{9D8B030D-6E8A-4147-A177-3AD203B41FA5}">
                      <a16:colId xmlns:a16="http://schemas.microsoft.com/office/drawing/2014/main" val="111064765"/>
                    </a:ext>
                  </a:extLst>
                </a:gridCol>
              </a:tblGrid>
              <a:tr h="53264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r-T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sayi1, sayi2;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</a:t>
                      </a:r>
                      <a:r>
                        <a:rPr lang="tr-T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sayi1=0,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name=’’Ahmet’’;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7827"/>
                  </a:ext>
                </a:extLst>
              </a:tr>
            </a:tbl>
          </a:graphicData>
        </a:graphic>
      </p:graphicFrame>
      <p:sp>
        <p:nvSpPr>
          <p:cNvPr id="14" name="Çarpma 13"/>
          <p:cNvSpPr/>
          <p:nvPr/>
        </p:nvSpPr>
        <p:spPr>
          <a:xfrm>
            <a:off x="4985222" y="4498583"/>
            <a:ext cx="287383" cy="31528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83557"/>
              </p:ext>
            </p:extLst>
          </p:nvPr>
        </p:nvGraphicFramePr>
        <p:xfrm>
          <a:off x="1705428" y="5639091"/>
          <a:ext cx="3213971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3971">
                  <a:extLst>
                    <a:ext uri="{9D8B030D-6E8A-4147-A177-3AD203B41FA5}">
                      <a16:colId xmlns:a16="http://schemas.microsoft.com/office/drawing/2014/main" val="256894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r-T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İnt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$a = 0;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r-TR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tr-T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_b = 7.0f;</a:t>
                      </a:r>
                      <a:endParaRPr lang="tr-T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1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969086" cy="642987"/>
          </a:xfrm>
        </p:spPr>
        <p:txBody>
          <a:bodyPr/>
          <a:lstStyle/>
          <a:p>
            <a:pPr algn="ctr"/>
            <a:r>
              <a:rPr lang="tr-TR" dirty="0" smtClean="0"/>
              <a:t>Final Değişkeni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1579" y="1522682"/>
            <a:ext cx="10193033" cy="48593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tx1"/>
                </a:solidFill>
              </a:rPr>
              <a:t>Final Terimi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	Java </a:t>
            </a:r>
            <a:r>
              <a:rPr lang="tr-TR" dirty="0">
                <a:solidFill>
                  <a:schemeClr val="tx1"/>
                </a:solidFill>
              </a:rPr>
              <a:t>dilinde </a:t>
            </a:r>
            <a:r>
              <a:rPr lang="tr-TR" dirty="0" smtClean="0">
                <a:solidFill>
                  <a:schemeClr val="tx1"/>
                </a:solidFill>
              </a:rPr>
              <a:t>değişken </a:t>
            </a:r>
            <a:r>
              <a:rPr lang="tr-TR" dirty="0">
                <a:solidFill>
                  <a:schemeClr val="tx1"/>
                </a:solidFill>
              </a:rPr>
              <a:t>yerine sabit kullanmak istersek </a:t>
            </a:r>
            <a:r>
              <a:rPr lang="tr-TR" dirty="0" smtClean="0">
                <a:solidFill>
                  <a:schemeClr val="tx1"/>
                </a:solidFill>
              </a:rPr>
              <a:t>tanımın başına </a:t>
            </a:r>
            <a:r>
              <a:rPr lang="tr-TR" dirty="0">
                <a:solidFill>
                  <a:schemeClr val="tx1"/>
                </a:solidFill>
              </a:rPr>
              <a:t>final </a:t>
            </a:r>
            <a:r>
              <a:rPr lang="tr-TR" dirty="0" smtClean="0">
                <a:solidFill>
                  <a:schemeClr val="tx1"/>
                </a:solidFill>
              </a:rPr>
              <a:t>sözcüğünü </a:t>
            </a:r>
            <a:r>
              <a:rPr lang="tr-TR" dirty="0">
                <a:solidFill>
                  <a:schemeClr val="tx1"/>
                </a:solidFill>
              </a:rPr>
              <a:t>getiririz. Final </a:t>
            </a:r>
            <a:r>
              <a:rPr lang="tr-TR" dirty="0" smtClean="0">
                <a:solidFill>
                  <a:schemeClr val="tx1"/>
                </a:solidFill>
              </a:rPr>
              <a:t>olarak tanımlanan </a:t>
            </a:r>
            <a:r>
              <a:rPr lang="tr-TR" dirty="0">
                <a:solidFill>
                  <a:schemeClr val="tx1"/>
                </a:solidFill>
              </a:rPr>
              <a:t>sabitlerin bir kere </a:t>
            </a:r>
            <a:r>
              <a:rPr lang="tr-TR" dirty="0" smtClean="0">
                <a:solidFill>
                  <a:schemeClr val="tx1"/>
                </a:solidFill>
              </a:rPr>
              <a:t>değerleri </a:t>
            </a:r>
            <a:r>
              <a:rPr lang="tr-TR" dirty="0">
                <a:solidFill>
                  <a:schemeClr val="tx1"/>
                </a:solidFill>
              </a:rPr>
              <a:t>verildikten sonra </a:t>
            </a:r>
            <a:r>
              <a:rPr lang="tr-TR" dirty="0" smtClean="0">
                <a:solidFill>
                  <a:schemeClr val="tx1"/>
                </a:solidFill>
              </a:rPr>
              <a:t>değiştirilemez.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7" y="4999519"/>
            <a:ext cx="4498674" cy="1513572"/>
          </a:xfrm>
          <a:prstGeom prst="rect">
            <a:avLst/>
          </a:prstGeom>
        </p:spPr>
      </p:pic>
      <p:pic>
        <p:nvPicPr>
          <p:cNvPr id="9" name="Resim 8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50" y="5541962"/>
            <a:ext cx="2067213" cy="428685"/>
          </a:xfrm>
          <a:prstGeom prst="rect">
            <a:avLst/>
          </a:prstGeom>
        </p:spPr>
      </p:pic>
      <p:pic>
        <p:nvPicPr>
          <p:cNvPr id="10" name="Resim 9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7" y="2916089"/>
            <a:ext cx="4498674" cy="1625832"/>
          </a:xfrm>
          <a:prstGeom prst="rect">
            <a:avLst/>
          </a:prstGeom>
        </p:spPr>
      </p:pic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62" y="3343188"/>
            <a:ext cx="257210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91601" cy="682176"/>
          </a:xfrm>
        </p:spPr>
        <p:txBody>
          <a:bodyPr/>
          <a:lstStyle/>
          <a:p>
            <a:pPr algn="ctr"/>
            <a:r>
              <a:rPr lang="tr-TR" dirty="0" smtClean="0"/>
              <a:t>Java Değişken Türleri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72004"/>
              </p:ext>
            </p:extLst>
          </p:nvPr>
        </p:nvGraphicFramePr>
        <p:xfrm>
          <a:off x="2374134" y="2364376"/>
          <a:ext cx="7929181" cy="297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53736" y="624111"/>
            <a:ext cx="7347909" cy="721364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Java Değişken </a:t>
            </a:r>
            <a:r>
              <a:rPr lang="tr-TR" dirty="0" smtClean="0"/>
              <a:t>Türleri / Nesne </a:t>
            </a:r>
            <a:endParaRPr lang="tr-TR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1" y="1658983"/>
            <a:ext cx="6658904" cy="2648320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51" y="5045193"/>
            <a:ext cx="2896004" cy="895475"/>
          </a:xfrm>
          <a:prstGeom prst="rect">
            <a:avLst/>
          </a:prstGeom>
        </p:spPr>
      </p:pic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020"/>
              </p:ext>
            </p:extLst>
          </p:nvPr>
        </p:nvGraphicFramePr>
        <p:xfrm>
          <a:off x="1311580" y="1658983"/>
          <a:ext cx="3182043" cy="44936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82043">
                  <a:extLst>
                    <a:ext uri="{9D8B030D-6E8A-4147-A177-3AD203B41FA5}">
                      <a16:colId xmlns:a16="http://schemas.microsoft.com/office/drawing/2014/main" val="2554542198"/>
                    </a:ext>
                  </a:extLst>
                </a:gridCol>
              </a:tblGrid>
              <a:tr h="4493623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tr-TR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Nesne Değişkenleri (</a:t>
                      </a:r>
                      <a:r>
                        <a:rPr lang="tr-TR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</a:t>
                      </a:r>
                      <a:r>
                        <a:rPr lang="tr-TR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tr-TR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Variables</a:t>
                      </a:r>
                      <a:r>
                        <a:rPr lang="tr-TR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 algn="ctr" fontAlgn="base">
                        <a:buNone/>
                      </a:pPr>
                      <a:endParaRPr lang="tr-TR" sz="18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fontAlgn="base">
                        <a:buFont typeface="Wingdings" panose="05000000000000000000" pitchFamily="2" charset="2"/>
                        <a:buChar char="v"/>
                      </a:pPr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Bir sınıftan üretilen tüm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nesneler için farklı değer içeren ve statik</a:t>
                      </a:r>
                      <a:r>
                        <a:rPr lang="tr-TR" sz="1800" b="0" baseline="0" dirty="0" smtClean="0">
                          <a:solidFill>
                            <a:schemeClr val="tx1"/>
                          </a:solidFill>
                        </a:rPr>
                        <a:t> olmayan </a:t>
                      </a:r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veri alanlarıdır. </a:t>
                      </a:r>
                    </a:p>
                    <a:p>
                      <a:pPr fontAlgn="base">
                        <a:buFont typeface="Courier New" panose="02070309020205020404" pitchFamily="49" charset="0"/>
                        <a:buNone/>
                      </a:pPr>
                      <a:endParaRPr lang="tr-T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fontAlgn="base">
                        <a:buFont typeface="Wingdings" panose="05000000000000000000" pitchFamily="2" charset="2"/>
                        <a:buChar char="v"/>
                      </a:pPr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Sınıf içinde ancak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yönetimin dışındadır. </a:t>
                      </a:r>
                    </a:p>
                    <a:p>
                      <a:pPr fontAlgn="base">
                        <a:buFont typeface="Courier New" panose="02070309020205020404" pitchFamily="49" charset="0"/>
                        <a:buChar char="o"/>
                      </a:pPr>
                      <a:endParaRPr lang="tr-T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fontAlgn="base">
                        <a:buFont typeface="Wingdings" panose="05000000000000000000" pitchFamily="2" charset="2"/>
                        <a:buChar char="v"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Bu değişkeninin</a:t>
                      </a:r>
                    </a:p>
                    <a:p>
                      <a:pPr marL="0" indent="0" fontAlgn="base">
                        <a:buFont typeface="Wingdings" panose="05000000000000000000" pitchFamily="2" charset="2"/>
                        <a:buNone/>
                      </a:pP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başlatılması zorunlu değildir. </a:t>
                      </a:r>
                      <a:r>
                        <a:rPr lang="tr-T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Varsayılan değeri 0'dır</a:t>
                      </a:r>
                      <a:endParaRPr lang="tr-T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0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9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2929</TotalTime>
  <Words>923</Words>
  <Application>Microsoft Office PowerPoint</Application>
  <PresentationFormat>Geniş ekran</PresentationFormat>
  <Paragraphs>299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</vt:lpstr>
      <vt:lpstr>Wingdings 3</vt:lpstr>
      <vt:lpstr>Duman</vt:lpstr>
      <vt:lpstr>Java’da Değişkenler</vt:lpstr>
      <vt:lpstr>İçindekiler</vt:lpstr>
      <vt:lpstr>Değişken Nedir</vt:lpstr>
      <vt:lpstr>Değişken Tanımlama</vt:lpstr>
      <vt:lpstr>Değişken Kuralları</vt:lpstr>
      <vt:lpstr>Değişken Kuralları</vt:lpstr>
      <vt:lpstr>Final Değişkeni</vt:lpstr>
      <vt:lpstr>Java Değişken Türleri</vt:lpstr>
      <vt:lpstr>Java Değişken Türleri / Nesne </vt:lpstr>
      <vt:lpstr>Java Değişken Türleri / Lokal</vt:lpstr>
      <vt:lpstr>Java Değişken Türleri / Statik</vt:lpstr>
      <vt:lpstr>Veri Tipi</vt:lpstr>
      <vt:lpstr>Veri Tipleri </vt:lpstr>
      <vt:lpstr>İlkel Veri Tipleri</vt:lpstr>
      <vt:lpstr>İlkel Veri Tipleri / Tamsayılar</vt:lpstr>
      <vt:lpstr>İlkel Veri Tipleri / Ondalıklı Sayılar</vt:lpstr>
      <vt:lpstr>İlkel Veri Tipleri </vt:lpstr>
      <vt:lpstr>Referans Veri Tipi</vt:lpstr>
      <vt:lpstr>String Veri Tipi</vt:lpstr>
      <vt:lpstr>Null Veri Tipi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ronaldinho424</cp:lastModifiedBy>
  <cp:revision>165</cp:revision>
  <dcterms:created xsi:type="dcterms:W3CDTF">2020-04-15T07:57:29Z</dcterms:created>
  <dcterms:modified xsi:type="dcterms:W3CDTF">2021-06-07T16:06:46Z</dcterms:modified>
</cp:coreProperties>
</file>