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7" r:id="rId3"/>
    <p:sldId id="275" r:id="rId4"/>
    <p:sldId id="276" r:id="rId5"/>
    <p:sldId id="277" r:id="rId6"/>
    <p:sldId id="278" r:id="rId7"/>
    <p:sldId id="279" r:id="rId8"/>
    <p:sldId id="280" r:id="rId9"/>
    <p:sldId id="282" r:id="rId10"/>
    <p:sldId id="281" r:id="rId11"/>
    <p:sldId id="258" r:id="rId12"/>
    <p:sldId id="272" r:id="rId13"/>
    <p:sldId id="273" r:id="rId14"/>
    <p:sldId id="287" r:id="rId15"/>
    <p:sldId id="286" r:id="rId16"/>
    <p:sldId id="285" r:id="rId17"/>
    <p:sldId id="284" r:id="rId18"/>
    <p:sldId id="283" r:id="rId19"/>
    <p:sldId id="261" r:id="rId20"/>
    <p:sldId id="288" r:id="rId21"/>
    <p:sldId id="271" r:id="rId22"/>
    <p:sldId id="262" r:id="rId23"/>
    <p:sldId id="289" r:id="rId24"/>
    <p:sldId id="295" r:id="rId25"/>
    <p:sldId id="294" r:id="rId26"/>
    <p:sldId id="293" r:id="rId27"/>
    <p:sldId id="291" r:id="rId28"/>
    <p:sldId id="292" r:id="rId29"/>
    <p:sldId id="290" r:id="rId30"/>
    <p:sldId id="296" r:id="rId31"/>
    <p:sldId id="299" r:id="rId32"/>
    <p:sldId id="298" r:id="rId33"/>
    <p:sldId id="264" r:id="rId34"/>
    <p:sldId id="297" r:id="rId35"/>
    <p:sldId id="265" r:id="rId36"/>
    <p:sldId id="300" r:id="rId37"/>
    <p:sldId id="263" r:id="rId38"/>
    <p:sldId id="266" r:id="rId39"/>
    <p:sldId id="270" r:id="rId40"/>
    <p:sldId id="259" r:id="rId41"/>
    <p:sldId id="274" r:id="rId42"/>
    <p:sldId id="26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F5746-4C1D-4A08-B9B2-0B9B33BC3125}" v="47" dt="2021-04-18T15:41:27.983"/>
    <p1510:client id="{258F463F-9D8D-4860-8F68-8C4320A51890}" v="1881" dt="2021-04-16T11:12:30.908"/>
    <p1510:client id="{429BE9CF-E594-4DA4-8A12-46C3F6D3CC98}" v="2155" dt="2021-06-12T12:05:13.139"/>
    <p1510:client id="{4C31C86C-2EC4-4FCB-BEBF-2F08B7ECC5B0}" v="1116" dt="2021-06-14T09:51:40.333"/>
    <p1510:client id="{958780CF-ED4C-4080-B2D6-9E8202F5B109}" v="160" dt="2021-04-16T11:16:54.267"/>
    <p1510:client id="{9FB7F103-D344-421D-9A53-4942832559C9}" v="13" dt="2021-04-16T11:13:44.861"/>
    <p1510:client id="{BF67FAF8-97FB-4B3A-A13F-1BD2C65CA84B}" v="875" dt="2021-06-13T15:14:15.577"/>
    <p1510:client id="{C2CFB661-EF67-4D72-BF0E-E4C06FC3659B}" v="12" dt="2021-06-11T14:05:09.247"/>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120" d="100"/>
          <a:sy n="120"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6/16/2021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www.javatpoint.com/java-reader-class" TargetMode="External"/><Relationship Id="rId13" Type="http://schemas.openxmlformats.org/officeDocument/2006/relationships/image" Target="../media/image1.jpeg"/><Relationship Id="rId3" Type="http://schemas.openxmlformats.org/officeDocument/2006/relationships/hyperlink" Target="https://docs.oracle.com/javase/7/docs/api/java/io/CharArrayReader.html" TargetMode="External"/><Relationship Id="rId7" Type="http://schemas.openxmlformats.org/officeDocument/2006/relationships/hyperlink" Target="http://tutorials.jenkov.com/java-io/chararrayreader.html" TargetMode="External"/><Relationship Id="rId12" Type="http://schemas.openxmlformats.org/officeDocument/2006/relationships/hyperlink" Target="https://forum.java.com.tr/java-nesneler-ve-siniflar/" TargetMode="External"/><Relationship Id="rId2" Type="http://schemas.openxmlformats.org/officeDocument/2006/relationships/hyperlink" Target="https://www.javatpoint.com/java-chararrayreader-class" TargetMode="External"/><Relationship Id="rId16" Type="http://schemas.openxmlformats.org/officeDocument/2006/relationships/hyperlink" Target="http://youtube.com/bmdersleri" TargetMode="External"/><Relationship Id="rId1" Type="http://schemas.openxmlformats.org/officeDocument/2006/relationships/slideLayout" Target="../slideLayouts/slideLayout2.xml"/><Relationship Id="rId6" Type="http://schemas.openxmlformats.org/officeDocument/2006/relationships/hyperlink" Target="https://tr.wikipedia.org/wiki/Karakter_kodlamas&#305;" TargetMode="External"/><Relationship Id="rId11" Type="http://schemas.openxmlformats.org/officeDocument/2006/relationships/hyperlink" Target="https://tr.wikipedia.org/wiki/Soyut_s%C4%B1n%C4%B1f" TargetMode="External"/><Relationship Id="rId5" Type="http://schemas.openxmlformats.org/officeDocument/2006/relationships/hyperlink" Target="http://www.baskent.edu.tr/~tkaracay/etudio/ders/prg/java/ch19/javaio/reader/Reader.pdf" TargetMode="External"/><Relationship Id="rId15" Type="http://schemas.openxmlformats.org/officeDocument/2006/relationships/image" Target="../media/image3.png"/><Relationship Id="rId10" Type="http://schemas.openxmlformats.org/officeDocument/2006/relationships/hyperlink" Target="https://way2java.com/io/pipedreader-and-pipedwriter-piping-data/" TargetMode="External"/><Relationship Id="rId4" Type="http://schemas.openxmlformats.org/officeDocument/2006/relationships/hyperlink" Target="http://www.baskent.edu.tr/~tkaracay/etudio/ders/prg/java/ch19/javaio/inputStream/filterInputStream/BufferedInputStream.pdf" TargetMode="External"/><Relationship Id="rId9" Type="http://schemas.openxmlformats.org/officeDocument/2006/relationships/hyperlink" Target="http://tutorials.jenkov.com/java-io/pipedreader.html" TargetMode="External"/><Relationship Id="rId14" Type="http://schemas.openxmlformats.org/officeDocument/2006/relationships/hyperlink" Target="https://www.youtube.com/channel/UCIdYgV-XFjv9q0IHtzUTtQw"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javatpoint.com/java-reader-class" TargetMode="External"/><Relationship Id="rId13" Type="http://schemas.openxmlformats.org/officeDocument/2006/relationships/hyperlink" Target="https://www.youtube.com/channel/UCIdYgV-XFjv9q0IHtzUTtQw" TargetMode="External"/><Relationship Id="rId3" Type="http://schemas.openxmlformats.org/officeDocument/2006/relationships/hyperlink" Target="https://docs.oracle.com/javase/7/docs/api/java/io/PipedReader.html" TargetMode="External"/><Relationship Id="rId7" Type="http://schemas.openxmlformats.org/officeDocument/2006/relationships/hyperlink" Target="https://www.tasarimkodlama.com/java-programlama/java-bufferedreader-ile-dosya-okuma/#:~:text=BufferedReader%2C%20bir%20girdi%20ak&#305;&#351;&#305;ndaki%20metni,bir%20okuma%20talebine%20neden%20olur" TargetMode="External"/><Relationship Id="rId12" Type="http://schemas.openxmlformats.org/officeDocument/2006/relationships/image" Target="../media/image1.jpeg"/><Relationship Id="rId2" Type="http://schemas.openxmlformats.org/officeDocument/2006/relationships/hyperlink" Target="https://www.javatpoint.com/java-pipedreader-class" TargetMode="External"/><Relationship Id="rId1" Type="http://schemas.openxmlformats.org/officeDocument/2006/relationships/slideLayout" Target="../slideLayouts/slideLayout2.xml"/><Relationship Id="rId6" Type="http://schemas.openxmlformats.org/officeDocument/2006/relationships/hyperlink" Target="https://www.tasarimkodlama.com/java-programlama/java-bufferedreader-ile-dosya-okuma/" TargetMode="External"/><Relationship Id="rId11" Type="http://schemas.openxmlformats.org/officeDocument/2006/relationships/hyperlink" Target="http://yazilimcity.net/java-extends-nedir-ne-ise-yarar-nasil-kullanilir/" TargetMode="External"/><Relationship Id="rId5" Type="http://schemas.openxmlformats.org/officeDocument/2006/relationships/hyperlink" Target="https://www.programiz.com/java-programming/reader" TargetMode="External"/><Relationship Id="rId15" Type="http://schemas.openxmlformats.org/officeDocument/2006/relationships/hyperlink" Target="http://youtube.com/bmdersleri" TargetMode="External"/><Relationship Id="rId10" Type="http://schemas.openxmlformats.org/officeDocument/2006/relationships/hyperlink" Target="https://www.dijitalders.com/icerik/44/3299/java_class_yapisinda_miras_inheritance_ve_uzatma_extends_islemleri.html" TargetMode="External"/><Relationship Id="rId4" Type="http://schemas.openxmlformats.org/officeDocument/2006/relationships/hyperlink" Target="https://blog.burakkutbay.com/java-abstract-class-kullanimi.html/" TargetMode="External"/><Relationship Id="rId9" Type="http://schemas.openxmlformats.org/officeDocument/2006/relationships/hyperlink" Target="https://web.cs.hacettepe.edu.tr/~bbm102/misc/java_notes_by_oa.pdf" TargetMode="External"/><Relationship Id="rId1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Java Okuyucu Sınıflar</a:t>
            </a:r>
            <a:endParaRPr lang="tr-TR" sz="3600" b="1" dirty="0"/>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Talha Nurdağ-1911404045</a:t>
            </a:r>
            <a:endParaRPr lang="tr-TR" b="1" dirty="0">
              <a:solidFill>
                <a:schemeClr val="tx1"/>
              </a:solidFill>
            </a:endParaRPr>
          </a:p>
          <a:p>
            <a:r>
              <a:rPr lang="tr-TR" dirty="0">
                <a:solidFill>
                  <a:schemeClr val="tx1"/>
                </a:solidFill>
              </a:rPr>
              <a:t>Tarih                            : 11/06/2021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Java Okuyucu Sınıflar</a:t>
            </a:r>
            <a:br>
              <a:rPr lang="en-US" dirty="0"/>
            </a:b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14222"/>
            <a:ext cx="6446280" cy="4980412"/>
          </a:xfrm>
        </p:spPr>
        <p:txBody>
          <a:bodyPr vert="horz" lIns="91440" tIns="45720" rIns="91440" bIns="45720" rtlCol="0" anchor="t">
            <a:normAutofit/>
          </a:bodyPr>
          <a:lstStyle/>
          <a:p>
            <a:pPr algn="just"/>
            <a:endParaRPr lang="tr-TR" noProof="1">
              <a:ea typeface="+mn-lt"/>
              <a:cs typeface="+mn-lt"/>
            </a:endParaRPr>
          </a:p>
          <a:p>
            <a:pPr algn="just"/>
            <a:r>
              <a:rPr lang="tr-TR" noProof="1">
                <a:ea typeface="+mn-lt"/>
                <a:cs typeface="+mn-lt"/>
              </a:rPr>
              <a:t>Karekter akımlarını okuyan </a:t>
            </a:r>
            <a:r>
              <a:rPr lang="tr-TR" b="1" noProof="1">
                <a:ea typeface="+mn-lt"/>
                <a:cs typeface="+mn-lt"/>
              </a:rPr>
              <a:t>soyut (abstract)</a:t>
            </a:r>
            <a:r>
              <a:rPr lang="tr-TR" noProof="1">
                <a:ea typeface="+mn-lt"/>
                <a:cs typeface="+mn-lt"/>
              </a:rPr>
              <a:t> sınıftır. </a:t>
            </a:r>
            <a:endParaRPr lang="tr-TR" noProof="1"/>
          </a:p>
          <a:p>
            <a:pPr algn="just"/>
            <a:endParaRPr lang="tr-TR" noProof="1">
              <a:ea typeface="+mn-lt"/>
              <a:cs typeface="+mn-lt"/>
            </a:endParaRPr>
          </a:p>
          <a:p>
            <a:pPr algn="just"/>
            <a:r>
              <a:rPr lang="tr-TR" b="1" noProof="1">
                <a:ea typeface="+mn-lt"/>
                <a:cs typeface="+mn-lt"/>
              </a:rPr>
              <a:t>Soyut sınıf (İngilizce: abstract class)</a:t>
            </a:r>
            <a:r>
              <a:rPr lang="tr-TR" noProof="1">
                <a:ea typeface="+mn-lt"/>
                <a:cs typeface="+mn-lt"/>
              </a:rPr>
              <a:t>, nesne yönelimli programlamada nesnesi yaratılamayan sınıflara denir. Nesne yaratılamamasının nedeni, sınıfın kullanıcı arayüzünde yer alan bir veya daha çok sayıdaki iletinin gerçekleştirilmemesidir.</a:t>
            </a:r>
          </a:p>
          <a:p>
            <a:pPr algn="just"/>
            <a:endParaRPr lang="tr-TR" dirty="0">
              <a:ea typeface="+mn-lt"/>
              <a:cs typeface="+mn-lt"/>
            </a:endParaRPr>
          </a:p>
          <a:p>
            <a:pPr algn="just"/>
            <a:endParaRPr lang="tr-TR" dirty="0">
              <a:ea typeface="+mn-lt"/>
              <a:cs typeface="+mn-lt"/>
            </a:endParaRPr>
          </a:p>
          <a:p>
            <a:pPr algn="just"/>
            <a:endParaRPr lang="tr-TR" dirty="0">
              <a:ea typeface="+mn-lt"/>
              <a:cs typeface="+mn-lt"/>
            </a:endParaRPr>
          </a:p>
          <a:p>
            <a:pPr algn="just"/>
            <a:endParaRPr lang="tr-TR"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Resim 5">
            <a:extLst>
              <a:ext uri="{FF2B5EF4-FFF2-40B4-BE49-F238E27FC236}">
                <a16:creationId xmlns:a16="http://schemas.microsoft.com/office/drawing/2014/main" id="{50F614FC-9D6A-4BF9-AE78-477CD162B518}"/>
              </a:ext>
            </a:extLst>
          </p:cNvPr>
          <p:cNvPicPr>
            <a:picLocks noChangeAspect="1"/>
          </p:cNvPicPr>
          <p:nvPr/>
        </p:nvPicPr>
        <p:blipFill>
          <a:blip r:embed="rId2"/>
          <a:stretch>
            <a:fillRect/>
          </a:stretch>
        </p:blipFill>
        <p:spPr>
          <a:xfrm>
            <a:off x="7538537" y="1713999"/>
            <a:ext cx="4418479" cy="3424507"/>
          </a:xfrm>
          <a:prstGeom prst="rect">
            <a:avLst/>
          </a:prstGeom>
        </p:spPr>
      </p:pic>
    </p:spTree>
    <p:extLst>
      <p:ext uri="{BB962C8B-B14F-4D97-AF65-F5344CB8AC3E}">
        <p14:creationId xmlns:p14="http://schemas.microsoft.com/office/powerpoint/2010/main" val="240943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Java Okuyucu Sınıflar</a:t>
            </a:r>
            <a:br>
              <a:rPr lang="en-US" dirty="0"/>
            </a:b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14222"/>
            <a:ext cx="6446280" cy="4980412"/>
          </a:xfrm>
        </p:spPr>
        <p:txBody>
          <a:bodyPr vert="horz" lIns="91440" tIns="45720" rIns="91440" bIns="45720" rtlCol="0" anchor="t">
            <a:normAutofit/>
          </a:bodyPr>
          <a:lstStyle/>
          <a:p>
            <a:pPr algn="just"/>
            <a:endParaRPr lang="tr-TR" noProof="1">
              <a:ea typeface="+mn-lt"/>
              <a:cs typeface="+mn-lt"/>
            </a:endParaRPr>
          </a:p>
          <a:p>
            <a:pPr algn="just"/>
            <a:r>
              <a:rPr lang="tr-TR" noProof="1">
                <a:ea typeface="+mn-lt"/>
                <a:cs typeface="+mn-lt"/>
              </a:rPr>
              <a:t>Karekter akımlarını okuyan </a:t>
            </a:r>
            <a:r>
              <a:rPr lang="tr-TR" b="1" noProof="1">
                <a:ea typeface="+mn-lt"/>
                <a:cs typeface="+mn-lt"/>
              </a:rPr>
              <a:t>soyut (abstract)</a:t>
            </a:r>
            <a:r>
              <a:rPr lang="tr-TR" noProof="1">
                <a:ea typeface="+mn-lt"/>
                <a:cs typeface="+mn-lt"/>
              </a:rPr>
              <a:t> sınıftır. </a:t>
            </a:r>
            <a:endParaRPr lang="tr-TR" noProof="1"/>
          </a:p>
          <a:p>
            <a:pPr algn="just"/>
            <a:endParaRPr lang="tr-TR" noProof="1">
              <a:ea typeface="+mn-lt"/>
              <a:cs typeface="+mn-lt"/>
            </a:endParaRPr>
          </a:p>
          <a:p>
            <a:pPr algn="just"/>
            <a:r>
              <a:rPr lang="tr-TR" b="1" noProof="1">
                <a:ea typeface="+mn-lt"/>
                <a:cs typeface="+mn-lt"/>
              </a:rPr>
              <a:t>Soyut sınıf (İngilizce: abstract class)</a:t>
            </a:r>
            <a:r>
              <a:rPr lang="tr-TR" noProof="1">
                <a:ea typeface="+mn-lt"/>
                <a:cs typeface="+mn-lt"/>
              </a:rPr>
              <a:t>, nesne yönelimli programlamada nesnesi yaratılamayan sınıflara denir. Nesne yaratılamamasının nedeni, sınıfın kullanıcı arayüzünde yer alan bir veya daha çok sayıdaki iletinin gerçekleştirilmemesidir.</a:t>
            </a:r>
          </a:p>
          <a:p>
            <a:pPr algn="just"/>
            <a:r>
              <a:rPr lang="tr-TR" noProof="1">
                <a:ea typeface="+mn-lt"/>
                <a:cs typeface="+mn-lt"/>
              </a:rPr>
              <a:t>Soyut olmasına neden olan ve dolayısıyla altsınıflarda kurulması gereken tek metodu read(char[], int, int) metodudur. Böyle olmaklabirlikte, alt sınıflarda çoğu öteki metotlarını baskılar (override).</a:t>
            </a:r>
          </a:p>
          <a:p>
            <a:pPr algn="just"/>
            <a:endParaRPr lang="tr-TR" dirty="0">
              <a:ea typeface="+mn-lt"/>
              <a:cs typeface="+mn-lt"/>
            </a:endParaRPr>
          </a:p>
          <a:p>
            <a:pPr algn="just"/>
            <a:endParaRPr lang="tr-TR" dirty="0">
              <a:ea typeface="+mn-lt"/>
              <a:cs typeface="+mn-lt"/>
            </a:endParaRPr>
          </a:p>
          <a:p>
            <a:pPr algn="just"/>
            <a:endParaRPr lang="tr-TR" dirty="0">
              <a:ea typeface="+mn-lt"/>
              <a:cs typeface="+mn-lt"/>
            </a:endParaRPr>
          </a:p>
          <a:p>
            <a:pPr algn="just"/>
            <a:endParaRPr lang="tr-TR"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Resim 5">
            <a:extLst>
              <a:ext uri="{FF2B5EF4-FFF2-40B4-BE49-F238E27FC236}">
                <a16:creationId xmlns:a16="http://schemas.microsoft.com/office/drawing/2014/main" id="{50F614FC-9D6A-4BF9-AE78-477CD162B518}"/>
              </a:ext>
            </a:extLst>
          </p:cNvPr>
          <p:cNvPicPr>
            <a:picLocks noChangeAspect="1"/>
          </p:cNvPicPr>
          <p:nvPr/>
        </p:nvPicPr>
        <p:blipFill>
          <a:blip r:embed="rId2"/>
          <a:stretch>
            <a:fillRect/>
          </a:stretch>
        </p:blipFill>
        <p:spPr>
          <a:xfrm>
            <a:off x="7538537" y="1713999"/>
            <a:ext cx="4418479" cy="3424507"/>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5031505" cy="729443"/>
          </a:xfrm>
        </p:spPr>
        <p:txBody>
          <a:bodyPr>
            <a:normAutofit/>
          </a:bodyPr>
          <a:lstStyle/>
          <a:p>
            <a:r>
              <a:rPr lang="tr-TR" noProof="1">
                <a:ea typeface="+mj-lt"/>
                <a:cs typeface="+mj-lt"/>
              </a:rPr>
              <a:t>Extends Ne demek</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Metin kutusu 6">
            <a:extLst>
              <a:ext uri="{FF2B5EF4-FFF2-40B4-BE49-F238E27FC236}">
                <a16:creationId xmlns:a16="http://schemas.microsoft.com/office/drawing/2014/main" id="{DE430162-0B3F-4D49-B2B5-6BC2AD10C3E3}"/>
              </a:ext>
            </a:extLst>
          </p:cNvPr>
          <p:cNvSpPr txBox="1"/>
          <p:nvPr/>
        </p:nvSpPr>
        <p:spPr>
          <a:xfrm>
            <a:off x="1706478" y="1806742"/>
            <a:ext cx="1035715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noProof="1">
                <a:solidFill>
                  <a:srgbClr val="212529"/>
                </a:solidFill>
                <a:latin typeface="Century Gothic"/>
              </a:rPr>
              <a:t>Genel olarak bir sınıftan yeni sınıflar türetmek olarak açıklanabilir.Kalıtım veya miras olarak da bahsedebiliriz.Günümüzden örnek vericek olursak yapı olarak ; yeni doğan bir çocuğun anne ve babasından bir takım özellikleri taşıması olabilir.</a:t>
            </a:r>
          </a:p>
        </p:txBody>
      </p:sp>
      <p:pic>
        <p:nvPicPr>
          <p:cNvPr id="10" name="Resim 10">
            <a:extLst>
              <a:ext uri="{FF2B5EF4-FFF2-40B4-BE49-F238E27FC236}">
                <a16:creationId xmlns:a16="http://schemas.microsoft.com/office/drawing/2014/main" id="{74B8AFBC-7A4B-444F-B53F-1F0FD5D793ED}"/>
              </a:ext>
            </a:extLst>
          </p:cNvPr>
          <p:cNvPicPr>
            <a:picLocks noChangeAspect="1"/>
          </p:cNvPicPr>
          <p:nvPr/>
        </p:nvPicPr>
        <p:blipFill>
          <a:blip r:embed="rId2"/>
          <a:stretch>
            <a:fillRect/>
          </a:stretch>
        </p:blipFill>
        <p:spPr>
          <a:xfrm>
            <a:off x="2934908" y="3130737"/>
            <a:ext cx="7053416" cy="3307614"/>
          </a:xfrm>
          <a:prstGeom prst="rect">
            <a:avLst/>
          </a:prstGeom>
        </p:spPr>
      </p:pic>
    </p:spTree>
    <p:extLst>
      <p:ext uri="{BB962C8B-B14F-4D97-AF65-F5344CB8AC3E}">
        <p14:creationId xmlns:p14="http://schemas.microsoft.com/office/powerpoint/2010/main" val="101423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841003" cy="749496"/>
          </a:xfrm>
        </p:spPr>
        <p:txBody>
          <a:bodyPr>
            <a:normAutofit/>
          </a:bodyPr>
          <a:lstStyle/>
          <a:p>
            <a:r>
              <a:rPr lang="tr-TR" noProof="1">
                <a:ea typeface="+mj-lt"/>
                <a:cs typeface="+mj-lt"/>
              </a:rPr>
              <a:t>Reader Metotları</a:t>
            </a:r>
            <a:endParaRPr lang="tr-TR"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24248"/>
            <a:ext cx="10398616" cy="3095466"/>
          </a:xfrm>
        </p:spPr>
        <p:txBody>
          <a:bodyPr vert="horz" lIns="91440" tIns="45720" rIns="91440" bIns="45720" rtlCol="0" anchor="t">
            <a:normAutofit/>
          </a:bodyPr>
          <a:lstStyle/>
          <a:p>
            <a:pPr marL="0" indent="0" algn="just"/>
            <a:r>
              <a:rPr lang="en-US" noProof="1">
                <a:latin typeface="Consolas"/>
                <a:ea typeface="+mn-lt"/>
                <a:cs typeface="+mn-lt"/>
              </a:rPr>
              <a:t> ready()</a:t>
            </a:r>
            <a:r>
              <a:rPr lang="en-US" noProof="1">
                <a:ea typeface="+mn-lt"/>
                <a:cs typeface="+mn-lt"/>
              </a:rPr>
              <a:t> - Okuyucunun hazır olup olmadıgını kontrol eder</a:t>
            </a:r>
            <a:endParaRPr lang="en-US" noProof="1"/>
          </a:p>
          <a:p>
            <a:pPr algn="just"/>
            <a:endParaRPr lang="en-US" b="1" dirty="0"/>
          </a:p>
          <a:p>
            <a:pPr algn="just"/>
            <a:endParaRPr lang="tr-TR" noProof="1">
              <a:ea typeface="+mn-lt"/>
              <a:cs typeface="+mn-lt"/>
            </a:endParaRPr>
          </a:p>
          <a:p>
            <a:pPr algn="just">
              <a:buFont typeface="Wingdings 3"/>
            </a:pPr>
            <a:endParaRPr lang="tr-TR" noProof="1"/>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3973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841003" cy="749496"/>
          </a:xfrm>
        </p:spPr>
        <p:txBody>
          <a:bodyPr>
            <a:normAutofit/>
          </a:bodyPr>
          <a:lstStyle/>
          <a:p>
            <a:r>
              <a:rPr lang="tr-TR" noProof="1">
                <a:ea typeface="+mj-lt"/>
                <a:cs typeface="+mj-lt"/>
              </a:rPr>
              <a:t>Reader Metotları</a:t>
            </a:r>
            <a:endParaRPr lang="tr-TR"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24248"/>
            <a:ext cx="10398616" cy="3095466"/>
          </a:xfrm>
        </p:spPr>
        <p:txBody>
          <a:bodyPr vert="horz" lIns="91440" tIns="45720" rIns="91440" bIns="45720" rtlCol="0" anchor="t">
            <a:normAutofit/>
          </a:bodyPr>
          <a:lstStyle/>
          <a:p>
            <a:pPr marL="0" indent="0" algn="just"/>
            <a:r>
              <a:rPr lang="en-US" noProof="1">
                <a:latin typeface="Consolas"/>
                <a:ea typeface="+mn-lt"/>
                <a:cs typeface="+mn-lt"/>
              </a:rPr>
              <a:t> ready()</a:t>
            </a:r>
            <a:r>
              <a:rPr lang="en-US" noProof="1">
                <a:ea typeface="+mn-lt"/>
                <a:cs typeface="+mn-lt"/>
              </a:rPr>
              <a:t> - Okuyucunun hazır olup olmadıgını kontrol eder</a:t>
            </a:r>
            <a:endParaRPr lang="en-US" noProof="1"/>
          </a:p>
          <a:p>
            <a:pPr algn="just"/>
            <a:r>
              <a:rPr lang="en-US" noProof="1">
                <a:latin typeface="Consolas"/>
                <a:ea typeface="+mn-lt"/>
                <a:cs typeface="+mn-lt"/>
              </a:rPr>
              <a:t>read(char[] array)</a:t>
            </a:r>
            <a:r>
              <a:rPr lang="en-US" noProof="1">
                <a:ea typeface="+mn-lt"/>
                <a:cs typeface="+mn-lt"/>
              </a:rPr>
              <a:t> - Stream den karakterleri okur ve spesifik bir array'de depolar.</a:t>
            </a:r>
            <a:endParaRPr lang="en-US" noProof="1"/>
          </a:p>
          <a:p>
            <a:pPr algn="just"/>
            <a:endParaRPr lang="en-US" b="1" dirty="0"/>
          </a:p>
          <a:p>
            <a:pPr algn="just"/>
            <a:endParaRPr lang="tr-TR" noProof="1">
              <a:ea typeface="+mn-lt"/>
              <a:cs typeface="+mn-lt"/>
            </a:endParaRPr>
          </a:p>
          <a:p>
            <a:pPr algn="just">
              <a:buFont typeface="Wingdings 3"/>
            </a:pPr>
            <a:endParaRPr lang="tr-TR" noProof="1"/>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84707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841003" cy="749496"/>
          </a:xfrm>
        </p:spPr>
        <p:txBody>
          <a:bodyPr>
            <a:normAutofit/>
          </a:bodyPr>
          <a:lstStyle/>
          <a:p>
            <a:r>
              <a:rPr lang="tr-TR" noProof="1">
                <a:ea typeface="+mj-lt"/>
                <a:cs typeface="+mj-lt"/>
              </a:rPr>
              <a:t>Reader Metotları</a:t>
            </a:r>
            <a:endParaRPr lang="tr-TR"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24248"/>
            <a:ext cx="10398616" cy="3095466"/>
          </a:xfrm>
        </p:spPr>
        <p:txBody>
          <a:bodyPr vert="horz" lIns="91440" tIns="45720" rIns="91440" bIns="45720" rtlCol="0" anchor="t">
            <a:normAutofit/>
          </a:bodyPr>
          <a:lstStyle/>
          <a:p>
            <a:pPr marL="0" indent="0" algn="just"/>
            <a:r>
              <a:rPr lang="en-US" noProof="1">
                <a:latin typeface="Consolas"/>
                <a:ea typeface="+mn-lt"/>
                <a:cs typeface="+mn-lt"/>
              </a:rPr>
              <a:t> ready()</a:t>
            </a:r>
            <a:r>
              <a:rPr lang="en-US" noProof="1">
                <a:ea typeface="+mn-lt"/>
                <a:cs typeface="+mn-lt"/>
              </a:rPr>
              <a:t> - Okuyucunun hazır olup olmadıgını kontrol eder</a:t>
            </a:r>
            <a:endParaRPr lang="en-US" noProof="1"/>
          </a:p>
          <a:p>
            <a:pPr algn="just"/>
            <a:r>
              <a:rPr lang="en-US" noProof="1">
                <a:latin typeface="Consolas"/>
                <a:ea typeface="+mn-lt"/>
                <a:cs typeface="+mn-lt"/>
              </a:rPr>
              <a:t>read(char[] array)</a:t>
            </a:r>
            <a:r>
              <a:rPr lang="en-US" noProof="1">
                <a:ea typeface="+mn-lt"/>
                <a:cs typeface="+mn-lt"/>
              </a:rPr>
              <a:t> - Stream den karakterleri okur ve spesifik bir array'de depolar.</a:t>
            </a:r>
            <a:endParaRPr lang="en-US" noProof="1"/>
          </a:p>
          <a:p>
            <a:pPr algn="just"/>
            <a:r>
              <a:rPr lang="en-US" noProof="1">
                <a:latin typeface="Consolas"/>
                <a:ea typeface="+mn-lt"/>
                <a:cs typeface="+mn-lt"/>
              </a:rPr>
              <a:t>read(char[] array, int start, int length)</a:t>
            </a:r>
            <a:r>
              <a:rPr lang="en-US" noProof="1">
                <a:ea typeface="+mn-lt"/>
                <a:cs typeface="+mn-lt"/>
              </a:rPr>
              <a:t> - </a:t>
            </a:r>
            <a:r>
              <a:rPr lang="en-US" u="sng" noProof="1">
                <a:latin typeface="Century Gothic"/>
                <a:ea typeface="+mn-lt"/>
                <a:cs typeface="+mn-lt"/>
              </a:rPr>
              <a:t>A</a:t>
            </a:r>
            <a:r>
              <a:rPr lang="en-US" noProof="1">
                <a:latin typeface="Century Gothic"/>
                <a:ea typeface="+mn-lt"/>
                <a:cs typeface="+mn-lt"/>
              </a:rPr>
              <a:t>kıştan uzunluğa eşit karakter sayısını okur ve baştan başlayarak belirtilen dizide depolar</a:t>
            </a:r>
            <a:endParaRPr lang="en-US" noProof="1">
              <a:latin typeface="Century Gothic"/>
            </a:endParaRPr>
          </a:p>
          <a:p>
            <a:pPr algn="just"/>
            <a:endParaRPr lang="en-US" b="1" dirty="0"/>
          </a:p>
          <a:p>
            <a:pPr algn="just"/>
            <a:endParaRPr lang="tr-TR" noProof="1">
              <a:ea typeface="+mn-lt"/>
              <a:cs typeface="+mn-lt"/>
            </a:endParaRPr>
          </a:p>
          <a:p>
            <a:pPr algn="just">
              <a:buFont typeface="Wingdings 3"/>
            </a:pPr>
            <a:endParaRPr lang="tr-TR" noProof="1"/>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67249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841003" cy="749496"/>
          </a:xfrm>
        </p:spPr>
        <p:txBody>
          <a:bodyPr>
            <a:normAutofit/>
          </a:bodyPr>
          <a:lstStyle/>
          <a:p>
            <a:r>
              <a:rPr lang="tr-TR" noProof="1">
                <a:ea typeface="+mj-lt"/>
                <a:cs typeface="+mj-lt"/>
              </a:rPr>
              <a:t>Reader Metotları</a:t>
            </a:r>
            <a:endParaRPr lang="tr-TR"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24248"/>
            <a:ext cx="10398616" cy="3095466"/>
          </a:xfrm>
        </p:spPr>
        <p:txBody>
          <a:bodyPr vert="horz" lIns="91440" tIns="45720" rIns="91440" bIns="45720" rtlCol="0" anchor="t">
            <a:normAutofit/>
          </a:bodyPr>
          <a:lstStyle/>
          <a:p>
            <a:pPr marL="0" indent="0" algn="just"/>
            <a:r>
              <a:rPr lang="en-US" noProof="1">
                <a:latin typeface="Consolas"/>
                <a:ea typeface="+mn-lt"/>
                <a:cs typeface="+mn-lt"/>
              </a:rPr>
              <a:t> ready()</a:t>
            </a:r>
            <a:r>
              <a:rPr lang="en-US" noProof="1">
                <a:ea typeface="+mn-lt"/>
                <a:cs typeface="+mn-lt"/>
              </a:rPr>
              <a:t> - Okuyucunun hazır olup olmadıgını kontrol eder</a:t>
            </a:r>
            <a:endParaRPr lang="en-US" noProof="1"/>
          </a:p>
          <a:p>
            <a:pPr algn="just"/>
            <a:r>
              <a:rPr lang="en-US" noProof="1">
                <a:latin typeface="Consolas"/>
                <a:ea typeface="+mn-lt"/>
                <a:cs typeface="+mn-lt"/>
              </a:rPr>
              <a:t>read(char[] array)</a:t>
            </a:r>
            <a:r>
              <a:rPr lang="en-US" noProof="1">
                <a:ea typeface="+mn-lt"/>
                <a:cs typeface="+mn-lt"/>
              </a:rPr>
              <a:t> - Stream den karakterleri okur ve spesifik bir array'de depolar.</a:t>
            </a:r>
            <a:endParaRPr lang="en-US" noProof="1"/>
          </a:p>
          <a:p>
            <a:pPr algn="just"/>
            <a:r>
              <a:rPr lang="en-US" noProof="1">
                <a:latin typeface="Consolas"/>
                <a:ea typeface="+mn-lt"/>
                <a:cs typeface="+mn-lt"/>
              </a:rPr>
              <a:t>read(char[] array, int start, int length)</a:t>
            </a:r>
            <a:r>
              <a:rPr lang="en-US" noProof="1">
                <a:ea typeface="+mn-lt"/>
                <a:cs typeface="+mn-lt"/>
              </a:rPr>
              <a:t> - </a:t>
            </a:r>
            <a:r>
              <a:rPr lang="en-US" u="sng" noProof="1">
                <a:latin typeface="Century Gothic"/>
                <a:ea typeface="+mn-lt"/>
                <a:cs typeface="+mn-lt"/>
              </a:rPr>
              <a:t>A</a:t>
            </a:r>
            <a:r>
              <a:rPr lang="en-US" noProof="1">
                <a:latin typeface="Century Gothic"/>
                <a:ea typeface="+mn-lt"/>
                <a:cs typeface="+mn-lt"/>
              </a:rPr>
              <a:t>kıştan uzunluğa eşit karakter sayısını okur ve baştan başlayarak belirtilen dizide depolar</a:t>
            </a:r>
            <a:endParaRPr lang="en-US" noProof="1">
              <a:latin typeface="Century Gothic"/>
            </a:endParaRPr>
          </a:p>
          <a:p>
            <a:pPr algn="just"/>
            <a:r>
              <a:rPr lang="en-US" noProof="1">
                <a:latin typeface="Consolas"/>
                <a:ea typeface="+mn-lt"/>
                <a:cs typeface="+mn-lt"/>
              </a:rPr>
              <a:t>mark()</a:t>
            </a:r>
            <a:r>
              <a:rPr lang="en-US" noProof="1">
                <a:ea typeface="+mn-lt"/>
                <a:cs typeface="+mn-lt"/>
              </a:rPr>
              <a:t> - Stream'den okunan verinin oldugu yeri işaretler.</a:t>
            </a:r>
            <a:endParaRPr lang="en-US" noProof="1"/>
          </a:p>
          <a:p>
            <a:pPr algn="just"/>
            <a:endParaRPr lang="tr-TR" noProof="1">
              <a:ea typeface="+mn-lt"/>
              <a:cs typeface="+mn-lt"/>
            </a:endParaRPr>
          </a:p>
          <a:p>
            <a:pPr algn="just">
              <a:buFont typeface="Wingdings 3"/>
            </a:pPr>
            <a:endParaRPr lang="tr-TR" noProof="1"/>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44730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841003" cy="749496"/>
          </a:xfrm>
        </p:spPr>
        <p:txBody>
          <a:bodyPr>
            <a:normAutofit/>
          </a:bodyPr>
          <a:lstStyle/>
          <a:p>
            <a:r>
              <a:rPr lang="tr-TR" noProof="1">
                <a:ea typeface="+mj-lt"/>
                <a:cs typeface="+mj-lt"/>
              </a:rPr>
              <a:t>Reader Metotları</a:t>
            </a:r>
            <a:endParaRPr lang="tr-TR"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24248"/>
            <a:ext cx="10398616" cy="3095466"/>
          </a:xfrm>
        </p:spPr>
        <p:txBody>
          <a:bodyPr vert="horz" lIns="91440" tIns="45720" rIns="91440" bIns="45720" rtlCol="0" anchor="t">
            <a:normAutofit/>
          </a:bodyPr>
          <a:lstStyle/>
          <a:p>
            <a:pPr marL="0" indent="0" algn="just"/>
            <a:r>
              <a:rPr lang="en-US" noProof="1">
                <a:latin typeface="Consolas"/>
                <a:ea typeface="+mn-lt"/>
                <a:cs typeface="+mn-lt"/>
              </a:rPr>
              <a:t> ready()</a:t>
            </a:r>
            <a:r>
              <a:rPr lang="en-US" noProof="1">
                <a:ea typeface="+mn-lt"/>
                <a:cs typeface="+mn-lt"/>
              </a:rPr>
              <a:t> - Okuyucunun hazır olup olmadıgını kontrol eder</a:t>
            </a:r>
            <a:endParaRPr lang="en-US" noProof="1"/>
          </a:p>
          <a:p>
            <a:pPr algn="just"/>
            <a:r>
              <a:rPr lang="en-US" noProof="1">
                <a:latin typeface="Consolas"/>
                <a:ea typeface="+mn-lt"/>
                <a:cs typeface="+mn-lt"/>
              </a:rPr>
              <a:t>read(char[] array)</a:t>
            </a:r>
            <a:r>
              <a:rPr lang="en-US" noProof="1">
                <a:ea typeface="+mn-lt"/>
                <a:cs typeface="+mn-lt"/>
              </a:rPr>
              <a:t> - Stream den karakterleri okur ve spesifik bir array'de depolar.</a:t>
            </a:r>
            <a:endParaRPr lang="en-US" noProof="1"/>
          </a:p>
          <a:p>
            <a:pPr algn="just"/>
            <a:r>
              <a:rPr lang="en-US" noProof="1">
                <a:latin typeface="Consolas"/>
                <a:ea typeface="+mn-lt"/>
                <a:cs typeface="+mn-lt"/>
              </a:rPr>
              <a:t>read(char[] array, int start, int length)</a:t>
            </a:r>
            <a:r>
              <a:rPr lang="en-US" noProof="1">
                <a:ea typeface="+mn-lt"/>
                <a:cs typeface="+mn-lt"/>
              </a:rPr>
              <a:t> - </a:t>
            </a:r>
            <a:r>
              <a:rPr lang="en-US" u="sng" noProof="1">
                <a:latin typeface="Century Gothic"/>
                <a:ea typeface="+mn-lt"/>
                <a:cs typeface="+mn-lt"/>
              </a:rPr>
              <a:t>A</a:t>
            </a:r>
            <a:r>
              <a:rPr lang="en-US" noProof="1">
                <a:latin typeface="Century Gothic"/>
                <a:ea typeface="+mn-lt"/>
                <a:cs typeface="+mn-lt"/>
              </a:rPr>
              <a:t>kıştan uzunluğa eşit karakter sayısını okur ve baştan başlayarak belirtilen dizide depolar</a:t>
            </a:r>
            <a:endParaRPr lang="en-US" noProof="1">
              <a:latin typeface="Century Gothic"/>
            </a:endParaRPr>
          </a:p>
          <a:p>
            <a:pPr algn="just"/>
            <a:r>
              <a:rPr lang="en-US" noProof="1">
                <a:latin typeface="Consolas"/>
                <a:ea typeface="+mn-lt"/>
                <a:cs typeface="+mn-lt"/>
              </a:rPr>
              <a:t>mark()</a:t>
            </a:r>
            <a:r>
              <a:rPr lang="en-US" noProof="1">
                <a:ea typeface="+mn-lt"/>
                <a:cs typeface="+mn-lt"/>
              </a:rPr>
              <a:t> - Stream'den okunan verinin oldugu yeri işaretler.</a:t>
            </a:r>
            <a:endParaRPr lang="en-US" noProof="1"/>
          </a:p>
          <a:p>
            <a:pPr algn="just"/>
            <a:r>
              <a:rPr lang="en-US" noProof="1">
                <a:latin typeface="Consolas"/>
                <a:ea typeface="+mn-lt"/>
                <a:cs typeface="+mn-lt"/>
              </a:rPr>
              <a:t>reset()</a:t>
            </a:r>
            <a:r>
              <a:rPr lang="en-US" noProof="1">
                <a:ea typeface="+mn-lt"/>
                <a:cs typeface="+mn-lt"/>
              </a:rPr>
              <a:t> - returns the control to the point in the stream where the mark is set//Stream'deki işaretin oldugu yere döner.</a:t>
            </a:r>
            <a:endParaRPr lang="en-US" noProof="1"/>
          </a:p>
          <a:p>
            <a:pPr algn="just"/>
            <a:endParaRPr lang="en-US" b="1" dirty="0"/>
          </a:p>
          <a:p>
            <a:pPr algn="just"/>
            <a:endParaRPr lang="tr-TR" noProof="1">
              <a:ea typeface="+mn-lt"/>
              <a:cs typeface="+mn-lt"/>
            </a:endParaRPr>
          </a:p>
          <a:p>
            <a:pPr algn="just">
              <a:buFont typeface="Wingdings 3"/>
            </a:pPr>
            <a:endParaRPr lang="tr-TR" noProof="1"/>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9373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841003" cy="749496"/>
          </a:xfrm>
        </p:spPr>
        <p:txBody>
          <a:bodyPr>
            <a:normAutofit/>
          </a:bodyPr>
          <a:lstStyle/>
          <a:p>
            <a:r>
              <a:rPr lang="tr-TR" noProof="1">
                <a:ea typeface="+mj-lt"/>
                <a:cs typeface="+mj-lt"/>
              </a:rPr>
              <a:t>Reader Metotları</a:t>
            </a:r>
            <a:endParaRPr lang="tr-TR"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24248"/>
            <a:ext cx="10398616" cy="3095466"/>
          </a:xfrm>
        </p:spPr>
        <p:txBody>
          <a:bodyPr vert="horz" lIns="91440" tIns="45720" rIns="91440" bIns="45720" rtlCol="0" anchor="t">
            <a:normAutofit/>
          </a:bodyPr>
          <a:lstStyle/>
          <a:p>
            <a:pPr marL="0" indent="0" algn="just"/>
            <a:r>
              <a:rPr lang="en-US" noProof="1">
                <a:latin typeface="Consolas"/>
                <a:ea typeface="+mn-lt"/>
                <a:cs typeface="+mn-lt"/>
              </a:rPr>
              <a:t> ready()</a:t>
            </a:r>
            <a:r>
              <a:rPr lang="en-US" noProof="1">
                <a:ea typeface="+mn-lt"/>
                <a:cs typeface="+mn-lt"/>
              </a:rPr>
              <a:t> - Okuyucunun hazır olup olmadıgını kontrol eder</a:t>
            </a:r>
            <a:endParaRPr lang="en-US" noProof="1"/>
          </a:p>
          <a:p>
            <a:pPr algn="just"/>
            <a:r>
              <a:rPr lang="en-US" noProof="1">
                <a:latin typeface="Consolas"/>
                <a:ea typeface="+mn-lt"/>
                <a:cs typeface="+mn-lt"/>
              </a:rPr>
              <a:t>read(char[] array)</a:t>
            </a:r>
            <a:r>
              <a:rPr lang="en-US" noProof="1">
                <a:ea typeface="+mn-lt"/>
                <a:cs typeface="+mn-lt"/>
              </a:rPr>
              <a:t> - Stream den karakterleri okur ve spesifik bir array'de depolar.</a:t>
            </a:r>
            <a:endParaRPr lang="en-US" noProof="1"/>
          </a:p>
          <a:p>
            <a:pPr algn="just"/>
            <a:r>
              <a:rPr lang="en-US" noProof="1">
                <a:latin typeface="Consolas"/>
                <a:ea typeface="+mn-lt"/>
                <a:cs typeface="+mn-lt"/>
              </a:rPr>
              <a:t>read(char[] array, int start, int length)</a:t>
            </a:r>
            <a:r>
              <a:rPr lang="en-US" noProof="1">
                <a:ea typeface="+mn-lt"/>
                <a:cs typeface="+mn-lt"/>
              </a:rPr>
              <a:t> - </a:t>
            </a:r>
            <a:r>
              <a:rPr lang="en-US" u="sng" noProof="1">
                <a:latin typeface="Century Gothic"/>
                <a:ea typeface="+mn-lt"/>
                <a:cs typeface="+mn-lt"/>
              </a:rPr>
              <a:t>A</a:t>
            </a:r>
            <a:r>
              <a:rPr lang="en-US" noProof="1">
                <a:latin typeface="Century Gothic"/>
                <a:ea typeface="+mn-lt"/>
                <a:cs typeface="+mn-lt"/>
              </a:rPr>
              <a:t>kıştan uzunluğa eşit karakter sayısını okur ve baştan başlayarak belirtilen dizide depolar</a:t>
            </a:r>
            <a:endParaRPr lang="en-US" noProof="1">
              <a:latin typeface="Century Gothic"/>
            </a:endParaRPr>
          </a:p>
          <a:p>
            <a:pPr algn="just"/>
            <a:r>
              <a:rPr lang="en-US" noProof="1">
                <a:latin typeface="Consolas"/>
                <a:ea typeface="+mn-lt"/>
                <a:cs typeface="+mn-lt"/>
              </a:rPr>
              <a:t>mark()</a:t>
            </a:r>
            <a:r>
              <a:rPr lang="en-US" noProof="1">
                <a:ea typeface="+mn-lt"/>
                <a:cs typeface="+mn-lt"/>
              </a:rPr>
              <a:t> - Stream'den okunan verinin oldugu yeri işaretler.</a:t>
            </a:r>
            <a:endParaRPr lang="en-US" noProof="1"/>
          </a:p>
          <a:p>
            <a:pPr algn="just"/>
            <a:r>
              <a:rPr lang="en-US" noProof="1">
                <a:latin typeface="Consolas"/>
                <a:ea typeface="+mn-lt"/>
                <a:cs typeface="+mn-lt"/>
              </a:rPr>
              <a:t>reset()</a:t>
            </a:r>
            <a:r>
              <a:rPr lang="en-US" noProof="1">
                <a:ea typeface="+mn-lt"/>
                <a:cs typeface="+mn-lt"/>
              </a:rPr>
              <a:t> - returns the control to the point in the stream where the mark is set//Stream'deki işaretin oldugu yere döner.</a:t>
            </a:r>
            <a:endParaRPr lang="en-US" noProof="1"/>
          </a:p>
          <a:p>
            <a:pPr algn="just"/>
            <a:r>
              <a:rPr lang="en-US" noProof="1">
                <a:latin typeface="Consolas"/>
                <a:ea typeface="+mn-lt"/>
                <a:cs typeface="+mn-lt"/>
              </a:rPr>
              <a:t>skip()</a:t>
            </a:r>
            <a:r>
              <a:rPr lang="en-US" noProof="1">
                <a:ea typeface="+mn-lt"/>
                <a:cs typeface="+mn-lt"/>
              </a:rPr>
              <a:t> - Stream'deki spesifik numaralı karakterleri geçer.</a:t>
            </a:r>
            <a:endParaRPr lang="tr-TR" noProof="1"/>
          </a:p>
          <a:p>
            <a:pPr algn="just"/>
            <a:endParaRPr lang="en-US" b="1" dirty="0">
              <a:ea typeface="+mn-lt"/>
              <a:cs typeface="+mn-lt"/>
            </a:endParaRPr>
          </a:p>
          <a:p>
            <a:pPr algn="just"/>
            <a:endParaRPr lang="tr-TR" noProof="1"/>
          </a:p>
          <a:p>
            <a:pPr algn="just">
              <a:buFont typeface="Wingdings 3"/>
            </a:pPr>
            <a:endParaRPr lang="tr-TR" noProof="1"/>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204483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ea typeface="+mj-lt"/>
                <a:cs typeface="+mj-lt"/>
              </a:rPr>
              <a:t>Reader Altsınıfları</a:t>
            </a:r>
            <a:endParaRPr lang="tr-TR"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24248"/>
            <a:ext cx="9967485" cy="1160387"/>
          </a:xfrm>
        </p:spPr>
        <p:txBody>
          <a:bodyPr vert="horz" lIns="91440" tIns="45720" rIns="91440" bIns="45720" rtlCol="0" anchor="t">
            <a:normAutofit/>
          </a:bodyPr>
          <a:lstStyle/>
          <a:p>
            <a:pPr algn="just"/>
            <a:r>
              <a:rPr lang="tr-TR" dirty="0"/>
              <a:t>Alt Sınıfları: </a:t>
            </a:r>
            <a:endParaRPr lang="en-US"/>
          </a:p>
          <a:p>
            <a:pPr algn="just"/>
            <a:r>
              <a:rPr lang="tr-TR" noProof="1"/>
              <a:t>BufferedReader, CharArrayReader, FilterReader, InputStreamReader, PipedReader, StringReader</a:t>
            </a:r>
          </a:p>
          <a:p>
            <a:pPr algn="just"/>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İçerik Yer Tutucusu 2">
            <a:extLst>
              <a:ext uri="{FF2B5EF4-FFF2-40B4-BE49-F238E27FC236}">
                <a16:creationId xmlns:a16="http://schemas.microsoft.com/office/drawing/2014/main" id="{AA9D83A6-A875-4C7C-B4E2-9FDD109FC18B}"/>
              </a:ext>
            </a:extLst>
          </p:cNvPr>
          <p:cNvSpPr txBox="1">
            <a:spLocks/>
          </p:cNvSpPr>
          <p:nvPr/>
        </p:nvSpPr>
        <p:spPr>
          <a:xfrm>
            <a:off x="1050042" y="3431963"/>
            <a:ext cx="5364170" cy="189107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tr-TR" b="1" noProof="1">
              <a:solidFill>
                <a:srgbClr val="FF0000"/>
              </a:solidFill>
            </a:endParaRPr>
          </a:p>
          <a:p>
            <a:pPr algn="just"/>
            <a:endParaRPr lang="tr-TR" dirty="0"/>
          </a:p>
          <a:p>
            <a:pPr algn="just"/>
            <a:endParaRPr lang="tr-TR" dirty="0"/>
          </a:p>
        </p:txBody>
      </p:sp>
    </p:spTree>
    <p:extLst>
      <p:ext uri="{BB962C8B-B14F-4D97-AF65-F5344CB8AC3E}">
        <p14:creationId xmlns:p14="http://schemas.microsoft.com/office/powerpoint/2010/main" val="232548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a:bodyPr>
          <a:lstStyle/>
          <a:p>
            <a:r>
              <a:rPr lang="tr-TR" noProof="1"/>
              <a:t>Java Okuyucu Sınıflar</a:t>
            </a:r>
          </a:p>
          <a:p>
            <a:endParaRPr lang="tr-TR" dirty="0"/>
          </a:p>
          <a:p>
            <a:endParaRPr lang="tr-TR" noProof="1"/>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ea typeface="+mj-lt"/>
                <a:cs typeface="+mj-lt"/>
              </a:rPr>
              <a:t>Reader Altsınıfları</a:t>
            </a:r>
            <a:endParaRPr lang="tr-TR"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24248"/>
            <a:ext cx="9967485" cy="1160387"/>
          </a:xfrm>
        </p:spPr>
        <p:txBody>
          <a:bodyPr vert="horz" lIns="91440" tIns="45720" rIns="91440" bIns="45720" rtlCol="0" anchor="t">
            <a:normAutofit/>
          </a:bodyPr>
          <a:lstStyle/>
          <a:p>
            <a:pPr algn="just"/>
            <a:r>
              <a:rPr lang="tr-TR" dirty="0"/>
              <a:t>Alt Sınıfları: </a:t>
            </a:r>
            <a:endParaRPr lang="en-US"/>
          </a:p>
          <a:p>
            <a:pPr algn="just"/>
            <a:r>
              <a:rPr lang="tr-TR" noProof="1"/>
              <a:t>BufferedReader, CharArrayReader, FilterReader, InputStreamReader, PipedReader, StringReader</a:t>
            </a:r>
          </a:p>
          <a:p>
            <a:pPr algn="just"/>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Resim 5">
            <a:extLst>
              <a:ext uri="{FF2B5EF4-FFF2-40B4-BE49-F238E27FC236}">
                <a16:creationId xmlns:a16="http://schemas.microsoft.com/office/drawing/2014/main" id="{4C5D4608-748E-4A82-85FF-798878C75CC9}"/>
              </a:ext>
            </a:extLst>
          </p:cNvPr>
          <p:cNvPicPr>
            <a:picLocks noChangeAspect="1"/>
          </p:cNvPicPr>
          <p:nvPr/>
        </p:nvPicPr>
        <p:blipFill>
          <a:blip r:embed="rId2"/>
          <a:stretch>
            <a:fillRect/>
          </a:stretch>
        </p:blipFill>
        <p:spPr>
          <a:xfrm>
            <a:off x="6706860" y="2887144"/>
            <a:ext cx="5359381" cy="2431950"/>
          </a:xfrm>
          <a:prstGeom prst="rect">
            <a:avLst/>
          </a:prstGeom>
        </p:spPr>
      </p:pic>
      <p:sp>
        <p:nvSpPr>
          <p:cNvPr id="7" name="İçerik Yer Tutucusu 2">
            <a:extLst>
              <a:ext uri="{FF2B5EF4-FFF2-40B4-BE49-F238E27FC236}">
                <a16:creationId xmlns:a16="http://schemas.microsoft.com/office/drawing/2014/main" id="{AA9D83A6-A875-4C7C-B4E2-9FDD109FC18B}"/>
              </a:ext>
            </a:extLst>
          </p:cNvPr>
          <p:cNvSpPr txBox="1">
            <a:spLocks/>
          </p:cNvSpPr>
          <p:nvPr/>
        </p:nvSpPr>
        <p:spPr>
          <a:xfrm>
            <a:off x="1050042" y="3431963"/>
            <a:ext cx="5364170" cy="189107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tr-TR" b="1" noProof="1">
              <a:solidFill>
                <a:srgbClr val="FF0000"/>
              </a:solidFill>
            </a:endParaRPr>
          </a:p>
          <a:p>
            <a:pPr algn="just"/>
            <a:r>
              <a:rPr lang="tr-TR" b="1" noProof="1">
                <a:solidFill>
                  <a:srgbClr val="FF0000"/>
                </a:solidFill>
              </a:rPr>
              <a:t>BufferedReader</a:t>
            </a:r>
            <a:r>
              <a:rPr lang="tr-TR" noProof="1"/>
              <a:t>:</a:t>
            </a:r>
            <a:r>
              <a:rPr lang="tr-TR" noProof="1">
                <a:ea typeface="+mn-lt"/>
                <a:cs typeface="+mn-lt"/>
              </a:rPr>
              <a:t>bir girdi akışındaki metni (bir dosya gibi) karakterleri, dizileri veya satırları sorunsuz bir şekilde okuyan karakterleri tamponlayarak okuyan Java sınıfıdır.</a:t>
            </a:r>
            <a:endParaRPr lang="tr-TR" noProof="1"/>
          </a:p>
          <a:p>
            <a:pPr algn="just"/>
            <a:endParaRPr lang="tr-TR" dirty="0"/>
          </a:p>
          <a:p>
            <a:pPr algn="just"/>
            <a:endParaRPr lang="tr-TR" dirty="0"/>
          </a:p>
        </p:txBody>
      </p:sp>
    </p:spTree>
    <p:extLst>
      <p:ext uri="{BB962C8B-B14F-4D97-AF65-F5344CB8AC3E}">
        <p14:creationId xmlns:p14="http://schemas.microsoft.com/office/powerpoint/2010/main" val="174837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t>BufferedReader</a:t>
            </a:r>
            <a:endParaRPr lang="en-US"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15725"/>
            <a:ext cx="10408642" cy="4733923"/>
          </a:xfrm>
        </p:spPr>
        <p:txBody>
          <a:bodyPr vert="horz" lIns="91440" tIns="45720" rIns="91440" bIns="45720" rtlCol="0" anchor="t">
            <a:normAutofit/>
          </a:bodyPr>
          <a:lstStyle/>
          <a:p>
            <a:pPr algn="just"/>
            <a:r>
              <a:rPr lang="en-US" noProof="1">
                <a:ea typeface="+mn-lt"/>
                <a:cs typeface="+mn-lt"/>
              </a:rPr>
              <a:t>BufferedReader :</a:t>
            </a:r>
          </a:p>
          <a:p>
            <a:pPr algn="just"/>
            <a:endParaRPr lang="en-US" noProof="1"/>
          </a:p>
          <a:p>
            <a:pPr algn="just"/>
            <a:r>
              <a:rPr lang="en-US" noProof="1"/>
              <a:t>Buffered Reader objReader olarak adlandırıp 'txt' dosyamızın oldugu konumu FileReader içine yazdık.</a:t>
            </a:r>
            <a:endParaRPr lang="en-US" dirty="0"/>
          </a:p>
          <a:p>
            <a:pPr algn="just"/>
            <a:endParaRPr lang="en-US" noProof="1"/>
          </a:p>
          <a:p>
            <a:pPr algn="just"/>
            <a:r>
              <a:rPr lang="en-US" noProof="1"/>
              <a:t>Java.io.BufferedReader, java.io.FileReader, java.io.IOException  import edilmesi gerekir</a:t>
            </a:r>
          </a:p>
          <a:p>
            <a:pPr algn="just"/>
            <a:endParaRPr lang="en-US" noProof="1"/>
          </a:p>
          <a:p>
            <a:pPr algn="just"/>
            <a:r>
              <a:rPr lang="en-US" noProof="1"/>
              <a:t>FileReader Dosyamızı okumasu için kullandıgımız bufferedRead'ın extend ettigi bir sınıftır.</a:t>
            </a:r>
          </a:p>
          <a:p>
            <a:pPr algn="just"/>
            <a:endParaRPr lang="en-US" noProof="1"/>
          </a:p>
          <a:p>
            <a:pPr algn="just"/>
            <a:r>
              <a:rPr lang="en-US" noProof="1"/>
              <a:t>IOException programımıza uygunsuz verilerin veya girdigimiz dosya konumunda dosya olmaması durumunda derleyiciye geçersiz girdi veya geçersiz çıktı olduğunu bildirmek için istisna bir IOException oluşturur.</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5" name="Resim 5">
            <a:extLst>
              <a:ext uri="{FF2B5EF4-FFF2-40B4-BE49-F238E27FC236}">
                <a16:creationId xmlns:a16="http://schemas.microsoft.com/office/drawing/2014/main" id="{D3F2A048-C8AC-46B2-9354-878D4F6EDB15}"/>
              </a:ext>
            </a:extLst>
          </p:cNvPr>
          <p:cNvPicPr>
            <a:picLocks noChangeAspect="1"/>
          </p:cNvPicPr>
          <p:nvPr/>
        </p:nvPicPr>
        <p:blipFill>
          <a:blip r:embed="rId2"/>
          <a:stretch>
            <a:fillRect/>
          </a:stretch>
        </p:blipFill>
        <p:spPr>
          <a:xfrm>
            <a:off x="4098099" y="1332993"/>
            <a:ext cx="7085555" cy="1008314"/>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963739" cy="715959"/>
          </a:xfrm>
        </p:spPr>
        <p:txBody>
          <a:bodyPr>
            <a:normAutofit/>
          </a:bodyPr>
          <a:lstStyle/>
          <a:p>
            <a:r>
              <a:rPr lang="tr-TR" noProof="1"/>
              <a:t>PipedReader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58520" y="1425881"/>
            <a:ext cx="10086552" cy="3114303"/>
          </a:xfrm>
        </p:spPr>
        <p:txBody>
          <a:bodyPr vert="horz" lIns="91440" tIns="45720" rIns="91440" bIns="45720" rtlCol="0" anchor="t">
            <a:normAutofit/>
          </a:bodyPr>
          <a:lstStyle/>
          <a:p>
            <a:pPr algn="just">
              <a:buFont typeface="Wingdings" charset="2"/>
              <a:buChar char="ü"/>
            </a:pPr>
            <a:r>
              <a:rPr lang="en-US" b="1" noProof="1">
                <a:ea typeface="+mn-lt"/>
                <a:cs typeface="+mn-lt"/>
              </a:rPr>
              <a:t>PipedReader(int boruBoyutu)</a:t>
            </a:r>
            <a:r>
              <a:rPr lang="en-US" noProof="1">
                <a:ea typeface="+mn-lt"/>
                <a:cs typeface="+mn-lt"/>
              </a:rPr>
              <a:t> Henüz bağlı olmaması için bir PipedReader oluşturur ve borunun arabelleği için belirtilen boruboyutunu kullanır.</a:t>
            </a:r>
            <a:endParaRPr lang="tr-TR" dirty="0"/>
          </a:p>
        </p:txBody>
      </p:sp>
      <p:sp>
        <p:nvSpPr>
          <p:cNvPr id="7" name="Metin kutusu 6">
            <a:extLst>
              <a:ext uri="{FF2B5EF4-FFF2-40B4-BE49-F238E27FC236}">
                <a16:creationId xmlns:a16="http://schemas.microsoft.com/office/drawing/2014/main" id="{A5ED3241-D07F-4F91-974F-FBAB2A156CAC}"/>
              </a:ext>
            </a:extLst>
          </p:cNvPr>
          <p:cNvSpPr txBox="1"/>
          <p:nvPr/>
        </p:nvSpPr>
        <p:spPr>
          <a:xfrm>
            <a:off x="1460612" y="4178187"/>
            <a:ext cx="60137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endParaRPr lang="tr-TR" sz="1400" noProof="1"/>
          </a:p>
        </p:txBody>
      </p:sp>
    </p:spTree>
    <p:extLst>
      <p:ext uri="{BB962C8B-B14F-4D97-AF65-F5344CB8AC3E}">
        <p14:creationId xmlns:p14="http://schemas.microsoft.com/office/powerpoint/2010/main" val="1291746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963739" cy="715959"/>
          </a:xfrm>
        </p:spPr>
        <p:txBody>
          <a:bodyPr>
            <a:normAutofit/>
          </a:bodyPr>
          <a:lstStyle/>
          <a:p>
            <a:r>
              <a:rPr lang="tr-TR" noProof="1"/>
              <a:t>PipedReader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58520" y="1425881"/>
            <a:ext cx="10086552" cy="3114303"/>
          </a:xfrm>
        </p:spPr>
        <p:txBody>
          <a:bodyPr vert="horz" lIns="91440" tIns="45720" rIns="91440" bIns="45720" rtlCol="0" anchor="t">
            <a:normAutofit/>
          </a:bodyPr>
          <a:lstStyle/>
          <a:p>
            <a:pPr algn="just">
              <a:buFont typeface="Wingdings" charset="2"/>
              <a:buChar char="ü"/>
            </a:pPr>
            <a:r>
              <a:rPr lang="en-US" b="1" noProof="1">
                <a:ea typeface="+mn-lt"/>
                <a:cs typeface="+mn-lt"/>
              </a:rPr>
              <a:t>PipedReader(int boruBoyutu)</a:t>
            </a:r>
            <a:r>
              <a:rPr lang="en-US" noProof="1">
                <a:ea typeface="+mn-lt"/>
                <a:cs typeface="+mn-lt"/>
              </a:rPr>
              <a:t> Henüz bağlı olmaması için bir PipedReader oluşturur ve borunun arabelleği için belirtilen boruboyutunu kullanır.</a:t>
            </a:r>
            <a:endParaRPr lang="tr-TR" dirty="0"/>
          </a:p>
          <a:p>
            <a:pPr algn="just">
              <a:buFont typeface="Wingdings" charset="2"/>
              <a:buChar char="ü"/>
            </a:pPr>
            <a:r>
              <a:rPr lang="en-US" b="1" noProof="1">
                <a:ea typeface="+mn-lt"/>
                <a:cs typeface="+mn-lt"/>
              </a:rPr>
              <a:t>PipedReader(PipedWriter src)</a:t>
            </a:r>
            <a:r>
              <a:rPr lang="en-US" noProof="1">
                <a:ea typeface="+mn-lt"/>
                <a:cs typeface="+mn-lt"/>
              </a:rPr>
              <a:t> PipedWriter kaynağına bağlanması için bir PipedReader oluşturur.</a:t>
            </a:r>
            <a:endParaRPr lang="en-US" noProof="1">
              <a:latin typeface="Century Gothic"/>
              <a:ea typeface="+mn-lt"/>
              <a:cs typeface="+mn-lt"/>
            </a:endParaRPr>
          </a:p>
        </p:txBody>
      </p:sp>
      <p:sp>
        <p:nvSpPr>
          <p:cNvPr id="7" name="Metin kutusu 6">
            <a:extLst>
              <a:ext uri="{FF2B5EF4-FFF2-40B4-BE49-F238E27FC236}">
                <a16:creationId xmlns:a16="http://schemas.microsoft.com/office/drawing/2014/main" id="{A5ED3241-D07F-4F91-974F-FBAB2A156CAC}"/>
              </a:ext>
            </a:extLst>
          </p:cNvPr>
          <p:cNvSpPr txBox="1"/>
          <p:nvPr/>
        </p:nvSpPr>
        <p:spPr>
          <a:xfrm>
            <a:off x="1460612" y="4178187"/>
            <a:ext cx="60137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TR" sz="1400" noProof="1"/>
          </a:p>
        </p:txBody>
      </p:sp>
    </p:spTree>
    <p:extLst>
      <p:ext uri="{BB962C8B-B14F-4D97-AF65-F5344CB8AC3E}">
        <p14:creationId xmlns:p14="http://schemas.microsoft.com/office/powerpoint/2010/main" val="2472321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963739" cy="715959"/>
          </a:xfrm>
        </p:spPr>
        <p:txBody>
          <a:bodyPr>
            <a:normAutofit/>
          </a:bodyPr>
          <a:lstStyle/>
          <a:p>
            <a:r>
              <a:rPr lang="tr-TR" noProof="1"/>
              <a:t>PipedReader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58520" y="1425881"/>
            <a:ext cx="10086552" cy="3114303"/>
          </a:xfrm>
        </p:spPr>
        <p:txBody>
          <a:bodyPr vert="horz" lIns="91440" tIns="45720" rIns="91440" bIns="45720" rtlCol="0" anchor="t">
            <a:normAutofit/>
          </a:bodyPr>
          <a:lstStyle/>
          <a:p>
            <a:pPr algn="just">
              <a:buFont typeface="Wingdings" charset="2"/>
              <a:buChar char="ü"/>
            </a:pPr>
            <a:r>
              <a:rPr lang="en-US" b="1" noProof="1">
                <a:ea typeface="+mn-lt"/>
                <a:cs typeface="+mn-lt"/>
              </a:rPr>
              <a:t>PipedReader(int boruBoyutu)</a:t>
            </a:r>
            <a:r>
              <a:rPr lang="en-US" noProof="1">
                <a:ea typeface="+mn-lt"/>
                <a:cs typeface="+mn-lt"/>
              </a:rPr>
              <a:t> Henüz bağlı olmaması için bir PipedReader oluşturur ve borunun arabelleği için belirtilen boruboyutunu kullanır.</a:t>
            </a:r>
            <a:endParaRPr lang="tr-TR" dirty="0"/>
          </a:p>
          <a:p>
            <a:pPr algn="just">
              <a:buFont typeface="Wingdings" charset="2"/>
              <a:buChar char="ü"/>
            </a:pPr>
            <a:r>
              <a:rPr lang="en-US" b="1" noProof="1">
                <a:ea typeface="+mn-lt"/>
                <a:cs typeface="+mn-lt"/>
              </a:rPr>
              <a:t>PipedReader(PipedWriter src)</a:t>
            </a:r>
            <a:r>
              <a:rPr lang="en-US" noProof="1">
                <a:ea typeface="+mn-lt"/>
                <a:cs typeface="+mn-lt"/>
              </a:rPr>
              <a:t> PipedWriter kaynağına bağlanması için bir PipedReader oluşturur.</a:t>
            </a:r>
          </a:p>
          <a:p>
            <a:pPr algn="just">
              <a:buFont typeface="Wingdings" charset="2"/>
              <a:buChar char="ü"/>
            </a:pPr>
            <a:r>
              <a:rPr lang="en-US" b="1" noProof="1">
                <a:ea typeface="+mn-lt"/>
                <a:cs typeface="+mn-lt"/>
              </a:rPr>
              <a:t>PipedReader(PipedWriter src, int pipeSize) </a:t>
            </a:r>
            <a:r>
              <a:rPr lang="en-US" noProof="1">
                <a:ea typeface="+mn-lt"/>
                <a:cs typeface="+mn-lt"/>
              </a:rPr>
              <a:t>PipedWriter kaynağına bağlanması ve borunun arabelleği için belirtilen boru boyutunu kullanması için bir PipedReader oluşturur.</a:t>
            </a:r>
          </a:p>
        </p:txBody>
      </p:sp>
      <p:sp>
        <p:nvSpPr>
          <p:cNvPr id="7" name="Metin kutusu 6">
            <a:extLst>
              <a:ext uri="{FF2B5EF4-FFF2-40B4-BE49-F238E27FC236}">
                <a16:creationId xmlns:a16="http://schemas.microsoft.com/office/drawing/2014/main" id="{A5ED3241-D07F-4F91-974F-FBAB2A156CAC}"/>
              </a:ext>
            </a:extLst>
          </p:cNvPr>
          <p:cNvSpPr txBox="1"/>
          <p:nvPr/>
        </p:nvSpPr>
        <p:spPr>
          <a:xfrm>
            <a:off x="1460612" y="4178187"/>
            <a:ext cx="60137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endParaRPr lang="tr-TR" sz="1400" noProof="1"/>
          </a:p>
        </p:txBody>
      </p:sp>
    </p:spTree>
    <p:extLst>
      <p:ext uri="{BB962C8B-B14F-4D97-AF65-F5344CB8AC3E}">
        <p14:creationId xmlns:p14="http://schemas.microsoft.com/office/powerpoint/2010/main" val="1555215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963739" cy="715959"/>
          </a:xfrm>
        </p:spPr>
        <p:txBody>
          <a:bodyPr>
            <a:normAutofit/>
          </a:bodyPr>
          <a:lstStyle/>
          <a:p>
            <a:r>
              <a:rPr lang="tr-TR" noProof="1"/>
              <a:t>PipedReader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58520" y="1425881"/>
            <a:ext cx="10086552" cy="3114303"/>
          </a:xfrm>
        </p:spPr>
        <p:txBody>
          <a:bodyPr vert="horz" lIns="91440" tIns="45720" rIns="91440" bIns="45720" rtlCol="0" anchor="t">
            <a:normAutofit/>
          </a:bodyPr>
          <a:lstStyle/>
          <a:p>
            <a:pPr algn="just">
              <a:buFont typeface="Wingdings" charset="2"/>
              <a:buChar char="ü"/>
            </a:pPr>
            <a:r>
              <a:rPr lang="en-US" b="1" noProof="1">
                <a:ea typeface="+mn-lt"/>
                <a:cs typeface="+mn-lt"/>
              </a:rPr>
              <a:t>PipedReader(int boruBoyutu)</a:t>
            </a:r>
            <a:r>
              <a:rPr lang="en-US" noProof="1">
                <a:ea typeface="+mn-lt"/>
                <a:cs typeface="+mn-lt"/>
              </a:rPr>
              <a:t> Henüz bağlı olmaması için bir PipedReader oluşturur ve borunun arabelleği için belirtilen boruboyutunu kullanır.</a:t>
            </a:r>
            <a:endParaRPr lang="tr-TR" dirty="0"/>
          </a:p>
          <a:p>
            <a:pPr algn="just">
              <a:buFont typeface="Wingdings" charset="2"/>
              <a:buChar char="ü"/>
            </a:pPr>
            <a:r>
              <a:rPr lang="en-US" b="1" noProof="1">
                <a:ea typeface="+mn-lt"/>
                <a:cs typeface="+mn-lt"/>
              </a:rPr>
              <a:t>PipedReader(PipedWriter src)</a:t>
            </a:r>
            <a:r>
              <a:rPr lang="en-US" noProof="1">
                <a:ea typeface="+mn-lt"/>
                <a:cs typeface="+mn-lt"/>
              </a:rPr>
              <a:t> PipedWriter kaynağına bağlanması için bir PipedReader oluşturur.</a:t>
            </a:r>
          </a:p>
          <a:p>
            <a:pPr algn="just">
              <a:buFont typeface="Wingdings" charset="2"/>
              <a:buChar char="ü"/>
            </a:pPr>
            <a:r>
              <a:rPr lang="en-US" b="1" noProof="1">
                <a:ea typeface="+mn-lt"/>
                <a:cs typeface="+mn-lt"/>
              </a:rPr>
              <a:t>PipedReader(PipedWriter src, int pipeSize) </a:t>
            </a:r>
            <a:r>
              <a:rPr lang="en-US" noProof="1">
                <a:ea typeface="+mn-lt"/>
                <a:cs typeface="+mn-lt"/>
              </a:rPr>
              <a:t>PipedWriter kaynağına bağlanması ve borunun arabelleği için belirtilen boru boyutunu kullanması için bir PipedReader oluşturur.</a:t>
            </a:r>
          </a:p>
          <a:p>
            <a:pPr algn="just">
              <a:buFont typeface="Wingdings" charset="2"/>
              <a:buChar char="ü"/>
            </a:pPr>
            <a:r>
              <a:rPr lang="en-US" b="1" noProof="1">
                <a:ea typeface="+mn-lt"/>
                <a:cs typeface="+mn-lt"/>
              </a:rPr>
              <a:t>PipedReader() </a:t>
            </a:r>
            <a:r>
              <a:rPr lang="en-US" noProof="1">
                <a:ea typeface="+mn-lt"/>
                <a:cs typeface="+mn-lt"/>
              </a:rPr>
              <a:t>Henüz bağlı olmayan bir PipedReader oluşturur.</a:t>
            </a:r>
            <a:endParaRPr lang="en-US" b="1" noProof="1">
              <a:latin typeface="Century Gothic"/>
              <a:ea typeface="+mn-lt"/>
              <a:cs typeface="+mn-lt"/>
            </a:endParaRPr>
          </a:p>
        </p:txBody>
      </p:sp>
    </p:spTree>
    <p:extLst>
      <p:ext uri="{BB962C8B-B14F-4D97-AF65-F5344CB8AC3E}">
        <p14:creationId xmlns:p14="http://schemas.microsoft.com/office/powerpoint/2010/main" val="4141685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963739" cy="715959"/>
          </a:xfrm>
        </p:spPr>
        <p:txBody>
          <a:bodyPr>
            <a:normAutofit/>
          </a:bodyPr>
          <a:lstStyle/>
          <a:p>
            <a:r>
              <a:rPr lang="tr-TR" noProof="1"/>
              <a:t>PipedReader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58520" y="1425881"/>
            <a:ext cx="10086552" cy="3114303"/>
          </a:xfrm>
        </p:spPr>
        <p:txBody>
          <a:bodyPr vert="horz" lIns="91440" tIns="45720" rIns="91440" bIns="45720" rtlCol="0" anchor="t">
            <a:normAutofit/>
          </a:bodyPr>
          <a:lstStyle/>
          <a:p>
            <a:pPr algn="just">
              <a:buFont typeface="Wingdings" charset="2"/>
              <a:buChar char="ü"/>
            </a:pPr>
            <a:r>
              <a:rPr lang="en-US" b="1" noProof="1">
                <a:ea typeface="+mn-lt"/>
                <a:cs typeface="+mn-lt"/>
              </a:rPr>
              <a:t>PipedReader(int boruBoyutu)</a:t>
            </a:r>
            <a:r>
              <a:rPr lang="en-US" noProof="1">
                <a:ea typeface="+mn-lt"/>
                <a:cs typeface="+mn-lt"/>
              </a:rPr>
              <a:t> Henüz bağlı olmaması için bir PipedReader oluşturur ve borunun arabelleği için belirtilen boruboyutunu kullanır.</a:t>
            </a:r>
            <a:endParaRPr lang="tr-TR" dirty="0"/>
          </a:p>
          <a:p>
            <a:pPr algn="just">
              <a:buFont typeface="Wingdings" charset="2"/>
              <a:buChar char="ü"/>
            </a:pPr>
            <a:r>
              <a:rPr lang="en-US" b="1" noProof="1">
                <a:ea typeface="+mn-lt"/>
                <a:cs typeface="+mn-lt"/>
              </a:rPr>
              <a:t>PipedReader(PipedWriter src)</a:t>
            </a:r>
            <a:r>
              <a:rPr lang="en-US" noProof="1">
                <a:ea typeface="+mn-lt"/>
                <a:cs typeface="+mn-lt"/>
              </a:rPr>
              <a:t> PipedWriter kaynağına bağlanması için bir PipedReader oluşturur.</a:t>
            </a:r>
          </a:p>
          <a:p>
            <a:pPr algn="just">
              <a:buFont typeface="Wingdings" charset="2"/>
              <a:buChar char="ü"/>
            </a:pPr>
            <a:r>
              <a:rPr lang="en-US" b="1" noProof="1">
                <a:ea typeface="+mn-lt"/>
                <a:cs typeface="+mn-lt"/>
              </a:rPr>
              <a:t>PipedReader(PipedWriter src, int pipeSize) </a:t>
            </a:r>
            <a:r>
              <a:rPr lang="en-US" noProof="1">
                <a:ea typeface="+mn-lt"/>
                <a:cs typeface="+mn-lt"/>
              </a:rPr>
              <a:t>PipedWriter kaynağına bağlanması ve borunun arabelleği için belirtilen boru boyutunu kullanması için bir PipedReader oluşturur.</a:t>
            </a:r>
          </a:p>
          <a:p>
            <a:pPr algn="just">
              <a:buFont typeface="Wingdings" charset="2"/>
              <a:buChar char="ü"/>
            </a:pPr>
            <a:r>
              <a:rPr lang="en-US" b="1" noProof="1">
                <a:ea typeface="+mn-lt"/>
                <a:cs typeface="+mn-lt"/>
              </a:rPr>
              <a:t>PipedReader() </a:t>
            </a:r>
            <a:r>
              <a:rPr lang="en-US" noProof="1">
                <a:ea typeface="+mn-lt"/>
                <a:cs typeface="+mn-lt"/>
              </a:rPr>
              <a:t>Henüz bağlı olmayan bir PipedReader oluşturur.</a:t>
            </a:r>
            <a:endParaRPr lang="en-US" b="1" noProof="1">
              <a:latin typeface="Century Gothic"/>
              <a:ea typeface="+mn-lt"/>
              <a:cs typeface="+mn-lt"/>
            </a:endParaRPr>
          </a:p>
        </p:txBody>
      </p:sp>
      <p:sp>
        <p:nvSpPr>
          <p:cNvPr id="7" name="Metin kutusu 6">
            <a:extLst>
              <a:ext uri="{FF2B5EF4-FFF2-40B4-BE49-F238E27FC236}">
                <a16:creationId xmlns:a16="http://schemas.microsoft.com/office/drawing/2014/main" id="{A5ED3241-D07F-4F91-974F-FBAB2A156CAC}"/>
              </a:ext>
            </a:extLst>
          </p:cNvPr>
          <p:cNvSpPr txBox="1"/>
          <p:nvPr/>
        </p:nvSpPr>
        <p:spPr>
          <a:xfrm>
            <a:off x="1460612" y="4178187"/>
            <a:ext cx="601372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tr-TR" sz="1400" b="1" noProof="1">
                <a:ea typeface="+mn-lt"/>
                <a:cs typeface="+mn-lt"/>
              </a:rPr>
              <a:t>close()</a:t>
            </a:r>
            <a:r>
              <a:rPr lang="tr-TR" sz="1400" noProof="1">
                <a:ea typeface="+mn-lt"/>
                <a:cs typeface="+mn-lt"/>
              </a:rPr>
              <a:t> Bu borulu akışı kapatır ve akışla ilişkili tüm sistem kaynaklarını serbest bırakır.</a:t>
            </a:r>
            <a:endParaRPr lang="tr-TR" sz="1400" noProof="1"/>
          </a:p>
          <a:p>
            <a:pPr marL="285750" indent="-285750">
              <a:buFont typeface="Wingdings"/>
              <a:buChar char="ü"/>
            </a:pPr>
            <a:endParaRPr lang="tr-TR" sz="1400" noProof="1">
              <a:ea typeface="+mn-lt"/>
              <a:cs typeface="+mn-lt"/>
            </a:endParaRPr>
          </a:p>
        </p:txBody>
      </p:sp>
    </p:spTree>
    <p:extLst>
      <p:ext uri="{BB962C8B-B14F-4D97-AF65-F5344CB8AC3E}">
        <p14:creationId xmlns:p14="http://schemas.microsoft.com/office/powerpoint/2010/main" val="77040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963739" cy="715959"/>
          </a:xfrm>
        </p:spPr>
        <p:txBody>
          <a:bodyPr>
            <a:normAutofit/>
          </a:bodyPr>
          <a:lstStyle/>
          <a:p>
            <a:r>
              <a:rPr lang="tr-TR" noProof="1"/>
              <a:t>PipedReader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58520" y="1425881"/>
            <a:ext cx="10086552" cy="3114303"/>
          </a:xfrm>
        </p:spPr>
        <p:txBody>
          <a:bodyPr vert="horz" lIns="91440" tIns="45720" rIns="91440" bIns="45720" rtlCol="0" anchor="t">
            <a:normAutofit/>
          </a:bodyPr>
          <a:lstStyle/>
          <a:p>
            <a:pPr algn="just">
              <a:buFont typeface="Wingdings" charset="2"/>
              <a:buChar char="ü"/>
            </a:pPr>
            <a:r>
              <a:rPr lang="en-US" b="1" noProof="1">
                <a:ea typeface="+mn-lt"/>
                <a:cs typeface="+mn-lt"/>
              </a:rPr>
              <a:t>PipedReader(int boruBoyutu)</a:t>
            </a:r>
            <a:r>
              <a:rPr lang="en-US" noProof="1">
                <a:ea typeface="+mn-lt"/>
                <a:cs typeface="+mn-lt"/>
              </a:rPr>
              <a:t> Henüz bağlı olmaması için bir PipedReader oluşturur ve borunun arabelleği için belirtilen boruboyutunu kullanır.</a:t>
            </a:r>
            <a:endParaRPr lang="tr-TR" dirty="0"/>
          </a:p>
          <a:p>
            <a:pPr algn="just">
              <a:buFont typeface="Wingdings" charset="2"/>
              <a:buChar char="ü"/>
            </a:pPr>
            <a:r>
              <a:rPr lang="en-US" b="1" noProof="1">
                <a:ea typeface="+mn-lt"/>
                <a:cs typeface="+mn-lt"/>
              </a:rPr>
              <a:t>PipedReader(PipedWriter src)</a:t>
            </a:r>
            <a:r>
              <a:rPr lang="en-US" noProof="1">
                <a:ea typeface="+mn-lt"/>
                <a:cs typeface="+mn-lt"/>
              </a:rPr>
              <a:t> PipedWriter kaynağına bağlanması için bir PipedReader oluşturur.</a:t>
            </a:r>
          </a:p>
          <a:p>
            <a:pPr algn="just">
              <a:buFont typeface="Wingdings" charset="2"/>
              <a:buChar char="ü"/>
            </a:pPr>
            <a:r>
              <a:rPr lang="en-US" b="1" noProof="1">
                <a:ea typeface="+mn-lt"/>
                <a:cs typeface="+mn-lt"/>
              </a:rPr>
              <a:t>PipedReader(PipedWriter src, int pipeSize) </a:t>
            </a:r>
            <a:r>
              <a:rPr lang="en-US" noProof="1">
                <a:ea typeface="+mn-lt"/>
                <a:cs typeface="+mn-lt"/>
              </a:rPr>
              <a:t>PipedWriter kaynağına bağlanması ve borunun arabelleği için belirtilen boru boyutunu kullanması için bir PipedReader oluşturur.</a:t>
            </a:r>
          </a:p>
          <a:p>
            <a:pPr algn="just">
              <a:buFont typeface="Wingdings" charset="2"/>
              <a:buChar char="ü"/>
            </a:pPr>
            <a:r>
              <a:rPr lang="en-US" b="1" noProof="1">
                <a:ea typeface="+mn-lt"/>
                <a:cs typeface="+mn-lt"/>
              </a:rPr>
              <a:t>PipedReader() </a:t>
            </a:r>
            <a:r>
              <a:rPr lang="en-US" noProof="1">
                <a:ea typeface="+mn-lt"/>
                <a:cs typeface="+mn-lt"/>
              </a:rPr>
              <a:t>Henüz bağlı olmayan bir PipedReader oluşturur.</a:t>
            </a:r>
            <a:endParaRPr lang="en-US" b="1" noProof="1">
              <a:latin typeface="Century Gothic"/>
              <a:ea typeface="+mn-lt"/>
              <a:cs typeface="+mn-lt"/>
            </a:endParaRPr>
          </a:p>
        </p:txBody>
      </p:sp>
      <p:pic>
        <p:nvPicPr>
          <p:cNvPr id="3" name="Resim 4">
            <a:extLst>
              <a:ext uri="{FF2B5EF4-FFF2-40B4-BE49-F238E27FC236}">
                <a16:creationId xmlns:a16="http://schemas.microsoft.com/office/drawing/2014/main" id="{6F2B5255-2582-4727-ADB9-F9E1E0A2365F}"/>
              </a:ext>
            </a:extLst>
          </p:cNvPr>
          <p:cNvPicPr>
            <a:picLocks noChangeAspect="1"/>
          </p:cNvPicPr>
          <p:nvPr/>
        </p:nvPicPr>
        <p:blipFill>
          <a:blip r:embed="rId2"/>
          <a:stretch>
            <a:fillRect/>
          </a:stretch>
        </p:blipFill>
        <p:spPr>
          <a:xfrm>
            <a:off x="7152651" y="4538122"/>
            <a:ext cx="4968509" cy="1957059"/>
          </a:xfrm>
          <a:prstGeom prst="rect">
            <a:avLst/>
          </a:prstGeom>
        </p:spPr>
      </p:pic>
      <p:sp>
        <p:nvSpPr>
          <p:cNvPr id="7" name="Metin kutusu 6">
            <a:extLst>
              <a:ext uri="{FF2B5EF4-FFF2-40B4-BE49-F238E27FC236}">
                <a16:creationId xmlns:a16="http://schemas.microsoft.com/office/drawing/2014/main" id="{A5ED3241-D07F-4F91-974F-FBAB2A156CAC}"/>
              </a:ext>
            </a:extLst>
          </p:cNvPr>
          <p:cNvSpPr txBox="1"/>
          <p:nvPr/>
        </p:nvSpPr>
        <p:spPr>
          <a:xfrm>
            <a:off x="1460612" y="4178187"/>
            <a:ext cx="601372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tr-TR" sz="1400" b="1" noProof="1">
                <a:ea typeface="+mn-lt"/>
                <a:cs typeface="+mn-lt"/>
              </a:rPr>
              <a:t>close()</a:t>
            </a:r>
            <a:r>
              <a:rPr lang="tr-TR" sz="1400" noProof="1">
                <a:ea typeface="+mn-lt"/>
                <a:cs typeface="+mn-lt"/>
              </a:rPr>
              <a:t> Bu borulu akışı kapatır ve akışla ilişkili tüm sistem kaynaklarını serbest bırakır.</a:t>
            </a:r>
            <a:endParaRPr lang="tr-TR" sz="1400" noProof="1"/>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connect(PipedWriter src)</a:t>
            </a:r>
            <a:r>
              <a:rPr lang="tr-TR" sz="1400" noProof="1">
                <a:ea typeface="+mn-lt"/>
                <a:cs typeface="+mn-lt"/>
              </a:rPr>
              <a:t> Bu PipedReader PipedReader kaynağına bağlanmasına neden olur.</a:t>
            </a:r>
          </a:p>
          <a:p>
            <a:pPr marL="285750" indent="-285750">
              <a:buFont typeface="Wingdings"/>
              <a:buChar char="ü"/>
            </a:pPr>
            <a:endParaRPr lang="tr-TR" sz="1400" noProof="1">
              <a:ea typeface="+mn-lt"/>
              <a:cs typeface="+mn-lt"/>
            </a:endParaRPr>
          </a:p>
        </p:txBody>
      </p:sp>
    </p:spTree>
    <p:extLst>
      <p:ext uri="{BB962C8B-B14F-4D97-AF65-F5344CB8AC3E}">
        <p14:creationId xmlns:p14="http://schemas.microsoft.com/office/powerpoint/2010/main" val="1327779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963739" cy="715959"/>
          </a:xfrm>
        </p:spPr>
        <p:txBody>
          <a:bodyPr>
            <a:normAutofit/>
          </a:bodyPr>
          <a:lstStyle/>
          <a:p>
            <a:r>
              <a:rPr lang="tr-TR" noProof="1"/>
              <a:t>PipedReader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58520" y="1425881"/>
            <a:ext cx="10086552" cy="3114303"/>
          </a:xfrm>
        </p:spPr>
        <p:txBody>
          <a:bodyPr vert="horz" lIns="91440" tIns="45720" rIns="91440" bIns="45720" rtlCol="0" anchor="t">
            <a:normAutofit/>
          </a:bodyPr>
          <a:lstStyle/>
          <a:p>
            <a:pPr algn="just">
              <a:buFont typeface="Wingdings" charset="2"/>
              <a:buChar char="ü"/>
            </a:pPr>
            <a:r>
              <a:rPr lang="en-US" b="1" noProof="1">
                <a:ea typeface="+mn-lt"/>
                <a:cs typeface="+mn-lt"/>
              </a:rPr>
              <a:t>PipedReader(int boruBoyutu)</a:t>
            </a:r>
            <a:r>
              <a:rPr lang="en-US" noProof="1">
                <a:ea typeface="+mn-lt"/>
                <a:cs typeface="+mn-lt"/>
              </a:rPr>
              <a:t> Henüz bağlı olmaması için bir PipedReader oluşturur ve borunun arabelleği için belirtilen boruboyutunu kullanır.</a:t>
            </a:r>
            <a:endParaRPr lang="tr-TR" dirty="0"/>
          </a:p>
          <a:p>
            <a:pPr algn="just">
              <a:buFont typeface="Wingdings" charset="2"/>
              <a:buChar char="ü"/>
            </a:pPr>
            <a:r>
              <a:rPr lang="en-US" b="1" noProof="1">
                <a:ea typeface="+mn-lt"/>
                <a:cs typeface="+mn-lt"/>
              </a:rPr>
              <a:t>PipedReader(PipedWriter src)</a:t>
            </a:r>
            <a:r>
              <a:rPr lang="en-US" noProof="1">
                <a:ea typeface="+mn-lt"/>
                <a:cs typeface="+mn-lt"/>
              </a:rPr>
              <a:t> PipedWriter kaynağına bağlanması için bir PipedReader oluşturur.</a:t>
            </a:r>
          </a:p>
          <a:p>
            <a:pPr algn="just">
              <a:buFont typeface="Wingdings" charset="2"/>
              <a:buChar char="ü"/>
            </a:pPr>
            <a:r>
              <a:rPr lang="en-US" b="1" noProof="1">
                <a:ea typeface="+mn-lt"/>
                <a:cs typeface="+mn-lt"/>
              </a:rPr>
              <a:t>PipedReader(PipedWriter src, int pipeSize) </a:t>
            </a:r>
            <a:r>
              <a:rPr lang="en-US" noProof="1">
                <a:ea typeface="+mn-lt"/>
                <a:cs typeface="+mn-lt"/>
              </a:rPr>
              <a:t>PipedWriter kaynağına bağlanması ve borunun arabelleği için belirtilen boru boyutunu kullanması için bir PipedReader oluşturur.</a:t>
            </a:r>
          </a:p>
          <a:p>
            <a:pPr algn="just">
              <a:buFont typeface="Wingdings" charset="2"/>
              <a:buChar char="ü"/>
            </a:pPr>
            <a:r>
              <a:rPr lang="en-US" b="1" noProof="1">
                <a:ea typeface="+mn-lt"/>
                <a:cs typeface="+mn-lt"/>
              </a:rPr>
              <a:t>PipedReader() </a:t>
            </a:r>
            <a:r>
              <a:rPr lang="en-US" noProof="1">
                <a:ea typeface="+mn-lt"/>
                <a:cs typeface="+mn-lt"/>
              </a:rPr>
              <a:t>Henüz bağlı olmayan bir PipedReader oluşturur.</a:t>
            </a:r>
            <a:endParaRPr lang="en-US" b="1" noProof="1">
              <a:latin typeface="Century Gothic"/>
              <a:ea typeface="+mn-lt"/>
              <a:cs typeface="+mn-lt"/>
            </a:endParaRPr>
          </a:p>
        </p:txBody>
      </p:sp>
      <p:pic>
        <p:nvPicPr>
          <p:cNvPr id="3" name="Resim 4">
            <a:extLst>
              <a:ext uri="{FF2B5EF4-FFF2-40B4-BE49-F238E27FC236}">
                <a16:creationId xmlns:a16="http://schemas.microsoft.com/office/drawing/2014/main" id="{6F2B5255-2582-4727-ADB9-F9E1E0A2365F}"/>
              </a:ext>
            </a:extLst>
          </p:cNvPr>
          <p:cNvPicPr>
            <a:picLocks noChangeAspect="1"/>
          </p:cNvPicPr>
          <p:nvPr/>
        </p:nvPicPr>
        <p:blipFill>
          <a:blip r:embed="rId2"/>
          <a:stretch>
            <a:fillRect/>
          </a:stretch>
        </p:blipFill>
        <p:spPr>
          <a:xfrm>
            <a:off x="7152651" y="4538122"/>
            <a:ext cx="4968509" cy="1957059"/>
          </a:xfrm>
          <a:prstGeom prst="rect">
            <a:avLst/>
          </a:prstGeom>
        </p:spPr>
      </p:pic>
      <p:sp>
        <p:nvSpPr>
          <p:cNvPr id="7" name="Metin kutusu 6">
            <a:extLst>
              <a:ext uri="{FF2B5EF4-FFF2-40B4-BE49-F238E27FC236}">
                <a16:creationId xmlns:a16="http://schemas.microsoft.com/office/drawing/2014/main" id="{A5ED3241-D07F-4F91-974F-FBAB2A156CAC}"/>
              </a:ext>
            </a:extLst>
          </p:cNvPr>
          <p:cNvSpPr txBox="1"/>
          <p:nvPr/>
        </p:nvSpPr>
        <p:spPr>
          <a:xfrm>
            <a:off x="1460612" y="4178187"/>
            <a:ext cx="601372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tr-TR" sz="1400" b="1" noProof="1">
                <a:ea typeface="+mn-lt"/>
                <a:cs typeface="+mn-lt"/>
              </a:rPr>
              <a:t>close()</a:t>
            </a:r>
            <a:r>
              <a:rPr lang="tr-TR" sz="1400" noProof="1">
                <a:ea typeface="+mn-lt"/>
                <a:cs typeface="+mn-lt"/>
              </a:rPr>
              <a:t> Bu borulu akışı kapatır ve akışla ilişkili tüm sistem kaynaklarını serbest bırakır.</a:t>
            </a:r>
            <a:endParaRPr lang="tr-TR" sz="1400" noProof="1"/>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connect(PipedWriter src)</a:t>
            </a:r>
            <a:r>
              <a:rPr lang="tr-TR" sz="1400" noProof="1">
                <a:ea typeface="+mn-lt"/>
                <a:cs typeface="+mn-lt"/>
              </a:rPr>
              <a:t> Bu PipedReader PipedReader kaynağına bağlanmasına neden olur.</a:t>
            </a:r>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read()</a:t>
            </a:r>
            <a:r>
              <a:rPr lang="tr-TR" sz="1400" noProof="1">
                <a:ea typeface="+mn-lt"/>
                <a:cs typeface="+mn-lt"/>
              </a:rPr>
              <a:t> Bu borulu akıştan bir sonraki veri karakterini okur.</a:t>
            </a:r>
          </a:p>
          <a:p>
            <a:pPr marL="285750" indent="-285750">
              <a:buFont typeface="Wingdings"/>
              <a:buChar char="ü"/>
            </a:pPr>
            <a:endParaRPr lang="tr-TR" sz="1400" noProof="1">
              <a:ea typeface="+mn-lt"/>
              <a:cs typeface="+mn-lt"/>
            </a:endParaRPr>
          </a:p>
        </p:txBody>
      </p:sp>
    </p:spTree>
    <p:extLst>
      <p:ext uri="{BB962C8B-B14F-4D97-AF65-F5344CB8AC3E}">
        <p14:creationId xmlns:p14="http://schemas.microsoft.com/office/powerpoint/2010/main" val="2716658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963739" cy="715959"/>
          </a:xfrm>
        </p:spPr>
        <p:txBody>
          <a:bodyPr>
            <a:normAutofit/>
          </a:bodyPr>
          <a:lstStyle/>
          <a:p>
            <a:r>
              <a:rPr lang="tr-TR" noProof="1"/>
              <a:t>PipedReader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58520" y="1425881"/>
            <a:ext cx="10086552" cy="3114303"/>
          </a:xfrm>
        </p:spPr>
        <p:txBody>
          <a:bodyPr vert="horz" lIns="91440" tIns="45720" rIns="91440" bIns="45720" rtlCol="0" anchor="t">
            <a:normAutofit/>
          </a:bodyPr>
          <a:lstStyle/>
          <a:p>
            <a:pPr algn="just">
              <a:buFont typeface="Wingdings" charset="2"/>
              <a:buChar char="ü"/>
            </a:pPr>
            <a:r>
              <a:rPr lang="en-US" b="1" noProof="1">
                <a:ea typeface="+mn-lt"/>
                <a:cs typeface="+mn-lt"/>
              </a:rPr>
              <a:t>PipedReader(int boruBoyutu)</a:t>
            </a:r>
            <a:r>
              <a:rPr lang="en-US" noProof="1">
                <a:ea typeface="+mn-lt"/>
                <a:cs typeface="+mn-lt"/>
              </a:rPr>
              <a:t> Henüz bağlı olmaması için bir PipedReader oluşturur ve borunun arabelleği için belirtilen boruboyutunu kullanır.</a:t>
            </a:r>
            <a:endParaRPr lang="tr-TR" dirty="0"/>
          </a:p>
          <a:p>
            <a:pPr algn="just">
              <a:buFont typeface="Wingdings" charset="2"/>
              <a:buChar char="ü"/>
            </a:pPr>
            <a:r>
              <a:rPr lang="en-US" b="1" noProof="1">
                <a:ea typeface="+mn-lt"/>
                <a:cs typeface="+mn-lt"/>
              </a:rPr>
              <a:t>PipedReader(PipedWriter src)</a:t>
            </a:r>
            <a:r>
              <a:rPr lang="en-US" noProof="1">
                <a:ea typeface="+mn-lt"/>
                <a:cs typeface="+mn-lt"/>
              </a:rPr>
              <a:t> PipedWriter kaynağına bağlanması için bir PipedReader oluşturur.</a:t>
            </a:r>
          </a:p>
          <a:p>
            <a:pPr algn="just">
              <a:buFont typeface="Wingdings" charset="2"/>
              <a:buChar char="ü"/>
            </a:pPr>
            <a:r>
              <a:rPr lang="en-US" b="1" noProof="1">
                <a:ea typeface="+mn-lt"/>
                <a:cs typeface="+mn-lt"/>
              </a:rPr>
              <a:t>PipedReader(PipedWriter src, int pipeSize) </a:t>
            </a:r>
            <a:r>
              <a:rPr lang="en-US" noProof="1">
                <a:ea typeface="+mn-lt"/>
                <a:cs typeface="+mn-lt"/>
              </a:rPr>
              <a:t>PipedWriter kaynağına bağlanması ve borunun arabelleği için belirtilen boru boyutunu kullanması için bir PipedReader oluşturur.</a:t>
            </a:r>
          </a:p>
          <a:p>
            <a:pPr algn="just">
              <a:buFont typeface="Wingdings" charset="2"/>
              <a:buChar char="ü"/>
            </a:pPr>
            <a:r>
              <a:rPr lang="en-US" b="1" noProof="1">
                <a:ea typeface="+mn-lt"/>
                <a:cs typeface="+mn-lt"/>
              </a:rPr>
              <a:t>PipedReader() </a:t>
            </a:r>
            <a:r>
              <a:rPr lang="en-US" noProof="1">
                <a:ea typeface="+mn-lt"/>
                <a:cs typeface="+mn-lt"/>
              </a:rPr>
              <a:t>Henüz bağlı olmayan bir PipedReader oluşturur.</a:t>
            </a:r>
            <a:endParaRPr lang="en-US" b="1" noProof="1">
              <a:latin typeface="Century Gothic"/>
              <a:ea typeface="+mn-lt"/>
              <a:cs typeface="+mn-lt"/>
            </a:endParaRPr>
          </a:p>
        </p:txBody>
      </p:sp>
      <p:pic>
        <p:nvPicPr>
          <p:cNvPr id="3" name="Resim 4">
            <a:extLst>
              <a:ext uri="{FF2B5EF4-FFF2-40B4-BE49-F238E27FC236}">
                <a16:creationId xmlns:a16="http://schemas.microsoft.com/office/drawing/2014/main" id="{6F2B5255-2582-4727-ADB9-F9E1E0A2365F}"/>
              </a:ext>
            </a:extLst>
          </p:cNvPr>
          <p:cNvPicPr>
            <a:picLocks noChangeAspect="1"/>
          </p:cNvPicPr>
          <p:nvPr/>
        </p:nvPicPr>
        <p:blipFill>
          <a:blip r:embed="rId2"/>
          <a:stretch>
            <a:fillRect/>
          </a:stretch>
        </p:blipFill>
        <p:spPr>
          <a:xfrm>
            <a:off x="7152651" y="4538122"/>
            <a:ext cx="4968509" cy="1957059"/>
          </a:xfrm>
          <a:prstGeom prst="rect">
            <a:avLst/>
          </a:prstGeom>
        </p:spPr>
      </p:pic>
      <p:sp>
        <p:nvSpPr>
          <p:cNvPr id="7" name="Metin kutusu 6">
            <a:extLst>
              <a:ext uri="{FF2B5EF4-FFF2-40B4-BE49-F238E27FC236}">
                <a16:creationId xmlns:a16="http://schemas.microsoft.com/office/drawing/2014/main" id="{A5ED3241-D07F-4F91-974F-FBAB2A156CAC}"/>
              </a:ext>
            </a:extLst>
          </p:cNvPr>
          <p:cNvSpPr txBox="1"/>
          <p:nvPr/>
        </p:nvSpPr>
        <p:spPr>
          <a:xfrm>
            <a:off x="1460612" y="4178187"/>
            <a:ext cx="601372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tr-TR" sz="1400" b="1" noProof="1">
                <a:ea typeface="+mn-lt"/>
                <a:cs typeface="+mn-lt"/>
              </a:rPr>
              <a:t>close()</a:t>
            </a:r>
            <a:r>
              <a:rPr lang="tr-TR" sz="1400" noProof="1">
                <a:ea typeface="+mn-lt"/>
                <a:cs typeface="+mn-lt"/>
              </a:rPr>
              <a:t> Bu borulu akışı kapatır ve akışla ilişkili tüm sistem kaynaklarını serbest bırakır.</a:t>
            </a:r>
            <a:endParaRPr lang="tr-TR" sz="1400" noProof="1"/>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connect(PipedWriter src)</a:t>
            </a:r>
            <a:r>
              <a:rPr lang="tr-TR" sz="1400" noProof="1">
                <a:ea typeface="+mn-lt"/>
                <a:cs typeface="+mn-lt"/>
              </a:rPr>
              <a:t> Bu PipedReader PipedReader kaynağına bağlanmasına neden olur.</a:t>
            </a:r>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read()</a:t>
            </a:r>
            <a:r>
              <a:rPr lang="tr-TR" sz="1400" noProof="1">
                <a:ea typeface="+mn-lt"/>
                <a:cs typeface="+mn-lt"/>
              </a:rPr>
              <a:t> Bu borulu akıştan bir sonraki veri karakterini okur.</a:t>
            </a:r>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read(char[] cbuf, int off, int len)</a:t>
            </a:r>
            <a:r>
              <a:rPr lang="tr-TR" sz="1400" noProof="1">
                <a:ea typeface="+mn-lt"/>
                <a:cs typeface="+mn-lt"/>
              </a:rPr>
              <a:t> Bu borulu akıştan en fazla 'len' karakter veriyi bir dizi karaktere okur.</a:t>
            </a:r>
            <a:endParaRPr lang="tr-TR" sz="1400" noProof="1"/>
          </a:p>
        </p:txBody>
      </p:sp>
    </p:spTree>
    <p:extLst>
      <p:ext uri="{BB962C8B-B14F-4D97-AF65-F5344CB8AC3E}">
        <p14:creationId xmlns:p14="http://schemas.microsoft.com/office/powerpoint/2010/main" val="117319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a:bodyPr>
          <a:lstStyle/>
          <a:p>
            <a:r>
              <a:rPr lang="tr-TR" noProof="1"/>
              <a:t>Java Okuyucu Sınıflar</a:t>
            </a:r>
          </a:p>
          <a:p>
            <a:r>
              <a:rPr lang="tr-TR" noProof="1"/>
              <a:t>Extends Ne demek</a:t>
            </a:r>
          </a:p>
          <a:p>
            <a:endParaRPr lang="tr-TR" noProof="1"/>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4749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4963739" cy="715959"/>
          </a:xfrm>
        </p:spPr>
        <p:txBody>
          <a:bodyPr>
            <a:normAutofit/>
          </a:bodyPr>
          <a:lstStyle/>
          <a:p>
            <a:r>
              <a:rPr lang="tr-TR" noProof="1"/>
              <a:t>PipedReader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58520" y="1425881"/>
            <a:ext cx="10086552" cy="3114303"/>
          </a:xfrm>
        </p:spPr>
        <p:txBody>
          <a:bodyPr vert="horz" lIns="91440" tIns="45720" rIns="91440" bIns="45720" rtlCol="0" anchor="t">
            <a:normAutofit/>
          </a:bodyPr>
          <a:lstStyle/>
          <a:p>
            <a:pPr algn="just">
              <a:buFont typeface="Wingdings" charset="2"/>
              <a:buChar char="ü"/>
            </a:pPr>
            <a:r>
              <a:rPr lang="en-US" b="1" noProof="1">
                <a:ea typeface="+mn-lt"/>
                <a:cs typeface="+mn-lt"/>
              </a:rPr>
              <a:t>PipedReader(int boruBoyutu)</a:t>
            </a:r>
            <a:r>
              <a:rPr lang="en-US" noProof="1">
                <a:ea typeface="+mn-lt"/>
                <a:cs typeface="+mn-lt"/>
              </a:rPr>
              <a:t> Henüz bağlı olmaması için bir PipedReader oluşturur ve borunun arabelleği için belirtilen boruboyutunu kullanır.</a:t>
            </a:r>
            <a:endParaRPr lang="tr-TR" dirty="0"/>
          </a:p>
          <a:p>
            <a:pPr algn="just">
              <a:buFont typeface="Wingdings" charset="2"/>
              <a:buChar char="ü"/>
            </a:pPr>
            <a:r>
              <a:rPr lang="en-US" b="1" noProof="1">
                <a:ea typeface="+mn-lt"/>
                <a:cs typeface="+mn-lt"/>
              </a:rPr>
              <a:t>PipedReader(PipedWriter src)</a:t>
            </a:r>
            <a:r>
              <a:rPr lang="en-US" noProof="1">
                <a:ea typeface="+mn-lt"/>
                <a:cs typeface="+mn-lt"/>
              </a:rPr>
              <a:t> PipedWriter kaynağına bağlanması için bir PipedReader oluşturur.</a:t>
            </a:r>
          </a:p>
          <a:p>
            <a:pPr algn="just">
              <a:buFont typeface="Wingdings" charset="2"/>
              <a:buChar char="ü"/>
            </a:pPr>
            <a:r>
              <a:rPr lang="en-US" b="1" noProof="1">
                <a:ea typeface="+mn-lt"/>
                <a:cs typeface="+mn-lt"/>
              </a:rPr>
              <a:t>PipedReader(PipedWriter src, int pipeSize) </a:t>
            </a:r>
            <a:r>
              <a:rPr lang="en-US" noProof="1">
                <a:ea typeface="+mn-lt"/>
                <a:cs typeface="+mn-lt"/>
              </a:rPr>
              <a:t>PipedWriter kaynağına bağlanması ve borunun arabelleği için belirtilen boru boyutunu kullanması için bir PipedReader oluşturur.</a:t>
            </a:r>
          </a:p>
          <a:p>
            <a:pPr algn="just">
              <a:buFont typeface="Wingdings" charset="2"/>
              <a:buChar char="ü"/>
            </a:pPr>
            <a:r>
              <a:rPr lang="en-US" b="1" noProof="1">
                <a:ea typeface="+mn-lt"/>
                <a:cs typeface="+mn-lt"/>
              </a:rPr>
              <a:t>PipedReader() </a:t>
            </a:r>
            <a:r>
              <a:rPr lang="en-US" noProof="1">
                <a:ea typeface="+mn-lt"/>
                <a:cs typeface="+mn-lt"/>
              </a:rPr>
              <a:t>Henüz bağlı olmayan bir PipedReader oluşturur.</a:t>
            </a:r>
            <a:endParaRPr lang="en-US" b="1" noProof="1">
              <a:latin typeface="Century Gothic"/>
              <a:ea typeface="+mn-lt"/>
              <a:cs typeface="+mn-lt"/>
            </a:endParaRPr>
          </a:p>
        </p:txBody>
      </p:sp>
      <p:pic>
        <p:nvPicPr>
          <p:cNvPr id="3" name="Resim 4">
            <a:extLst>
              <a:ext uri="{FF2B5EF4-FFF2-40B4-BE49-F238E27FC236}">
                <a16:creationId xmlns:a16="http://schemas.microsoft.com/office/drawing/2014/main" id="{6F2B5255-2582-4727-ADB9-F9E1E0A2365F}"/>
              </a:ext>
            </a:extLst>
          </p:cNvPr>
          <p:cNvPicPr>
            <a:picLocks noChangeAspect="1"/>
          </p:cNvPicPr>
          <p:nvPr/>
        </p:nvPicPr>
        <p:blipFill>
          <a:blip r:embed="rId2"/>
          <a:stretch>
            <a:fillRect/>
          </a:stretch>
        </p:blipFill>
        <p:spPr>
          <a:xfrm>
            <a:off x="7152651" y="4538122"/>
            <a:ext cx="4968509" cy="1957059"/>
          </a:xfrm>
          <a:prstGeom prst="rect">
            <a:avLst/>
          </a:prstGeom>
        </p:spPr>
      </p:pic>
      <p:sp>
        <p:nvSpPr>
          <p:cNvPr id="7" name="Metin kutusu 6">
            <a:extLst>
              <a:ext uri="{FF2B5EF4-FFF2-40B4-BE49-F238E27FC236}">
                <a16:creationId xmlns:a16="http://schemas.microsoft.com/office/drawing/2014/main" id="{A5ED3241-D07F-4F91-974F-FBAB2A156CAC}"/>
              </a:ext>
            </a:extLst>
          </p:cNvPr>
          <p:cNvSpPr txBox="1"/>
          <p:nvPr/>
        </p:nvSpPr>
        <p:spPr>
          <a:xfrm>
            <a:off x="1460612" y="4178187"/>
            <a:ext cx="601372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tr-TR" sz="1400" b="1" noProof="1">
                <a:ea typeface="+mn-lt"/>
                <a:cs typeface="+mn-lt"/>
              </a:rPr>
              <a:t>close()</a:t>
            </a:r>
            <a:r>
              <a:rPr lang="tr-TR" sz="1400" noProof="1">
                <a:ea typeface="+mn-lt"/>
                <a:cs typeface="+mn-lt"/>
              </a:rPr>
              <a:t> Bu borulu akışı kapatır ve akışla ilişkili tüm sistem kaynaklarını serbest bırakır.</a:t>
            </a:r>
            <a:endParaRPr lang="tr-TR" sz="1400" noProof="1"/>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connect(PipedWriter src)</a:t>
            </a:r>
            <a:r>
              <a:rPr lang="tr-TR" sz="1400" noProof="1">
                <a:ea typeface="+mn-lt"/>
                <a:cs typeface="+mn-lt"/>
              </a:rPr>
              <a:t> Bu PipedReader PipedReader kaynağına bağlanmasına neden olur.</a:t>
            </a:r>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read()</a:t>
            </a:r>
            <a:r>
              <a:rPr lang="tr-TR" sz="1400" noProof="1">
                <a:ea typeface="+mn-lt"/>
                <a:cs typeface="+mn-lt"/>
              </a:rPr>
              <a:t> Bu borulu akıştan bir sonraki veri karakterini okur.</a:t>
            </a:r>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read(char[] cbuf, int off, int len)</a:t>
            </a:r>
            <a:r>
              <a:rPr lang="tr-TR" sz="1400" noProof="1">
                <a:ea typeface="+mn-lt"/>
                <a:cs typeface="+mn-lt"/>
              </a:rPr>
              <a:t> Bu borulu akıştan en fazla 'len' karakter veriyi bir dizi karaktere okur.</a:t>
            </a:r>
            <a:endParaRPr lang="tr-TR" sz="1400" noProof="1"/>
          </a:p>
          <a:p>
            <a:pPr marL="285750" indent="-285750">
              <a:buFont typeface="Wingdings"/>
              <a:buChar char="ü"/>
            </a:pPr>
            <a:endParaRPr lang="tr-TR" sz="1400" noProof="1">
              <a:ea typeface="+mn-lt"/>
              <a:cs typeface="+mn-lt"/>
            </a:endParaRPr>
          </a:p>
          <a:p>
            <a:pPr marL="285750" indent="-285750">
              <a:buFont typeface="Wingdings"/>
              <a:buChar char="ü"/>
            </a:pPr>
            <a:r>
              <a:rPr lang="tr-TR" sz="1400" b="1" noProof="1">
                <a:ea typeface="+mn-lt"/>
                <a:cs typeface="+mn-lt"/>
              </a:rPr>
              <a:t>ready()</a:t>
            </a:r>
            <a:r>
              <a:rPr lang="tr-TR" sz="1400" noProof="1">
                <a:ea typeface="+mn-lt"/>
                <a:cs typeface="+mn-lt"/>
              </a:rPr>
              <a:t> Bu akışın okunmaya hazır olup olmadığını söyler.</a:t>
            </a:r>
            <a:endParaRPr lang="tr-TR" sz="1400" noProof="1"/>
          </a:p>
        </p:txBody>
      </p:sp>
    </p:spTree>
    <p:extLst>
      <p:ext uri="{BB962C8B-B14F-4D97-AF65-F5344CB8AC3E}">
        <p14:creationId xmlns:p14="http://schemas.microsoft.com/office/powerpoint/2010/main" val="3967388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Alt Sınıflar(Devamı)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5266583"/>
          </a:xfrm>
        </p:spPr>
        <p:txBody>
          <a:bodyPr vert="horz" lIns="91440" tIns="45720" rIns="91440" bIns="45720" rtlCol="0" anchor="t">
            <a:normAutofit/>
          </a:bodyPr>
          <a:lstStyle/>
          <a:p>
            <a:pPr algn="just"/>
            <a:endParaRPr lang="en-US" noProof="1">
              <a:ea typeface="+mn-lt"/>
              <a:cs typeface="+mn-lt"/>
            </a:endParaRPr>
          </a:p>
          <a:p>
            <a:pPr algn="just"/>
            <a:r>
              <a:rPr lang="en-US" noProof="1">
                <a:ea typeface="+mn-lt"/>
                <a:cs typeface="+mn-lt"/>
              </a:rPr>
              <a:t>Genel  kural  olarak, BufferedReader  tarafından  okunan  veri,  ilgili  karekter  ya  da  byte  dizisine  dönüşür. Kaynaktaki  veri  büyükse,  her  okuma  sonunda  söz  konusu  dönüşümün  yapılması,  eylemi  yavaşlatacaktır.  O nedenle,  doğrudan read()  metodu  ya  da readLine()  metodu  yerine FileReader  ya  da InputStreamReader sınıflarını eyleme katmak daha etkin olur.</a:t>
            </a:r>
            <a:endParaRPr lang="en-US" dirty="0"/>
          </a:p>
          <a:p>
            <a:pPr algn="just"/>
            <a:endParaRPr lang="en-US" noProof="1">
              <a:ea typeface="+mn-lt"/>
              <a:cs typeface="+mn-lt"/>
            </a:endParaRPr>
          </a:p>
          <a:p>
            <a:pPr algn="just"/>
            <a:endParaRPr lang="en-US" noProof="1"/>
          </a:p>
          <a:p>
            <a:pPr algn="just"/>
            <a:endParaRPr lang="en-US" noProof="1"/>
          </a:p>
          <a:p>
            <a:pPr marL="0" indent="0" algn="just">
              <a:buNone/>
            </a:pPr>
            <a:endParaRPr lang="en-US" noProof="1"/>
          </a:p>
        </p:txBody>
      </p:sp>
    </p:spTree>
    <p:extLst>
      <p:ext uri="{BB962C8B-B14F-4D97-AF65-F5344CB8AC3E}">
        <p14:creationId xmlns:p14="http://schemas.microsoft.com/office/powerpoint/2010/main" val="44147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Alt Sınıflar(Devamı)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5266583"/>
          </a:xfrm>
        </p:spPr>
        <p:txBody>
          <a:bodyPr vert="horz" lIns="91440" tIns="45720" rIns="91440" bIns="45720" rtlCol="0" anchor="t">
            <a:normAutofit/>
          </a:bodyPr>
          <a:lstStyle/>
          <a:p>
            <a:pPr algn="just"/>
            <a:endParaRPr lang="en-US" noProof="1">
              <a:ea typeface="+mn-lt"/>
              <a:cs typeface="+mn-lt"/>
            </a:endParaRPr>
          </a:p>
          <a:p>
            <a:pPr algn="just"/>
            <a:r>
              <a:rPr lang="en-US" noProof="1">
                <a:ea typeface="+mn-lt"/>
                <a:cs typeface="+mn-lt"/>
              </a:rPr>
              <a:t>Genel  kural  olarak, BufferedReader  tarafından  okunan  veri,  ilgili  karekter  ya  da  byte  dizisine  dönüşür. Kaynaktaki  veri  büyükse,  her  okuma  sonunda  söz  konusu  dönüşümün  yapılması,  eylemi  yavaşlatacaktır.  O nedenle,  doğrudan read()  metodu  ya  da readLine()  metodu  yerine FileReader  ya  da InputStreamReader sınıflarını eyleme katmak daha etkin olur.</a:t>
            </a:r>
            <a:endParaRPr lang="en-US" dirty="0"/>
          </a:p>
          <a:p>
            <a:pPr algn="just"/>
            <a:endParaRPr lang="en-US" noProof="1">
              <a:ea typeface="+mn-lt"/>
              <a:cs typeface="+mn-lt"/>
            </a:endParaRPr>
          </a:p>
          <a:p>
            <a:pPr algn="just"/>
            <a:r>
              <a:rPr lang="en-US" noProof="1">
                <a:ea typeface="+mn-lt"/>
                <a:cs typeface="+mn-lt"/>
              </a:rPr>
              <a:t>Java </a:t>
            </a:r>
            <a:r>
              <a:rPr lang="en-US" noProof="1">
                <a:latin typeface="Consolas"/>
              </a:rPr>
              <a:t>CharArrayReader </a:t>
            </a:r>
            <a:r>
              <a:rPr lang="en-US" noProof="1">
                <a:ea typeface="+mn-lt"/>
                <a:cs typeface="+mn-lt"/>
              </a:rPr>
              <a:t>sınıfı ( </a:t>
            </a:r>
            <a:r>
              <a:rPr lang="en-US" noProof="1">
                <a:latin typeface="Consolas"/>
              </a:rPr>
              <a:t>java.io.CharArrayReader</a:t>
            </a:r>
            <a:r>
              <a:rPr lang="en-US" noProof="1">
                <a:ea typeface="+mn-lt"/>
                <a:cs typeface="+mn-lt"/>
              </a:rPr>
              <a:t>), bir </a:t>
            </a:r>
            <a:r>
              <a:rPr lang="en-US" noProof="1">
                <a:latin typeface="Consolas"/>
              </a:rPr>
              <a:t>char </a:t>
            </a:r>
            <a:r>
              <a:rPr lang="en-US" noProof="1">
                <a:ea typeface="+mn-lt"/>
                <a:cs typeface="+mn-lt"/>
              </a:rPr>
              <a:t>dizinin içeriğini bir karakter akışı olarak okumanızı sağlar .</a:t>
            </a:r>
            <a:endParaRPr lang="en-US" dirty="0"/>
          </a:p>
          <a:p>
            <a:pPr algn="just"/>
            <a:endParaRPr lang="en-US" noProof="1">
              <a:ea typeface="+mn-lt"/>
              <a:cs typeface="+mn-lt"/>
            </a:endParaRPr>
          </a:p>
          <a:p>
            <a:pPr marL="0" indent="0" algn="just">
              <a:buNone/>
            </a:pPr>
            <a:endParaRPr lang="en-US" noProof="1"/>
          </a:p>
          <a:p>
            <a:pPr algn="just"/>
            <a:endParaRPr lang="en-US" noProof="1"/>
          </a:p>
          <a:p>
            <a:pPr algn="just"/>
            <a:endParaRPr lang="en-US" noProof="1"/>
          </a:p>
          <a:p>
            <a:pPr marL="0" indent="0" algn="just">
              <a:buNone/>
            </a:pPr>
            <a:endParaRPr lang="en-US" noProof="1"/>
          </a:p>
        </p:txBody>
      </p:sp>
    </p:spTree>
    <p:extLst>
      <p:ext uri="{BB962C8B-B14F-4D97-AF65-F5344CB8AC3E}">
        <p14:creationId xmlns:p14="http://schemas.microsoft.com/office/powerpoint/2010/main" val="2843786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Alt Sınıflar(Devamı)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5266583"/>
          </a:xfrm>
        </p:spPr>
        <p:txBody>
          <a:bodyPr vert="horz" lIns="91440" tIns="45720" rIns="91440" bIns="45720" rtlCol="0" anchor="t">
            <a:normAutofit/>
          </a:bodyPr>
          <a:lstStyle/>
          <a:p>
            <a:pPr algn="just"/>
            <a:endParaRPr lang="en-US" noProof="1">
              <a:ea typeface="+mn-lt"/>
              <a:cs typeface="+mn-lt"/>
            </a:endParaRPr>
          </a:p>
          <a:p>
            <a:pPr algn="just"/>
            <a:r>
              <a:rPr lang="en-US" noProof="1">
                <a:ea typeface="+mn-lt"/>
                <a:cs typeface="+mn-lt"/>
              </a:rPr>
              <a:t>Genel  kural  olarak, BufferedReader  tarafından  okunan  veri,  ilgili  karekter  ya  da  byte  dizisine  dönüşür. Kaynaktaki  veri  büyükse,  her  okuma  sonunda  söz  konusu  dönüşümün  yapılması,  eylemi  yavaşlatacaktır.  O nedenle,  doğrudan read()  metodu  ya  da readLine()  metodu  yerine FileReader  ya  da InputStreamReader sınıflarını eyleme katmak daha etkin olur.</a:t>
            </a:r>
            <a:endParaRPr lang="en-US" dirty="0"/>
          </a:p>
          <a:p>
            <a:pPr algn="just"/>
            <a:endParaRPr lang="en-US" noProof="1">
              <a:ea typeface="+mn-lt"/>
              <a:cs typeface="+mn-lt"/>
            </a:endParaRPr>
          </a:p>
          <a:p>
            <a:pPr algn="just"/>
            <a:r>
              <a:rPr lang="en-US" noProof="1">
                <a:ea typeface="+mn-lt"/>
                <a:cs typeface="+mn-lt"/>
              </a:rPr>
              <a:t>Java </a:t>
            </a:r>
            <a:r>
              <a:rPr lang="en-US" noProof="1">
                <a:latin typeface="Consolas"/>
              </a:rPr>
              <a:t>CharArrayReader </a:t>
            </a:r>
            <a:r>
              <a:rPr lang="en-US" noProof="1">
                <a:ea typeface="+mn-lt"/>
                <a:cs typeface="+mn-lt"/>
              </a:rPr>
              <a:t>sınıfı ( </a:t>
            </a:r>
            <a:r>
              <a:rPr lang="en-US" noProof="1">
                <a:latin typeface="Consolas"/>
              </a:rPr>
              <a:t>java.io.CharArrayReader</a:t>
            </a:r>
            <a:r>
              <a:rPr lang="en-US" noProof="1">
                <a:ea typeface="+mn-lt"/>
                <a:cs typeface="+mn-lt"/>
              </a:rPr>
              <a:t>), bir </a:t>
            </a:r>
            <a:r>
              <a:rPr lang="en-US" noProof="1">
                <a:latin typeface="Consolas"/>
              </a:rPr>
              <a:t>char </a:t>
            </a:r>
            <a:r>
              <a:rPr lang="en-US" noProof="1">
                <a:ea typeface="+mn-lt"/>
                <a:cs typeface="+mn-lt"/>
              </a:rPr>
              <a:t>dizinin içeriğini bir karakter akışı olarak okumanızı sağlar .</a:t>
            </a:r>
            <a:endParaRPr lang="en-US" dirty="0"/>
          </a:p>
          <a:p>
            <a:pPr algn="just"/>
            <a:endParaRPr lang="en-US" noProof="1">
              <a:ea typeface="+mn-lt"/>
              <a:cs typeface="+mn-lt"/>
            </a:endParaRPr>
          </a:p>
          <a:p>
            <a:pPr algn="just"/>
            <a:r>
              <a:rPr lang="en-US" noProof="1">
                <a:ea typeface="+mn-lt"/>
                <a:cs typeface="+mn-lt"/>
              </a:rPr>
              <a:t>Filtrelenmiş karakter akışlarını okumak için soyut sınıf. Soyut sınıfın </a:t>
            </a:r>
            <a:r>
              <a:rPr lang="en-US" noProof="1">
                <a:latin typeface="Consolas"/>
              </a:rPr>
              <a:t>FilterReader </a:t>
            </a:r>
            <a:r>
              <a:rPr lang="en-US" noProof="1">
                <a:ea typeface="+mn-lt"/>
                <a:cs typeface="+mn-lt"/>
              </a:rPr>
              <a:t>kendisi, tüm istekleri içerilen akışa ileten varsayılan yöntemler sağlar.</a:t>
            </a:r>
            <a:endParaRPr lang="en-US" dirty="0"/>
          </a:p>
          <a:p>
            <a:pPr algn="just"/>
            <a:endParaRPr lang="en-US" noProof="1">
              <a:ea typeface="+mn-lt"/>
              <a:cs typeface="+mn-lt"/>
            </a:endParaRPr>
          </a:p>
          <a:p>
            <a:pPr algn="just"/>
            <a:endParaRPr lang="en-US" noProof="1"/>
          </a:p>
          <a:p>
            <a:pPr marL="0" indent="0" algn="just">
              <a:buNone/>
            </a:pPr>
            <a:endParaRPr lang="en-US" noProof="1"/>
          </a:p>
        </p:txBody>
      </p:sp>
    </p:spTree>
    <p:extLst>
      <p:ext uri="{BB962C8B-B14F-4D97-AF65-F5344CB8AC3E}">
        <p14:creationId xmlns:p14="http://schemas.microsoft.com/office/powerpoint/2010/main" val="4014743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Alt Sınıflar(Devamı)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5266583"/>
          </a:xfrm>
        </p:spPr>
        <p:txBody>
          <a:bodyPr vert="horz" lIns="91440" tIns="45720" rIns="91440" bIns="45720" rtlCol="0" anchor="t">
            <a:normAutofit fontScale="92500" lnSpcReduction="10000"/>
          </a:bodyPr>
          <a:lstStyle/>
          <a:p>
            <a:pPr algn="just"/>
            <a:endParaRPr lang="en-US" noProof="1">
              <a:ea typeface="+mn-lt"/>
              <a:cs typeface="+mn-lt"/>
            </a:endParaRPr>
          </a:p>
          <a:p>
            <a:pPr algn="just"/>
            <a:r>
              <a:rPr lang="en-US" noProof="1">
                <a:ea typeface="+mn-lt"/>
                <a:cs typeface="+mn-lt"/>
              </a:rPr>
              <a:t>Genel  kural  olarak, BufferedReader  tarafından  okunan  veri,  ilgili  karekter  ya  da  byte  dizisine  dönüşür. Kaynaktaki  veri  büyükse,  her  okuma  sonunda  söz  konusu  dönüşümün  yapılması,  eylemi  yavaşlatacaktır.  O nedenle,  doğrudan read()  metodu  ya  da readLine()  metodu  yerine FileReader  ya  da InputStreamReader sınıflarını eyleme katmak daha etkin olur.</a:t>
            </a:r>
            <a:endParaRPr lang="en-US" dirty="0"/>
          </a:p>
          <a:p>
            <a:pPr algn="just"/>
            <a:endParaRPr lang="en-US" noProof="1">
              <a:ea typeface="+mn-lt"/>
              <a:cs typeface="+mn-lt"/>
            </a:endParaRPr>
          </a:p>
          <a:p>
            <a:pPr algn="just"/>
            <a:r>
              <a:rPr lang="en-US" noProof="1">
                <a:ea typeface="+mn-lt"/>
                <a:cs typeface="+mn-lt"/>
              </a:rPr>
              <a:t>Java </a:t>
            </a:r>
            <a:r>
              <a:rPr lang="en-US" noProof="1">
                <a:latin typeface="Consolas"/>
              </a:rPr>
              <a:t>CharArrayReader </a:t>
            </a:r>
            <a:r>
              <a:rPr lang="en-US" noProof="1">
                <a:ea typeface="+mn-lt"/>
                <a:cs typeface="+mn-lt"/>
              </a:rPr>
              <a:t>sınıfı ( </a:t>
            </a:r>
            <a:r>
              <a:rPr lang="en-US" noProof="1">
                <a:latin typeface="Consolas"/>
              </a:rPr>
              <a:t>java.io.CharArrayReader</a:t>
            </a:r>
            <a:r>
              <a:rPr lang="en-US" noProof="1">
                <a:ea typeface="+mn-lt"/>
                <a:cs typeface="+mn-lt"/>
              </a:rPr>
              <a:t>), bir </a:t>
            </a:r>
            <a:r>
              <a:rPr lang="en-US" noProof="1">
                <a:latin typeface="Consolas"/>
              </a:rPr>
              <a:t>char </a:t>
            </a:r>
            <a:r>
              <a:rPr lang="en-US" noProof="1">
                <a:ea typeface="+mn-lt"/>
                <a:cs typeface="+mn-lt"/>
              </a:rPr>
              <a:t>dizinin içeriğini bir karakter akışı olarak okumanızı sağlar .</a:t>
            </a:r>
            <a:endParaRPr lang="en-US" dirty="0"/>
          </a:p>
          <a:p>
            <a:pPr algn="just"/>
            <a:endParaRPr lang="en-US" noProof="1">
              <a:ea typeface="+mn-lt"/>
              <a:cs typeface="+mn-lt"/>
            </a:endParaRPr>
          </a:p>
          <a:p>
            <a:pPr algn="just"/>
            <a:r>
              <a:rPr lang="en-US" noProof="1">
                <a:ea typeface="+mn-lt"/>
                <a:cs typeface="+mn-lt"/>
              </a:rPr>
              <a:t>Filtrelenmiş karakter akışlarını okumak için soyut sınıf. Soyut sınıfın </a:t>
            </a:r>
            <a:r>
              <a:rPr lang="en-US" noProof="1">
                <a:latin typeface="Consolas"/>
              </a:rPr>
              <a:t>FilterReader </a:t>
            </a:r>
            <a:r>
              <a:rPr lang="en-US" noProof="1">
                <a:ea typeface="+mn-lt"/>
                <a:cs typeface="+mn-lt"/>
              </a:rPr>
              <a:t>kendisi, tüm istekleri içerilen akışa ileten varsayılan yöntemler sağlar.</a:t>
            </a:r>
            <a:endParaRPr lang="en-US" dirty="0"/>
          </a:p>
          <a:p>
            <a:pPr algn="just"/>
            <a:endParaRPr lang="en-US" noProof="1">
              <a:ea typeface="+mn-lt"/>
              <a:cs typeface="+mn-lt"/>
            </a:endParaRPr>
          </a:p>
          <a:p>
            <a:pPr algn="just"/>
            <a:r>
              <a:rPr lang="en-US" noProof="1">
                <a:ea typeface="+mn-lt"/>
                <a:cs typeface="+mn-lt"/>
              </a:rPr>
              <a:t>Bu sınıf temelde borulu bir karakter giriş akışıdır. G / Ç </a:t>
            </a:r>
            <a:r>
              <a:rPr lang="en-US" b="1" noProof="1">
                <a:ea typeface="+mn-lt"/>
                <a:cs typeface="+mn-lt"/>
              </a:rPr>
              <a:t>Borulu'da, JVM'de</a:t>
            </a:r>
            <a:r>
              <a:rPr lang="en-US" noProof="1">
                <a:ea typeface="+mn-lt"/>
                <a:cs typeface="+mn-lt"/>
              </a:rPr>
              <a:t> aynı anda çalışan iki iş parçacığı arasında bir bağlantı anlamına gelir. Dolayısıyla Borular hem kaynak hem de hedef olarak kullanılır.</a:t>
            </a:r>
            <a:endParaRPr lang="en-US" noProof="1"/>
          </a:p>
          <a:p>
            <a:pPr algn="just"/>
            <a:endParaRPr lang="en-US" noProof="1"/>
          </a:p>
          <a:p>
            <a:pPr algn="just"/>
            <a:endParaRPr lang="en-US" noProof="1"/>
          </a:p>
          <a:p>
            <a:pPr marL="0" indent="0" algn="just">
              <a:buNone/>
            </a:pPr>
            <a:endParaRPr lang="en-US" noProof="1"/>
          </a:p>
        </p:txBody>
      </p:sp>
    </p:spTree>
    <p:extLst>
      <p:ext uri="{BB962C8B-B14F-4D97-AF65-F5344CB8AC3E}">
        <p14:creationId xmlns:p14="http://schemas.microsoft.com/office/powerpoint/2010/main" val="409474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5492803" cy="714448"/>
          </a:xfrm>
        </p:spPr>
        <p:txBody>
          <a:bodyPr>
            <a:normAutofit/>
          </a:bodyPr>
          <a:lstStyle/>
          <a:p>
            <a:r>
              <a:rPr lang="tr-TR" noProof="1"/>
              <a:t>InputStreamReader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7" name="İçerik Yer Tutucusu 6">
            <a:extLst>
              <a:ext uri="{FF2B5EF4-FFF2-40B4-BE49-F238E27FC236}">
                <a16:creationId xmlns:a16="http://schemas.microsoft.com/office/drawing/2014/main" id="{B2B40EE5-8FBE-4DB5-BDCA-266715BED3D2}"/>
              </a:ext>
            </a:extLst>
          </p:cNvPr>
          <p:cNvSpPr>
            <a:spLocks noGrp="1"/>
          </p:cNvSpPr>
          <p:nvPr>
            <p:ph idx="1"/>
          </p:nvPr>
        </p:nvSpPr>
        <p:spPr>
          <a:xfrm>
            <a:off x="2151591" y="1762832"/>
            <a:ext cx="8915400" cy="3777622"/>
          </a:xfrm>
        </p:spPr>
        <p:txBody>
          <a:bodyPr vert="horz" lIns="91440" tIns="45720" rIns="91440" bIns="45720" rtlCol="0" anchor="t">
            <a:normAutofit/>
          </a:bodyPr>
          <a:lstStyle/>
          <a:p>
            <a:r>
              <a:rPr lang="tr-TR" noProof="1">
                <a:ea typeface="+mn-lt"/>
                <a:cs typeface="+mn-lt"/>
              </a:rPr>
              <a:t>Java 1.1 sürümüyle gelen InputStreamReader sınıfı byte akımından karekter akımına geçişköprüsü gibidir. Giriş akımından byte okur, onları istenen charset’e dönüştürür. Sözkonusucharset, kullanılan platformun belirlediği istemsiz (implicit) charset olabileceği gibi, programcınınbelirleyeceği istemli (explicit) charset de olabilir.</a:t>
            </a:r>
          </a:p>
        </p:txBody>
      </p:sp>
    </p:spTree>
    <p:extLst>
      <p:ext uri="{BB962C8B-B14F-4D97-AF65-F5344CB8AC3E}">
        <p14:creationId xmlns:p14="http://schemas.microsoft.com/office/powerpoint/2010/main" val="3150035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5492803" cy="714448"/>
          </a:xfrm>
        </p:spPr>
        <p:txBody>
          <a:bodyPr>
            <a:normAutofit/>
          </a:bodyPr>
          <a:lstStyle/>
          <a:p>
            <a:r>
              <a:rPr lang="tr-TR" noProof="1"/>
              <a:t>InputStreamReader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7" name="İçerik Yer Tutucusu 6">
            <a:extLst>
              <a:ext uri="{FF2B5EF4-FFF2-40B4-BE49-F238E27FC236}">
                <a16:creationId xmlns:a16="http://schemas.microsoft.com/office/drawing/2014/main" id="{B2B40EE5-8FBE-4DB5-BDCA-266715BED3D2}"/>
              </a:ext>
            </a:extLst>
          </p:cNvPr>
          <p:cNvSpPr>
            <a:spLocks noGrp="1"/>
          </p:cNvSpPr>
          <p:nvPr>
            <p:ph idx="1"/>
          </p:nvPr>
        </p:nvSpPr>
        <p:spPr>
          <a:xfrm>
            <a:off x="2151591" y="1762832"/>
            <a:ext cx="8915400" cy="3777622"/>
          </a:xfrm>
        </p:spPr>
        <p:txBody>
          <a:bodyPr vert="horz" lIns="91440" tIns="45720" rIns="91440" bIns="45720" rtlCol="0" anchor="t">
            <a:normAutofit/>
          </a:bodyPr>
          <a:lstStyle/>
          <a:p>
            <a:r>
              <a:rPr lang="tr-TR" noProof="1">
                <a:ea typeface="+mn-lt"/>
                <a:cs typeface="+mn-lt"/>
              </a:rPr>
              <a:t>Java 1.1 sürümüyle gelen InputStreamReader sınıfı byte akımından karekter akımına geçişköprüsü gibidir. Giriş akımından byte okur, onları istenen charset’e dönüştürür. Sözkonusucharset, kullanılan platformun belirlediği istemsiz (implicit) charset olabileceği gibi, programcınınbelirleyeceği istemli (explicit) charset de olabilir.</a:t>
            </a:r>
          </a:p>
          <a:p>
            <a:endParaRPr lang="tr-TR" noProof="1"/>
          </a:p>
          <a:p>
            <a:r>
              <a:rPr lang="tr-TR" b="1" noProof="1"/>
              <a:t>Charset nedir?(</a:t>
            </a:r>
            <a:r>
              <a:rPr lang="tr-TR" b="1" noProof="1">
                <a:ea typeface="+mn-lt"/>
                <a:cs typeface="+mn-lt"/>
              </a:rPr>
              <a:t>Karakter kodlaması</a:t>
            </a:r>
            <a:r>
              <a:rPr lang="tr-TR" b="1" noProof="1"/>
              <a:t>)</a:t>
            </a:r>
            <a:r>
              <a:rPr lang="tr-TR" noProof="1"/>
              <a:t> </a:t>
            </a:r>
            <a:r>
              <a:rPr lang="tr-TR" noProof="1">
                <a:ea typeface="+mn-lt"/>
                <a:cs typeface="+mn-lt"/>
              </a:rPr>
              <a:t>Bilişimde karakter kodlaması kavramı bir çeşit kodlama sistemi kullanılarak kodlanmış karakter gruplarını temsil etmektedir. Soyutlama düzeyi ve kullanıldığı bağlama bağlı olarak karakterlere karşılık gelen kod noktaları ve bunların oluşturdukları kod alanı, bit örüntüleri, oktetler, doğal sayılar, elektrik sinyalleri vb. şeklinde algılanabilir</a:t>
            </a:r>
          </a:p>
        </p:txBody>
      </p:sp>
    </p:spTree>
    <p:extLst>
      <p:ext uri="{BB962C8B-B14F-4D97-AF65-F5344CB8AC3E}">
        <p14:creationId xmlns:p14="http://schemas.microsoft.com/office/powerpoint/2010/main" val="2466612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InputStreamReader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r>
              <a:rPr lang="en-US" dirty="0"/>
              <a:t>9</a:t>
            </a:r>
          </a:p>
        </p:txBody>
      </p:sp>
      <p:graphicFrame>
        <p:nvGraphicFramePr>
          <p:cNvPr id="6" name="İçerik Yer Tutucusu 5">
            <a:extLst>
              <a:ext uri="{FF2B5EF4-FFF2-40B4-BE49-F238E27FC236}">
                <a16:creationId xmlns:a16="http://schemas.microsoft.com/office/drawing/2014/main" id="{159F4937-9D42-41B8-A384-8F2543B58FDA}"/>
              </a:ext>
            </a:extLst>
          </p:cNvPr>
          <p:cNvGraphicFramePr>
            <a:graphicFrameLocks noGrp="1"/>
          </p:cNvGraphicFramePr>
          <p:nvPr>
            <p:ph idx="1"/>
            <p:extLst>
              <p:ext uri="{D42A27DB-BD31-4B8C-83A1-F6EECF244321}">
                <p14:modId xmlns:p14="http://schemas.microsoft.com/office/powerpoint/2010/main" val="2396259088"/>
              </p:ext>
            </p:extLst>
          </p:nvPr>
        </p:nvGraphicFramePr>
        <p:xfrm>
          <a:off x="1800477" y="1908371"/>
          <a:ext cx="9699966" cy="4321269"/>
        </p:xfrm>
        <a:graphic>
          <a:graphicData uri="http://schemas.openxmlformats.org/drawingml/2006/table">
            <a:tbl>
              <a:tblPr firstRow="1" bandRow="1">
                <a:tableStyleId>{5C22544A-7EE6-4342-B048-85BDC9FD1C3A}</a:tableStyleId>
              </a:tblPr>
              <a:tblGrid>
                <a:gridCol w="3884591">
                  <a:extLst>
                    <a:ext uri="{9D8B030D-6E8A-4147-A177-3AD203B41FA5}">
                      <a16:colId xmlns:a16="http://schemas.microsoft.com/office/drawing/2014/main" val="3182513465"/>
                    </a:ext>
                  </a:extLst>
                </a:gridCol>
                <a:gridCol w="5815375">
                  <a:extLst>
                    <a:ext uri="{9D8B030D-6E8A-4147-A177-3AD203B41FA5}">
                      <a16:colId xmlns:a16="http://schemas.microsoft.com/office/drawing/2014/main" val="3387172365"/>
                    </a:ext>
                  </a:extLst>
                </a:gridCol>
              </a:tblGrid>
              <a:tr h="400096">
                <a:tc>
                  <a:txBody>
                    <a:bodyPr/>
                    <a:lstStyle/>
                    <a:p>
                      <a:pPr>
                        <a:spcAft>
                          <a:spcPts val="0"/>
                        </a:spcAft>
                      </a:pPr>
                      <a:r>
                        <a:rPr lang="tr-TR" sz="1400" b="1" noProof="1">
                          <a:effectLst/>
                        </a:rPr>
                        <a:t>BufferedInputStream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Buffer’dan veri okur</a:t>
                      </a:r>
                      <a:endParaRPr lang="tr-TR" sz="1400" noProof="1">
                        <a:effectLst/>
                        <a:latin typeface="Times New Roman"/>
                      </a:endParaRPr>
                    </a:p>
                  </a:txBody>
                  <a:tcPr marL="68580" marR="68580" marT="0" marB="0"/>
                </a:tc>
                <a:extLst>
                  <a:ext uri="{0D108BD9-81ED-4DB2-BD59-A6C34878D82A}">
                    <a16:rowId xmlns:a16="http://schemas.microsoft.com/office/drawing/2014/main" val="3322285945"/>
                  </a:ext>
                </a:extLst>
              </a:tr>
              <a:tr h="400096">
                <a:tc>
                  <a:txBody>
                    <a:bodyPr/>
                    <a:lstStyle/>
                    <a:p>
                      <a:pPr>
                        <a:spcAft>
                          <a:spcPts val="0"/>
                        </a:spcAft>
                      </a:pPr>
                      <a:r>
                        <a:rPr lang="tr-TR" sz="1400" b="1" noProof="1">
                          <a:effectLst/>
                        </a:rPr>
                        <a:t>ByteArrayInputStream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Bir array’i giriş akımına dönüştürür</a:t>
                      </a:r>
                      <a:endParaRPr lang="tr-TR" sz="1400" noProof="1">
                        <a:effectLst/>
                        <a:latin typeface="Times New Roman"/>
                      </a:endParaRPr>
                    </a:p>
                  </a:txBody>
                  <a:tcPr marL="68580" marR="68580" marT="0" marB="0"/>
                </a:tc>
                <a:extLst>
                  <a:ext uri="{0D108BD9-81ED-4DB2-BD59-A6C34878D82A}">
                    <a16:rowId xmlns:a16="http://schemas.microsoft.com/office/drawing/2014/main" val="2102261572"/>
                  </a:ext>
                </a:extLst>
              </a:tr>
              <a:tr h="400096">
                <a:tc>
                  <a:txBody>
                    <a:bodyPr/>
                    <a:lstStyle/>
                    <a:p>
                      <a:pPr>
                        <a:spcAft>
                          <a:spcPts val="0"/>
                        </a:spcAft>
                      </a:pPr>
                      <a:r>
                        <a:rPr lang="tr-TR" sz="1400" b="1" noProof="1">
                          <a:effectLst/>
                        </a:rPr>
                        <a:t>DataInputStream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Nesnelerden oluşan verileri okur</a:t>
                      </a:r>
                      <a:endParaRPr lang="tr-TR" sz="1400" noProof="1">
                        <a:effectLst/>
                        <a:latin typeface="Times New Roman"/>
                      </a:endParaRPr>
                    </a:p>
                  </a:txBody>
                  <a:tcPr marL="68580" marR="68580" marT="0" marB="0"/>
                </a:tc>
                <a:extLst>
                  <a:ext uri="{0D108BD9-81ED-4DB2-BD59-A6C34878D82A}">
                    <a16:rowId xmlns:a16="http://schemas.microsoft.com/office/drawing/2014/main" val="25892140"/>
                  </a:ext>
                </a:extLst>
              </a:tr>
              <a:tr h="320309">
                <a:tc>
                  <a:txBody>
                    <a:bodyPr/>
                    <a:lstStyle/>
                    <a:p>
                      <a:pPr>
                        <a:spcAft>
                          <a:spcPts val="0"/>
                        </a:spcAft>
                      </a:pPr>
                      <a:r>
                        <a:rPr lang="tr-TR" sz="1400" b="1" noProof="1">
                          <a:effectLst/>
                        </a:rPr>
                        <a:t>FileInputStream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Okunacak dosyayı bir giriş akımına dönüştürür</a:t>
                      </a:r>
                      <a:endParaRPr lang="tr-TR" sz="1400" noProof="1">
                        <a:effectLst/>
                        <a:latin typeface="Times New Roman"/>
                      </a:endParaRPr>
                    </a:p>
                  </a:txBody>
                  <a:tcPr marL="68580" marR="68580" marT="0" marB="0"/>
                </a:tc>
                <a:extLst>
                  <a:ext uri="{0D108BD9-81ED-4DB2-BD59-A6C34878D82A}">
                    <a16:rowId xmlns:a16="http://schemas.microsoft.com/office/drawing/2014/main" val="1493231735"/>
                  </a:ext>
                </a:extLst>
              </a:tr>
              <a:tr h="400096">
                <a:tc>
                  <a:txBody>
                    <a:bodyPr/>
                    <a:lstStyle/>
                    <a:p>
                      <a:pPr>
                        <a:spcAft>
                          <a:spcPts val="0"/>
                        </a:spcAft>
                      </a:pPr>
                      <a:r>
                        <a:rPr lang="tr-TR" sz="1400" b="1" noProof="1">
                          <a:effectLst/>
                        </a:rPr>
                        <a:t>FilterInputStream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Veriyi süzmek için uygun bir alt sınıfına bağlar</a:t>
                      </a:r>
                      <a:endParaRPr lang="tr-TR" sz="1400" noProof="1">
                        <a:effectLst/>
                        <a:latin typeface="Times New Roman"/>
                      </a:endParaRPr>
                    </a:p>
                  </a:txBody>
                  <a:tcPr marL="68580" marR="68580" marT="0" marB="0"/>
                </a:tc>
                <a:extLst>
                  <a:ext uri="{0D108BD9-81ED-4DB2-BD59-A6C34878D82A}">
                    <a16:rowId xmlns:a16="http://schemas.microsoft.com/office/drawing/2014/main" val="2535702745"/>
                  </a:ext>
                </a:extLst>
              </a:tr>
              <a:tr h="400096">
                <a:tc>
                  <a:txBody>
                    <a:bodyPr/>
                    <a:lstStyle/>
                    <a:p>
                      <a:pPr>
                        <a:spcAft>
                          <a:spcPts val="0"/>
                        </a:spcAft>
                      </a:pPr>
                      <a:r>
                        <a:rPr lang="tr-TR" sz="1400" b="1" noProof="1">
                          <a:effectLst/>
                        </a:rPr>
                        <a:t>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Giriş sınıflarının üst sınıfıdır</a:t>
                      </a:r>
                      <a:endParaRPr lang="tr-TR" sz="1400" noProof="1">
                        <a:effectLst/>
                        <a:latin typeface="Times New Roman"/>
                      </a:endParaRPr>
                    </a:p>
                  </a:txBody>
                  <a:tcPr marL="68580" marR="68580" marT="0" marB="0"/>
                </a:tc>
                <a:extLst>
                  <a:ext uri="{0D108BD9-81ED-4DB2-BD59-A6C34878D82A}">
                    <a16:rowId xmlns:a16="http://schemas.microsoft.com/office/drawing/2014/main" val="3820917189"/>
                  </a:ext>
                </a:extLst>
              </a:tr>
              <a:tr h="400096">
                <a:tc>
                  <a:txBody>
                    <a:bodyPr/>
                    <a:lstStyle/>
                    <a:p>
                      <a:pPr>
                        <a:spcAft>
                          <a:spcPts val="0"/>
                        </a:spcAft>
                      </a:pPr>
                      <a:r>
                        <a:rPr lang="tr-TR" sz="1400" b="1" noProof="1">
                          <a:effectLst/>
                        </a:rPr>
                        <a:t>LineNumberInputStream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Giriş akımının satır numaralarını okur</a:t>
                      </a:r>
                      <a:endParaRPr lang="tr-TR" sz="1400" noProof="1">
                        <a:effectLst/>
                        <a:latin typeface="Times New Roman"/>
                      </a:endParaRPr>
                    </a:p>
                  </a:txBody>
                  <a:tcPr marL="68580" marR="68580" marT="0" marB="0"/>
                </a:tc>
                <a:extLst>
                  <a:ext uri="{0D108BD9-81ED-4DB2-BD59-A6C34878D82A}">
                    <a16:rowId xmlns:a16="http://schemas.microsoft.com/office/drawing/2014/main" val="4115939213"/>
                  </a:ext>
                </a:extLst>
              </a:tr>
              <a:tr h="400096">
                <a:tc>
                  <a:txBody>
                    <a:bodyPr/>
                    <a:lstStyle/>
                    <a:p>
                      <a:pPr>
                        <a:spcAft>
                          <a:spcPts val="0"/>
                        </a:spcAft>
                      </a:pPr>
                      <a:r>
                        <a:rPr lang="tr-TR" sz="1400" b="1" noProof="1">
                          <a:effectLst/>
                        </a:rPr>
                        <a:t>PipedInputStream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İki thread’den gelen akımları tek akıma dönüştürerek okur</a:t>
                      </a:r>
                      <a:endParaRPr lang="tr-TR" sz="1400" noProof="1">
                        <a:effectLst/>
                        <a:latin typeface="Times New Roman"/>
                      </a:endParaRPr>
                    </a:p>
                  </a:txBody>
                  <a:tcPr marL="68580" marR="68580" marT="0" marB="0"/>
                </a:tc>
                <a:extLst>
                  <a:ext uri="{0D108BD9-81ED-4DB2-BD59-A6C34878D82A}">
                    <a16:rowId xmlns:a16="http://schemas.microsoft.com/office/drawing/2014/main" val="535229724"/>
                  </a:ext>
                </a:extLst>
              </a:tr>
              <a:tr h="400096">
                <a:tc>
                  <a:txBody>
                    <a:bodyPr/>
                    <a:lstStyle/>
                    <a:p>
                      <a:pPr>
                        <a:spcAft>
                          <a:spcPts val="0"/>
                        </a:spcAft>
                      </a:pPr>
                      <a:r>
                        <a:rPr lang="tr-TR" sz="1400" b="1" noProof="1">
                          <a:effectLst/>
                        </a:rPr>
                        <a:t>PushBackInputStream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Giriş akımına bir karakteri geri yollar</a:t>
                      </a:r>
                      <a:endParaRPr lang="tr-TR" sz="1400" noProof="1">
                        <a:effectLst/>
                        <a:latin typeface="Times New Roman"/>
                      </a:endParaRPr>
                    </a:p>
                  </a:txBody>
                  <a:tcPr marL="68580" marR="68580" marT="0" marB="0"/>
                </a:tc>
                <a:extLst>
                  <a:ext uri="{0D108BD9-81ED-4DB2-BD59-A6C34878D82A}">
                    <a16:rowId xmlns:a16="http://schemas.microsoft.com/office/drawing/2014/main" val="3866513991"/>
                  </a:ext>
                </a:extLst>
              </a:tr>
              <a:tr h="400096">
                <a:tc>
                  <a:txBody>
                    <a:bodyPr/>
                    <a:lstStyle/>
                    <a:p>
                      <a:pPr>
                        <a:spcAft>
                          <a:spcPts val="0"/>
                        </a:spcAft>
                      </a:pPr>
                      <a:r>
                        <a:rPr lang="tr-TR" sz="1400" b="1" noProof="1">
                          <a:effectLst/>
                        </a:rPr>
                        <a:t>SequenceInputStream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Çoklu dizisel giriş akımlarından tek bir giriş akımı imiş gibi veri okur</a:t>
                      </a:r>
                      <a:endParaRPr lang="tr-TR" sz="1400" noProof="1">
                        <a:effectLst/>
                        <a:latin typeface="Times New Roman"/>
                      </a:endParaRPr>
                    </a:p>
                  </a:txBody>
                  <a:tcPr marL="68580" marR="68580" marT="0" marB="0"/>
                </a:tc>
                <a:extLst>
                  <a:ext uri="{0D108BD9-81ED-4DB2-BD59-A6C34878D82A}">
                    <a16:rowId xmlns:a16="http://schemas.microsoft.com/office/drawing/2014/main" val="1463490770"/>
                  </a:ext>
                </a:extLst>
              </a:tr>
              <a:tr h="400096">
                <a:tc>
                  <a:txBody>
                    <a:bodyPr/>
                    <a:lstStyle/>
                    <a:p>
                      <a:pPr>
                        <a:spcAft>
                          <a:spcPts val="0"/>
                        </a:spcAft>
                      </a:pPr>
                      <a:r>
                        <a:rPr lang="tr-TR" sz="1400" b="1" noProof="1">
                          <a:effectLst/>
                        </a:rPr>
                        <a:t>StringBufferInputStream</a:t>
                      </a:r>
                      <a:endParaRPr lang="tr-TR" sz="1400" b="1" noProof="1">
                        <a:effectLst/>
                        <a:latin typeface="Times New Roman"/>
                      </a:endParaRPr>
                    </a:p>
                  </a:txBody>
                  <a:tcPr marL="68580" marR="68580" marT="0" marB="0"/>
                </a:tc>
                <a:tc>
                  <a:txBody>
                    <a:bodyPr/>
                    <a:lstStyle/>
                    <a:p>
                      <a:pPr>
                        <a:spcAft>
                          <a:spcPts val="0"/>
                        </a:spcAft>
                      </a:pPr>
                      <a:r>
                        <a:rPr lang="tr-TR" sz="1400" noProof="1">
                          <a:effectLst/>
                        </a:rPr>
                        <a:t>Karakterlerden oluşan bir veriyi bir karakter array’ine aktarır.</a:t>
                      </a:r>
                      <a:endParaRPr lang="tr-TR" sz="1400" noProof="1">
                        <a:effectLst/>
                        <a:latin typeface="Times New Roman"/>
                      </a:endParaRPr>
                    </a:p>
                  </a:txBody>
                  <a:tcPr marL="68580" marR="68580" marT="0" marB="0"/>
                </a:tc>
                <a:extLst>
                  <a:ext uri="{0D108BD9-81ED-4DB2-BD59-A6C34878D82A}">
                    <a16:rowId xmlns:a16="http://schemas.microsoft.com/office/drawing/2014/main" val="1863636415"/>
                  </a:ext>
                </a:extLst>
              </a:tr>
            </a:tbl>
          </a:graphicData>
        </a:graphic>
      </p:graphicFrame>
    </p:spTree>
    <p:extLst>
      <p:ext uri="{BB962C8B-B14F-4D97-AF65-F5344CB8AC3E}">
        <p14:creationId xmlns:p14="http://schemas.microsoft.com/office/powerpoint/2010/main" val="530251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t>CharArrayReader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İçerik Yer Tutucusu 5">
            <a:extLst>
              <a:ext uri="{FF2B5EF4-FFF2-40B4-BE49-F238E27FC236}">
                <a16:creationId xmlns:a16="http://schemas.microsoft.com/office/drawing/2014/main" id="{9E962C3F-B17F-45BD-9C60-CEB4FBEE24A9}"/>
              </a:ext>
            </a:extLst>
          </p:cNvPr>
          <p:cNvSpPr>
            <a:spLocks noGrp="1"/>
          </p:cNvSpPr>
          <p:nvPr>
            <p:ph idx="1"/>
          </p:nvPr>
        </p:nvSpPr>
        <p:spPr>
          <a:xfrm>
            <a:off x="1997366" y="1714058"/>
            <a:ext cx="8915400" cy="2279899"/>
          </a:xfrm>
        </p:spPr>
        <p:txBody>
          <a:bodyPr vert="horz" lIns="91440" tIns="45720" rIns="91440" bIns="45720" rtlCol="0" anchor="t">
            <a:normAutofit/>
          </a:bodyPr>
          <a:lstStyle/>
          <a:p>
            <a:r>
              <a:rPr lang="tr" b="1">
                <a:ea typeface="+mn-lt"/>
                <a:cs typeface="+mn-lt"/>
              </a:rPr>
              <a:t>CharArrayReader(char[] buf) </a:t>
            </a:r>
            <a:r>
              <a:rPr lang="tr">
                <a:ea typeface="+mn-lt"/>
                <a:cs typeface="+mn-lt"/>
              </a:rPr>
              <a:t>Belirtilen karakter dizisinden bir CharArrayReader oluşturur.</a:t>
            </a:r>
            <a:endParaRPr lang="tr">
              <a:latin typeface="Consolas"/>
              <a:ea typeface="+mn-lt"/>
              <a:cs typeface="+mn-lt"/>
            </a:endParaRPr>
          </a:p>
          <a:p>
            <a:r>
              <a:rPr lang="tr" b="1">
                <a:latin typeface="Consolas"/>
              </a:rPr>
              <a:t>protected char[] buf</a:t>
            </a:r>
            <a:r>
              <a:rPr lang="tr" dirty="0">
                <a:latin typeface="Consolas"/>
              </a:rPr>
              <a:t> </a:t>
            </a:r>
            <a:r>
              <a:rPr lang="tr" b="1">
                <a:ea typeface="+mn-lt"/>
                <a:cs typeface="+mn-lt"/>
              </a:rPr>
              <a:t>=</a:t>
            </a:r>
            <a:r>
              <a:rPr lang="tr" dirty="0">
                <a:latin typeface="Consolas"/>
              </a:rPr>
              <a:t> </a:t>
            </a:r>
            <a:r>
              <a:rPr lang="tr">
                <a:ea typeface="+mn-lt"/>
                <a:cs typeface="+mn-lt"/>
              </a:rPr>
              <a:t>Karakter arabelleği.</a:t>
            </a:r>
          </a:p>
          <a:p>
            <a:r>
              <a:rPr lang="tr" b="1">
                <a:latin typeface="Consolas"/>
              </a:rPr>
              <a:t>protected int pos = </a:t>
            </a:r>
            <a:r>
              <a:rPr lang="tr">
                <a:ea typeface="+mn-lt"/>
                <a:cs typeface="+mn-lt"/>
              </a:rPr>
              <a:t>Geçerli arabellek konumu.</a:t>
            </a:r>
          </a:p>
          <a:p>
            <a:r>
              <a:rPr lang="tr" b="1">
                <a:ea typeface="+mn-lt"/>
                <a:cs typeface="+mn-lt"/>
              </a:rPr>
              <a:t>boolean markSupported() =</a:t>
            </a:r>
            <a:r>
              <a:rPr lang="tr">
                <a:ea typeface="+mn-lt"/>
                <a:cs typeface="+mn-lt"/>
              </a:rPr>
              <a:t> Akışın mark() işlemini destekleyip desteklemediğini söylemek için kullanılır.</a:t>
            </a:r>
            <a:endParaRPr lang="tr" dirty="0">
              <a:latin typeface="Century Gothic"/>
            </a:endParaRPr>
          </a:p>
          <a:p>
            <a:endParaRPr lang="tr" dirty="0">
              <a:latin typeface="Century Gothic"/>
            </a:endParaRPr>
          </a:p>
          <a:p>
            <a:endParaRPr lang="tr" b="1" dirty="0">
              <a:latin typeface="Consolas"/>
            </a:endParaRPr>
          </a:p>
          <a:p>
            <a:endParaRPr lang="tr" b="1" dirty="0">
              <a:latin typeface="Century Gothic"/>
            </a:endParaRPr>
          </a:p>
        </p:txBody>
      </p:sp>
    </p:spTree>
    <p:extLst>
      <p:ext uri="{BB962C8B-B14F-4D97-AF65-F5344CB8AC3E}">
        <p14:creationId xmlns:p14="http://schemas.microsoft.com/office/powerpoint/2010/main" val="527634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vert="horz" lIns="91440" tIns="45720" rIns="91440" bIns="45720" rtlCol="0" anchor="t">
            <a:normAutofit/>
          </a:bodyPr>
          <a:lstStyle/>
          <a:p>
            <a:pPr algn="just"/>
            <a:endParaRPr lang="en-US" dirty="0"/>
          </a:p>
          <a:p>
            <a:pPr marL="0" indent="0" algn="just">
              <a:buNone/>
            </a:pPr>
            <a:endParaRPr lang="en-US" dirty="0"/>
          </a:p>
        </p:txBody>
      </p:sp>
      <p:sp>
        <p:nvSpPr>
          <p:cNvPr id="3" name="Metin kutusu 2">
            <a:extLst>
              <a:ext uri="{FF2B5EF4-FFF2-40B4-BE49-F238E27FC236}">
                <a16:creationId xmlns:a16="http://schemas.microsoft.com/office/drawing/2014/main" id="{F5544ABD-FC8F-4152-9B39-DD0947BE5521}"/>
              </a:ext>
            </a:extLst>
          </p:cNvPr>
          <p:cNvSpPr txBox="1"/>
          <p:nvPr/>
        </p:nvSpPr>
        <p:spPr>
          <a:xfrm>
            <a:off x="2590800" y="1485900"/>
            <a:ext cx="69342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endParaRPr lang="en-US" dirty="0">
              <a:ea typeface="+mn-lt"/>
              <a:cs typeface="+mn-lt"/>
            </a:endParaRPr>
          </a:p>
          <a:p>
            <a:pPr marL="285750" indent="-285750">
              <a:buFont typeface="Wingdings"/>
              <a:buChar char="Ø"/>
            </a:pPr>
            <a:r>
              <a:rPr lang="tr-TR" dirty="0">
                <a:ea typeface="+mn-lt"/>
                <a:cs typeface="+mn-lt"/>
              </a:rPr>
              <a:t>Soyut </a:t>
            </a:r>
            <a:r>
              <a:rPr lang="tr-TR" dirty="0" err="1">
                <a:ea typeface="+mn-lt"/>
                <a:cs typeface="+mn-lt"/>
              </a:rPr>
              <a:t>abstract</a:t>
            </a:r>
            <a:r>
              <a:rPr lang="tr-TR" dirty="0">
                <a:ea typeface="+mn-lt"/>
                <a:cs typeface="+mn-lt"/>
              </a:rPr>
              <a:t> sınıfın tanımına baktık.</a:t>
            </a:r>
          </a:p>
          <a:p>
            <a:pPr marL="285750" indent="-285750">
              <a:buFont typeface="Wingdings"/>
              <a:buChar char="Ø"/>
            </a:pPr>
            <a:r>
              <a:rPr lang="tr-TR" dirty="0" err="1">
                <a:ea typeface="+mn-lt"/>
                <a:cs typeface="+mn-lt"/>
              </a:rPr>
              <a:t>Extends'in</a:t>
            </a:r>
            <a:r>
              <a:rPr lang="tr-TR" dirty="0">
                <a:ea typeface="+mn-lt"/>
                <a:cs typeface="+mn-lt"/>
              </a:rPr>
              <a:t> ne demek olduğunu öğrendik.</a:t>
            </a:r>
          </a:p>
          <a:p>
            <a:pPr marL="285750" indent="-285750">
              <a:buFont typeface="Wingdings"/>
              <a:buChar char="Ø"/>
            </a:pPr>
            <a:r>
              <a:rPr lang="tr-TR" dirty="0">
                <a:ea typeface="+mn-lt"/>
                <a:cs typeface="+mn-lt"/>
              </a:rPr>
              <a:t>Reader Metotlarına baktık.</a:t>
            </a:r>
          </a:p>
          <a:p>
            <a:pPr marL="285750" indent="-285750">
              <a:buFont typeface="Wingdings"/>
              <a:buChar char="Ø"/>
            </a:pPr>
            <a:r>
              <a:rPr lang="tr-TR" dirty="0">
                <a:ea typeface="+mn-lt"/>
                <a:cs typeface="+mn-lt"/>
              </a:rPr>
              <a:t>Reader </a:t>
            </a:r>
            <a:r>
              <a:rPr lang="tr-TR" dirty="0" err="1">
                <a:ea typeface="+mn-lt"/>
                <a:cs typeface="+mn-lt"/>
              </a:rPr>
              <a:t>AltSınıfları</a:t>
            </a:r>
            <a:r>
              <a:rPr lang="tr-TR" dirty="0">
                <a:ea typeface="+mn-lt"/>
                <a:cs typeface="+mn-lt"/>
              </a:rPr>
              <a:t> hakkında birkaç bilgi edindik.</a:t>
            </a:r>
          </a:p>
          <a:p>
            <a:pPr marL="285750" indent="-285750">
              <a:buFont typeface="Wingdings"/>
              <a:buChar char="Ø"/>
            </a:pPr>
            <a:r>
              <a:rPr lang="tr-TR" dirty="0" err="1">
                <a:ea typeface="+mn-lt"/>
                <a:cs typeface="+mn-lt"/>
              </a:rPr>
              <a:t>BufferedReader'ı</a:t>
            </a:r>
            <a:r>
              <a:rPr lang="tr-TR" dirty="0">
                <a:ea typeface="+mn-lt"/>
                <a:cs typeface="+mn-lt"/>
              </a:rPr>
              <a:t> tanımladık ve kod halinde inceledik.</a:t>
            </a:r>
          </a:p>
          <a:p>
            <a:pPr marL="285750" indent="-285750">
              <a:buFont typeface="Wingdings"/>
              <a:buChar char="Ø"/>
            </a:pPr>
            <a:r>
              <a:rPr lang="tr-TR" dirty="0" err="1">
                <a:ea typeface="+mn-lt"/>
                <a:cs typeface="+mn-lt"/>
              </a:rPr>
              <a:t>PipedReader'ı</a:t>
            </a:r>
            <a:r>
              <a:rPr lang="tr-TR" dirty="0">
                <a:ea typeface="+mn-lt"/>
                <a:cs typeface="+mn-lt"/>
              </a:rPr>
              <a:t> tanımladık ve kod halinde inceledik</a:t>
            </a:r>
          </a:p>
          <a:p>
            <a:pPr marL="285750" indent="-285750">
              <a:buFont typeface="Wingdings"/>
              <a:buChar char="Ø"/>
            </a:pPr>
            <a:r>
              <a:rPr lang="tr-TR" dirty="0" err="1"/>
              <a:t>InputStreamReader'ı</a:t>
            </a:r>
            <a:r>
              <a:rPr lang="tr-TR" dirty="0"/>
              <a:t> tanımladık ve kullanılan metotlarına baktık.</a:t>
            </a:r>
          </a:p>
          <a:p>
            <a:pPr marL="285750" indent="-285750">
              <a:buFont typeface="Wingdings"/>
              <a:buChar char="Ø"/>
            </a:pPr>
            <a:r>
              <a:rPr lang="tr-TR" dirty="0" err="1"/>
              <a:t>CharArrayReader</a:t>
            </a:r>
            <a:r>
              <a:rPr lang="tr-TR" dirty="0"/>
              <a:t> metotlarına baktık ve kod halinde inceledik.</a:t>
            </a:r>
          </a:p>
          <a:p>
            <a:pPr marL="285750" indent="-285750">
              <a:buFont typeface="Wingdings"/>
              <a:buChar char="Ø"/>
            </a:pPr>
            <a:endParaRPr lang="tr-TR" dirty="0"/>
          </a:p>
          <a:p>
            <a:pPr marL="285750" indent="-285750">
              <a:buFont typeface="Wingdings"/>
              <a:buChar char="Ø"/>
            </a:pPr>
            <a:endParaRPr lang="tr-TR" dirty="0"/>
          </a:p>
          <a:p>
            <a:pPr marL="285750" indent="-285750">
              <a:buFont typeface="Wingdings"/>
              <a:buChar char="Ø"/>
            </a:pPr>
            <a:endParaRPr lang="tr-TR" dirty="0"/>
          </a:p>
          <a:p>
            <a:pPr marL="285750" indent="-285750">
              <a:buFont typeface="Wingdings"/>
              <a:buChar char="Ø"/>
            </a:pPr>
            <a:endParaRPr lang="tr-TR" dirty="0"/>
          </a:p>
          <a:p>
            <a:pPr marL="285750" indent="-285750">
              <a:buFont typeface="Wingdings"/>
              <a:buChar char="Ø"/>
            </a:pPr>
            <a:endParaRPr lang="en-US" dirty="0"/>
          </a:p>
          <a:p>
            <a:pPr marL="285750" indent="-285750">
              <a:buFont typeface="Wingdings"/>
              <a:buChar char="Ø"/>
            </a:pPr>
            <a:endParaRPr lang="tr-TR" dirty="0"/>
          </a:p>
          <a:p>
            <a:pPr marL="285750" indent="-285750">
              <a:buFont typeface="Wingdings"/>
              <a:buChar char="Ø"/>
            </a:pPr>
            <a:endParaRPr lang="en-US" dirty="0"/>
          </a:p>
          <a:p>
            <a:pPr marL="285750" indent="-285750">
              <a:buFont typeface="Wingdings"/>
              <a:buChar char="Ø"/>
            </a:pPr>
            <a:endParaRPr lang="en-US" dirty="0"/>
          </a:p>
        </p:txBody>
      </p:sp>
    </p:spTree>
    <p:extLst>
      <p:ext uri="{BB962C8B-B14F-4D97-AF65-F5344CB8AC3E}">
        <p14:creationId xmlns:p14="http://schemas.microsoft.com/office/powerpoint/2010/main" val="269758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a:bodyPr>
          <a:lstStyle/>
          <a:p>
            <a:r>
              <a:rPr lang="tr-TR" noProof="1"/>
              <a:t>Java Okuyucu Sınıflar</a:t>
            </a:r>
          </a:p>
          <a:p>
            <a:r>
              <a:rPr lang="tr-TR" noProof="1"/>
              <a:t>Extends Ne demek</a:t>
            </a:r>
          </a:p>
          <a:p>
            <a:r>
              <a:rPr lang="tr-TR" noProof="1"/>
              <a:t>Reader Metotları</a:t>
            </a:r>
          </a:p>
          <a:p>
            <a:endParaRPr lang="tr-TR" dirty="0"/>
          </a:p>
          <a:p>
            <a:endParaRPr lang="tr-TR" noProof="1"/>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45524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7999" y="2057391"/>
            <a:ext cx="7637962" cy="4320557"/>
          </a:xfrm>
        </p:spPr>
        <p:txBody>
          <a:bodyPr vert="horz" lIns="91440" tIns="45720" rIns="91440" bIns="45720" rtlCol="0" anchor="t">
            <a:normAutofit/>
          </a:bodyPr>
          <a:lstStyle/>
          <a:p>
            <a:pPr>
              <a:buNone/>
            </a:pPr>
            <a:r>
              <a:rPr lang="tr-TR" sz="1200" dirty="0">
                <a:ea typeface="+mn-lt"/>
                <a:cs typeface="+mn-lt"/>
                <a:hlinkClick r:id="rId2"/>
              </a:rPr>
              <a:t>https://www.javatpoint.com/java-chararrayreader-class</a:t>
            </a:r>
            <a:endParaRPr lang="tr-TR" sz="1200">
              <a:ea typeface="+mn-lt"/>
              <a:cs typeface="+mn-lt"/>
            </a:endParaRPr>
          </a:p>
          <a:p>
            <a:pPr>
              <a:buNone/>
            </a:pPr>
            <a:r>
              <a:rPr lang="tr-TR" sz="1200" dirty="0">
                <a:ea typeface="+mn-lt"/>
                <a:cs typeface="+mn-lt"/>
                <a:hlinkClick r:id="rId3"/>
              </a:rPr>
              <a:t>https://docs.oracle.com/javase/7/docs/api/java/io/CharArrayReader.html</a:t>
            </a:r>
            <a:endParaRPr lang="tr-TR" sz="1200">
              <a:ea typeface="+mn-lt"/>
              <a:cs typeface="+mn-lt"/>
            </a:endParaRPr>
          </a:p>
          <a:p>
            <a:pPr>
              <a:buNone/>
            </a:pPr>
            <a:r>
              <a:rPr lang="tr-TR" sz="1200" dirty="0">
                <a:ea typeface="+mn-lt"/>
                <a:cs typeface="+mn-lt"/>
                <a:hlinkClick r:id="rId4"/>
              </a:rPr>
              <a:t>http://www.baskent.edu.tr/~tkaracay/etudio/ders/prg/java/ch19/javaio/inputStream/filterInputStream/BufferedInputStream.pdf</a:t>
            </a:r>
            <a:endParaRPr lang="tr-TR" sz="1200">
              <a:ea typeface="+mn-lt"/>
              <a:cs typeface="+mn-lt"/>
            </a:endParaRPr>
          </a:p>
          <a:p>
            <a:pPr>
              <a:buNone/>
            </a:pPr>
            <a:r>
              <a:rPr lang="tr-TR" sz="1200" dirty="0">
                <a:ea typeface="+mn-lt"/>
                <a:cs typeface="+mn-lt"/>
                <a:hlinkClick r:id="rId5"/>
              </a:rPr>
              <a:t>http://www.baskent.edu.tr/~tkaracay/etudio/ders/prg/java/ch19/javaio/reader/Reader.pdf</a:t>
            </a:r>
            <a:endParaRPr lang="tr-TR" sz="1200"/>
          </a:p>
          <a:p>
            <a:pPr>
              <a:buNone/>
            </a:pPr>
            <a:r>
              <a:rPr lang="tr-TR" sz="1200" dirty="0">
                <a:ea typeface="+mn-lt"/>
                <a:cs typeface="+mn-lt"/>
                <a:hlinkClick r:id="rId6"/>
              </a:rPr>
              <a:t>https://tr.wikipedia.org/wiki/Karakter_kodlaması</a:t>
            </a:r>
            <a:endParaRPr lang="tr-TR" sz="1200"/>
          </a:p>
          <a:p>
            <a:pPr>
              <a:buNone/>
            </a:pPr>
            <a:r>
              <a:rPr lang="tr-TR" sz="1200" dirty="0">
                <a:ea typeface="+mn-lt"/>
                <a:cs typeface="+mn-lt"/>
                <a:hlinkClick r:id="rId7"/>
              </a:rPr>
              <a:t>http://tutorials.jenkov.com/java-io/chararrayreader.html</a:t>
            </a:r>
            <a:endParaRPr lang="tr-TR" sz="1200"/>
          </a:p>
          <a:p>
            <a:pPr>
              <a:buNone/>
            </a:pPr>
            <a:r>
              <a:rPr lang="tr-TR" sz="1200" dirty="0">
                <a:ea typeface="+mn-lt"/>
                <a:cs typeface="+mn-lt"/>
                <a:hlinkClick r:id="rId8"/>
              </a:rPr>
              <a:t>https://www.javatpoint.com/java-reader-class</a:t>
            </a:r>
            <a:endParaRPr lang="tr-TR" sz="1200"/>
          </a:p>
          <a:p>
            <a:pPr>
              <a:buNone/>
            </a:pPr>
            <a:r>
              <a:rPr lang="tr-TR" sz="1200" dirty="0">
                <a:ea typeface="+mn-lt"/>
                <a:cs typeface="+mn-lt"/>
                <a:hlinkClick r:id="rId9"/>
              </a:rPr>
              <a:t>http://tutorials.jenkov.com/java-io/pipedreader.html</a:t>
            </a:r>
            <a:endParaRPr lang="tr-TR" sz="1200"/>
          </a:p>
          <a:p>
            <a:pPr>
              <a:buNone/>
            </a:pPr>
            <a:r>
              <a:rPr lang="tr-TR" sz="1200" dirty="0">
                <a:ea typeface="+mn-lt"/>
                <a:cs typeface="+mn-lt"/>
                <a:hlinkClick r:id="rId10"/>
              </a:rPr>
              <a:t>https://way2java.com/io/pipedreader-and-pipedwriter-piping-data/</a:t>
            </a:r>
            <a:endParaRPr lang="tr-TR" sz="1200"/>
          </a:p>
          <a:p>
            <a:pPr>
              <a:buNone/>
            </a:pPr>
            <a:r>
              <a:rPr lang="tr-TR" sz="1200" dirty="0">
                <a:ea typeface="+mn-lt"/>
                <a:cs typeface="+mn-lt"/>
                <a:hlinkClick r:id="rId11"/>
              </a:rPr>
              <a:t>https://tr.wikipedia.org/wiki/Soyut_sınıf</a:t>
            </a:r>
            <a:endParaRPr lang="tr-TR" sz="1200">
              <a:ea typeface="+mn-lt"/>
              <a:cs typeface="+mn-lt"/>
            </a:endParaRPr>
          </a:p>
          <a:p>
            <a:pPr>
              <a:buNone/>
            </a:pPr>
            <a:r>
              <a:rPr lang="tr-TR" sz="1200" dirty="0">
                <a:ea typeface="+mn-lt"/>
                <a:cs typeface="+mn-lt"/>
                <a:hlinkClick r:id="rId12"/>
              </a:rPr>
              <a:t>https://forum.java.com.tr/java-nesneler-ve-siniflar/</a:t>
            </a:r>
            <a:endParaRPr lang="tr-TR">
              <a:ea typeface="+mn-lt"/>
              <a:cs typeface="+mn-lt"/>
            </a:endParaRPr>
          </a:p>
          <a:p>
            <a:pPr>
              <a:buNone/>
            </a:pPr>
            <a:endParaRPr lang="tr-TR" sz="1200" dirty="0"/>
          </a:p>
          <a:p>
            <a:pPr>
              <a:buNone/>
            </a:pPr>
            <a:endParaRPr lang="tr-TR" sz="800" dirty="0"/>
          </a:p>
          <a:p>
            <a:pPr>
              <a:buNone/>
            </a:pPr>
            <a:endParaRPr lang="tr-TR" sz="8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14"/>
            <a:extLst>
              <a:ext uri="{FF2B5EF4-FFF2-40B4-BE49-F238E27FC236}">
                <a16:creationId xmlns:a16="http://schemas.microsoft.com/office/drawing/2014/main" id="{E615FC51-021C-4530-9CCB-7B39F7838C2C}"/>
              </a:ext>
            </a:extLst>
          </p:cNvPr>
          <p:cNvPicPr>
            <a:picLocks noChangeAspect="1"/>
          </p:cNvPicPr>
          <p:nvPr/>
        </p:nvPicPr>
        <p:blipFill>
          <a:blip r:embed="rId15"/>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7999" y="1546049"/>
            <a:ext cx="7637962" cy="4320557"/>
          </a:xfrm>
        </p:spPr>
        <p:txBody>
          <a:bodyPr vert="horz" lIns="91440" tIns="45720" rIns="91440" bIns="45720" rtlCol="0" anchor="t">
            <a:normAutofit/>
          </a:bodyPr>
          <a:lstStyle/>
          <a:p>
            <a:pPr>
              <a:buNone/>
            </a:pPr>
            <a:r>
              <a:rPr lang="tr-TR" sz="1200" dirty="0">
                <a:ea typeface="+mn-lt"/>
                <a:cs typeface="+mn-lt"/>
                <a:hlinkClick r:id="rId2"/>
              </a:rPr>
              <a:t>https://www.javatpoint.com/java-pipedreader-class</a:t>
            </a:r>
            <a:endParaRPr lang="tr-TR"/>
          </a:p>
          <a:p>
            <a:pPr>
              <a:buNone/>
            </a:pPr>
            <a:r>
              <a:rPr lang="tr-TR" sz="1200" dirty="0">
                <a:ea typeface="+mn-lt"/>
                <a:cs typeface="+mn-lt"/>
                <a:hlinkClick r:id="rId3"/>
              </a:rPr>
              <a:t>https://docs.oracle.com/javase/7/docs/api/java/io/PipedReader.html</a:t>
            </a:r>
            <a:endParaRPr lang="tr-TR">
              <a:ea typeface="+mn-lt"/>
              <a:cs typeface="+mn-lt"/>
            </a:endParaRPr>
          </a:p>
          <a:p>
            <a:pPr>
              <a:buNone/>
            </a:pPr>
            <a:r>
              <a:rPr lang="tr-TR" sz="1200" dirty="0">
                <a:ea typeface="+mn-lt"/>
                <a:cs typeface="+mn-lt"/>
                <a:hlinkClick r:id="rId4"/>
              </a:rPr>
              <a:t>https://blog.burakkutbay.com/java-abstract-class-kullanimi.html/</a:t>
            </a:r>
            <a:endParaRPr lang="tr-TR">
              <a:ea typeface="+mn-lt"/>
              <a:cs typeface="+mn-lt"/>
            </a:endParaRPr>
          </a:p>
          <a:p>
            <a:pPr>
              <a:buNone/>
            </a:pPr>
            <a:r>
              <a:rPr lang="tr-TR" sz="1200" dirty="0">
                <a:ea typeface="+mn-lt"/>
                <a:cs typeface="+mn-lt"/>
                <a:hlinkClick r:id="rId5"/>
              </a:rPr>
              <a:t>https://www.programiz.com/java-programming/reader</a:t>
            </a:r>
            <a:endParaRPr lang="tr-TR" dirty="0">
              <a:hlinkClick r:id="rId5"/>
            </a:endParaRPr>
          </a:p>
          <a:p>
            <a:pPr>
              <a:buNone/>
            </a:pPr>
            <a:r>
              <a:rPr lang="tr-TR" sz="1200" dirty="0">
                <a:ea typeface="+mn-lt"/>
                <a:cs typeface="+mn-lt"/>
                <a:hlinkClick r:id="rId6"/>
              </a:rPr>
              <a:t>https://www.tasarimkodlama.com/java-programlama/java-bufferedreader-ile-dosya-okuma/</a:t>
            </a:r>
            <a:endParaRPr lang="tr-TR">
              <a:ea typeface="+mn-lt"/>
              <a:cs typeface="+mn-lt"/>
            </a:endParaRPr>
          </a:p>
          <a:p>
            <a:pPr>
              <a:buNone/>
            </a:pPr>
            <a:r>
              <a:rPr lang="tr-TR" sz="1200" dirty="0">
                <a:ea typeface="+mn-lt"/>
                <a:cs typeface="+mn-lt"/>
                <a:hlinkClick r:id="rId7"/>
              </a:rPr>
              <a:t>https://www.tasarimkodlama.com/java-programlama/java-bufferedreader-ile-dosya-okuma/#:~:text=BufferedReader%2C%20bir%20girdi%20akışındaki%20metni,bir%20okuma%20talebine%20neden%20olur</a:t>
            </a:r>
            <a:r>
              <a:rPr lang="tr-TR" sz="1200" dirty="0">
                <a:ea typeface="+mn-lt"/>
                <a:cs typeface="+mn-lt"/>
              </a:rPr>
              <a:t>.</a:t>
            </a:r>
          </a:p>
          <a:p>
            <a:pPr>
              <a:buNone/>
            </a:pPr>
            <a:r>
              <a:rPr lang="tr-TR" sz="1200" dirty="0">
                <a:ea typeface="+mn-lt"/>
                <a:cs typeface="+mn-lt"/>
                <a:hlinkClick r:id="rId8"/>
              </a:rPr>
              <a:t>https://www.javatpoint.com/java-reader-class</a:t>
            </a:r>
            <a:endParaRPr lang="tr-TR">
              <a:ea typeface="+mn-lt"/>
              <a:cs typeface="+mn-lt"/>
              <a:hlinkClick r:id="rId8"/>
            </a:endParaRPr>
          </a:p>
          <a:p>
            <a:pPr>
              <a:buNone/>
            </a:pPr>
            <a:r>
              <a:rPr lang="tr-TR" sz="1200" dirty="0">
                <a:ea typeface="+mn-lt"/>
                <a:cs typeface="+mn-lt"/>
                <a:hlinkClick r:id="rId9"/>
              </a:rPr>
              <a:t>https://web.cs.hacettepe.edu.tr/~bbm102/misc/java_notes_by_oa.pdf</a:t>
            </a:r>
            <a:endParaRPr lang="tr-TR">
              <a:ea typeface="+mn-lt"/>
              <a:cs typeface="+mn-lt"/>
            </a:endParaRPr>
          </a:p>
          <a:p>
            <a:pPr>
              <a:buNone/>
            </a:pPr>
            <a:r>
              <a:rPr lang="tr-TR" sz="1200" dirty="0">
                <a:ea typeface="+mn-lt"/>
                <a:cs typeface="+mn-lt"/>
                <a:hlinkClick r:id="rId10"/>
              </a:rPr>
              <a:t>https://www.dijitalders.com/icerik/44/3299/java_class_yapisinda_miras_inheritance_ve_uzatma_extends_islemleri.html</a:t>
            </a:r>
            <a:endParaRPr lang="tr-TR">
              <a:ea typeface="+mn-lt"/>
              <a:cs typeface="+mn-lt"/>
            </a:endParaRPr>
          </a:p>
          <a:p>
            <a:pPr>
              <a:buNone/>
            </a:pPr>
            <a:r>
              <a:rPr lang="tr-TR" sz="1200" dirty="0">
                <a:ea typeface="+mn-lt"/>
                <a:cs typeface="+mn-lt"/>
                <a:hlinkClick r:id="rId11"/>
              </a:rPr>
              <a:t>http://yazilimcity.net/java-extends-nedir-ne-ise-yarar-nasil-kullanilir/</a:t>
            </a:r>
            <a:endParaRPr lang="tr-TR">
              <a:ea typeface="+mn-lt"/>
              <a:cs typeface="+mn-lt"/>
            </a:endParaRPr>
          </a:p>
          <a:p>
            <a:pPr>
              <a:buNone/>
            </a:pPr>
            <a:r>
              <a:rPr lang="tr-TR" sz="1200" dirty="0">
                <a:ea typeface="+mn-lt"/>
                <a:cs typeface="+mn-lt"/>
                <a:hlinkClick r:id="rId4"/>
              </a:rPr>
              <a:t>https://blog.burakkutbay.com/java-abstract-class-kullanimi.html/</a:t>
            </a:r>
            <a:endParaRPr lang="tr-TR">
              <a:ea typeface="+mn-lt"/>
              <a:cs typeface="+mn-lt"/>
              <a:hlinkClick r:id="rId4"/>
            </a:endParaRPr>
          </a:p>
          <a:p>
            <a:pPr>
              <a:buNone/>
            </a:pPr>
            <a:endParaRPr lang="tr-TR" sz="1200"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41</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13"/>
            <a:extLst>
              <a:ext uri="{FF2B5EF4-FFF2-40B4-BE49-F238E27FC236}">
                <a16:creationId xmlns:a16="http://schemas.microsoft.com/office/drawing/2014/main" id="{E615FC51-021C-4530-9CCB-7B39F7838C2C}"/>
              </a:ext>
            </a:extLst>
          </p:cNvPr>
          <p:cNvPicPr>
            <a:picLocks noChangeAspect="1"/>
          </p:cNvPicPr>
          <p:nvPr/>
        </p:nvPicPr>
        <p:blipFill>
          <a:blip r:embed="rId14"/>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5">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0121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dirty="0" smtClean="0"/>
              <a:pPr/>
              <a:t>42</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Talha Nurdağ-1911404045</a:t>
            </a:r>
            <a:br>
              <a:rPr lang="tr-TR" b="1" dirty="0"/>
            </a:br>
            <a:r>
              <a:rPr lang="tr-TR" dirty="0">
                <a:solidFill>
                  <a:schemeClr val="tx1"/>
                </a:solidFill>
              </a:rPr>
              <a:t>E-posta                       : samuraioffic@gmail.com</a:t>
            </a:r>
          </a:p>
          <a:p>
            <a:r>
              <a:rPr lang="tr-TR" dirty="0">
                <a:solidFill>
                  <a:schemeClr val="tx1"/>
                </a:solidFill>
              </a:rPr>
              <a:t>Tarih                            : 11/06/2021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a:bodyPr>
          <a:lstStyle/>
          <a:p>
            <a:r>
              <a:rPr lang="tr-TR" noProof="1"/>
              <a:t>Java Okuyucu Sınıflar</a:t>
            </a:r>
          </a:p>
          <a:p>
            <a:r>
              <a:rPr lang="tr-TR" noProof="1"/>
              <a:t>Extends Ne demek</a:t>
            </a:r>
          </a:p>
          <a:p>
            <a:r>
              <a:rPr lang="tr-TR" noProof="1"/>
              <a:t>Reader Metotları</a:t>
            </a:r>
          </a:p>
          <a:p>
            <a:r>
              <a:rPr lang="tr-TR" noProof="1"/>
              <a:t>Reader Altsınıfları</a:t>
            </a:r>
          </a:p>
          <a:p>
            <a:endParaRPr lang="tr-TR" dirty="0"/>
          </a:p>
          <a:p>
            <a:endParaRPr lang="tr-TR" noProof="1"/>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6160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a:bodyPr>
          <a:lstStyle/>
          <a:p>
            <a:r>
              <a:rPr lang="tr-TR" noProof="1"/>
              <a:t>Java Okuyucu Sınıflar</a:t>
            </a:r>
          </a:p>
          <a:p>
            <a:r>
              <a:rPr lang="tr-TR" noProof="1"/>
              <a:t>Extends Ne demek</a:t>
            </a:r>
          </a:p>
          <a:p>
            <a:r>
              <a:rPr lang="tr-TR" noProof="1"/>
              <a:t>Reader Metotları</a:t>
            </a:r>
          </a:p>
          <a:p>
            <a:r>
              <a:rPr lang="tr-TR" noProof="1"/>
              <a:t>Reader Altsınıfları</a:t>
            </a:r>
          </a:p>
          <a:p>
            <a:r>
              <a:rPr lang="tr-TR" noProof="1"/>
              <a:t>BufferedReader</a:t>
            </a:r>
          </a:p>
          <a:p>
            <a:endParaRPr lang="tr-TR" dirty="0"/>
          </a:p>
          <a:p>
            <a:endParaRPr lang="tr-TR" noProof="1"/>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7140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a:bodyPr>
          <a:lstStyle/>
          <a:p>
            <a:r>
              <a:rPr lang="tr-TR" noProof="1"/>
              <a:t>Java Okuyucu Sınıflar</a:t>
            </a:r>
          </a:p>
          <a:p>
            <a:r>
              <a:rPr lang="tr-TR" noProof="1"/>
              <a:t>Extends Ne demek</a:t>
            </a:r>
          </a:p>
          <a:p>
            <a:r>
              <a:rPr lang="tr-TR" noProof="1"/>
              <a:t>Reader Metotları</a:t>
            </a:r>
          </a:p>
          <a:p>
            <a:r>
              <a:rPr lang="tr-TR" noProof="1"/>
              <a:t>Reader Altsınıfları</a:t>
            </a:r>
          </a:p>
          <a:p>
            <a:r>
              <a:rPr lang="tr-TR" noProof="1"/>
              <a:t>BufferedReader</a:t>
            </a:r>
          </a:p>
          <a:p>
            <a:r>
              <a:rPr lang="tr-TR" noProof="1"/>
              <a:t>PipedReader</a:t>
            </a:r>
          </a:p>
          <a:p>
            <a:endParaRPr lang="tr-TR" dirty="0"/>
          </a:p>
          <a:p>
            <a:endParaRPr lang="tr-TR" noProof="1"/>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021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a:bodyPr>
          <a:lstStyle/>
          <a:p>
            <a:r>
              <a:rPr lang="tr-TR" noProof="1"/>
              <a:t>Java Okuyucu Sınıflar</a:t>
            </a:r>
          </a:p>
          <a:p>
            <a:r>
              <a:rPr lang="tr-TR" noProof="1"/>
              <a:t>Extends Ne demek</a:t>
            </a:r>
          </a:p>
          <a:p>
            <a:r>
              <a:rPr lang="tr-TR" noProof="1"/>
              <a:t>Reader Metotları</a:t>
            </a:r>
          </a:p>
          <a:p>
            <a:r>
              <a:rPr lang="tr-TR" noProof="1"/>
              <a:t>Reader Altsınıfları</a:t>
            </a:r>
          </a:p>
          <a:p>
            <a:r>
              <a:rPr lang="tr-TR" noProof="1"/>
              <a:t>BufferedReader</a:t>
            </a:r>
          </a:p>
          <a:p>
            <a:r>
              <a:rPr lang="tr-TR" noProof="1"/>
              <a:t>PipedReader</a:t>
            </a:r>
          </a:p>
          <a:p>
            <a:r>
              <a:rPr lang="tr-TR" noProof="1"/>
              <a:t>InputStreamReader</a:t>
            </a:r>
          </a:p>
          <a:p>
            <a:endParaRPr lang="tr-TR" dirty="0"/>
          </a:p>
          <a:p>
            <a:endParaRPr lang="tr-TR" noProof="1"/>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2193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Java Okuyucu Sınıflar</a:t>
            </a:r>
            <a:br>
              <a:rPr lang="en-US" dirty="0"/>
            </a:b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14222"/>
            <a:ext cx="6446280" cy="4980412"/>
          </a:xfrm>
        </p:spPr>
        <p:txBody>
          <a:bodyPr vert="horz" lIns="91440" tIns="45720" rIns="91440" bIns="45720" rtlCol="0" anchor="t">
            <a:normAutofit/>
          </a:bodyPr>
          <a:lstStyle/>
          <a:p>
            <a:pPr algn="just"/>
            <a:endParaRPr lang="tr-TR" noProof="1">
              <a:ea typeface="+mn-lt"/>
              <a:cs typeface="+mn-lt"/>
            </a:endParaRPr>
          </a:p>
          <a:p>
            <a:pPr algn="just"/>
            <a:r>
              <a:rPr lang="tr-TR" noProof="1">
                <a:ea typeface="+mn-lt"/>
                <a:cs typeface="+mn-lt"/>
              </a:rPr>
              <a:t>Karekter akımlarını okuyan </a:t>
            </a:r>
            <a:r>
              <a:rPr lang="tr-TR" b="1" noProof="1">
                <a:ea typeface="+mn-lt"/>
                <a:cs typeface="+mn-lt"/>
              </a:rPr>
              <a:t>soyut (abstract)</a:t>
            </a:r>
            <a:r>
              <a:rPr lang="tr-TR" noProof="1">
                <a:ea typeface="+mn-lt"/>
                <a:cs typeface="+mn-lt"/>
              </a:rPr>
              <a:t> sınıftır. </a:t>
            </a:r>
            <a:endParaRPr lang="tr-TR" noProof="1"/>
          </a:p>
          <a:p>
            <a:pPr algn="just"/>
            <a:endParaRPr lang="tr-TR" noProof="1">
              <a:ea typeface="+mn-lt"/>
              <a:cs typeface="+mn-lt"/>
            </a:endParaRPr>
          </a:p>
          <a:p>
            <a:pPr algn="just"/>
            <a:endParaRPr lang="tr-TR" noProof="1">
              <a:ea typeface="+mn-lt"/>
              <a:cs typeface="+mn-lt"/>
            </a:endParaRPr>
          </a:p>
          <a:p>
            <a:pPr algn="just"/>
            <a:endParaRPr lang="tr-TR" dirty="0">
              <a:ea typeface="+mn-lt"/>
              <a:cs typeface="+mn-lt"/>
            </a:endParaRPr>
          </a:p>
          <a:p>
            <a:pPr algn="just"/>
            <a:endParaRPr lang="tr-TR" dirty="0">
              <a:ea typeface="+mn-lt"/>
              <a:cs typeface="+mn-lt"/>
            </a:endParaRPr>
          </a:p>
          <a:p>
            <a:pPr algn="just"/>
            <a:endParaRPr lang="tr-TR" dirty="0">
              <a:ea typeface="+mn-lt"/>
              <a:cs typeface="+mn-lt"/>
            </a:endParaRPr>
          </a:p>
          <a:p>
            <a:pPr algn="just"/>
            <a:endParaRPr lang="tr-TR"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Resim 5">
            <a:extLst>
              <a:ext uri="{FF2B5EF4-FFF2-40B4-BE49-F238E27FC236}">
                <a16:creationId xmlns:a16="http://schemas.microsoft.com/office/drawing/2014/main" id="{50F614FC-9D6A-4BF9-AE78-477CD162B518}"/>
              </a:ext>
            </a:extLst>
          </p:cNvPr>
          <p:cNvPicPr>
            <a:picLocks noChangeAspect="1"/>
          </p:cNvPicPr>
          <p:nvPr/>
        </p:nvPicPr>
        <p:blipFill>
          <a:blip r:embed="rId2"/>
          <a:stretch>
            <a:fillRect/>
          </a:stretch>
        </p:blipFill>
        <p:spPr>
          <a:xfrm>
            <a:off x="7538537" y="1713999"/>
            <a:ext cx="4418479" cy="3424507"/>
          </a:xfrm>
          <a:prstGeom prst="rect">
            <a:avLst/>
          </a:prstGeom>
        </p:spPr>
      </p:pic>
    </p:spTree>
    <p:extLst>
      <p:ext uri="{BB962C8B-B14F-4D97-AF65-F5344CB8AC3E}">
        <p14:creationId xmlns:p14="http://schemas.microsoft.com/office/powerpoint/2010/main" val="2855192856"/>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98</TotalTime>
  <Words>1600</Words>
  <Application>Microsoft Office PowerPoint</Application>
  <PresentationFormat>Geniş ekran</PresentationFormat>
  <Paragraphs>88</Paragraphs>
  <Slides>42</Slides>
  <Notes>0</Notes>
  <HiddenSlides>0</HiddenSlides>
  <MMClips>0</MMClips>
  <ScaleCrop>false</ScaleCrop>
  <HeadingPairs>
    <vt:vector size="4" baseType="variant">
      <vt:variant>
        <vt:lpstr>Tema</vt:lpstr>
      </vt:variant>
      <vt:variant>
        <vt:i4>1</vt:i4>
      </vt:variant>
      <vt:variant>
        <vt:lpstr>Slayt Başlıkları</vt:lpstr>
      </vt:variant>
      <vt:variant>
        <vt:i4>42</vt:i4>
      </vt:variant>
    </vt:vector>
  </HeadingPairs>
  <TitlesOfParts>
    <vt:vector size="43" baseType="lpstr">
      <vt:lpstr>Duman</vt:lpstr>
      <vt:lpstr>Java Okuyucu Sınıflar</vt:lpstr>
      <vt:lpstr>İçindekiler</vt:lpstr>
      <vt:lpstr>İçindekiler</vt:lpstr>
      <vt:lpstr>İçindekiler</vt:lpstr>
      <vt:lpstr>İçindekiler</vt:lpstr>
      <vt:lpstr>İçindekiler</vt:lpstr>
      <vt:lpstr>İçindekiler</vt:lpstr>
      <vt:lpstr>İçindekiler</vt:lpstr>
      <vt:lpstr>Java Okuyucu Sınıflar </vt:lpstr>
      <vt:lpstr>Java Okuyucu Sınıflar </vt:lpstr>
      <vt:lpstr>Java Okuyucu Sınıflar </vt:lpstr>
      <vt:lpstr>Extends Ne demek</vt:lpstr>
      <vt:lpstr>Reader Metotları</vt:lpstr>
      <vt:lpstr>Reader Metotları</vt:lpstr>
      <vt:lpstr>Reader Metotları</vt:lpstr>
      <vt:lpstr>Reader Metotları</vt:lpstr>
      <vt:lpstr>Reader Metotları</vt:lpstr>
      <vt:lpstr>Reader Metotları</vt:lpstr>
      <vt:lpstr>Reader Altsınıfları</vt:lpstr>
      <vt:lpstr>Reader Altsınıfları</vt:lpstr>
      <vt:lpstr>BufferedReader</vt:lpstr>
      <vt:lpstr>PipedReader</vt:lpstr>
      <vt:lpstr>PipedReader</vt:lpstr>
      <vt:lpstr>PipedReader</vt:lpstr>
      <vt:lpstr>PipedReader</vt:lpstr>
      <vt:lpstr>PipedReader</vt:lpstr>
      <vt:lpstr>PipedReader</vt:lpstr>
      <vt:lpstr>PipedReader</vt:lpstr>
      <vt:lpstr>PipedReader</vt:lpstr>
      <vt:lpstr>PipedReader</vt:lpstr>
      <vt:lpstr>Alt Sınıflar(Devamı)</vt:lpstr>
      <vt:lpstr>Alt Sınıflar(Devamı)</vt:lpstr>
      <vt:lpstr>Alt Sınıflar(Devamı)</vt:lpstr>
      <vt:lpstr>Alt Sınıflar(Devamı)</vt:lpstr>
      <vt:lpstr>InputStreamReader</vt:lpstr>
      <vt:lpstr>InputStreamReader</vt:lpstr>
      <vt:lpstr>InputStreamReader</vt:lpstr>
      <vt:lpstr>CharArrayReader</vt:lpstr>
      <vt:lpstr>Sonuç</vt:lpstr>
      <vt:lpstr>Kaynaklar</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YRO389</cp:lastModifiedBy>
  <cp:revision>878</cp:revision>
  <dcterms:created xsi:type="dcterms:W3CDTF">2020-04-15T07:57:29Z</dcterms:created>
  <dcterms:modified xsi:type="dcterms:W3CDTF">2021-06-16T20:11:53Z</dcterms:modified>
</cp:coreProperties>
</file>