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61" r:id="rId5"/>
    <p:sldId id="271" r:id="rId6"/>
    <p:sldId id="284" r:id="rId7"/>
    <p:sldId id="277" r:id="rId8"/>
    <p:sldId id="289" r:id="rId9"/>
    <p:sldId id="262" r:id="rId10"/>
    <p:sldId id="290" r:id="rId11"/>
    <p:sldId id="264" r:id="rId12"/>
    <p:sldId id="288" r:id="rId13"/>
    <p:sldId id="285" r:id="rId14"/>
    <p:sldId id="286" r:id="rId15"/>
    <p:sldId id="263" r:id="rId16"/>
    <p:sldId id="292" r:id="rId17"/>
    <p:sldId id="275" r:id="rId18"/>
    <p:sldId id="276" r:id="rId19"/>
    <p:sldId id="279" r:id="rId20"/>
    <p:sldId id="280" r:id="rId21"/>
    <p:sldId id="281" r:id="rId22"/>
    <p:sldId id="282" r:id="rId23"/>
    <p:sldId id="283" r:id="rId24"/>
    <p:sldId id="287" r:id="rId25"/>
    <p:sldId id="265" r:id="rId26"/>
    <p:sldId id="273" r:id="rId27"/>
    <p:sldId id="266" r:id="rId28"/>
    <p:sldId id="268" r:id="rId29"/>
    <p:sldId id="272" r:id="rId30"/>
    <p:sldId id="270" r:id="rId31"/>
    <p:sldId id="259"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8" autoAdjust="0"/>
    <p:restoredTop sz="94660"/>
  </p:normalViewPr>
  <p:slideViewPr>
    <p:cSldViewPr snapToGrid="0">
      <p:cViewPr varScale="1">
        <p:scale>
          <a:sx n="72" d="100"/>
          <a:sy n="7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6/15/2021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mku.edu.tr/files/1874-8073aa76-3303-473a-9f28-2ac8face3cc8.pdf" TargetMode="External"/><Relationship Id="rId13" Type="http://schemas.openxmlformats.org/officeDocument/2006/relationships/image" Target="../media/image3.png"/><Relationship Id="rId3" Type="http://schemas.openxmlformats.org/officeDocument/2006/relationships/hyperlink" Target="https://bilgisayardershanesi.com/bilgisayar_dersleri/csharp-string-veri-turleri.html" TargetMode="External"/><Relationship Id="rId7" Type="http://schemas.openxmlformats.org/officeDocument/2006/relationships/hyperlink" Target="https://muratbilginer.net/c-egitimleri-10-veri-tipleri-2-string/" TargetMode="External"/><Relationship Id="rId12" Type="http://schemas.openxmlformats.org/officeDocument/2006/relationships/hyperlink" Target="https://www.youtube.com/channel/UCIdYgV-XFjv9q0IHtzUTtQw" TargetMode="External"/><Relationship Id="rId2" Type="http://schemas.openxmlformats.org/officeDocument/2006/relationships/hyperlink" Target="https://www.youtube.com/watch?v=j8QODekVo58" TargetMode="External"/><Relationship Id="rId1" Type="http://schemas.openxmlformats.org/officeDocument/2006/relationships/slideLayout" Target="../slideLayouts/slideLayout2.xml"/><Relationship Id="rId6" Type="http://schemas.openxmlformats.org/officeDocument/2006/relationships/hyperlink" Target="https://www.youtube.com/watch?v=RBmb6Re8wos" TargetMode="External"/><Relationship Id="rId11" Type="http://schemas.openxmlformats.org/officeDocument/2006/relationships/image" Target="../media/image1.jpeg"/><Relationship Id="rId5" Type="http://schemas.openxmlformats.org/officeDocument/2006/relationships/hyperlink" Target="http://www.baskent.edu.tr/~tkaracay/etudio/ders/prg/csharp/ch05.pdf" TargetMode="External"/><Relationship Id="rId10" Type="http://schemas.openxmlformats.org/officeDocument/2006/relationships/hyperlink" Target="https://www.yazilimkodlama.com/c-2/c-string-metotlar/" TargetMode="External"/><Relationship Id="rId4" Type="http://schemas.openxmlformats.org/officeDocument/2006/relationships/hyperlink" Target="https://mustafabukulmez.com/2020/04/23/c-string-islemleri-orneklerle-anlatim/" TargetMode="External"/><Relationship Id="rId9" Type="http://schemas.openxmlformats.org/officeDocument/2006/relationships/hyperlink" Target="https://yazilim.cevapsitesi.com/Sorular/16/cSharp-da-kullanilan-string-ve-string-tipleri-arasinda-ne-fark-var" TargetMode="External"/><Relationship Id="rId14" Type="http://schemas.openxmlformats.org/officeDocument/2006/relationships/hyperlink" Target="http://youtube.com/bmdersleri"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C#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String</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Kullanımı ve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String</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Dönüşümler</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399416"/>
            <a:ext cx="5972961" cy="232855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sz="1600" b="1" dirty="0">
                <a:solidFill>
                  <a:schemeClr val="tx1"/>
                </a:solidFill>
              </a:rPr>
              <a:t>Gamze Meryem Kaya 1911404016</a:t>
            </a:r>
            <a:endParaRPr lang="tr-TR" b="1" dirty="0">
              <a:solidFill>
                <a:schemeClr val="tx1"/>
              </a:solidFill>
            </a:endParaRPr>
          </a:p>
          <a:p>
            <a:r>
              <a:rPr lang="tr-TR" dirty="0">
                <a:solidFill>
                  <a:schemeClr val="tx1"/>
                </a:solidFill>
              </a:rPr>
              <a:t>Tarih                            : 03/06/2021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noProof="1"/>
              <a:t>String Özellikler</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164" y="2987770"/>
            <a:ext cx="4875213" cy="1675670"/>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Metin kutusu 5"/>
          <p:cNvSpPr txBox="1"/>
          <p:nvPr/>
        </p:nvSpPr>
        <p:spPr>
          <a:xfrm>
            <a:off x="2173555" y="1706880"/>
            <a:ext cx="9713645" cy="923330"/>
          </a:xfrm>
          <a:prstGeom prst="rect">
            <a:avLst/>
          </a:prstGeom>
          <a:noFill/>
        </p:spPr>
        <p:txBody>
          <a:bodyPr wrap="square" rtlCol="0">
            <a:spAutoFit/>
          </a:bodyPr>
          <a:lstStyle/>
          <a:p>
            <a:r>
              <a:rPr lang="tr-TR" dirty="0"/>
              <a:t>Bir </a:t>
            </a:r>
            <a:r>
              <a:rPr lang="tr-TR" noProof="1"/>
              <a:t>referans türü olan </a:t>
            </a:r>
            <a:r>
              <a:rPr lang="tr-TR" noProof="1">
                <a:latin typeface="Courier New" panose="02070309020205020404" pitchFamily="49" charset="0"/>
                <a:cs typeface="Courier New" panose="02070309020205020404" pitchFamily="49" charset="0"/>
              </a:rPr>
              <a:t>string </a:t>
            </a:r>
            <a:r>
              <a:rPr lang="tr-TR" noProof="1"/>
              <a:t>ile ilgili bu konuda önemli bir istisna vardır. </a:t>
            </a:r>
          </a:p>
          <a:p>
            <a:r>
              <a:rPr lang="tr-TR" noProof="1">
                <a:latin typeface="Courier New" panose="02070309020205020404" pitchFamily="49" charset="0"/>
                <a:cs typeface="Courier New" panose="02070309020205020404" pitchFamily="49" charset="0"/>
              </a:rPr>
              <a:t>string </a:t>
            </a:r>
            <a:r>
              <a:rPr lang="tr-TR" noProof="1"/>
              <a:t>referans türü olmasına rağmen metotlara geçirilirken değer tipiymiş gibi kopyalanırlar.</a:t>
            </a:r>
          </a:p>
        </p:txBody>
      </p:sp>
    </p:spTree>
    <p:extLst>
      <p:ext uri="{BB962C8B-B14F-4D97-AF65-F5344CB8AC3E}">
        <p14:creationId xmlns:p14="http://schemas.microsoft.com/office/powerpoint/2010/main" val="21378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Değeri Nasıl Değiştirilir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İçerik Yer Tutucusu 4">
            <a:extLst>
              <a:ext uri="{FF2B5EF4-FFF2-40B4-BE49-F238E27FC236}">
                <a16:creationId xmlns:a16="http://schemas.microsoft.com/office/drawing/2014/main" id="{4CED8C30-8CB9-4899-8319-8F8E265F59C5}"/>
              </a:ext>
            </a:extLst>
          </p:cNvPr>
          <p:cNvPicPr>
            <a:picLocks noGrp="1" noChangeAspect="1"/>
          </p:cNvPicPr>
          <p:nvPr>
            <p:ph idx="1"/>
          </p:nvPr>
        </p:nvPicPr>
        <p:blipFill>
          <a:blip r:embed="rId2"/>
          <a:stretch>
            <a:fillRect/>
          </a:stretch>
        </p:blipFill>
        <p:spPr>
          <a:xfrm>
            <a:off x="921695" y="1264555"/>
            <a:ext cx="5691140" cy="2260600"/>
          </a:xfrm>
        </p:spPr>
      </p:pic>
      <p:pic>
        <p:nvPicPr>
          <p:cNvPr id="10" name="Resim 9">
            <a:extLst>
              <a:ext uri="{FF2B5EF4-FFF2-40B4-BE49-F238E27FC236}">
                <a16:creationId xmlns:a16="http://schemas.microsoft.com/office/drawing/2014/main" id="{D4EF0250-9924-40E0-BCD1-76A52E3550A2}"/>
              </a:ext>
            </a:extLst>
          </p:cNvPr>
          <p:cNvPicPr>
            <a:picLocks noChangeAspect="1"/>
          </p:cNvPicPr>
          <p:nvPr/>
        </p:nvPicPr>
        <p:blipFill>
          <a:blip r:embed="rId3"/>
          <a:stretch>
            <a:fillRect/>
          </a:stretch>
        </p:blipFill>
        <p:spPr>
          <a:xfrm>
            <a:off x="6770628" y="2734654"/>
            <a:ext cx="5171305" cy="808814"/>
          </a:xfrm>
          <a:prstGeom prst="rect">
            <a:avLst/>
          </a:prstGeom>
        </p:spPr>
      </p:pic>
      <p:pic>
        <p:nvPicPr>
          <p:cNvPr id="12" name="Resim 11">
            <a:extLst>
              <a:ext uri="{FF2B5EF4-FFF2-40B4-BE49-F238E27FC236}">
                <a16:creationId xmlns:a16="http://schemas.microsoft.com/office/drawing/2014/main" id="{E641823F-0120-464D-B1E9-E5A39838DEB7}"/>
              </a:ext>
            </a:extLst>
          </p:cNvPr>
          <p:cNvPicPr>
            <a:picLocks noChangeAspect="1"/>
          </p:cNvPicPr>
          <p:nvPr/>
        </p:nvPicPr>
        <p:blipFill>
          <a:blip r:embed="rId4"/>
          <a:stretch>
            <a:fillRect/>
          </a:stretch>
        </p:blipFill>
        <p:spPr>
          <a:xfrm>
            <a:off x="789173" y="4095364"/>
            <a:ext cx="4648849" cy="2762636"/>
          </a:xfrm>
          <a:prstGeom prst="rect">
            <a:avLst/>
          </a:prstGeom>
        </p:spPr>
      </p:pic>
      <p:pic>
        <p:nvPicPr>
          <p:cNvPr id="14" name="Resim 13">
            <a:extLst>
              <a:ext uri="{FF2B5EF4-FFF2-40B4-BE49-F238E27FC236}">
                <a16:creationId xmlns:a16="http://schemas.microsoft.com/office/drawing/2014/main" id="{2274D756-3065-419B-9E68-622F04848D9B}"/>
              </a:ext>
            </a:extLst>
          </p:cNvPr>
          <p:cNvPicPr>
            <a:picLocks noChangeAspect="1"/>
          </p:cNvPicPr>
          <p:nvPr/>
        </p:nvPicPr>
        <p:blipFill>
          <a:blip r:embed="rId5"/>
          <a:stretch>
            <a:fillRect/>
          </a:stretch>
        </p:blipFill>
        <p:spPr>
          <a:xfrm>
            <a:off x="5711688" y="6163743"/>
            <a:ext cx="5556577" cy="694257"/>
          </a:xfrm>
          <a:prstGeom prst="rect">
            <a:avLst/>
          </a:prstGeom>
        </p:spPr>
      </p:pic>
      <p:sp>
        <p:nvSpPr>
          <p:cNvPr id="15" name="Metin kutusu 14">
            <a:extLst>
              <a:ext uri="{FF2B5EF4-FFF2-40B4-BE49-F238E27FC236}">
                <a16:creationId xmlns:a16="http://schemas.microsoft.com/office/drawing/2014/main" id="{D3F907AD-2466-41A3-9E8B-D913C7867D41}"/>
              </a:ext>
            </a:extLst>
          </p:cNvPr>
          <p:cNvSpPr txBox="1"/>
          <p:nvPr/>
        </p:nvSpPr>
        <p:spPr>
          <a:xfrm>
            <a:off x="6838122" y="1444487"/>
            <a:ext cx="5022574" cy="646331"/>
          </a:xfrm>
          <a:prstGeom prst="rect">
            <a:avLst/>
          </a:prstGeom>
          <a:noFill/>
        </p:spPr>
        <p:txBody>
          <a:bodyPr wrap="square" rtlCol="0">
            <a:spAutoFit/>
          </a:bodyPr>
          <a:lstStyle/>
          <a:p>
            <a:r>
              <a:rPr lang="tr-TR" dirty="0" err="1"/>
              <a:t>Replace</a:t>
            </a:r>
            <a:r>
              <a:rPr lang="tr-TR" dirty="0"/>
              <a:t>() metodu ile Meryem Kaya yazılması beklenirken çıktı Gamze Kaya </a:t>
            </a:r>
            <a:r>
              <a:rPr lang="tr-TR" dirty="0" err="1"/>
              <a:t>dır</a:t>
            </a:r>
            <a:r>
              <a:rPr lang="tr-TR" dirty="0"/>
              <a:t>.</a:t>
            </a:r>
          </a:p>
        </p:txBody>
      </p:sp>
      <p:sp>
        <p:nvSpPr>
          <p:cNvPr id="18" name="Metin kutusu 17">
            <a:extLst>
              <a:ext uri="{FF2B5EF4-FFF2-40B4-BE49-F238E27FC236}">
                <a16:creationId xmlns:a16="http://schemas.microsoft.com/office/drawing/2014/main" id="{90905F0F-138D-40A2-A980-14000BDDA2C2}"/>
              </a:ext>
            </a:extLst>
          </p:cNvPr>
          <p:cNvSpPr txBox="1"/>
          <p:nvPr/>
        </p:nvSpPr>
        <p:spPr>
          <a:xfrm>
            <a:off x="5711688" y="3988905"/>
            <a:ext cx="6230246" cy="2031325"/>
          </a:xfrm>
          <a:prstGeom prst="rect">
            <a:avLst/>
          </a:prstGeom>
          <a:noFill/>
        </p:spPr>
        <p:txBody>
          <a:bodyPr wrap="square" rtlCol="0">
            <a:spAutoFit/>
          </a:bodyPr>
          <a:lstStyle/>
          <a:p>
            <a:r>
              <a:rPr lang="tr-TR" dirty="0"/>
              <a:t>Burada </a:t>
            </a:r>
            <a:r>
              <a:rPr lang="tr-TR" dirty="0" err="1"/>
              <a:t>consolda</a:t>
            </a:r>
            <a:r>
              <a:rPr lang="tr-TR" dirty="0"/>
              <a:t> çıktı Meryem Kaya olacaktır.</a:t>
            </a:r>
          </a:p>
          <a:p>
            <a:r>
              <a:rPr lang="tr-TR" dirty="0"/>
              <a:t>Adimiz değişkenin asıl değeri değişmemiştir</a:t>
            </a:r>
          </a:p>
          <a:p>
            <a:r>
              <a:rPr lang="tr-TR" dirty="0"/>
              <a:t>“Gamze Kaya” yazısını “Meryem Kaya” olarak değiştirdi ve  yeni değer için yeni bir bellek alanı oluşturup adimiz değişkenini bu bellek alanına işaretledi. Oysa bellek üzerinde “Gamze Kaya” bilgisi mevcuttur. </a:t>
            </a:r>
          </a:p>
        </p:txBody>
      </p:sp>
    </p:spTree>
    <p:extLst>
      <p:ext uri="{BB962C8B-B14F-4D97-AF65-F5344CB8AC3E}">
        <p14:creationId xmlns:p14="http://schemas.microsoft.com/office/powerpoint/2010/main" val="401474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noProof="1"/>
              <a:t>String özellikleri </a:t>
            </a:r>
          </a:p>
        </p:txBody>
      </p:sp>
      <p:sp>
        <p:nvSpPr>
          <p:cNvPr id="3" name="İçerik Yer Tutucusu 2"/>
          <p:cNvSpPr>
            <a:spLocks noGrp="1"/>
          </p:cNvSpPr>
          <p:nvPr>
            <p:ph idx="1"/>
          </p:nvPr>
        </p:nvSpPr>
        <p:spPr>
          <a:xfrm>
            <a:off x="2589212" y="1364672"/>
            <a:ext cx="8915400" cy="1080655"/>
          </a:xfrm>
          <a:solidFill>
            <a:schemeClr val="bg1"/>
          </a:solidFill>
        </p:spPr>
        <p:txBody>
          <a:bodyPr>
            <a:normAutofit/>
          </a:bodyPr>
          <a:lstStyle/>
          <a:p>
            <a:r>
              <a:rPr lang="tr-TR" noProof="1"/>
              <a:t>Çift tırnak kullanımı:</a:t>
            </a:r>
          </a:p>
          <a:p>
            <a:pPr marL="0" indent="0">
              <a:buNone/>
            </a:pPr>
            <a:r>
              <a:rPr lang="tr-TR" noProof="1"/>
              <a:t> C# dilinde</a:t>
            </a:r>
            <a:r>
              <a:rPr lang="tr-TR" noProof="1">
                <a:latin typeface="Courier New" panose="02070309020205020404" pitchFamily="49" charset="0"/>
                <a:cs typeface="Courier New" panose="02070309020205020404" pitchFamily="49" charset="0"/>
              </a:rPr>
              <a:t> string </a:t>
            </a:r>
            <a:r>
              <a:rPr lang="tr-TR" noProof="1"/>
              <a:t>değişkene değer atarken ifadenin içinde çift tırnak kullanmak zorunda olabiliyoruz.  Şu örnekteki gibi;</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Metin kutusu 4"/>
          <p:cNvSpPr txBox="1"/>
          <p:nvPr/>
        </p:nvSpPr>
        <p:spPr>
          <a:xfrm>
            <a:off x="2410691" y="3574473"/>
            <a:ext cx="8326582" cy="817418"/>
          </a:xfrm>
          <a:prstGeom prst="rect">
            <a:avLst/>
          </a:prstGeom>
          <a:noFill/>
        </p:spPr>
        <p:txBody>
          <a:bodyPr wrap="square" rtlCol="0">
            <a:spAutoFit/>
          </a:bodyPr>
          <a:lstStyle/>
          <a:p>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1" y="2628218"/>
            <a:ext cx="7030497" cy="2680933"/>
          </a:xfrm>
          <a:prstGeom prst="rect">
            <a:avLst/>
          </a:prstGeom>
        </p:spPr>
      </p:pic>
      <p:sp>
        <p:nvSpPr>
          <p:cNvPr id="7" name="Çarpma 6"/>
          <p:cNvSpPr/>
          <p:nvPr/>
        </p:nvSpPr>
        <p:spPr>
          <a:xfrm>
            <a:off x="1556306" y="2042856"/>
            <a:ext cx="8739265" cy="3790581"/>
          </a:xfrm>
          <a:prstGeom prst="mathMultiply">
            <a:avLst/>
          </a:prstGeom>
          <a:noFill/>
          <a:ln w="762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980" y="5833437"/>
            <a:ext cx="6887143" cy="421969"/>
          </a:xfrm>
          <a:prstGeom prst="rect">
            <a:avLst/>
          </a:prstGeom>
        </p:spPr>
      </p:pic>
      <p:sp>
        <p:nvSpPr>
          <p:cNvPr id="9" name="Eşittir 8"/>
          <p:cNvSpPr/>
          <p:nvPr/>
        </p:nvSpPr>
        <p:spPr>
          <a:xfrm>
            <a:off x="8424421" y="5798376"/>
            <a:ext cx="584617" cy="37478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0" name="Metin kutusu 9"/>
          <p:cNvSpPr txBox="1"/>
          <p:nvPr/>
        </p:nvSpPr>
        <p:spPr>
          <a:xfrm>
            <a:off x="9203961" y="5833437"/>
            <a:ext cx="2988039" cy="600164"/>
          </a:xfrm>
          <a:prstGeom prst="rect">
            <a:avLst/>
          </a:prstGeom>
          <a:noFill/>
        </p:spPr>
        <p:txBody>
          <a:bodyPr wrap="square" rtlCol="0">
            <a:spAutoFit/>
          </a:bodyPr>
          <a:lstStyle/>
          <a:p>
            <a:r>
              <a:rPr lang="tr-TR" sz="1500" dirty="0"/>
              <a:t>Maksimum ismi mevcut değil</a:t>
            </a:r>
          </a:p>
          <a:p>
            <a:endParaRPr lang="tr-TR" dirty="0"/>
          </a:p>
        </p:txBody>
      </p:sp>
    </p:spTree>
    <p:extLst>
      <p:ext uri="{BB962C8B-B14F-4D97-AF65-F5344CB8AC3E}">
        <p14:creationId xmlns:p14="http://schemas.microsoft.com/office/powerpoint/2010/main" val="27551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String</a:t>
            </a:r>
            <a:r>
              <a:rPr lang="tr-TR" dirty="0"/>
              <a:t> Özellikler-2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Metin kutusu 9"/>
          <p:cNvSpPr txBox="1"/>
          <p:nvPr/>
        </p:nvSpPr>
        <p:spPr>
          <a:xfrm>
            <a:off x="368565" y="1283242"/>
            <a:ext cx="5342516" cy="646331"/>
          </a:xfrm>
          <a:prstGeom prst="rect">
            <a:avLst/>
          </a:prstGeom>
          <a:solidFill>
            <a:schemeClr val="bg1"/>
          </a:solidFill>
        </p:spPr>
        <p:txBody>
          <a:bodyPr wrap="square" rtlCol="0">
            <a:spAutoFit/>
          </a:bodyPr>
          <a:lstStyle/>
          <a:p>
            <a:r>
              <a:rPr lang="tr-TR" b="1" dirty="0">
                <a:solidFill>
                  <a:srgbClr val="FF0000"/>
                </a:solidFill>
              </a:rPr>
              <a:t>1.Kullanım şekli </a:t>
            </a:r>
          </a:p>
          <a:p>
            <a:endParaRPr lang="tr-TR" dirty="0"/>
          </a:p>
        </p:txBody>
      </p:sp>
      <p:pic>
        <p:nvPicPr>
          <p:cNvPr id="9" name="Resim 8"/>
          <p:cNvPicPr>
            <a:picLocks noChangeAspect="1"/>
          </p:cNvPicPr>
          <p:nvPr/>
        </p:nvPicPr>
        <p:blipFill>
          <a:blip r:embed="rId2"/>
          <a:stretch>
            <a:fillRect/>
          </a:stretch>
        </p:blipFill>
        <p:spPr>
          <a:xfrm>
            <a:off x="343484" y="1652574"/>
            <a:ext cx="5572407" cy="3007156"/>
          </a:xfrm>
          <a:prstGeom prst="rect">
            <a:avLst/>
          </a:prstGeom>
        </p:spPr>
      </p:pic>
      <p:sp>
        <p:nvSpPr>
          <p:cNvPr id="11" name="Metin kutusu 10"/>
          <p:cNvSpPr txBox="1"/>
          <p:nvPr/>
        </p:nvSpPr>
        <p:spPr>
          <a:xfrm>
            <a:off x="6221071" y="1283242"/>
            <a:ext cx="5793531" cy="369332"/>
          </a:xfrm>
          <a:prstGeom prst="rect">
            <a:avLst/>
          </a:prstGeom>
          <a:solidFill>
            <a:schemeClr val="bg1"/>
          </a:solidFill>
        </p:spPr>
        <p:txBody>
          <a:bodyPr wrap="square" rtlCol="0">
            <a:spAutoFit/>
          </a:bodyPr>
          <a:lstStyle/>
          <a:p>
            <a:r>
              <a:rPr lang="tr-TR" b="1" dirty="0">
                <a:solidFill>
                  <a:srgbClr val="FF0000"/>
                </a:solidFill>
              </a:rPr>
              <a:t>2.Kullanım şekli</a:t>
            </a:r>
          </a:p>
        </p:txBody>
      </p:sp>
      <p:pic>
        <p:nvPicPr>
          <p:cNvPr id="15" name="Resim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071" y="1606407"/>
            <a:ext cx="5970929" cy="3007157"/>
          </a:xfrm>
          <a:prstGeom prst="rect">
            <a:avLst/>
          </a:prstGeom>
        </p:spPr>
      </p:pic>
      <p:pic>
        <p:nvPicPr>
          <p:cNvPr id="16" name="Resim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907" y="5980074"/>
            <a:ext cx="4613184" cy="424981"/>
          </a:xfrm>
          <a:prstGeom prst="rect">
            <a:avLst/>
          </a:prstGeom>
        </p:spPr>
      </p:pic>
      <p:pic>
        <p:nvPicPr>
          <p:cNvPr id="17" name="Resim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579" y="5860057"/>
            <a:ext cx="4206443" cy="549671"/>
          </a:xfrm>
          <a:prstGeom prst="rect">
            <a:avLst/>
          </a:prstGeom>
        </p:spPr>
      </p:pic>
      <p:sp>
        <p:nvSpPr>
          <p:cNvPr id="18" name="Metin kutusu 17"/>
          <p:cNvSpPr txBox="1"/>
          <p:nvPr/>
        </p:nvSpPr>
        <p:spPr>
          <a:xfrm>
            <a:off x="1311579" y="4936728"/>
            <a:ext cx="4077839" cy="553998"/>
          </a:xfrm>
          <a:prstGeom prst="rect">
            <a:avLst/>
          </a:prstGeom>
          <a:solidFill>
            <a:schemeClr val="bg1"/>
          </a:solidFill>
        </p:spPr>
        <p:txBody>
          <a:bodyPr wrap="square" rtlCol="0">
            <a:spAutoFit/>
          </a:bodyPr>
          <a:lstStyle/>
          <a:p>
            <a:r>
              <a:rPr lang="tr-TR" sz="1500" dirty="0"/>
              <a:t>Birinci ve ikinci tırnaktan önce örnekteki gibi  ” \ ” kullanarak.</a:t>
            </a:r>
          </a:p>
        </p:txBody>
      </p:sp>
      <p:sp>
        <p:nvSpPr>
          <p:cNvPr id="19" name="Metin kutusu 18"/>
          <p:cNvSpPr txBox="1"/>
          <p:nvPr/>
        </p:nvSpPr>
        <p:spPr>
          <a:xfrm>
            <a:off x="6221071" y="4936728"/>
            <a:ext cx="4613184" cy="553998"/>
          </a:xfrm>
          <a:prstGeom prst="rect">
            <a:avLst/>
          </a:prstGeom>
          <a:solidFill>
            <a:schemeClr val="bg1"/>
          </a:solidFill>
        </p:spPr>
        <p:txBody>
          <a:bodyPr wrap="square" rtlCol="0">
            <a:spAutoFit/>
          </a:bodyPr>
          <a:lstStyle/>
          <a:p>
            <a:r>
              <a:rPr lang="tr-TR" sz="1500" dirty="0"/>
              <a:t>İki adet iç tırnak kullanıp ifadenin başına “@” ifadesini kullanarak</a:t>
            </a:r>
          </a:p>
        </p:txBody>
      </p:sp>
    </p:spTree>
    <p:extLst>
      <p:ext uri="{BB962C8B-B14F-4D97-AF65-F5344CB8AC3E}">
        <p14:creationId xmlns:p14="http://schemas.microsoft.com/office/powerpoint/2010/main" val="63991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80">
                                          <p:stCondLst>
                                            <p:cond delay="0"/>
                                          </p:stCondLst>
                                        </p:cTn>
                                        <p:tgtEl>
                                          <p:spTgt spid="11"/>
                                        </p:tgtEl>
                                      </p:cBhvr>
                                    </p:animEffect>
                                    <p:anim calcmode="lin" valueType="num">
                                      <p:cBhvr>
                                        <p:cTn id="4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8" dur="26">
                                          <p:stCondLst>
                                            <p:cond delay="650"/>
                                          </p:stCondLst>
                                        </p:cTn>
                                        <p:tgtEl>
                                          <p:spTgt spid="11"/>
                                        </p:tgtEl>
                                      </p:cBhvr>
                                      <p:to x="100000" y="60000"/>
                                    </p:animScale>
                                    <p:animScale>
                                      <p:cBhvr>
                                        <p:cTn id="49" dur="166" decel="50000">
                                          <p:stCondLst>
                                            <p:cond delay="676"/>
                                          </p:stCondLst>
                                        </p:cTn>
                                        <p:tgtEl>
                                          <p:spTgt spid="11"/>
                                        </p:tgtEl>
                                      </p:cBhvr>
                                      <p:to x="100000" y="100000"/>
                                    </p:animScale>
                                    <p:animScale>
                                      <p:cBhvr>
                                        <p:cTn id="50" dur="26">
                                          <p:stCondLst>
                                            <p:cond delay="1312"/>
                                          </p:stCondLst>
                                        </p:cTn>
                                        <p:tgtEl>
                                          <p:spTgt spid="11"/>
                                        </p:tgtEl>
                                      </p:cBhvr>
                                      <p:to x="100000" y="80000"/>
                                    </p:animScale>
                                    <p:animScale>
                                      <p:cBhvr>
                                        <p:cTn id="51" dur="166" decel="50000">
                                          <p:stCondLst>
                                            <p:cond delay="1338"/>
                                          </p:stCondLst>
                                        </p:cTn>
                                        <p:tgtEl>
                                          <p:spTgt spid="11"/>
                                        </p:tgtEl>
                                      </p:cBhvr>
                                      <p:to x="100000" y="100000"/>
                                    </p:animScale>
                                    <p:animScale>
                                      <p:cBhvr>
                                        <p:cTn id="52" dur="26">
                                          <p:stCondLst>
                                            <p:cond delay="1642"/>
                                          </p:stCondLst>
                                        </p:cTn>
                                        <p:tgtEl>
                                          <p:spTgt spid="11"/>
                                        </p:tgtEl>
                                      </p:cBhvr>
                                      <p:to x="100000" y="90000"/>
                                    </p:animScale>
                                    <p:animScale>
                                      <p:cBhvr>
                                        <p:cTn id="53" dur="166" decel="50000">
                                          <p:stCondLst>
                                            <p:cond delay="1668"/>
                                          </p:stCondLst>
                                        </p:cTn>
                                        <p:tgtEl>
                                          <p:spTgt spid="11"/>
                                        </p:tgtEl>
                                      </p:cBhvr>
                                      <p:to x="100000" y="100000"/>
                                    </p:animScale>
                                    <p:animScale>
                                      <p:cBhvr>
                                        <p:cTn id="54" dur="26">
                                          <p:stCondLst>
                                            <p:cond delay="1808"/>
                                          </p:stCondLst>
                                        </p:cTn>
                                        <p:tgtEl>
                                          <p:spTgt spid="11"/>
                                        </p:tgtEl>
                                      </p:cBhvr>
                                      <p:to x="100000" y="95000"/>
                                    </p:animScale>
                                    <p:animScale>
                                      <p:cBhvr>
                                        <p:cTn id="55" dur="166" decel="50000">
                                          <p:stCondLst>
                                            <p:cond delay="1834"/>
                                          </p:stCondLst>
                                        </p:cTn>
                                        <p:tgtEl>
                                          <p:spTgt spid="11"/>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500" fill="hold"/>
                                        <p:tgtEl>
                                          <p:spTgt spid="19"/>
                                        </p:tgtEl>
                                        <p:attrNameLst>
                                          <p:attrName>ppt_w</p:attrName>
                                        </p:attrNameLst>
                                      </p:cBhvr>
                                      <p:tavLst>
                                        <p:tav tm="0">
                                          <p:val>
                                            <p:fltVal val="0"/>
                                          </p:val>
                                        </p:tav>
                                        <p:tav tm="100000">
                                          <p:val>
                                            <p:strVal val="#ppt_w"/>
                                          </p:val>
                                        </p:tav>
                                      </p:tavLst>
                                    </p:anim>
                                    <p:anim calcmode="lin" valueType="num">
                                      <p:cBhvr>
                                        <p:cTn id="66" dur="500" fill="hold"/>
                                        <p:tgtEl>
                                          <p:spTgt spid="19"/>
                                        </p:tgtEl>
                                        <p:attrNameLst>
                                          <p:attrName>ppt_h</p:attrName>
                                        </p:attrNameLst>
                                      </p:cBhvr>
                                      <p:tavLst>
                                        <p:tav tm="0">
                                          <p:val>
                                            <p:fltVal val="0"/>
                                          </p:val>
                                        </p:tav>
                                        <p:tav tm="100000">
                                          <p:val>
                                            <p:strVal val="#ppt_h"/>
                                          </p:val>
                                        </p:tav>
                                      </p:tavLst>
                                    </p:anim>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noProof="1"/>
              <a:t>String Özellikleri -3</a:t>
            </a:r>
          </a:p>
        </p:txBody>
      </p:sp>
      <p:sp>
        <p:nvSpPr>
          <p:cNvPr id="3" name="İçerik Yer Tutucusu 2"/>
          <p:cNvSpPr>
            <a:spLocks noGrp="1"/>
          </p:cNvSpPr>
          <p:nvPr>
            <p:ph idx="1"/>
          </p:nvPr>
        </p:nvSpPr>
        <p:spPr>
          <a:xfrm>
            <a:off x="689548" y="1152907"/>
            <a:ext cx="10815064" cy="5705093"/>
          </a:xfrm>
        </p:spPr>
        <p:txBody>
          <a:bodyPr>
            <a:normAutofit/>
          </a:bodyPr>
          <a:lstStyle/>
          <a:p>
            <a:pPr marL="0" indent="0">
              <a:buNone/>
            </a:pPr>
            <a:r>
              <a:rPr lang="tr-TR" b="1" noProof="1"/>
              <a:t>Ters Slash-(Back Slash)Kullanımı:</a:t>
            </a:r>
          </a:p>
          <a:p>
            <a:pPr marL="0" indent="0">
              <a:buNone/>
            </a:pPr>
            <a:r>
              <a:rPr lang="tr-TR" dirty="0"/>
              <a:t>Tırnak kullanımıyla benzerdir .</a:t>
            </a:r>
          </a:p>
          <a:p>
            <a:pPr marL="0" indent="0">
              <a:buNone/>
            </a:pPr>
            <a:r>
              <a:rPr lang="en-US" dirty="0">
                <a:latin typeface="Courier New" panose="02070309020205020404" pitchFamily="49" charset="0"/>
                <a:cs typeface="Courier New" panose="02070309020205020404" pitchFamily="49" charset="0"/>
              </a:rPr>
              <a:t>string g = "\\\\server\\share\\file.txt"; // \\server\share\file.txt</a:t>
            </a:r>
            <a:endParaRPr lang="tr-TR"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      </a:t>
            </a:r>
            <a:r>
              <a:rPr lang="en-US" dirty="0">
                <a:latin typeface="Courier New" panose="02070309020205020404" pitchFamily="49" charset="0"/>
                <a:cs typeface="Courier New" panose="02070309020205020404" pitchFamily="49" charset="0"/>
              </a:rPr>
              <a:t>string h = @"\\server\share\file.txt";  </a:t>
            </a:r>
            <a:r>
              <a:rPr lang="tr-TR" dirty="0">
                <a:latin typeface="Courier New" panose="02070309020205020404" pitchFamily="49" charset="0"/>
                <a:cs typeface="Courier New" panose="02070309020205020404" pitchFamily="49" charset="0"/>
              </a:rPr>
              <a:t>- \\server\share\file.txt</a:t>
            </a:r>
          </a:p>
          <a:p>
            <a:pPr marL="0" indent="0">
              <a:buNone/>
            </a:pPr>
            <a:endParaRPr lang="en-US" dirty="0"/>
          </a:p>
          <a:p>
            <a:pPr marL="0" indent="0">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210" y="4257830"/>
            <a:ext cx="2410345" cy="434091"/>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48" y="2359439"/>
            <a:ext cx="6506483" cy="2457793"/>
          </a:xfrm>
          <a:prstGeom prst="rect">
            <a:avLst/>
          </a:prstGeom>
        </p:spPr>
      </p:pic>
    </p:spTree>
    <p:extLst>
      <p:ext uri="{BB962C8B-B14F-4D97-AF65-F5344CB8AC3E}">
        <p14:creationId xmlns:p14="http://schemas.microsoft.com/office/powerpoint/2010/main" val="139260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42052" y="318053"/>
            <a:ext cx="8381214" cy="1087598"/>
          </a:xfrm>
        </p:spPr>
        <p:txBody>
          <a:bodyPr>
            <a:normAutofit/>
          </a:bodyPr>
          <a:lstStyle/>
          <a:p>
            <a:r>
              <a:rPr lang="tr-TR" noProof="1"/>
              <a:t>String Metotlar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5530" y="1405651"/>
            <a:ext cx="12006471" cy="5364264"/>
          </a:xfrm>
        </p:spPr>
        <p:txBody>
          <a:bodyPr>
            <a:normAutofit lnSpcReduction="10000"/>
          </a:bodyPr>
          <a:lstStyle/>
          <a:p>
            <a:pPr algn="just"/>
            <a:r>
              <a:rPr lang="ru-RU" sz="1600" b="1" i="0" noProof="1">
                <a:solidFill>
                  <a:srgbClr val="000000"/>
                </a:solidFill>
                <a:effectLst/>
                <a:latin typeface="Courier New" panose="02070309020205020404" pitchFamily="49" charset="0"/>
                <a:cs typeface="Courier New" panose="02070309020205020404" pitchFamily="49" charset="0"/>
              </a:rPr>
              <a:t>Concat()</a:t>
            </a:r>
            <a:r>
              <a:rPr lang="ru-RU" sz="1600" b="0" i="0" noProof="1">
                <a:solidFill>
                  <a:srgbClr val="000000"/>
                </a:solidFill>
                <a:effectLst/>
                <a:latin typeface="Courier New" panose="02070309020205020404" pitchFamily="49" charset="0"/>
                <a:cs typeface="Courier New" panose="02070309020205020404" pitchFamily="49" charset="0"/>
              </a:rPr>
              <a:t>: </a:t>
            </a:r>
            <a:r>
              <a:rPr lang="ru-RU" sz="1600" noProof="1"/>
              <a:t>Parametre olarak verilen nesneleri string türünde birbirine peşisıra ekler ve geriye string türünde bir değer döndüren String metodudur.</a:t>
            </a:r>
          </a:p>
          <a:p>
            <a:pPr algn="just"/>
            <a:r>
              <a:rPr lang="ru-RU" sz="1600" b="1" noProof="1">
                <a:latin typeface="Courier New" panose="02070309020205020404" pitchFamily="49" charset="0"/>
                <a:cs typeface="Courier New" panose="02070309020205020404" pitchFamily="49" charset="0"/>
              </a:rPr>
              <a:t>Compare():</a:t>
            </a:r>
            <a:r>
              <a:rPr lang="ru-RU" sz="1600" noProof="1">
                <a:latin typeface="+mj-lt"/>
              </a:rPr>
              <a:t>Parametre olarak verilen iki string ifadeyi karşılaştırır ve geriye int türünde bir veri döndürür. Eğer dönüş değeri sıfır (0) ise iki metin birbirine eşittir. Aksi takdirde parametre olarak verilen metinleri ilk harflerinden itibaren tek tek karşılaştırır ve farklılığın olduğu ilk harflerin alfabedeki sıralarına göre -1 veya 1 sayı değerlerini döndürür.</a:t>
            </a:r>
          </a:p>
          <a:p>
            <a:pPr marL="0" indent="0" algn="just">
              <a:buNone/>
            </a:pPr>
            <a:r>
              <a:rPr lang="ru-RU" sz="1600" noProof="1">
                <a:latin typeface="+mj-lt"/>
              </a:rPr>
              <a:t>     </a:t>
            </a:r>
            <a:r>
              <a:rPr lang="ru-RU" sz="1600" b="1" noProof="1">
                <a:latin typeface="Courier New" panose="02070309020205020404" pitchFamily="49" charset="0"/>
                <a:cs typeface="Courier New" panose="02070309020205020404" pitchFamily="49" charset="0"/>
              </a:rPr>
              <a:t>Length: </a:t>
            </a:r>
            <a:r>
              <a:rPr lang="ru-RU" sz="1600" noProof="1">
                <a:latin typeface="+mj-lt"/>
              </a:rPr>
              <a:t>String değişkeni içerisinde ki metninizin uzunluğunu size geri döndürür.</a:t>
            </a:r>
          </a:p>
          <a:p>
            <a:pPr marL="0" indent="0" algn="just">
              <a:buNone/>
            </a:pPr>
            <a:r>
              <a:rPr lang="ru-RU" sz="1600" b="0" i="0" noProof="1">
                <a:solidFill>
                  <a:srgbClr val="303030"/>
                </a:solidFill>
                <a:effectLst/>
                <a:latin typeface="+mj-lt"/>
              </a:rPr>
              <a:t>.</a:t>
            </a:r>
            <a:r>
              <a:rPr lang="tr-TR" sz="1600" b="0" i="0" noProof="1">
                <a:solidFill>
                  <a:srgbClr val="303030"/>
                </a:solidFill>
                <a:effectLst/>
                <a:latin typeface="+mj-lt"/>
              </a:rPr>
              <a:t> </a:t>
            </a:r>
            <a:r>
              <a:rPr lang="tr-TR" sz="1600" b="1" i="0" noProof="1">
                <a:solidFill>
                  <a:srgbClr val="303030"/>
                </a:solidFill>
                <a:effectLst/>
                <a:latin typeface="Courier New" panose="02070309020205020404" pitchFamily="49" charset="0"/>
                <a:cs typeface="Courier New" panose="02070309020205020404" pitchFamily="49" charset="0"/>
              </a:rPr>
              <a:t>String StartsWith();</a:t>
            </a:r>
            <a:r>
              <a:rPr lang="tr-TR" sz="1600" b="1" i="0" noProof="1">
                <a:solidFill>
                  <a:srgbClr val="303030"/>
                </a:solidFill>
                <a:effectLst/>
                <a:latin typeface="+mj-lt"/>
                <a:cs typeface="Courier New" panose="02070309020205020404" pitchFamily="49" charset="0"/>
              </a:rPr>
              <a:t>M</a:t>
            </a:r>
            <a:r>
              <a:rPr lang="tr-TR" sz="1600" noProof="1">
                <a:solidFill>
                  <a:srgbClr val="303030"/>
                </a:solidFill>
                <a:latin typeface="+mj-lt"/>
                <a:cs typeface="Courier New" panose="02070309020205020404" pitchFamily="49" charset="0"/>
              </a:rPr>
              <a:t>etot</a:t>
            </a:r>
            <a:r>
              <a:rPr lang="tr-TR" sz="1600" b="0" i="0" noProof="1">
                <a:solidFill>
                  <a:srgbClr val="303030"/>
                </a:solidFill>
                <a:effectLst/>
                <a:latin typeface="+mj-lt"/>
              </a:rPr>
              <a:t> ile string ifadesinin başlangıç karakterinden itibaren belirtilen değerin eşleşip eşleşmediğini   kontrol eder. Geriye boolean türde değer döner. Eşleşme sağlanırsa "true", sağlanmaz ise "false" geriye döner.</a:t>
            </a:r>
          </a:p>
          <a:p>
            <a:pPr marL="0" indent="0" algn="just">
              <a:buNone/>
            </a:pPr>
            <a:r>
              <a:rPr lang="tr-TR" sz="1600" b="0" i="0" noProof="1">
                <a:solidFill>
                  <a:srgbClr val="303030"/>
                </a:solidFill>
                <a:effectLst/>
                <a:latin typeface="+mj-lt"/>
              </a:rPr>
              <a:t>     </a:t>
            </a:r>
            <a:r>
              <a:rPr lang="ru-RU" sz="1600" b="1" i="0" noProof="1">
                <a:solidFill>
                  <a:srgbClr val="202124"/>
                </a:solidFill>
                <a:effectLst/>
                <a:latin typeface="Courier New" panose="02070309020205020404" pitchFamily="49" charset="0"/>
                <a:cs typeface="Courier New" panose="02070309020205020404" pitchFamily="49" charset="0"/>
              </a:rPr>
              <a:t>EndsWith</a:t>
            </a:r>
            <a:r>
              <a:rPr lang="ru-RU" sz="1600" noProof="1">
                <a:solidFill>
                  <a:srgbClr val="202124"/>
                </a:solidFill>
                <a:latin typeface="Courier New" panose="02070309020205020404" pitchFamily="49" charset="0"/>
                <a:cs typeface="Courier New" panose="02070309020205020404" pitchFamily="49" charset="0"/>
              </a:rPr>
              <a:t>()</a:t>
            </a:r>
            <a:r>
              <a:rPr lang="ru-RU" sz="1600" b="0" i="0" noProof="1">
                <a:solidFill>
                  <a:srgbClr val="202124"/>
                </a:solidFill>
                <a:effectLst/>
                <a:latin typeface="Courier New" panose="02070309020205020404" pitchFamily="49" charset="0"/>
                <a:cs typeface="Courier New" panose="02070309020205020404" pitchFamily="49" charset="0"/>
              </a:rPr>
              <a:t>: </a:t>
            </a:r>
            <a:r>
              <a:rPr lang="ru-RU" sz="1600" b="0" i="0" noProof="1">
                <a:solidFill>
                  <a:srgbClr val="202124"/>
                </a:solidFill>
                <a:effectLst/>
              </a:rPr>
              <a:t>Bir string'in ne ile bittiğini bulmak için kullanılır</a:t>
            </a:r>
            <a:endParaRPr lang="ru-RU" sz="1600" b="0" i="0" noProof="1">
              <a:solidFill>
                <a:srgbClr val="303030"/>
              </a:solidFill>
              <a:effectLst/>
            </a:endParaRPr>
          </a:p>
          <a:p>
            <a:pPr marL="0" indent="0" algn="just">
              <a:buNone/>
            </a:pPr>
            <a:r>
              <a:rPr lang="ru-RU" sz="1600" noProof="1">
                <a:solidFill>
                  <a:srgbClr val="303030"/>
                </a:solidFill>
                <a:latin typeface="+mj-lt"/>
              </a:rPr>
              <a:t>     </a:t>
            </a:r>
            <a:r>
              <a:rPr lang="ru-RU" sz="1600" b="1" noProof="1">
                <a:solidFill>
                  <a:srgbClr val="303030"/>
                </a:solidFill>
                <a:latin typeface="Courier New" panose="02070309020205020404" pitchFamily="49" charset="0"/>
                <a:cs typeface="Courier New" panose="02070309020205020404" pitchFamily="49" charset="0"/>
              </a:rPr>
              <a:t>Trim(); </a:t>
            </a:r>
            <a:r>
              <a:rPr lang="ru-RU" sz="1600" noProof="1">
                <a:solidFill>
                  <a:srgbClr val="303030"/>
                </a:solidFill>
                <a:latin typeface="+mj-lt"/>
              </a:rPr>
              <a:t>= metin değişkeninin başındaki ve sonundaki boşlukları siler.</a:t>
            </a:r>
          </a:p>
          <a:p>
            <a:pPr marL="0" indent="0" algn="just">
              <a:buNone/>
            </a:pPr>
            <a:r>
              <a:rPr lang="ru-RU" sz="1600" noProof="1">
                <a:solidFill>
                  <a:srgbClr val="303030"/>
                </a:solidFill>
                <a:latin typeface="+mj-lt"/>
              </a:rPr>
              <a:t>     </a:t>
            </a:r>
            <a:r>
              <a:rPr lang="ru-RU" sz="1600" b="1" noProof="1">
                <a:solidFill>
                  <a:srgbClr val="303030"/>
                </a:solidFill>
                <a:latin typeface="Courier New" panose="02070309020205020404" pitchFamily="49" charset="0"/>
                <a:cs typeface="Courier New" panose="02070309020205020404" pitchFamily="49" charset="0"/>
              </a:rPr>
              <a:t>ToLower(); </a:t>
            </a:r>
            <a:r>
              <a:rPr lang="ru-RU" sz="1600" noProof="1">
                <a:solidFill>
                  <a:srgbClr val="303030"/>
                </a:solidFill>
                <a:latin typeface="+mj-lt"/>
              </a:rPr>
              <a:t>=Bütün harfleri küçük yapar.</a:t>
            </a:r>
          </a:p>
          <a:p>
            <a:pPr marL="0" indent="0" algn="just">
              <a:buNone/>
            </a:pPr>
            <a:r>
              <a:rPr lang="ru-RU" sz="1600" noProof="1">
                <a:solidFill>
                  <a:srgbClr val="303030"/>
                </a:solidFill>
                <a:latin typeface="+mj-lt"/>
              </a:rPr>
              <a:t>      </a:t>
            </a:r>
            <a:r>
              <a:rPr lang="ru-RU" sz="1600" b="1" noProof="1">
                <a:solidFill>
                  <a:srgbClr val="303030"/>
                </a:solidFill>
                <a:latin typeface="Courier New" panose="02070309020205020404" pitchFamily="49" charset="0"/>
                <a:cs typeface="Courier New" panose="02070309020205020404" pitchFamily="49" charset="0"/>
              </a:rPr>
              <a:t>ToUpper(); </a:t>
            </a:r>
            <a:r>
              <a:rPr lang="ru-RU" sz="1600" noProof="1">
                <a:solidFill>
                  <a:srgbClr val="303030"/>
                </a:solidFill>
                <a:latin typeface="+mj-lt"/>
              </a:rPr>
              <a:t>= Bütün harfleri büyük yapar.</a:t>
            </a:r>
          </a:p>
          <a:p>
            <a:pPr marL="0" indent="0" algn="just">
              <a:buNone/>
            </a:pPr>
            <a:r>
              <a:rPr lang="ru-RU" sz="1600" noProof="1">
                <a:solidFill>
                  <a:srgbClr val="303030"/>
                </a:solidFill>
                <a:latin typeface="+mj-lt"/>
              </a:rPr>
              <a:t>         </a:t>
            </a:r>
            <a:r>
              <a:rPr lang="ru-RU" sz="1600" b="1" noProof="1">
                <a:solidFill>
                  <a:srgbClr val="303030"/>
                </a:solidFill>
                <a:latin typeface="Courier New" panose="02070309020205020404" pitchFamily="49" charset="0"/>
                <a:cs typeface="Courier New" panose="02070309020205020404" pitchFamily="49" charset="0"/>
              </a:rPr>
              <a:t>Remove(4); </a:t>
            </a:r>
            <a:r>
              <a:rPr lang="ru-RU" sz="1600" noProof="1">
                <a:solidFill>
                  <a:srgbClr val="303030"/>
                </a:solidFill>
                <a:latin typeface="+mj-lt"/>
              </a:rPr>
              <a:t>= 4. indexten itibaren sil.</a:t>
            </a:r>
          </a:p>
          <a:p>
            <a:pPr marL="0" indent="0" algn="just">
              <a:buNone/>
            </a:pPr>
            <a:r>
              <a:rPr lang="tr-TR" sz="1600" b="1" noProof="1">
                <a:solidFill>
                  <a:srgbClr val="303030"/>
                </a:solidFill>
                <a:latin typeface="Courier New" panose="02070309020205020404" pitchFamily="49" charset="0"/>
                <a:cs typeface="Courier New" panose="02070309020205020404" pitchFamily="49" charset="0"/>
              </a:rPr>
              <a:t>       </a:t>
            </a:r>
            <a:r>
              <a:rPr lang="ru-RU" sz="1600" b="1" noProof="1">
                <a:solidFill>
                  <a:srgbClr val="303030"/>
                </a:solidFill>
                <a:latin typeface="Courier New" panose="02070309020205020404" pitchFamily="49" charset="0"/>
                <a:cs typeface="Courier New" panose="02070309020205020404" pitchFamily="49" charset="0"/>
              </a:rPr>
              <a:t>Replace(‘bu değerleri’,’buna cevir’); </a:t>
            </a:r>
            <a:r>
              <a:rPr lang="ru-RU" sz="1600" noProof="1">
                <a:solidFill>
                  <a:srgbClr val="303030"/>
                </a:solidFill>
                <a:latin typeface="+mj-lt"/>
              </a:rPr>
              <a:t>= Bu metod iki parametre almaktadır.Birincisine değiştirilmek                    </a:t>
            </a:r>
          </a:p>
          <a:p>
            <a:pPr marL="0" indent="0" algn="just">
              <a:buNone/>
            </a:pPr>
            <a:r>
              <a:rPr lang="ru-RU" sz="1600" noProof="1">
                <a:solidFill>
                  <a:srgbClr val="303030"/>
                </a:solidFill>
                <a:latin typeface="+mj-lt"/>
              </a:rPr>
              <a:t>                    istenenen karakter,ikincisine yerine getirilecek karakterdir. </a:t>
            </a:r>
          </a:p>
          <a:p>
            <a:pPr marL="0" indent="0" algn="just">
              <a:buNone/>
            </a:pPr>
            <a:r>
              <a:rPr lang="ru-RU" sz="1600" noProof="1">
                <a:solidFill>
                  <a:srgbClr val="303030"/>
                </a:solidFill>
                <a:latin typeface="+mj-lt"/>
              </a:rPr>
              <a:t>                   </a:t>
            </a:r>
            <a:r>
              <a:rPr lang="ru-RU" sz="1600" b="1" noProof="1">
                <a:solidFill>
                  <a:srgbClr val="303030"/>
                </a:solidFill>
                <a:latin typeface="+mj-lt"/>
              </a:rPr>
              <a:t>Insert(indexNo,””); </a:t>
            </a:r>
            <a:r>
              <a:rPr lang="ru-RU" sz="1600" noProof="1">
                <a:solidFill>
                  <a:srgbClr val="303030"/>
                </a:solidFill>
                <a:latin typeface="+mj-lt"/>
              </a:rPr>
              <a:t>= Bu metod sayesinde istediğimiz indexten sonrasına istediğimiz </a:t>
            </a:r>
            <a:r>
              <a:rPr lang="tr-TR" sz="1600" noProof="1">
                <a:solidFill>
                  <a:srgbClr val="303030"/>
                </a:solidFill>
                <a:latin typeface="+mj-lt"/>
              </a:rPr>
              <a:t>eklemeyi yapabiliriz.</a:t>
            </a:r>
            <a:endParaRPr lang="ru-RU" sz="1600" noProof="1">
              <a:latin typeface="+mj-lt"/>
            </a:endParaRPr>
          </a:p>
        </p:txBody>
      </p:sp>
    </p:spTree>
    <p:extLst>
      <p:ext uri="{BB962C8B-B14F-4D97-AF65-F5344CB8AC3E}">
        <p14:creationId xmlns:p14="http://schemas.microsoft.com/office/powerpoint/2010/main" val="53025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Effect transition="in" filter="fade">
                                      <p:cBhvr>
                                        <p:cTn id="55" dur="500"/>
                                        <p:tgtEl>
                                          <p:spTgt spid="8">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
                                            <p:txEl>
                                              <p:pRg st="11" end="11"/>
                                            </p:txEl>
                                          </p:spTgt>
                                        </p:tgtEl>
                                        <p:attrNameLst>
                                          <p:attrName>style.visibility</p:attrName>
                                        </p:attrNameLst>
                                      </p:cBhvr>
                                      <p:to>
                                        <p:strVal val="visible"/>
                                      </p:to>
                                    </p:set>
                                    <p:animEffect transition="in" filter="fade">
                                      <p:cBhvr>
                                        <p:cTn id="60"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1323D2-3265-4F73-ACFC-2F3828AA938E}"/>
              </a:ext>
            </a:extLst>
          </p:cNvPr>
          <p:cNvSpPr>
            <a:spLocks noGrp="1"/>
          </p:cNvSpPr>
          <p:nvPr>
            <p:ph type="title"/>
          </p:nvPr>
        </p:nvSpPr>
        <p:spPr/>
        <p:txBody>
          <a:bodyPr/>
          <a:lstStyle/>
          <a:p>
            <a:r>
              <a:rPr lang="tr-TR" noProof="1"/>
              <a:t>String Metotlar -2</a:t>
            </a:r>
          </a:p>
        </p:txBody>
      </p:sp>
      <p:sp>
        <p:nvSpPr>
          <p:cNvPr id="3" name="İçerik Yer Tutucusu 2">
            <a:extLst>
              <a:ext uri="{FF2B5EF4-FFF2-40B4-BE49-F238E27FC236}">
                <a16:creationId xmlns:a16="http://schemas.microsoft.com/office/drawing/2014/main" id="{49C92F11-A6C8-47D6-907E-55D647CB31F9}"/>
              </a:ext>
            </a:extLst>
          </p:cNvPr>
          <p:cNvSpPr>
            <a:spLocks noGrp="1"/>
          </p:cNvSpPr>
          <p:nvPr>
            <p:ph idx="1"/>
          </p:nvPr>
        </p:nvSpPr>
        <p:spPr>
          <a:xfrm>
            <a:off x="944880" y="1508760"/>
            <a:ext cx="10559732" cy="5349240"/>
          </a:xfrm>
        </p:spPr>
        <p:txBody>
          <a:bodyPr/>
          <a:lstStyle/>
          <a:p>
            <a:r>
              <a:rPr lang="tr-TR" sz="1600" b="1" noProof="1">
                <a:latin typeface="Courier New" panose="02070309020205020404" pitchFamily="49" charset="0"/>
                <a:cs typeface="Courier New" panose="02070309020205020404" pitchFamily="49" charset="0"/>
              </a:rPr>
              <a:t>Copy():</a:t>
            </a:r>
            <a:r>
              <a:rPr lang="tr-TR" sz="1600" noProof="1"/>
              <a:t>Parametre olarak verilen </a:t>
            </a:r>
            <a:r>
              <a:rPr lang="tr-TR" sz="1600" noProof="1">
                <a:latin typeface="Courier New" panose="02070309020205020404" pitchFamily="49" charset="0"/>
                <a:cs typeface="Courier New" panose="02070309020205020404" pitchFamily="49" charset="0"/>
              </a:rPr>
              <a:t>string</a:t>
            </a:r>
            <a:r>
              <a:rPr lang="tr-TR" sz="1600" noProof="1"/>
              <a:t> türündeki metnin bir kopyasını almaya yarayan String metodudur. </a:t>
            </a:r>
          </a:p>
          <a:p>
            <a:r>
              <a:rPr lang="tr-TR" sz="1600" b="1" noProof="1">
                <a:latin typeface="Courier New" panose="02070309020205020404" pitchFamily="49" charset="0"/>
                <a:cs typeface="Courier New" panose="02070309020205020404" pitchFamily="49" charset="0"/>
              </a:rPr>
              <a:t>IsNullOrEmpty( ):</a:t>
            </a:r>
          </a:p>
          <a:p>
            <a:pPr marL="0" indent="0">
              <a:buNone/>
            </a:pPr>
            <a:r>
              <a:rPr lang="tr-TR" sz="1600" noProof="1"/>
              <a:t>Parametre olarak verilen </a:t>
            </a:r>
            <a:r>
              <a:rPr lang="tr-TR" sz="1600" noProof="1">
                <a:latin typeface="Courier New" panose="02070309020205020404" pitchFamily="49" charset="0"/>
                <a:cs typeface="Courier New" panose="02070309020205020404" pitchFamily="49" charset="0"/>
              </a:rPr>
              <a:t>string </a:t>
            </a:r>
            <a:r>
              <a:rPr lang="tr-TR" sz="1600" noProof="1"/>
              <a:t>türündeki değişkenin içeriğinin boş mu olduğunu</a:t>
            </a:r>
          </a:p>
          <a:p>
            <a:pPr marL="0" indent="0">
              <a:buNone/>
            </a:pPr>
            <a:r>
              <a:rPr lang="tr-TR" sz="1600" noProof="1"/>
              <a:t>kontrol eden metottur. Eğer değişkenin içeriği boşsa geriye </a:t>
            </a:r>
            <a:r>
              <a:rPr lang="tr-TR" sz="1600" noProof="1">
                <a:latin typeface="Courier New" panose="02070309020205020404" pitchFamily="49" charset="0"/>
                <a:cs typeface="Courier New" panose="02070309020205020404" pitchFamily="49" charset="0"/>
              </a:rPr>
              <a:t>bool </a:t>
            </a:r>
            <a:r>
              <a:rPr lang="tr-TR" sz="1600" noProof="1"/>
              <a:t>türünde </a:t>
            </a:r>
            <a:r>
              <a:rPr lang="tr-TR" sz="1600" noProof="1">
                <a:latin typeface="Courier New" panose="02070309020205020404" pitchFamily="49" charset="0"/>
                <a:cs typeface="Courier New" panose="02070309020205020404" pitchFamily="49" charset="0"/>
              </a:rPr>
              <a:t>true</a:t>
            </a:r>
            <a:r>
              <a:rPr lang="tr-TR" sz="1600" noProof="1"/>
              <a:t> değeri</a:t>
            </a:r>
          </a:p>
          <a:p>
            <a:pPr marL="0" indent="0">
              <a:buNone/>
            </a:pPr>
            <a:r>
              <a:rPr lang="tr-TR" sz="1600" noProof="1"/>
              <a:t>döndürür. Eğer değişkene herhangi bir değer ataması yapılmışsa geriye </a:t>
            </a:r>
            <a:r>
              <a:rPr lang="tr-TR" sz="1600" noProof="1">
                <a:latin typeface="Courier New" panose="02070309020205020404" pitchFamily="49" charset="0"/>
                <a:cs typeface="Courier New" panose="02070309020205020404" pitchFamily="49" charset="0"/>
              </a:rPr>
              <a:t>false</a:t>
            </a:r>
            <a:r>
              <a:rPr lang="tr-TR" sz="1600" noProof="1"/>
              <a:t> değerini</a:t>
            </a:r>
          </a:p>
          <a:p>
            <a:pPr marL="0" indent="0">
              <a:buNone/>
            </a:pPr>
            <a:r>
              <a:rPr lang="tr-TR" sz="1600" noProof="1"/>
              <a:t>döndürür.</a:t>
            </a:r>
          </a:p>
          <a:p>
            <a:pPr marL="0" indent="0">
              <a:buNone/>
            </a:pPr>
            <a:r>
              <a:rPr lang="tr-TR" sz="1600" b="1" noProof="1">
                <a:latin typeface="Courier New" panose="02070309020205020404" pitchFamily="49" charset="0"/>
                <a:cs typeface="Courier New" panose="02070309020205020404" pitchFamily="49" charset="0"/>
              </a:rPr>
              <a:t>IndexOf(string):</a:t>
            </a:r>
          </a:p>
          <a:p>
            <a:pPr marL="0" indent="0">
              <a:buNone/>
            </a:pPr>
            <a:r>
              <a:rPr lang="tr-TR" sz="1600" noProof="1"/>
              <a:t>Birlikte çağırıldığı metinsel ifade içerisinde parametre olarak verilen </a:t>
            </a:r>
            <a:r>
              <a:rPr lang="tr-TR" sz="1600" noProof="1">
                <a:latin typeface="Courier New" panose="02070309020205020404" pitchFamily="49" charset="0"/>
                <a:cs typeface="Courier New" panose="02070309020205020404" pitchFamily="49" charset="0"/>
              </a:rPr>
              <a:t>string</a:t>
            </a:r>
            <a:r>
              <a:rPr lang="tr-TR" sz="1600" noProof="1"/>
              <a:t> ifadeyi arar ve geriye bu ifadenin, metin içerisinde ilk bulunduğu karakter sırasını döndürür. Eğer aranan ifade metin içerisinde bulunamazsa geriye -1 değeri döndürür.</a:t>
            </a:r>
          </a:p>
          <a:p>
            <a:pPr marL="0" indent="0">
              <a:buNone/>
            </a:pPr>
            <a:r>
              <a:rPr lang="tr-TR" sz="1600" b="1" noProof="1">
                <a:latin typeface="Courier New" panose="02070309020205020404" pitchFamily="49" charset="0"/>
                <a:cs typeface="Courier New" panose="02070309020205020404" pitchFamily="49" charset="0"/>
              </a:rPr>
              <a:t>Substring():</a:t>
            </a:r>
          </a:p>
          <a:p>
            <a:pPr marL="0" indent="0">
              <a:buNone/>
            </a:pPr>
            <a:r>
              <a:rPr lang="tr-TR" sz="1600" noProof="1"/>
              <a:t>Birlikte çağrıldığı metni parametre olarak verilen indeks değerinden itibaren keser ve arta kalan metni geriye</a:t>
            </a:r>
            <a:r>
              <a:rPr lang="tr-TR" sz="1600" noProof="1">
                <a:latin typeface="Courier New" panose="02070309020205020404" pitchFamily="49" charset="0"/>
                <a:cs typeface="Courier New" panose="02070309020205020404" pitchFamily="49" charset="0"/>
              </a:rPr>
              <a:t> string </a:t>
            </a:r>
            <a:r>
              <a:rPr lang="tr-TR" sz="1600" noProof="1"/>
              <a:t>türünde döndüren metottur.</a:t>
            </a:r>
          </a:p>
          <a:p>
            <a:pPr marL="0" indent="0">
              <a:buNone/>
            </a:pPr>
            <a:r>
              <a:rPr lang="tr-TR" sz="1600" b="1" noProof="1">
                <a:latin typeface="Courier New" panose="02070309020205020404" pitchFamily="49" charset="0"/>
                <a:cs typeface="Courier New" panose="02070309020205020404" pitchFamily="49" charset="0"/>
              </a:rPr>
              <a:t>    Split():</a:t>
            </a:r>
            <a:r>
              <a:rPr lang="tr-TR" sz="1600" b="1" i="0" noProof="1">
                <a:solidFill>
                  <a:srgbClr val="444444"/>
                </a:solidFill>
                <a:effectLst/>
              </a:rPr>
              <a:t>Split</a:t>
            </a:r>
            <a:r>
              <a:rPr lang="tr-TR" sz="1600" b="0" i="0" noProof="1">
                <a:solidFill>
                  <a:srgbClr val="444444"/>
                </a:solidFill>
                <a:effectLst/>
              </a:rPr>
              <a:t> </a:t>
            </a:r>
            <a:r>
              <a:rPr lang="tr-TR" sz="1600" b="0" i="0" dirty="0">
                <a:solidFill>
                  <a:srgbClr val="444444"/>
                </a:solidFill>
                <a:effectLst/>
              </a:rPr>
              <a:t>metodunun temel çalışma şekli şöyledir. Bir dizgeyi (karakter dizisi) belirli bir ayraç ile parçalayıp, parçalardan bir dizi döndürür.</a:t>
            </a:r>
            <a:endParaRPr lang="tr-TR" sz="1600" b="1" noProof="1">
              <a:cs typeface="Courier New" panose="02070309020205020404" pitchFamily="49" charset="0"/>
            </a:endParaRPr>
          </a:p>
        </p:txBody>
      </p:sp>
      <p:sp>
        <p:nvSpPr>
          <p:cNvPr id="4" name="Slayt Numarası Yer Tutucusu 3">
            <a:extLst>
              <a:ext uri="{FF2B5EF4-FFF2-40B4-BE49-F238E27FC236}">
                <a16:creationId xmlns:a16="http://schemas.microsoft.com/office/drawing/2014/main" id="{85F71F18-37E0-42A8-A0ED-0585EC96AEA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4220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531B9AFB-4F5F-4B80-AC34-87AD55BE8A37}"/>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4" name="Resim 3">
            <a:extLst>
              <a:ext uri="{FF2B5EF4-FFF2-40B4-BE49-F238E27FC236}">
                <a16:creationId xmlns:a16="http://schemas.microsoft.com/office/drawing/2014/main" id="{8D4E676E-1DF1-47C5-822D-42FFD25B9727}"/>
              </a:ext>
            </a:extLst>
          </p:cNvPr>
          <p:cNvPicPr>
            <a:picLocks noChangeAspect="1"/>
          </p:cNvPicPr>
          <p:nvPr/>
        </p:nvPicPr>
        <p:blipFill>
          <a:blip r:embed="rId2"/>
          <a:stretch>
            <a:fillRect/>
          </a:stretch>
        </p:blipFill>
        <p:spPr>
          <a:xfrm>
            <a:off x="1934837" y="535037"/>
            <a:ext cx="3437520" cy="672824"/>
          </a:xfrm>
          <a:prstGeom prst="rect">
            <a:avLst/>
          </a:prstGeom>
        </p:spPr>
      </p:pic>
      <p:pic>
        <p:nvPicPr>
          <p:cNvPr id="6" name="Resim 5">
            <a:extLst>
              <a:ext uri="{FF2B5EF4-FFF2-40B4-BE49-F238E27FC236}">
                <a16:creationId xmlns:a16="http://schemas.microsoft.com/office/drawing/2014/main" id="{6D8648D7-AA95-46CA-BFF4-5E1DCD674882}"/>
              </a:ext>
            </a:extLst>
          </p:cNvPr>
          <p:cNvPicPr>
            <a:picLocks noChangeAspect="1"/>
          </p:cNvPicPr>
          <p:nvPr/>
        </p:nvPicPr>
        <p:blipFill>
          <a:blip r:embed="rId3"/>
          <a:stretch>
            <a:fillRect/>
          </a:stretch>
        </p:blipFill>
        <p:spPr>
          <a:xfrm>
            <a:off x="6043110" y="521391"/>
            <a:ext cx="2676899" cy="609685"/>
          </a:xfrm>
          <a:prstGeom prst="rect">
            <a:avLst/>
          </a:prstGeom>
        </p:spPr>
      </p:pic>
      <p:pic>
        <p:nvPicPr>
          <p:cNvPr id="8" name="Resim 7">
            <a:extLst>
              <a:ext uri="{FF2B5EF4-FFF2-40B4-BE49-F238E27FC236}">
                <a16:creationId xmlns:a16="http://schemas.microsoft.com/office/drawing/2014/main" id="{E94EEF07-FB4C-4FE2-BF8B-C71FF35FA26B}"/>
              </a:ext>
            </a:extLst>
          </p:cNvPr>
          <p:cNvPicPr>
            <a:picLocks noChangeAspect="1"/>
          </p:cNvPicPr>
          <p:nvPr/>
        </p:nvPicPr>
        <p:blipFill>
          <a:blip r:embed="rId4"/>
          <a:stretch>
            <a:fillRect/>
          </a:stretch>
        </p:blipFill>
        <p:spPr>
          <a:xfrm>
            <a:off x="1836303" y="1808921"/>
            <a:ext cx="2928711" cy="828791"/>
          </a:xfrm>
          <a:prstGeom prst="rect">
            <a:avLst/>
          </a:prstGeom>
        </p:spPr>
      </p:pic>
      <p:pic>
        <p:nvPicPr>
          <p:cNvPr id="10" name="Resim 9">
            <a:extLst>
              <a:ext uri="{FF2B5EF4-FFF2-40B4-BE49-F238E27FC236}">
                <a16:creationId xmlns:a16="http://schemas.microsoft.com/office/drawing/2014/main" id="{11E741C2-D06C-4C4B-896C-D7A624E9DAD1}"/>
              </a:ext>
            </a:extLst>
          </p:cNvPr>
          <p:cNvPicPr>
            <a:picLocks noChangeAspect="1"/>
          </p:cNvPicPr>
          <p:nvPr/>
        </p:nvPicPr>
        <p:blipFill>
          <a:blip r:embed="rId5"/>
          <a:stretch>
            <a:fillRect/>
          </a:stretch>
        </p:blipFill>
        <p:spPr>
          <a:xfrm>
            <a:off x="5962632" y="1918473"/>
            <a:ext cx="2928711" cy="609685"/>
          </a:xfrm>
          <a:prstGeom prst="rect">
            <a:avLst/>
          </a:prstGeom>
        </p:spPr>
      </p:pic>
      <p:pic>
        <p:nvPicPr>
          <p:cNvPr id="12" name="Resim 11">
            <a:extLst>
              <a:ext uri="{FF2B5EF4-FFF2-40B4-BE49-F238E27FC236}">
                <a16:creationId xmlns:a16="http://schemas.microsoft.com/office/drawing/2014/main" id="{721225D0-49B8-4BCB-93B7-C6D6312B3E17}"/>
              </a:ext>
            </a:extLst>
          </p:cNvPr>
          <p:cNvPicPr>
            <a:picLocks noChangeAspect="1"/>
          </p:cNvPicPr>
          <p:nvPr/>
        </p:nvPicPr>
        <p:blipFill>
          <a:blip r:embed="rId6"/>
          <a:stretch>
            <a:fillRect/>
          </a:stretch>
        </p:blipFill>
        <p:spPr>
          <a:xfrm>
            <a:off x="6101107" y="3481695"/>
            <a:ext cx="2410161" cy="457264"/>
          </a:xfrm>
          <a:prstGeom prst="rect">
            <a:avLst/>
          </a:prstGeom>
        </p:spPr>
      </p:pic>
      <p:pic>
        <p:nvPicPr>
          <p:cNvPr id="14" name="Resim 13">
            <a:extLst>
              <a:ext uri="{FF2B5EF4-FFF2-40B4-BE49-F238E27FC236}">
                <a16:creationId xmlns:a16="http://schemas.microsoft.com/office/drawing/2014/main" id="{E3C4E082-B57B-4497-BD65-D2DB97F4D033}"/>
              </a:ext>
            </a:extLst>
          </p:cNvPr>
          <p:cNvPicPr>
            <a:picLocks noChangeAspect="1"/>
          </p:cNvPicPr>
          <p:nvPr/>
        </p:nvPicPr>
        <p:blipFill>
          <a:blip r:embed="rId7"/>
          <a:stretch>
            <a:fillRect/>
          </a:stretch>
        </p:blipFill>
        <p:spPr>
          <a:xfrm>
            <a:off x="1538571" y="2928481"/>
            <a:ext cx="4230052" cy="1028932"/>
          </a:xfrm>
          <a:prstGeom prst="rect">
            <a:avLst/>
          </a:prstGeom>
        </p:spPr>
      </p:pic>
      <p:pic>
        <p:nvPicPr>
          <p:cNvPr id="5" name="Resim 4">
            <a:extLst>
              <a:ext uri="{FF2B5EF4-FFF2-40B4-BE49-F238E27FC236}">
                <a16:creationId xmlns:a16="http://schemas.microsoft.com/office/drawing/2014/main" id="{59448ED1-9221-4E52-8218-3EE1C4B1FC56}"/>
              </a:ext>
            </a:extLst>
          </p:cNvPr>
          <p:cNvPicPr>
            <a:picLocks noChangeAspect="1"/>
          </p:cNvPicPr>
          <p:nvPr/>
        </p:nvPicPr>
        <p:blipFill>
          <a:blip r:embed="rId8"/>
          <a:stretch>
            <a:fillRect/>
          </a:stretch>
        </p:blipFill>
        <p:spPr>
          <a:xfrm>
            <a:off x="1518104" y="4226811"/>
            <a:ext cx="4525006" cy="2631189"/>
          </a:xfrm>
          <a:prstGeom prst="rect">
            <a:avLst/>
          </a:prstGeom>
        </p:spPr>
      </p:pic>
      <p:pic>
        <p:nvPicPr>
          <p:cNvPr id="9" name="Resim 8">
            <a:extLst>
              <a:ext uri="{FF2B5EF4-FFF2-40B4-BE49-F238E27FC236}">
                <a16:creationId xmlns:a16="http://schemas.microsoft.com/office/drawing/2014/main" id="{425DEF45-5CBB-468B-853E-ADD9BE72EEF6}"/>
              </a:ext>
            </a:extLst>
          </p:cNvPr>
          <p:cNvPicPr>
            <a:picLocks noChangeAspect="1"/>
          </p:cNvPicPr>
          <p:nvPr/>
        </p:nvPicPr>
        <p:blipFill>
          <a:blip r:embed="rId9"/>
          <a:stretch>
            <a:fillRect/>
          </a:stretch>
        </p:blipFill>
        <p:spPr>
          <a:xfrm>
            <a:off x="6172554" y="6507089"/>
            <a:ext cx="1133633" cy="332439"/>
          </a:xfrm>
          <a:prstGeom prst="rect">
            <a:avLst/>
          </a:prstGeom>
        </p:spPr>
      </p:pic>
    </p:spTree>
    <p:extLst>
      <p:ext uri="{BB962C8B-B14F-4D97-AF65-F5344CB8AC3E}">
        <p14:creationId xmlns:p14="http://schemas.microsoft.com/office/powerpoint/2010/main" val="306915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2EDE5BA5-20BA-4FF1-A975-35D1D5752B7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4" name="Resim 3">
            <a:extLst>
              <a:ext uri="{FF2B5EF4-FFF2-40B4-BE49-F238E27FC236}">
                <a16:creationId xmlns:a16="http://schemas.microsoft.com/office/drawing/2014/main" id="{565E752D-7448-44C7-AE1A-0392301CE961}"/>
              </a:ext>
            </a:extLst>
          </p:cNvPr>
          <p:cNvPicPr>
            <a:picLocks noChangeAspect="1"/>
          </p:cNvPicPr>
          <p:nvPr/>
        </p:nvPicPr>
        <p:blipFill>
          <a:blip r:embed="rId2"/>
          <a:stretch>
            <a:fillRect/>
          </a:stretch>
        </p:blipFill>
        <p:spPr>
          <a:xfrm>
            <a:off x="6088738" y="240536"/>
            <a:ext cx="2840050" cy="837179"/>
          </a:xfrm>
          <a:prstGeom prst="rect">
            <a:avLst/>
          </a:prstGeom>
        </p:spPr>
      </p:pic>
      <p:pic>
        <p:nvPicPr>
          <p:cNvPr id="6" name="Resim 5">
            <a:extLst>
              <a:ext uri="{FF2B5EF4-FFF2-40B4-BE49-F238E27FC236}">
                <a16:creationId xmlns:a16="http://schemas.microsoft.com/office/drawing/2014/main" id="{45A04EB2-E67A-4731-B17D-7718B61D7301}"/>
              </a:ext>
            </a:extLst>
          </p:cNvPr>
          <p:cNvPicPr>
            <a:picLocks noChangeAspect="1"/>
          </p:cNvPicPr>
          <p:nvPr/>
        </p:nvPicPr>
        <p:blipFill>
          <a:blip r:embed="rId3"/>
          <a:stretch>
            <a:fillRect/>
          </a:stretch>
        </p:blipFill>
        <p:spPr>
          <a:xfrm>
            <a:off x="1684571" y="232486"/>
            <a:ext cx="3781634" cy="1110591"/>
          </a:xfrm>
          <a:prstGeom prst="rect">
            <a:avLst/>
          </a:prstGeom>
        </p:spPr>
      </p:pic>
      <p:pic>
        <p:nvPicPr>
          <p:cNvPr id="8" name="Resim 7">
            <a:extLst>
              <a:ext uri="{FF2B5EF4-FFF2-40B4-BE49-F238E27FC236}">
                <a16:creationId xmlns:a16="http://schemas.microsoft.com/office/drawing/2014/main" id="{C3FB3677-2C90-4C03-B840-80D0BDEADEEA}"/>
              </a:ext>
            </a:extLst>
          </p:cNvPr>
          <p:cNvPicPr>
            <a:picLocks noChangeAspect="1"/>
          </p:cNvPicPr>
          <p:nvPr/>
        </p:nvPicPr>
        <p:blipFill>
          <a:blip r:embed="rId4"/>
          <a:stretch>
            <a:fillRect/>
          </a:stretch>
        </p:blipFill>
        <p:spPr>
          <a:xfrm>
            <a:off x="6088738" y="2029293"/>
            <a:ext cx="2345710" cy="546261"/>
          </a:xfrm>
          <a:prstGeom prst="rect">
            <a:avLst/>
          </a:prstGeom>
        </p:spPr>
      </p:pic>
      <p:pic>
        <p:nvPicPr>
          <p:cNvPr id="10" name="Resim 9">
            <a:extLst>
              <a:ext uri="{FF2B5EF4-FFF2-40B4-BE49-F238E27FC236}">
                <a16:creationId xmlns:a16="http://schemas.microsoft.com/office/drawing/2014/main" id="{866A19EF-D9FE-487B-9C97-B578FA4DBD35}"/>
              </a:ext>
            </a:extLst>
          </p:cNvPr>
          <p:cNvPicPr>
            <a:picLocks noChangeAspect="1"/>
          </p:cNvPicPr>
          <p:nvPr/>
        </p:nvPicPr>
        <p:blipFill>
          <a:blip r:embed="rId5"/>
          <a:stretch>
            <a:fillRect/>
          </a:stretch>
        </p:blipFill>
        <p:spPr>
          <a:xfrm>
            <a:off x="1913217" y="1870526"/>
            <a:ext cx="3812272" cy="708600"/>
          </a:xfrm>
          <a:prstGeom prst="rect">
            <a:avLst/>
          </a:prstGeom>
        </p:spPr>
      </p:pic>
      <p:pic>
        <p:nvPicPr>
          <p:cNvPr id="16" name="Resim 15">
            <a:extLst>
              <a:ext uri="{FF2B5EF4-FFF2-40B4-BE49-F238E27FC236}">
                <a16:creationId xmlns:a16="http://schemas.microsoft.com/office/drawing/2014/main" id="{A8706F8B-47A3-4F42-A087-10E25433A397}"/>
              </a:ext>
            </a:extLst>
          </p:cNvPr>
          <p:cNvPicPr>
            <a:picLocks noChangeAspect="1"/>
          </p:cNvPicPr>
          <p:nvPr/>
        </p:nvPicPr>
        <p:blipFill>
          <a:blip r:embed="rId6"/>
          <a:stretch>
            <a:fillRect/>
          </a:stretch>
        </p:blipFill>
        <p:spPr>
          <a:xfrm>
            <a:off x="6243198" y="3171789"/>
            <a:ext cx="2324424" cy="514422"/>
          </a:xfrm>
          <a:prstGeom prst="rect">
            <a:avLst/>
          </a:prstGeom>
        </p:spPr>
      </p:pic>
      <p:pic>
        <p:nvPicPr>
          <p:cNvPr id="18" name="Resim 17">
            <a:extLst>
              <a:ext uri="{FF2B5EF4-FFF2-40B4-BE49-F238E27FC236}">
                <a16:creationId xmlns:a16="http://schemas.microsoft.com/office/drawing/2014/main" id="{546FFE31-7FDE-4CC0-8445-9745EA7404C2}"/>
              </a:ext>
            </a:extLst>
          </p:cNvPr>
          <p:cNvPicPr>
            <a:picLocks noChangeAspect="1"/>
          </p:cNvPicPr>
          <p:nvPr/>
        </p:nvPicPr>
        <p:blipFill>
          <a:blip r:embed="rId7"/>
          <a:stretch>
            <a:fillRect/>
          </a:stretch>
        </p:blipFill>
        <p:spPr>
          <a:xfrm>
            <a:off x="1237009" y="2909644"/>
            <a:ext cx="4676758" cy="708599"/>
          </a:xfrm>
          <a:prstGeom prst="rect">
            <a:avLst/>
          </a:prstGeom>
        </p:spPr>
      </p:pic>
      <p:sp>
        <p:nvSpPr>
          <p:cNvPr id="20" name="Metin kutusu 19">
            <a:extLst>
              <a:ext uri="{FF2B5EF4-FFF2-40B4-BE49-F238E27FC236}">
                <a16:creationId xmlns:a16="http://schemas.microsoft.com/office/drawing/2014/main" id="{EABD7F18-46C1-4EEC-8DB7-5EAB79697558}"/>
              </a:ext>
            </a:extLst>
          </p:cNvPr>
          <p:cNvSpPr txBox="1"/>
          <p:nvPr/>
        </p:nvSpPr>
        <p:spPr>
          <a:xfrm>
            <a:off x="8797697" y="2117757"/>
            <a:ext cx="3301493" cy="369332"/>
          </a:xfrm>
          <a:prstGeom prst="rect">
            <a:avLst/>
          </a:prstGeom>
          <a:noFill/>
        </p:spPr>
        <p:txBody>
          <a:bodyPr wrap="square" rtlCol="0">
            <a:spAutoFit/>
          </a:bodyPr>
          <a:lstStyle/>
          <a:p>
            <a:r>
              <a:rPr lang="tr-TR" dirty="0"/>
              <a:t>Silme işlemi</a:t>
            </a:r>
          </a:p>
        </p:txBody>
      </p:sp>
      <p:pic>
        <p:nvPicPr>
          <p:cNvPr id="5" name="Resim 4">
            <a:extLst>
              <a:ext uri="{FF2B5EF4-FFF2-40B4-BE49-F238E27FC236}">
                <a16:creationId xmlns:a16="http://schemas.microsoft.com/office/drawing/2014/main" id="{0EC5108B-84BE-44BA-84E7-BB70F0086645}"/>
              </a:ext>
            </a:extLst>
          </p:cNvPr>
          <p:cNvPicPr>
            <a:picLocks noChangeAspect="1"/>
          </p:cNvPicPr>
          <p:nvPr/>
        </p:nvPicPr>
        <p:blipFill>
          <a:blip r:embed="rId8"/>
          <a:stretch>
            <a:fillRect/>
          </a:stretch>
        </p:blipFill>
        <p:spPr>
          <a:xfrm>
            <a:off x="1684571" y="3981320"/>
            <a:ext cx="5010849" cy="2787319"/>
          </a:xfrm>
          <a:prstGeom prst="rect">
            <a:avLst/>
          </a:prstGeom>
        </p:spPr>
      </p:pic>
      <p:pic>
        <p:nvPicPr>
          <p:cNvPr id="9" name="Resim 8">
            <a:extLst>
              <a:ext uri="{FF2B5EF4-FFF2-40B4-BE49-F238E27FC236}">
                <a16:creationId xmlns:a16="http://schemas.microsoft.com/office/drawing/2014/main" id="{8A6CFD70-BF51-412E-AF65-07D626D42FC2}"/>
              </a:ext>
            </a:extLst>
          </p:cNvPr>
          <p:cNvPicPr>
            <a:picLocks noChangeAspect="1"/>
          </p:cNvPicPr>
          <p:nvPr/>
        </p:nvPicPr>
        <p:blipFill>
          <a:blip r:embed="rId9"/>
          <a:stretch>
            <a:fillRect/>
          </a:stretch>
        </p:blipFill>
        <p:spPr>
          <a:xfrm>
            <a:off x="7040632" y="5780285"/>
            <a:ext cx="1744567" cy="704948"/>
          </a:xfrm>
          <a:prstGeom prst="rect">
            <a:avLst/>
          </a:prstGeom>
        </p:spPr>
      </p:pic>
    </p:spTree>
    <p:extLst>
      <p:ext uri="{BB962C8B-B14F-4D97-AF65-F5344CB8AC3E}">
        <p14:creationId xmlns:p14="http://schemas.microsoft.com/office/powerpoint/2010/main" val="102892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A6A88204-FE49-4054-8121-81D3FE82F65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Metin kutusu 4">
            <a:extLst>
              <a:ext uri="{FF2B5EF4-FFF2-40B4-BE49-F238E27FC236}">
                <a16:creationId xmlns:a16="http://schemas.microsoft.com/office/drawing/2014/main" id="{FA8DEA57-0A7E-4526-A3EA-AB836671EA3D}"/>
              </a:ext>
            </a:extLst>
          </p:cNvPr>
          <p:cNvSpPr txBox="1"/>
          <p:nvPr/>
        </p:nvSpPr>
        <p:spPr>
          <a:xfrm>
            <a:off x="1205948" y="1311719"/>
            <a:ext cx="8574156" cy="2554545"/>
          </a:xfrm>
          <a:prstGeom prst="rect">
            <a:avLst/>
          </a:prstGeom>
          <a:noFill/>
        </p:spPr>
        <p:txBody>
          <a:bodyPr wrap="square" rtlCol="0">
            <a:spAutoFit/>
          </a:bodyPr>
          <a:lstStyle/>
          <a:p>
            <a:r>
              <a:rPr lang="tr-TR" sz="1600" b="1" dirty="0"/>
              <a:t>C</a:t>
            </a:r>
            <a:r>
              <a:rPr lang="tr-TR" sz="1600" dirty="0"/>
              <a:t> : Değeri bilgisayarda seçili olan para formatında görüntülemek için kullanılır.</a:t>
            </a:r>
          </a:p>
          <a:p>
            <a:r>
              <a:rPr lang="tr-TR" sz="1600" b="1" dirty="0"/>
              <a:t>D</a:t>
            </a:r>
            <a:r>
              <a:rPr lang="tr-TR" sz="1600" dirty="0"/>
              <a:t> : Değeri </a:t>
            </a:r>
            <a:r>
              <a:rPr lang="tr-TR" sz="1600" dirty="0" err="1"/>
              <a:t>decimal</a:t>
            </a:r>
            <a:r>
              <a:rPr lang="tr-TR" sz="1600" dirty="0"/>
              <a:t> olarak görüntülemek için kullanılır.</a:t>
            </a:r>
          </a:p>
          <a:p>
            <a:r>
              <a:rPr lang="tr-TR" sz="1600" b="1" dirty="0"/>
              <a:t>E</a:t>
            </a:r>
            <a:r>
              <a:rPr lang="tr-TR" sz="1600" dirty="0"/>
              <a:t> : Değeri bilimsel (</a:t>
            </a:r>
            <a:r>
              <a:rPr lang="tr-TR" sz="1600" dirty="0" err="1"/>
              <a:t>scientific</a:t>
            </a:r>
            <a:r>
              <a:rPr lang="tr-TR" sz="1600" dirty="0"/>
              <a:t>) formatta görüntülemek için kullanılır.</a:t>
            </a:r>
          </a:p>
          <a:p>
            <a:r>
              <a:rPr lang="tr-TR" sz="1600" b="1" dirty="0"/>
              <a:t>F</a:t>
            </a:r>
            <a:r>
              <a:rPr lang="tr-TR" sz="1600" dirty="0"/>
              <a:t> : Değeri ondalık olarak görüntülemek için kullanılır.</a:t>
            </a:r>
          </a:p>
          <a:p>
            <a:r>
              <a:rPr lang="tr-TR" sz="1600" b="1" dirty="0"/>
              <a:t>N</a:t>
            </a:r>
            <a:r>
              <a:rPr lang="tr-TR" sz="1600" dirty="0"/>
              <a:t> : Değeri parasal görünümde (0.000.000,00 </a:t>
            </a:r>
            <a:r>
              <a:rPr lang="tr-TR" sz="1600" dirty="0" err="1"/>
              <a:t>vb</a:t>
            </a:r>
            <a:r>
              <a:rPr lang="tr-TR" sz="1600" dirty="0"/>
              <a:t>) görüntülemek için kullanılır.</a:t>
            </a:r>
          </a:p>
          <a:p>
            <a:r>
              <a:rPr lang="tr-TR" sz="1600" b="1" dirty="0"/>
              <a:t>X</a:t>
            </a:r>
            <a:r>
              <a:rPr lang="tr-TR" sz="1600" dirty="0"/>
              <a:t> : Değeri </a:t>
            </a:r>
            <a:r>
              <a:rPr lang="tr-TR" sz="1600" dirty="0" err="1"/>
              <a:t>hexadecimal</a:t>
            </a:r>
            <a:r>
              <a:rPr lang="tr-TR" sz="1600" dirty="0"/>
              <a:t> olarak görüntülemek için kullanılır.</a:t>
            </a:r>
          </a:p>
          <a:p>
            <a:r>
              <a:rPr lang="tr-TR" sz="1600" b="1" dirty="0"/>
              <a:t>0</a:t>
            </a:r>
            <a:r>
              <a:rPr lang="tr-TR" sz="1600" dirty="0"/>
              <a:t> : Değeri sıfır sayısı kadar karakterde görüntülemek için kullanılır. Değerin basamak sayısı formattan az ise kalan basamakları 0 olarak görüntüler.</a:t>
            </a:r>
          </a:p>
          <a:p>
            <a:r>
              <a:rPr lang="tr-TR" sz="1600" b="1" dirty="0"/>
              <a:t>#</a:t>
            </a:r>
            <a:r>
              <a:rPr lang="tr-TR" sz="1600" dirty="0"/>
              <a:t> : Değeri # sayısı kadar karakterde görüntülemek için kullanılır. Değerin basamak sayısı formattan az ise kalan basamakları görüntülenmez.</a:t>
            </a:r>
          </a:p>
        </p:txBody>
      </p:sp>
      <p:pic>
        <p:nvPicPr>
          <p:cNvPr id="7" name="Resim 6">
            <a:extLst>
              <a:ext uri="{FF2B5EF4-FFF2-40B4-BE49-F238E27FC236}">
                <a16:creationId xmlns:a16="http://schemas.microsoft.com/office/drawing/2014/main" id="{FAD85D78-AC8D-4952-81C1-6F090AD4ED36}"/>
              </a:ext>
            </a:extLst>
          </p:cNvPr>
          <p:cNvPicPr>
            <a:picLocks noChangeAspect="1"/>
          </p:cNvPicPr>
          <p:nvPr/>
        </p:nvPicPr>
        <p:blipFill>
          <a:blip r:embed="rId2"/>
          <a:stretch>
            <a:fillRect/>
          </a:stretch>
        </p:blipFill>
        <p:spPr>
          <a:xfrm>
            <a:off x="7485657" y="4111877"/>
            <a:ext cx="3354621" cy="2394225"/>
          </a:xfrm>
          <a:prstGeom prst="rect">
            <a:avLst/>
          </a:prstGeom>
        </p:spPr>
      </p:pic>
      <p:pic>
        <p:nvPicPr>
          <p:cNvPr id="9" name="Resim 8">
            <a:extLst>
              <a:ext uri="{FF2B5EF4-FFF2-40B4-BE49-F238E27FC236}">
                <a16:creationId xmlns:a16="http://schemas.microsoft.com/office/drawing/2014/main" id="{644F7CED-7E9F-4F5F-BAED-D637F4CD43BD}"/>
              </a:ext>
            </a:extLst>
          </p:cNvPr>
          <p:cNvPicPr>
            <a:picLocks noChangeAspect="1"/>
          </p:cNvPicPr>
          <p:nvPr/>
        </p:nvPicPr>
        <p:blipFill>
          <a:blip r:embed="rId3"/>
          <a:stretch>
            <a:fillRect/>
          </a:stretch>
        </p:blipFill>
        <p:spPr>
          <a:xfrm>
            <a:off x="2021625" y="3887637"/>
            <a:ext cx="4935179" cy="2885452"/>
          </a:xfrm>
          <a:prstGeom prst="rect">
            <a:avLst/>
          </a:prstGeom>
        </p:spPr>
      </p:pic>
      <p:sp>
        <p:nvSpPr>
          <p:cNvPr id="10" name="Metin kutusu 9">
            <a:extLst>
              <a:ext uri="{FF2B5EF4-FFF2-40B4-BE49-F238E27FC236}">
                <a16:creationId xmlns:a16="http://schemas.microsoft.com/office/drawing/2014/main" id="{11C0445A-16BE-4AE2-8876-10D1C7CFA3F1}"/>
              </a:ext>
            </a:extLst>
          </p:cNvPr>
          <p:cNvSpPr txBox="1"/>
          <p:nvPr/>
        </p:nvSpPr>
        <p:spPr>
          <a:xfrm>
            <a:off x="1444487" y="158246"/>
            <a:ext cx="6904382" cy="369332"/>
          </a:xfrm>
          <a:prstGeom prst="rect">
            <a:avLst/>
          </a:prstGeom>
          <a:noFill/>
        </p:spPr>
        <p:txBody>
          <a:bodyPr wrap="square" rtlCol="0">
            <a:spAutoFit/>
          </a:bodyPr>
          <a:lstStyle/>
          <a:p>
            <a:r>
              <a:rPr lang="tr-TR" b="1" dirty="0">
                <a:solidFill>
                  <a:schemeClr val="accent2">
                    <a:lumMod val="75000"/>
                  </a:schemeClr>
                </a:solidFill>
              </a:rPr>
              <a:t>FORMAT METODU</a:t>
            </a:r>
          </a:p>
        </p:txBody>
      </p:sp>
      <p:sp>
        <p:nvSpPr>
          <p:cNvPr id="11" name="Metin kutusu 10">
            <a:extLst>
              <a:ext uri="{FF2B5EF4-FFF2-40B4-BE49-F238E27FC236}">
                <a16:creationId xmlns:a16="http://schemas.microsoft.com/office/drawing/2014/main" id="{A695AAA7-E5C3-40E0-B5C4-96BA60DEC84E}"/>
              </a:ext>
            </a:extLst>
          </p:cNvPr>
          <p:cNvSpPr txBox="1"/>
          <p:nvPr/>
        </p:nvSpPr>
        <p:spPr>
          <a:xfrm>
            <a:off x="1683026" y="649357"/>
            <a:ext cx="7765774" cy="646331"/>
          </a:xfrm>
          <a:prstGeom prst="rect">
            <a:avLst/>
          </a:prstGeom>
          <a:noFill/>
        </p:spPr>
        <p:txBody>
          <a:bodyPr wrap="square" rtlCol="0">
            <a:spAutoFit/>
          </a:bodyPr>
          <a:lstStyle/>
          <a:p>
            <a:r>
              <a:rPr lang="tr-TR" b="1" i="0" dirty="0">
                <a:solidFill>
                  <a:srgbClr val="212529"/>
                </a:solidFill>
                <a:effectLst/>
                <a:latin typeface="-apple-system"/>
              </a:rPr>
              <a:t>Format metodu </a:t>
            </a:r>
            <a:r>
              <a:rPr lang="tr-TR" b="1" i="0" dirty="0" err="1">
                <a:solidFill>
                  <a:srgbClr val="212529"/>
                </a:solidFill>
                <a:effectLst/>
                <a:latin typeface="-apple-system"/>
              </a:rPr>
              <a:t>string</a:t>
            </a:r>
            <a:r>
              <a:rPr lang="tr-TR" b="1" i="0" dirty="0">
                <a:solidFill>
                  <a:srgbClr val="212529"/>
                </a:solidFill>
                <a:effectLst/>
                <a:latin typeface="-apple-system"/>
              </a:rPr>
              <a:t> ifadeleri belirli bir biçimde belirli bir standartta yazdırılması istendiğinde kullanılan </a:t>
            </a:r>
            <a:r>
              <a:rPr lang="tr-TR" b="1" i="0" dirty="0" err="1">
                <a:solidFill>
                  <a:srgbClr val="212529"/>
                </a:solidFill>
                <a:effectLst/>
                <a:latin typeface="-apple-system"/>
              </a:rPr>
              <a:t>metod'dur</a:t>
            </a:r>
            <a:r>
              <a:rPr lang="tr-TR" b="1" i="0" dirty="0">
                <a:solidFill>
                  <a:srgbClr val="212529"/>
                </a:solidFill>
                <a:effectLst/>
                <a:latin typeface="-apple-system"/>
              </a:rPr>
              <a:t>. </a:t>
            </a:r>
            <a:endParaRPr lang="tr-TR" b="1" dirty="0"/>
          </a:p>
        </p:txBody>
      </p:sp>
    </p:spTree>
    <p:extLst>
      <p:ext uri="{BB962C8B-B14F-4D97-AF65-F5344CB8AC3E}">
        <p14:creationId xmlns:p14="http://schemas.microsoft.com/office/powerpoint/2010/main" val="357854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err="1"/>
              <a:t>String</a:t>
            </a:r>
            <a:r>
              <a:rPr lang="tr-TR" dirty="0"/>
              <a:t> kavramı</a:t>
            </a:r>
          </a:p>
          <a:p>
            <a:r>
              <a:rPr lang="tr-TR" dirty="0" err="1"/>
              <a:t>Char</a:t>
            </a:r>
            <a:r>
              <a:rPr lang="tr-TR" dirty="0"/>
              <a:t> Veri türü-kullanımı</a:t>
            </a:r>
          </a:p>
          <a:p>
            <a:r>
              <a:rPr lang="tr-TR" dirty="0" err="1"/>
              <a:t>String</a:t>
            </a:r>
            <a:r>
              <a:rPr lang="tr-TR" dirty="0"/>
              <a:t> Kullanımı</a:t>
            </a:r>
          </a:p>
          <a:p>
            <a:r>
              <a:rPr lang="tr-TR" dirty="0" err="1"/>
              <a:t>String</a:t>
            </a:r>
            <a:r>
              <a:rPr lang="tr-TR" dirty="0"/>
              <a:t> Özellikleri</a:t>
            </a:r>
          </a:p>
          <a:p>
            <a:r>
              <a:rPr lang="tr-TR" dirty="0" err="1"/>
              <a:t>String</a:t>
            </a:r>
            <a:r>
              <a:rPr lang="tr-TR" dirty="0"/>
              <a:t> Metotlar</a:t>
            </a:r>
          </a:p>
          <a:p>
            <a:r>
              <a:rPr lang="tr-TR" dirty="0" err="1"/>
              <a:t>String</a:t>
            </a:r>
            <a:r>
              <a:rPr lang="tr-TR" dirty="0"/>
              <a:t> Dönüşümleri</a:t>
            </a:r>
          </a:p>
          <a:p>
            <a:r>
              <a:rPr lang="tr-TR" dirty="0" err="1"/>
              <a:t>ToString</a:t>
            </a:r>
            <a:r>
              <a:rPr lang="tr-TR" dirty="0"/>
              <a:t> </a:t>
            </a:r>
            <a:r>
              <a:rPr lang="tr-TR" dirty="0" err="1"/>
              <a:t>Convert</a:t>
            </a:r>
            <a:r>
              <a:rPr lang="tr-TR" dirty="0"/>
              <a:t> </a:t>
            </a:r>
            <a:r>
              <a:rPr lang="tr-TR" dirty="0" err="1"/>
              <a:t>To</a:t>
            </a:r>
            <a:r>
              <a:rPr lang="tr-TR" dirty="0"/>
              <a:t> Farkı</a:t>
            </a:r>
          </a:p>
          <a:p>
            <a:r>
              <a:rPr lang="tr-TR" dirty="0"/>
              <a:t>Sonuç </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5DEA0CF-C848-4AFD-8EC5-1F57A44A31A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3" name="Tablo 3">
            <a:extLst>
              <a:ext uri="{FF2B5EF4-FFF2-40B4-BE49-F238E27FC236}">
                <a16:creationId xmlns:a16="http://schemas.microsoft.com/office/drawing/2014/main" id="{33219ED2-5A0F-4A67-A792-FDFB390A1C5E}"/>
              </a:ext>
            </a:extLst>
          </p:cNvPr>
          <p:cNvGraphicFramePr>
            <a:graphicFrameLocks noGrp="1"/>
          </p:cNvGraphicFramePr>
          <p:nvPr>
            <p:extLst>
              <p:ext uri="{D42A27DB-BD31-4B8C-83A1-F6EECF244321}">
                <p14:modId xmlns:p14="http://schemas.microsoft.com/office/powerpoint/2010/main" val="3905347474"/>
              </p:ext>
            </p:extLst>
          </p:nvPr>
        </p:nvGraphicFramePr>
        <p:xfrm>
          <a:off x="437323" y="1643270"/>
          <a:ext cx="11569146" cy="4877292"/>
        </p:xfrm>
        <a:graphic>
          <a:graphicData uri="http://schemas.openxmlformats.org/drawingml/2006/table">
            <a:tbl>
              <a:tblPr firstRow="1" bandRow="1">
                <a:tableStyleId>{5C22544A-7EE6-4342-B048-85BDC9FD1C3A}</a:tableStyleId>
              </a:tblPr>
              <a:tblGrid>
                <a:gridCol w="3856382">
                  <a:extLst>
                    <a:ext uri="{9D8B030D-6E8A-4147-A177-3AD203B41FA5}">
                      <a16:colId xmlns:a16="http://schemas.microsoft.com/office/drawing/2014/main" val="1565697158"/>
                    </a:ext>
                  </a:extLst>
                </a:gridCol>
                <a:gridCol w="3856382">
                  <a:extLst>
                    <a:ext uri="{9D8B030D-6E8A-4147-A177-3AD203B41FA5}">
                      <a16:colId xmlns:a16="http://schemas.microsoft.com/office/drawing/2014/main" val="2301835329"/>
                    </a:ext>
                  </a:extLst>
                </a:gridCol>
                <a:gridCol w="3856382">
                  <a:extLst>
                    <a:ext uri="{9D8B030D-6E8A-4147-A177-3AD203B41FA5}">
                      <a16:colId xmlns:a16="http://schemas.microsoft.com/office/drawing/2014/main" val="1068821399"/>
                    </a:ext>
                  </a:extLst>
                </a:gridCol>
              </a:tblGrid>
              <a:tr h="348483">
                <a:tc>
                  <a:txBody>
                    <a:bodyPr/>
                    <a:lstStyle/>
                    <a:p>
                      <a:r>
                        <a:rPr lang="tr-TR" dirty="0"/>
                        <a:t>Karakter</a:t>
                      </a:r>
                    </a:p>
                  </a:txBody>
                  <a:tcPr/>
                </a:tc>
                <a:tc>
                  <a:txBody>
                    <a:bodyPr/>
                    <a:lstStyle/>
                    <a:p>
                      <a:r>
                        <a:rPr lang="tr-TR" dirty="0"/>
                        <a:t>İsim</a:t>
                      </a:r>
                    </a:p>
                  </a:txBody>
                  <a:tcPr/>
                </a:tc>
                <a:tc>
                  <a:txBody>
                    <a:bodyPr/>
                    <a:lstStyle/>
                    <a:p>
                      <a:r>
                        <a:rPr lang="tr-TR" dirty="0"/>
                        <a:t>Örnek</a:t>
                      </a:r>
                    </a:p>
                  </a:txBody>
                  <a:tcPr/>
                </a:tc>
                <a:extLst>
                  <a:ext uri="{0D108BD9-81ED-4DB2-BD59-A6C34878D82A}">
                    <a16:rowId xmlns:a16="http://schemas.microsoft.com/office/drawing/2014/main" val="2136230212"/>
                  </a:ext>
                </a:extLst>
              </a:tr>
              <a:tr h="348483">
                <a:tc>
                  <a:txBody>
                    <a:bodyPr/>
                    <a:lstStyle/>
                    <a:p>
                      <a:r>
                        <a:rPr lang="tr-TR" dirty="0"/>
                        <a:t>d</a:t>
                      </a:r>
                    </a:p>
                  </a:txBody>
                  <a:tcPr/>
                </a:tc>
                <a:tc>
                  <a:txBody>
                    <a:bodyPr/>
                    <a:lstStyle/>
                    <a:p>
                      <a:r>
                        <a:rPr lang="tr-TR" dirty="0"/>
                        <a:t>Kısa tarih</a:t>
                      </a:r>
                    </a:p>
                  </a:txBody>
                  <a:tcPr/>
                </a:tc>
                <a:tc>
                  <a:txBody>
                    <a:bodyPr/>
                    <a:lstStyle/>
                    <a:p>
                      <a:r>
                        <a:rPr lang="tr-TR" dirty="0"/>
                        <a:t>17.04.2021</a:t>
                      </a:r>
                    </a:p>
                  </a:txBody>
                  <a:tcPr/>
                </a:tc>
                <a:extLst>
                  <a:ext uri="{0D108BD9-81ED-4DB2-BD59-A6C34878D82A}">
                    <a16:rowId xmlns:a16="http://schemas.microsoft.com/office/drawing/2014/main" val="308635519"/>
                  </a:ext>
                </a:extLst>
              </a:tr>
              <a:tr h="348483">
                <a:tc>
                  <a:txBody>
                    <a:bodyPr/>
                    <a:lstStyle/>
                    <a:p>
                      <a:r>
                        <a:rPr lang="tr-TR" dirty="0"/>
                        <a:t>D</a:t>
                      </a:r>
                    </a:p>
                  </a:txBody>
                  <a:tcPr/>
                </a:tc>
                <a:tc>
                  <a:txBody>
                    <a:bodyPr/>
                    <a:lstStyle/>
                    <a:p>
                      <a:r>
                        <a:rPr lang="tr-TR" dirty="0"/>
                        <a:t>Uzun Tarih</a:t>
                      </a:r>
                    </a:p>
                  </a:txBody>
                  <a:tcPr/>
                </a:tc>
                <a:tc>
                  <a:txBody>
                    <a:bodyPr/>
                    <a:lstStyle/>
                    <a:p>
                      <a:r>
                        <a:rPr lang="tr-TR" dirty="0"/>
                        <a:t>17 Nisan 2021 Cumartesi</a:t>
                      </a:r>
                    </a:p>
                  </a:txBody>
                  <a:tcPr/>
                </a:tc>
                <a:extLst>
                  <a:ext uri="{0D108BD9-81ED-4DB2-BD59-A6C34878D82A}">
                    <a16:rowId xmlns:a16="http://schemas.microsoft.com/office/drawing/2014/main" val="2859613815"/>
                  </a:ext>
                </a:extLst>
              </a:tr>
              <a:tr h="348483">
                <a:tc>
                  <a:txBody>
                    <a:bodyPr/>
                    <a:lstStyle/>
                    <a:p>
                      <a:r>
                        <a:rPr lang="tr-TR" dirty="0"/>
                        <a:t>t</a:t>
                      </a:r>
                    </a:p>
                  </a:txBody>
                  <a:tcPr/>
                </a:tc>
                <a:tc>
                  <a:txBody>
                    <a:bodyPr/>
                    <a:lstStyle/>
                    <a:p>
                      <a:r>
                        <a:rPr lang="tr-TR" dirty="0"/>
                        <a:t>Kısa saat</a:t>
                      </a:r>
                    </a:p>
                  </a:txBody>
                  <a:tcPr/>
                </a:tc>
                <a:tc>
                  <a:txBody>
                    <a:bodyPr/>
                    <a:lstStyle/>
                    <a:p>
                      <a:r>
                        <a:rPr lang="tr-TR" dirty="0"/>
                        <a:t>11:00</a:t>
                      </a:r>
                    </a:p>
                  </a:txBody>
                  <a:tcPr/>
                </a:tc>
                <a:extLst>
                  <a:ext uri="{0D108BD9-81ED-4DB2-BD59-A6C34878D82A}">
                    <a16:rowId xmlns:a16="http://schemas.microsoft.com/office/drawing/2014/main" val="71978710"/>
                  </a:ext>
                </a:extLst>
              </a:tr>
              <a:tr h="348483">
                <a:tc>
                  <a:txBody>
                    <a:bodyPr/>
                    <a:lstStyle/>
                    <a:p>
                      <a:r>
                        <a:rPr lang="tr-TR" dirty="0"/>
                        <a:t>T</a:t>
                      </a:r>
                    </a:p>
                  </a:txBody>
                  <a:tcPr/>
                </a:tc>
                <a:tc>
                  <a:txBody>
                    <a:bodyPr/>
                    <a:lstStyle/>
                    <a:p>
                      <a:r>
                        <a:rPr lang="tr-TR" dirty="0"/>
                        <a:t>Uzun saat</a:t>
                      </a:r>
                    </a:p>
                  </a:txBody>
                  <a:tcPr/>
                </a:tc>
                <a:tc>
                  <a:txBody>
                    <a:bodyPr/>
                    <a:lstStyle/>
                    <a:p>
                      <a:r>
                        <a:rPr lang="tr-TR" dirty="0"/>
                        <a:t>11:00:46</a:t>
                      </a:r>
                    </a:p>
                  </a:txBody>
                  <a:tcPr/>
                </a:tc>
                <a:extLst>
                  <a:ext uri="{0D108BD9-81ED-4DB2-BD59-A6C34878D82A}">
                    <a16:rowId xmlns:a16="http://schemas.microsoft.com/office/drawing/2014/main" val="1540678920"/>
                  </a:ext>
                </a:extLst>
              </a:tr>
              <a:tr h="609846">
                <a:tc>
                  <a:txBody>
                    <a:bodyPr/>
                    <a:lstStyle/>
                    <a:p>
                      <a:r>
                        <a:rPr lang="tr-TR" dirty="0"/>
                        <a:t>f</a:t>
                      </a:r>
                    </a:p>
                  </a:txBody>
                  <a:tcPr/>
                </a:tc>
                <a:tc>
                  <a:txBody>
                    <a:bodyPr/>
                    <a:lstStyle/>
                    <a:p>
                      <a:r>
                        <a:rPr lang="tr-TR" dirty="0"/>
                        <a:t>Tam tarih ve  saat</a:t>
                      </a:r>
                    </a:p>
                  </a:txBody>
                  <a:tcPr/>
                </a:tc>
                <a:tc>
                  <a:txBody>
                    <a:bodyPr/>
                    <a:lstStyle/>
                    <a:p>
                      <a:r>
                        <a:rPr lang="tr-TR" dirty="0"/>
                        <a:t>17 Nisan 2021 Cumartesi 11:00</a:t>
                      </a:r>
                    </a:p>
                  </a:txBody>
                  <a:tcPr/>
                </a:tc>
                <a:extLst>
                  <a:ext uri="{0D108BD9-81ED-4DB2-BD59-A6C34878D82A}">
                    <a16:rowId xmlns:a16="http://schemas.microsoft.com/office/drawing/2014/main" val="366334626"/>
                  </a:ext>
                </a:extLst>
              </a:tr>
              <a:tr h="609846">
                <a:tc>
                  <a:txBody>
                    <a:bodyPr/>
                    <a:lstStyle/>
                    <a:p>
                      <a:r>
                        <a:rPr lang="tr-TR" dirty="0"/>
                        <a:t>F</a:t>
                      </a:r>
                    </a:p>
                  </a:txBody>
                  <a:tcPr/>
                </a:tc>
                <a:tc>
                  <a:txBody>
                    <a:bodyPr/>
                    <a:lstStyle/>
                    <a:p>
                      <a:r>
                        <a:rPr lang="tr-TR" dirty="0"/>
                        <a:t>Tam tarih ve uzun saat</a:t>
                      </a:r>
                    </a:p>
                  </a:txBody>
                  <a:tcPr/>
                </a:tc>
                <a:tc>
                  <a:txBody>
                    <a:bodyPr/>
                    <a:lstStyle/>
                    <a:p>
                      <a:r>
                        <a:rPr lang="tr-TR" dirty="0"/>
                        <a:t>17 Nisan 2021 Cumartesi 11:00:46</a:t>
                      </a:r>
                    </a:p>
                  </a:txBody>
                  <a:tcPr/>
                </a:tc>
                <a:extLst>
                  <a:ext uri="{0D108BD9-81ED-4DB2-BD59-A6C34878D82A}">
                    <a16:rowId xmlns:a16="http://schemas.microsoft.com/office/drawing/2014/main" val="3466258432"/>
                  </a:ext>
                </a:extLst>
              </a:tr>
              <a:tr h="348483">
                <a:tc>
                  <a:txBody>
                    <a:bodyPr/>
                    <a:lstStyle/>
                    <a:p>
                      <a:r>
                        <a:rPr lang="tr-TR" dirty="0"/>
                        <a:t>g</a:t>
                      </a:r>
                    </a:p>
                  </a:txBody>
                  <a:tcPr/>
                </a:tc>
                <a:tc>
                  <a:txBody>
                    <a:bodyPr/>
                    <a:lstStyle/>
                    <a:p>
                      <a:r>
                        <a:rPr lang="tr-TR" dirty="0"/>
                        <a:t>Varsayılan tarih ve saat</a:t>
                      </a:r>
                    </a:p>
                  </a:txBody>
                  <a:tcPr/>
                </a:tc>
                <a:tc>
                  <a:txBody>
                    <a:bodyPr/>
                    <a:lstStyle/>
                    <a:p>
                      <a:r>
                        <a:rPr lang="tr-TR" dirty="0"/>
                        <a:t>17.04.2021 11:00</a:t>
                      </a:r>
                    </a:p>
                  </a:txBody>
                  <a:tcPr/>
                </a:tc>
                <a:extLst>
                  <a:ext uri="{0D108BD9-81ED-4DB2-BD59-A6C34878D82A}">
                    <a16:rowId xmlns:a16="http://schemas.microsoft.com/office/drawing/2014/main" val="2587848615"/>
                  </a:ext>
                </a:extLst>
              </a:tr>
              <a:tr h="348483">
                <a:tc>
                  <a:txBody>
                    <a:bodyPr/>
                    <a:lstStyle/>
                    <a:p>
                      <a:r>
                        <a:rPr lang="tr-TR" dirty="0"/>
                        <a:t>G</a:t>
                      </a:r>
                    </a:p>
                  </a:txBody>
                  <a:tcPr/>
                </a:tc>
                <a:tc>
                  <a:txBody>
                    <a:bodyPr/>
                    <a:lstStyle/>
                    <a:p>
                      <a:r>
                        <a:rPr lang="tr-TR" dirty="0"/>
                        <a:t>Varsayılan tarih ve uzun saat</a:t>
                      </a:r>
                    </a:p>
                  </a:txBody>
                  <a:tcPr/>
                </a:tc>
                <a:tc>
                  <a:txBody>
                    <a:bodyPr/>
                    <a:lstStyle/>
                    <a:p>
                      <a:r>
                        <a:rPr lang="tr-TR" dirty="0"/>
                        <a:t>17.04.2021 11:00:46</a:t>
                      </a:r>
                    </a:p>
                  </a:txBody>
                  <a:tcPr/>
                </a:tc>
                <a:extLst>
                  <a:ext uri="{0D108BD9-81ED-4DB2-BD59-A6C34878D82A}">
                    <a16:rowId xmlns:a16="http://schemas.microsoft.com/office/drawing/2014/main" val="2882481635"/>
                  </a:ext>
                </a:extLst>
              </a:tr>
              <a:tr h="348483">
                <a:tc>
                  <a:txBody>
                    <a:bodyPr/>
                    <a:lstStyle/>
                    <a:p>
                      <a:r>
                        <a:rPr lang="tr-TR" dirty="0"/>
                        <a:t>M</a:t>
                      </a:r>
                    </a:p>
                  </a:txBody>
                  <a:tcPr/>
                </a:tc>
                <a:tc>
                  <a:txBody>
                    <a:bodyPr/>
                    <a:lstStyle/>
                    <a:p>
                      <a:r>
                        <a:rPr lang="tr-TR" dirty="0"/>
                        <a:t>Gün ve ay</a:t>
                      </a:r>
                    </a:p>
                  </a:txBody>
                  <a:tcPr/>
                </a:tc>
                <a:tc>
                  <a:txBody>
                    <a:bodyPr/>
                    <a:lstStyle/>
                    <a:p>
                      <a:r>
                        <a:rPr lang="tr-TR" dirty="0"/>
                        <a:t>17 Nisan</a:t>
                      </a:r>
                    </a:p>
                  </a:txBody>
                  <a:tcPr/>
                </a:tc>
                <a:extLst>
                  <a:ext uri="{0D108BD9-81ED-4DB2-BD59-A6C34878D82A}">
                    <a16:rowId xmlns:a16="http://schemas.microsoft.com/office/drawing/2014/main" val="4681933"/>
                  </a:ext>
                </a:extLst>
              </a:tr>
              <a:tr h="348483">
                <a:tc>
                  <a:txBody>
                    <a:bodyPr/>
                    <a:lstStyle/>
                    <a:p>
                      <a:r>
                        <a:rPr lang="tr-TR" dirty="0"/>
                        <a:t>r</a:t>
                      </a:r>
                    </a:p>
                  </a:txBody>
                  <a:tcPr/>
                </a:tc>
                <a:tc>
                  <a:txBody>
                    <a:bodyPr/>
                    <a:lstStyle/>
                    <a:p>
                      <a:r>
                        <a:rPr lang="tr-TR" dirty="0"/>
                        <a:t>RFC1123 Tarih Metni</a:t>
                      </a:r>
                    </a:p>
                  </a:txBody>
                  <a:tcPr/>
                </a:tc>
                <a:tc>
                  <a:txBody>
                    <a:bodyPr/>
                    <a:lstStyle/>
                    <a:p>
                      <a:r>
                        <a:rPr lang="da-DK" dirty="0"/>
                        <a:t>Sat, 17 Apr 2021 11:00:46 GMT</a:t>
                      </a:r>
                      <a:endParaRPr lang="tr-TR" dirty="0"/>
                    </a:p>
                  </a:txBody>
                  <a:tcPr/>
                </a:tc>
                <a:extLst>
                  <a:ext uri="{0D108BD9-81ED-4DB2-BD59-A6C34878D82A}">
                    <a16:rowId xmlns:a16="http://schemas.microsoft.com/office/drawing/2014/main" val="4101370977"/>
                  </a:ext>
                </a:extLst>
              </a:tr>
              <a:tr h="348483">
                <a:tc>
                  <a:txBody>
                    <a:bodyPr/>
                    <a:lstStyle/>
                    <a:p>
                      <a:r>
                        <a:rPr lang="tr-TR" dirty="0"/>
                        <a:t>s</a:t>
                      </a:r>
                    </a:p>
                  </a:txBody>
                  <a:tcPr/>
                </a:tc>
                <a:tc>
                  <a:txBody>
                    <a:bodyPr/>
                    <a:lstStyle/>
                    <a:p>
                      <a:r>
                        <a:rPr lang="tr-TR" dirty="0" err="1"/>
                        <a:t>Sortable</a:t>
                      </a:r>
                      <a:r>
                        <a:rPr lang="tr-TR" dirty="0"/>
                        <a:t> Tarih Metni</a:t>
                      </a:r>
                    </a:p>
                  </a:txBody>
                  <a:tcPr/>
                </a:tc>
                <a:tc>
                  <a:txBody>
                    <a:bodyPr/>
                    <a:lstStyle/>
                    <a:p>
                      <a:r>
                        <a:rPr lang="tr-TR" dirty="0"/>
                        <a:t>2021-04-17T11:00:46</a:t>
                      </a:r>
                    </a:p>
                  </a:txBody>
                  <a:tcPr/>
                </a:tc>
                <a:extLst>
                  <a:ext uri="{0D108BD9-81ED-4DB2-BD59-A6C34878D82A}">
                    <a16:rowId xmlns:a16="http://schemas.microsoft.com/office/drawing/2014/main" val="3554685725"/>
                  </a:ext>
                </a:extLst>
              </a:tr>
            </a:tbl>
          </a:graphicData>
        </a:graphic>
      </p:graphicFrame>
      <p:sp>
        <p:nvSpPr>
          <p:cNvPr id="4" name="Metin kutusu 3">
            <a:extLst>
              <a:ext uri="{FF2B5EF4-FFF2-40B4-BE49-F238E27FC236}">
                <a16:creationId xmlns:a16="http://schemas.microsoft.com/office/drawing/2014/main" id="{3AD7BC00-105C-43A6-861F-CFD4292BF8D7}"/>
              </a:ext>
            </a:extLst>
          </p:cNvPr>
          <p:cNvSpPr txBox="1"/>
          <p:nvPr/>
        </p:nvSpPr>
        <p:spPr>
          <a:xfrm>
            <a:off x="1921565" y="384313"/>
            <a:ext cx="8203096" cy="923330"/>
          </a:xfrm>
          <a:prstGeom prst="rect">
            <a:avLst/>
          </a:prstGeom>
          <a:noFill/>
        </p:spPr>
        <p:txBody>
          <a:bodyPr wrap="square" rtlCol="0">
            <a:spAutoFit/>
          </a:bodyPr>
          <a:lstStyle/>
          <a:p>
            <a:r>
              <a:rPr lang="tr-TR" b="1" dirty="0"/>
              <a:t>Tarih Formatlama (</a:t>
            </a:r>
            <a:r>
              <a:rPr lang="tr-TR" b="1" dirty="0" err="1"/>
              <a:t>Date</a:t>
            </a:r>
            <a:r>
              <a:rPr lang="tr-TR" b="1" dirty="0"/>
              <a:t>)</a:t>
            </a:r>
          </a:p>
          <a:p>
            <a:r>
              <a:rPr lang="tr-TR" dirty="0"/>
              <a:t>Tarih değerlerini kullanıcılara gösterilirken farklı formatlarda gösterilmek istenebilir.</a:t>
            </a:r>
          </a:p>
        </p:txBody>
      </p:sp>
    </p:spTree>
    <p:extLst>
      <p:ext uri="{BB962C8B-B14F-4D97-AF65-F5344CB8AC3E}">
        <p14:creationId xmlns:p14="http://schemas.microsoft.com/office/powerpoint/2010/main" val="282595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5908756B-B485-4B87-86EB-D2D1B45B1C2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4" name="Resim 3">
            <a:extLst>
              <a:ext uri="{FF2B5EF4-FFF2-40B4-BE49-F238E27FC236}">
                <a16:creationId xmlns:a16="http://schemas.microsoft.com/office/drawing/2014/main" id="{9E0D5BAC-5746-4BC4-B198-06C764C8B4D1}"/>
              </a:ext>
            </a:extLst>
          </p:cNvPr>
          <p:cNvPicPr>
            <a:picLocks noChangeAspect="1"/>
          </p:cNvPicPr>
          <p:nvPr/>
        </p:nvPicPr>
        <p:blipFill>
          <a:blip r:embed="rId2"/>
          <a:stretch>
            <a:fillRect/>
          </a:stretch>
        </p:blipFill>
        <p:spPr>
          <a:xfrm>
            <a:off x="2195469" y="1859566"/>
            <a:ext cx="4868271" cy="3138868"/>
          </a:xfrm>
          <a:prstGeom prst="rect">
            <a:avLst/>
          </a:prstGeom>
        </p:spPr>
      </p:pic>
      <p:pic>
        <p:nvPicPr>
          <p:cNvPr id="6" name="Resim 5">
            <a:extLst>
              <a:ext uri="{FF2B5EF4-FFF2-40B4-BE49-F238E27FC236}">
                <a16:creationId xmlns:a16="http://schemas.microsoft.com/office/drawing/2014/main" id="{7C68729F-68CE-4389-A4D9-1AA0805314B6}"/>
              </a:ext>
            </a:extLst>
          </p:cNvPr>
          <p:cNvPicPr>
            <a:picLocks noChangeAspect="1"/>
          </p:cNvPicPr>
          <p:nvPr/>
        </p:nvPicPr>
        <p:blipFill>
          <a:blip r:embed="rId3"/>
          <a:stretch>
            <a:fillRect/>
          </a:stretch>
        </p:blipFill>
        <p:spPr>
          <a:xfrm>
            <a:off x="7562396" y="2219156"/>
            <a:ext cx="3534268" cy="2419688"/>
          </a:xfrm>
          <a:prstGeom prst="rect">
            <a:avLst/>
          </a:prstGeom>
        </p:spPr>
      </p:pic>
      <p:sp>
        <p:nvSpPr>
          <p:cNvPr id="7" name="Metin kutusu 6">
            <a:extLst>
              <a:ext uri="{FF2B5EF4-FFF2-40B4-BE49-F238E27FC236}">
                <a16:creationId xmlns:a16="http://schemas.microsoft.com/office/drawing/2014/main" id="{6A9F25D2-4E45-4C69-86AA-426203754B18}"/>
              </a:ext>
            </a:extLst>
          </p:cNvPr>
          <p:cNvSpPr txBox="1"/>
          <p:nvPr/>
        </p:nvSpPr>
        <p:spPr>
          <a:xfrm>
            <a:off x="1696278" y="506576"/>
            <a:ext cx="7076661" cy="861774"/>
          </a:xfrm>
          <a:prstGeom prst="rect">
            <a:avLst/>
          </a:prstGeom>
          <a:noFill/>
        </p:spPr>
        <p:txBody>
          <a:bodyPr wrap="square" rtlCol="0">
            <a:spAutoFit/>
          </a:bodyPr>
          <a:lstStyle/>
          <a:p>
            <a:r>
              <a:rPr lang="tr-TR" sz="3200" dirty="0">
                <a:solidFill>
                  <a:schemeClr val="accent2">
                    <a:lumMod val="75000"/>
                  </a:schemeClr>
                </a:solidFill>
              </a:rPr>
              <a:t>CONSOLE ÖRNEĞİ</a:t>
            </a:r>
          </a:p>
          <a:p>
            <a:endParaRPr lang="tr-TR" dirty="0"/>
          </a:p>
        </p:txBody>
      </p:sp>
    </p:spTree>
    <p:extLst>
      <p:ext uri="{BB962C8B-B14F-4D97-AF65-F5344CB8AC3E}">
        <p14:creationId xmlns:p14="http://schemas.microsoft.com/office/powerpoint/2010/main" val="295410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C0EE22DB-2B1A-4432-8A7C-CAAB75FB94B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graphicFrame>
        <p:nvGraphicFramePr>
          <p:cNvPr id="3" name="Tablo 3">
            <a:extLst>
              <a:ext uri="{FF2B5EF4-FFF2-40B4-BE49-F238E27FC236}">
                <a16:creationId xmlns:a16="http://schemas.microsoft.com/office/drawing/2014/main" id="{0D75EA37-894E-4644-9CD4-746323DDCFB3}"/>
              </a:ext>
            </a:extLst>
          </p:cNvPr>
          <p:cNvGraphicFramePr>
            <a:graphicFrameLocks noGrp="1"/>
          </p:cNvGraphicFramePr>
          <p:nvPr>
            <p:extLst>
              <p:ext uri="{D42A27DB-BD31-4B8C-83A1-F6EECF244321}">
                <p14:modId xmlns:p14="http://schemas.microsoft.com/office/powerpoint/2010/main" val="2551331849"/>
              </p:ext>
            </p:extLst>
          </p:nvPr>
        </p:nvGraphicFramePr>
        <p:xfrm>
          <a:off x="2743200" y="719666"/>
          <a:ext cx="6202018" cy="5191760"/>
        </p:xfrm>
        <a:graphic>
          <a:graphicData uri="http://schemas.openxmlformats.org/drawingml/2006/table">
            <a:tbl>
              <a:tblPr firstRow="1" bandRow="1">
                <a:tableStyleId>{5C22544A-7EE6-4342-B048-85BDC9FD1C3A}</a:tableStyleId>
              </a:tblPr>
              <a:tblGrid>
                <a:gridCol w="3101009">
                  <a:extLst>
                    <a:ext uri="{9D8B030D-6E8A-4147-A177-3AD203B41FA5}">
                      <a16:colId xmlns:a16="http://schemas.microsoft.com/office/drawing/2014/main" val="3515923796"/>
                    </a:ext>
                  </a:extLst>
                </a:gridCol>
                <a:gridCol w="3101009">
                  <a:extLst>
                    <a:ext uri="{9D8B030D-6E8A-4147-A177-3AD203B41FA5}">
                      <a16:colId xmlns:a16="http://schemas.microsoft.com/office/drawing/2014/main" val="3426008352"/>
                    </a:ext>
                  </a:extLst>
                </a:gridCol>
              </a:tblGrid>
              <a:tr h="370840">
                <a:tc>
                  <a:txBody>
                    <a:bodyPr/>
                    <a:lstStyle/>
                    <a:p>
                      <a:endParaRPr lang="tr-TR"/>
                    </a:p>
                  </a:txBody>
                  <a:tcPr/>
                </a:tc>
                <a:tc>
                  <a:txBody>
                    <a:bodyPr/>
                    <a:lstStyle/>
                    <a:p>
                      <a:endParaRPr lang="tr-TR"/>
                    </a:p>
                  </a:txBody>
                  <a:tcPr/>
                </a:tc>
                <a:extLst>
                  <a:ext uri="{0D108BD9-81ED-4DB2-BD59-A6C34878D82A}">
                    <a16:rowId xmlns:a16="http://schemas.microsoft.com/office/drawing/2014/main" val="2775838195"/>
                  </a:ext>
                </a:extLst>
              </a:tr>
              <a:tr h="370840">
                <a:tc>
                  <a:txBody>
                    <a:bodyPr/>
                    <a:lstStyle/>
                    <a:p>
                      <a:r>
                        <a:rPr lang="tr-TR" dirty="0" err="1"/>
                        <a:t>dd</a:t>
                      </a:r>
                      <a:endParaRPr lang="tr-TR" dirty="0"/>
                    </a:p>
                  </a:txBody>
                  <a:tcPr/>
                </a:tc>
                <a:tc>
                  <a:txBody>
                    <a:bodyPr/>
                    <a:lstStyle/>
                    <a:p>
                      <a:r>
                        <a:rPr lang="tr-TR" dirty="0"/>
                        <a:t>Gün</a:t>
                      </a:r>
                    </a:p>
                  </a:txBody>
                  <a:tcPr/>
                </a:tc>
                <a:extLst>
                  <a:ext uri="{0D108BD9-81ED-4DB2-BD59-A6C34878D82A}">
                    <a16:rowId xmlns:a16="http://schemas.microsoft.com/office/drawing/2014/main" val="3104083121"/>
                  </a:ext>
                </a:extLst>
              </a:tr>
              <a:tr h="370840">
                <a:tc>
                  <a:txBody>
                    <a:bodyPr/>
                    <a:lstStyle/>
                    <a:p>
                      <a:r>
                        <a:rPr lang="tr-TR" dirty="0" err="1"/>
                        <a:t>ddd</a:t>
                      </a:r>
                      <a:endParaRPr lang="tr-TR" dirty="0"/>
                    </a:p>
                  </a:txBody>
                  <a:tcPr/>
                </a:tc>
                <a:tc>
                  <a:txBody>
                    <a:bodyPr/>
                    <a:lstStyle/>
                    <a:p>
                      <a:r>
                        <a:rPr lang="tr-TR" dirty="0"/>
                        <a:t>Gün ismi</a:t>
                      </a:r>
                    </a:p>
                  </a:txBody>
                  <a:tcPr/>
                </a:tc>
                <a:extLst>
                  <a:ext uri="{0D108BD9-81ED-4DB2-BD59-A6C34878D82A}">
                    <a16:rowId xmlns:a16="http://schemas.microsoft.com/office/drawing/2014/main" val="4038364694"/>
                  </a:ext>
                </a:extLst>
              </a:tr>
              <a:tr h="370840">
                <a:tc>
                  <a:txBody>
                    <a:bodyPr/>
                    <a:lstStyle/>
                    <a:p>
                      <a:r>
                        <a:rPr lang="tr-TR" dirty="0" err="1"/>
                        <a:t>dddd</a:t>
                      </a:r>
                      <a:endParaRPr lang="tr-TR" dirty="0"/>
                    </a:p>
                  </a:txBody>
                  <a:tcPr/>
                </a:tc>
                <a:tc>
                  <a:txBody>
                    <a:bodyPr/>
                    <a:lstStyle/>
                    <a:p>
                      <a:r>
                        <a:rPr lang="tr-TR" dirty="0"/>
                        <a:t>Tam gün ismi</a:t>
                      </a:r>
                    </a:p>
                  </a:txBody>
                  <a:tcPr/>
                </a:tc>
                <a:extLst>
                  <a:ext uri="{0D108BD9-81ED-4DB2-BD59-A6C34878D82A}">
                    <a16:rowId xmlns:a16="http://schemas.microsoft.com/office/drawing/2014/main" val="3019469620"/>
                  </a:ext>
                </a:extLst>
              </a:tr>
              <a:tr h="370840">
                <a:tc>
                  <a:txBody>
                    <a:bodyPr/>
                    <a:lstStyle/>
                    <a:p>
                      <a:r>
                        <a:rPr lang="tr-TR" dirty="0" err="1"/>
                        <a:t>hh</a:t>
                      </a:r>
                      <a:endParaRPr lang="tr-TR" dirty="0"/>
                    </a:p>
                  </a:txBody>
                  <a:tcPr/>
                </a:tc>
                <a:tc>
                  <a:txBody>
                    <a:bodyPr/>
                    <a:lstStyle/>
                    <a:p>
                      <a:r>
                        <a:rPr lang="tr-TR" dirty="0"/>
                        <a:t>Saat</a:t>
                      </a:r>
                    </a:p>
                  </a:txBody>
                  <a:tcPr/>
                </a:tc>
                <a:extLst>
                  <a:ext uri="{0D108BD9-81ED-4DB2-BD59-A6C34878D82A}">
                    <a16:rowId xmlns:a16="http://schemas.microsoft.com/office/drawing/2014/main" val="4254438443"/>
                  </a:ext>
                </a:extLst>
              </a:tr>
              <a:tr h="370840">
                <a:tc>
                  <a:txBody>
                    <a:bodyPr/>
                    <a:lstStyle/>
                    <a:p>
                      <a:r>
                        <a:rPr lang="tr-TR" dirty="0"/>
                        <a:t>HH</a:t>
                      </a:r>
                    </a:p>
                  </a:txBody>
                  <a:tcPr/>
                </a:tc>
                <a:tc>
                  <a:txBody>
                    <a:bodyPr/>
                    <a:lstStyle/>
                    <a:p>
                      <a:r>
                        <a:rPr lang="tr-TR" dirty="0"/>
                        <a:t>Saat(24 saat)</a:t>
                      </a:r>
                    </a:p>
                  </a:txBody>
                  <a:tcPr/>
                </a:tc>
                <a:extLst>
                  <a:ext uri="{0D108BD9-81ED-4DB2-BD59-A6C34878D82A}">
                    <a16:rowId xmlns:a16="http://schemas.microsoft.com/office/drawing/2014/main" val="495808423"/>
                  </a:ext>
                </a:extLst>
              </a:tr>
              <a:tr h="370840">
                <a:tc>
                  <a:txBody>
                    <a:bodyPr/>
                    <a:lstStyle/>
                    <a:p>
                      <a:r>
                        <a:rPr lang="tr-TR" dirty="0"/>
                        <a:t>mm</a:t>
                      </a:r>
                    </a:p>
                  </a:txBody>
                  <a:tcPr/>
                </a:tc>
                <a:tc>
                  <a:txBody>
                    <a:bodyPr/>
                    <a:lstStyle/>
                    <a:p>
                      <a:r>
                        <a:rPr lang="tr-TR" dirty="0"/>
                        <a:t>Dakika</a:t>
                      </a:r>
                    </a:p>
                  </a:txBody>
                  <a:tcPr/>
                </a:tc>
                <a:extLst>
                  <a:ext uri="{0D108BD9-81ED-4DB2-BD59-A6C34878D82A}">
                    <a16:rowId xmlns:a16="http://schemas.microsoft.com/office/drawing/2014/main" val="1127269976"/>
                  </a:ext>
                </a:extLst>
              </a:tr>
              <a:tr h="370840">
                <a:tc>
                  <a:txBody>
                    <a:bodyPr/>
                    <a:lstStyle/>
                    <a:p>
                      <a:r>
                        <a:rPr lang="tr-TR" dirty="0"/>
                        <a:t>MM</a:t>
                      </a:r>
                    </a:p>
                  </a:txBody>
                  <a:tcPr/>
                </a:tc>
                <a:tc>
                  <a:txBody>
                    <a:bodyPr/>
                    <a:lstStyle/>
                    <a:p>
                      <a:r>
                        <a:rPr lang="tr-TR" dirty="0"/>
                        <a:t>Ay</a:t>
                      </a:r>
                    </a:p>
                  </a:txBody>
                  <a:tcPr/>
                </a:tc>
                <a:extLst>
                  <a:ext uri="{0D108BD9-81ED-4DB2-BD59-A6C34878D82A}">
                    <a16:rowId xmlns:a16="http://schemas.microsoft.com/office/drawing/2014/main" val="1985189366"/>
                  </a:ext>
                </a:extLst>
              </a:tr>
              <a:tr h="370840">
                <a:tc>
                  <a:txBody>
                    <a:bodyPr/>
                    <a:lstStyle/>
                    <a:p>
                      <a:r>
                        <a:rPr lang="tr-TR" dirty="0"/>
                        <a:t>MMM</a:t>
                      </a:r>
                    </a:p>
                  </a:txBody>
                  <a:tcPr/>
                </a:tc>
                <a:tc>
                  <a:txBody>
                    <a:bodyPr/>
                    <a:lstStyle/>
                    <a:p>
                      <a:r>
                        <a:rPr lang="tr-TR" dirty="0"/>
                        <a:t>Ay ismi</a:t>
                      </a:r>
                    </a:p>
                  </a:txBody>
                  <a:tcPr/>
                </a:tc>
                <a:extLst>
                  <a:ext uri="{0D108BD9-81ED-4DB2-BD59-A6C34878D82A}">
                    <a16:rowId xmlns:a16="http://schemas.microsoft.com/office/drawing/2014/main" val="1180829643"/>
                  </a:ext>
                </a:extLst>
              </a:tr>
              <a:tr h="370840">
                <a:tc>
                  <a:txBody>
                    <a:bodyPr/>
                    <a:lstStyle/>
                    <a:p>
                      <a:r>
                        <a:rPr lang="tr-TR" dirty="0"/>
                        <a:t>MMMM</a:t>
                      </a:r>
                    </a:p>
                  </a:txBody>
                  <a:tcPr/>
                </a:tc>
                <a:tc>
                  <a:txBody>
                    <a:bodyPr/>
                    <a:lstStyle/>
                    <a:p>
                      <a:r>
                        <a:rPr lang="tr-TR" dirty="0"/>
                        <a:t>Ay tam ismi</a:t>
                      </a:r>
                    </a:p>
                  </a:txBody>
                  <a:tcPr/>
                </a:tc>
                <a:extLst>
                  <a:ext uri="{0D108BD9-81ED-4DB2-BD59-A6C34878D82A}">
                    <a16:rowId xmlns:a16="http://schemas.microsoft.com/office/drawing/2014/main" val="2999170344"/>
                  </a:ext>
                </a:extLst>
              </a:tr>
              <a:tr h="370840">
                <a:tc>
                  <a:txBody>
                    <a:bodyPr/>
                    <a:lstStyle/>
                    <a:p>
                      <a:r>
                        <a:rPr lang="tr-TR" dirty="0"/>
                        <a:t>yy</a:t>
                      </a:r>
                    </a:p>
                  </a:txBody>
                  <a:tcPr/>
                </a:tc>
                <a:tc>
                  <a:txBody>
                    <a:bodyPr/>
                    <a:lstStyle/>
                    <a:p>
                      <a:r>
                        <a:rPr lang="tr-TR" dirty="0"/>
                        <a:t>Yıl(son 2 karakter)</a:t>
                      </a:r>
                    </a:p>
                  </a:txBody>
                  <a:tcPr/>
                </a:tc>
                <a:extLst>
                  <a:ext uri="{0D108BD9-81ED-4DB2-BD59-A6C34878D82A}">
                    <a16:rowId xmlns:a16="http://schemas.microsoft.com/office/drawing/2014/main" val="911475739"/>
                  </a:ext>
                </a:extLst>
              </a:tr>
              <a:tr h="370840">
                <a:tc>
                  <a:txBody>
                    <a:bodyPr/>
                    <a:lstStyle/>
                    <a:p>
                      <a:r>
                        <a:rPr lang="tr-TR" dirty="0" err="1"/>
                        <a:t>yyyy</a:t>
                      </a:r>
                      <a:endParaRPr lang="tr-TR" dirty="0"/>
                    </a:p>
                  </a:txBody>
                  <a:tcPr/>
                </a:tc>
                <a:tc>
                  <a:txBody>
                    <a:bodyPr/>
                    <a:lstStyle/>
                    <a:p>
                      <a:r>
                        <a:rPr lang="tr-TR" dirty="0"/>
                        <a:t>yıl</a:t>
                      </a:r>
                    </a:p>
                  </a:txBody>
                  <a:tcPr/>
                </a:tc>
                <a:extLst>
                  <a:ext uri="{0D108BD9-81ED-4DB2-BD59-A6C34878D82A}">
                    <a16:rowId xmlns:a16="http://schemas.microsoft.com/office/drawing/2014/main" val="4084231554"/>
                  </a:ext>
                </a:extLst>
              </a:tr>
              <a:tr h="370840">
                <a:tc>
                  <a:txBody>
                    <a:bodyPr/>
                    <a:lstStyle/>
                    <a:p>
                      <a:r>
                        <a:rPr lang="tr-TR" dirty="0"/>
                        <a:t>:</a:t>
                      </a:r>
                    </a:p>
                  </a:txBody>
                  <a:tcPr/>
                </a:tc>
                <a:tc>
                  <a:txBody>
                    <a:bodyPr/>
                    <a:lstStyle/>
                    <a:p>
                      <a:r>
                        <a:rPr lang="tr-TR" dirty="0"/>
                        <a:t>Ayıraç</a:t>
                      </a:r>
                    </a:p>
                  </a:txBody>
                  <a:tcPr/>
                </a:tc>
                <a:extLst>
                  <a:ext uri="{0D108BD9-81ED-4DB2-BD59-A6C34878D82A}">
                    <a16:rowId xmlns:a16="http://schemas.microsoft.com/office/drawing/2014/main" val="3506553819"/>
                  </a:ext>
                </a:extLst>
              </a:tr>
              <a:tr h="370840">
                <a:tc>
                  <a:txBody>
                    <a:bodyPr/>
                    <a:lstStyle/>
                    <a:p>
                      <a:r>
                        <a:rPr lang="tr-TR" dirty="0"/>
                        <a:t>/</a:t>
                      </a:r>
                    </a:p>
                  </a:txBody>
                  <a:tcPr/>
                </a:tc>
                <a:tc>
                  <a:txBody>
                    <a:bodyPr/>
                    <a:lstStyle/>
                    <a:p>
                      <a:r>
                        <a:rPr lang="tr-TR" dirty="0"/>
                        <a:t>Ayıraç</a:t>
                      </a:r>
                    </a:p>
                  </a:txBody>
                  <a:tcPr/>
                </a:tc>
                <a:extLst>
                  <a:ext uri="{0D108BD9-81ED-4DB2-BD59-A6C34878D82A}">
                    <a16:rowId xmlns:a16="http://schemas.microsoft.com/office/drawing/2014/main" val="644062565"/>
                  </a:ext>
                </a:extLst>
              </a:tr>
            </a:tbl>
          </a:graphicData>
        </a:graphic>
      </p:graphicFrame>
    </p:spTree>
    <p:extLst>
      <p:ext uri="{BB962C8B-B14F-4D97-AF65-F5344CB8AC3E}">
        <p14:creationId xmlns:p14="http://schemas.microsoft.com/office/powerpoint/2010/main" val="308612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8B535E80-71C1-4848-8F38-E934FB39F25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4" name="Resim 3">
            <a:extLst>
              <a:ext uri="{FF2B5EF4-FFF2-40B4-BE49-F238E27FC236}">
                <a16:creationId xmlns:a16="http://schemas.microsoft.com/office/drawing/2014/main" id="{774B76E8-8AE9-45B2-95DB-1073405B9A77}"/>
              </a:ext>
            </a:extLst>
          </p:cNvPr>
          <p:cNvPicPr>
            <a:picLocks noChangeAspect="1"/>
          </p:cNvPicPr>
          <p:nvPr/>
        </p:nvPicPr>
        <p:blipFill>
          <a:blip r:embed="rId2"/>
          <a:stretch>
            <a:fillRect/>
          </a:stretch>
        </p:blipFill>
        <p:spPr>
          <a:xfrm>
            <a:off x="1780573" y="1411959"/>
            <a:ext cx="4315427" cy="3238952"/>
          </a:xfrm>
          <a:prstGeom prst="rect">
            <a:avLst/>
          </a:prstGeom>
        </p:spPr>
      </p:pic>
      <p:pic>
        <p:nvPicPr>
          <p:cNvPr id="6" name="Resim 5">
            <a:extLst>
              <a:ext uri="{FF2B5EF4-FFF2-40B4-BE49-F238E27FC236}">
                <a16:creationId xmlns:a16="http://schemas.microsoft.com/office/drawing/2014/main" id="{4BE67002-3B43-4299-B762-D3E649CD4DE7}"/>
              </a:ext>
            </a:extLst>
          </p:cNvPr>
          <p:cNvPicPr>
            <a:picLocks noChangeAspect="1"/>
          </p:cNvPicPr>
          <p:nvPr/>
        </p:nvPicPr>
        <p:blipFill>
          <a:blip r:embed="rId3"/>
          <a:stretch>
            <a:fillRect/>
          </a:stretch>
        </p:blipFill>
        <p:spPr>
          <a:xfrm>
            <a:off x="6975659" y="2393171"/>
            <a:ext cx="2295845" cy="2257740"/>
          </a:xfrm>
          <a:prstGeom prst="rect">
            <a:avLst/>
          </a:prstGeom>
        </p:spPr>
      </p:pic>
      <p:sp>
        <p:nvSpPr>
          <p:cNvPr id="7" name="Metin kutusu 6">
            <a:extLst>
              <a:ext uri="{FF2B5EF4-FFF2-40B4-BE49-F238E27FC236}">
                <a16:creationId xmlns:a16="http://schemas.microsoft.com/office/drawing/2014/main" id="{53CC15EB-4A83-4579-875C-816E828E1FB9}"/>
              </a:ext>
            </a:extLst>
          </p:cNvPr>
          <p:cNvSpPr txBox="1"/>
          <p:nvPr/>
        </p:nvSpPr>
        <p:spPr>
          <a:xfrm>
            <a:off x="1692043" y="196360"/>
            <a:ext cx="8807914" cy="584775"/>
          </a:xfrm>
          <a:prstGeom prst="rect">
            <a:avLst/>
          </a:prstGeom>
          <a:noFill/>
        </p:spPr>
        <p:txBody>
          <a:bodyPr wrap="square" rtlCol="0">
            <a:spAutoFit/>
          </a:bodyPr>
          <a:lstStyle/>
          <a:p>
            <a:r>
              <a:rPr lang="tr-TR" sz="3200" dirty="0">
                <a:solidFill>
                  <a:schemeClr val="accent2">
                    <a:lumMod val="75000"/>
                  </a:schemeClr>
                </a:solidFill>
              </a:rPr>
              <a:t>CONSOLE ÖRNEĞİ</a:t>
            </a:r>
          </a:p>
        </p:txBody>
      </p:sp>
    </p:spTree>
    <p:extLst>
      <p:ext uri="{BB962C8B-B14F-4D97-AF65-F5344CB8AC3E}">
        <p14:creationId xmlns:p14="http://schemas.microsoft.com/office/powerpoint/2010/main" val="1253482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String</a:t>
            </a:r>
            <a:r>
              <a:rPr lang="tr-TR" dirty="0"/>
              <a:t> Dönüşümleri-1</a:t>
            </a:r>
            <a:br>
              <a:rPr lang="tr-TR" dirty="0"/>
            </a:br>
            <a:endParaRPr lang="tr-TR" dirty="0"/>
          </a:p>
        </p:txBody>
      </p:sp>
      <p:sp>
        <p:nvSpPr>
          <p:cNvPr id="3" name="İçerik Yer Tutucusu 2"/>
          <p:cNvSpPr>
            <a:spLocks noGrp="1"/>
          </p:cNvSpPr>
          <p:nvPr>
            <p:ph idx="1"/>
          </p:nvPr>
        </p:nvSpPr>
        <p:spPr>
          <a:xfrm>
            <a:off x="3161211" y="1593669"/>
            <a:ext cx="5617027" cy="1894113"/>
          </a:xfrm>
        </p:spPr>
        <p:txBody>
          <a:bodyPr>
            <a:normAutofit lnSpcReduction="10000"/>
          </a:bodyPr>
          <a:lstStyle/>
          <a:p>
            <a:pPr marL="0" indent="0">
              <a:buNone/>
            </a:pPr>
            <a:r>
              <a:rPr lang="tr-TR" dirty="0"/>
              <a:t>       </a:t>
            </a:r>
            <a:r>
              <a:rPr lang="tr-TR" dirty="0" err="1"/>
              <a:t>String</a:t>
            </a:r>
            <a:r>
              <a:rPr lang="tr-TR" dirty="0"/>
              <a:t> tipinden diğer veri tiplerine dönüşümler</a:t>
            </a:r>
          </a:p>
          <a:p>
            <a:pPr marL="0" indent="0">
              <a:buNone/>
            </a:pPr>
            <a:r>
              <a:rPr lang="tr-TR" b="1" dirty="0">
                <a:solidFill>
                  <a:schemeClr val="accent2">
                    <a:lumMod val="75000"/>
                  </a:schemeClr>
                </a:solidFill>
              </a:rPr>
              <a:t>STRİNG </a:t>
            </a:r>
          </a:p>
          <a:p>
            <a:pPr marL="0" indent="0">
              <a:buNone/>
            </a:pPr>
            <a:r>
              <a:rPr lang="tr-TR" dirty="0"/>
              <a:t>               </a:t>
            </a:r>
            <a:r>
              <a:rPr lang="tr-TR" dirty="0" err="1"/>
              <a:t>int</a:t>
            </a:r>
            <a:r>
              <a:rPr lang="tr-TR" dirty="0"/>
              <a:t>                 </a:t>
            </a:r>
            <a:r>
              <a:rPr lang="tr-TR" dirty="0" err="1"/>
              <a:t>long</a:t>
            </a:r>
            <a:endParaRPr lang="tr-TR" dirty="0"/>
          </a:p>
          <a:p>
            <a:pPr marL="0" indent="0">
              <a:buNone/>
            </a:pPr>
            <a:r>
              <a:rPr lang="tr-TR" dirty="0"/>
              <a:t>              </a:t>
            </a:r>
            <a:r>
              <a:rPr lang="tr-TR" dirty="0" err="1"/>
              <a:t>float</a:t>
            </a:r>
            <a:r>
              <a:rPr lang="tr-TR" dirty="0"/>
              <a:t>            </a:t>
            </a:r>
            <a:r>
              <a:rPr lang="tr-TR" dirty="0" err="1"/>
              <a:t>double</a:t>
            </a:r>
            <a:endParaRPr lang="tr-TR" dirty="0"/>
          </a:p>
          <a:p>
            <a:pPr marL="0" indent="0">
              <a:buNone/>
            </a:pPr>
            <a:r>
              <a:rPr lang="tr-TR" dirty="0"/>
              <a:t>       </a:t>
            </a:r>
          </a:p>
          <a:p>
            <a:pPr marL="0" indent="0">
              <a:buNone/>
            </a:pPr>
            <a:endParaRPr lang="tr-TR" dirty="0"/>
          </a:p>
          <a:p>
            <a:pPr marL="0" indent="0">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Oval 4"/>
          <p:cNvSpPr/>
          <p:nvPr/>
        </p:nvSpPr>
        <p:spPr>
          <a:xfrm>
            <a:off x="2181498" y="1371601"/>
            <a:ext cx="7811588" cy="237744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p:cNvSpPr txBox="1"/>
          <p:nvPr/>
        </p:nvSpPr>
        <p:spPr>
          <a:xfrm>
            <a:off x="3409406" y="4415246"/>
            <a:ext cx="6583680" cy="2031325"/>
          </a:xfrm>
          <a:prstGeom prst="rect">
            <a:avLst/>
          </a:prstGeom>
          <a:noFill/>
        </p:spPr>
        <p:txBody>
          <a:bodyPr wrap="square" rtlCol="0">
            <a:spAutoFit/>
          </a:bodyPr>
          <a:lstStyle/>
          <a:p>
            <a:r>
              <a:rPr lang="tr-TR" dirty="0"/>
              <a:t>Diğer veri </a:t>
            </a:r>
            <a:r>
              <a:rPr lang="tr-TR" dirty="0" err="1"/>
              <a:t>türlerineden</a:t>
            </a:r>
            <a:r>
              <a:rPr lang="tr-TR" dirty="0"/>
              <a:t> </a:t>
            </a:r>
            <a:r>
              <a:rPr lang="tr-TR" dirty="0" err="1"/>
              <a:t>stringe</a:t>
            </a:r>
            <a:r>
              <a:rPr lang="tr-TR" dirty="0"/>
              <a:t> dönüşüm</a:t>
            </a:r>
          </a:p>
          <a:p>
            <a:endParaRPr lang="tr-TR" dirty="0"/>
          </a:p>
          <a:p>
            <a:r>
              <a:rPr lang="tr-TR" b="1" dirty="0">
                <a:solidFill>
                  <a:schemeClr val="accent2">
                    <a:lumMod val="75000"/>
                  </a:schemeClr>
                </a:solidFill>
              </a:rPr>
              <a:t>İNT    FLOAT     LONG      DOUBLE  </a:t>
            </a:r>
          </a:p>
          <a:p>
            <a:endParaRPr lang="tr-TR" b="1" dirty="0">
              <a:solidFill>
                <a:schemeClr val="accent2">
                  <a:lumMod val="75000"/>
                </a:schemeClr>
              </a:solidFill>
            </a:endParaRPr>
          </a:p>
          <a:p>
            <a:endParaRPr lang="tr-TR" b="1" dirty="0">
              <a:solidFill>
                <a:schemeClr val="accent2">
                  <a:lumMod val="75000"/>
                </a:schemeClr>
              </a:solidFill>
            </a:endParaRPr>
          </a:p>
          <a:p>
            <a:endParaRPr lang="tr-TR" b="1" dirty="0">
              <a:solidFill>
                <a:schemeClr val="accent2">
                  <a:lumMod val="75000"/>
                </a:schemeClr>
              </a:solidFill>
            </a:endParaRPr>
          </a:p>
          <a:p>
            <a:r>
              <a:rPr lang="tr-TR" b="1" dirty="0"/>
              <a:t>                      STRİNG</a:t>
            </a:r>
          </a:p>
        </p:txBody>
      </p:sp>
      <p:sp>
        <p:nvSpPr>
          <p:cNvPr id="7" name="Oval 6"/>
          <p:cNvSpPr/>
          <p:nvPr/>
        </p:nvSpPr>
        <p:spPr>
          <a:xfrm>
            <a:off x="2416629" y="3971109"/>
            <a:ext cx="8281851" cy="2521131"/>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3" name="Dirsek Bağlayıcısı 12"/>
          <p:cNvCxnSpPr/>
          <p:nvPr/>
        </p:nvCxnSpPr>
        <p:spPr>
          <a:xfrm>
            <a:off x="3526971" y="2349137"/>
            <a:ext cx="496389" cy="470263"/>
          </a:xfrm>
          <a:prstGeom prst="bentConnector3">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p:nvPr/>
        </p:nvCxnSpPr>
        <p:spPr>
          <a:xfrm>
            <a:off x="5251269" y="5430908"/>
            <a:ext cx="0" cy="617195"/>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412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String</a:t>
            </a:r>
            <a:r>
              <a:rPr lang="tr-TR" dirty="0"/>
              <a:t> Dönüşümleri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86671" y="1384281"/>
            <a:ext cx="9655408" cy="1488551"/>
          </a:xfrm>
        </p:spPr>
        <p:txBody>
          <a:bodyPr>
            <a:normAutofit/>
          </a:bodyPr>
          <a:lstStyle/>
          <a:p>
            <a:pPr algn="just"/>
            <a:r>
              <a:rPr lang="tr-TR" b="1" dirty="0" err="1"/>
              <a:t>ToString</a:t>
            </a:r>
            <a:r>
              <a:rPr lang="tr-TR" b="1" dirty="0"/>
              <a:t>()</a:t>
            </a:r>
            <a:endParaRPr lang="en-US" b="1" dirty="0"/>
          </a:p>
        </p:txBody>
      </p:sp>
      <p:pic>
        <p:nvPicPr>
          <p:cNvPr id="6" name="Resim 5">
            <a:extLst>
              <a:ext uri="{FF2B5EF4-FFF2-40B4-BE49-F238E27FC236}">
                <a16:creationId xmlns:a16="http://schemas.microsoft.com/office/drawing/2014/main" id="{6913407B-A4E4-4371-A175-2D454B830E29}"/>
              </a:ext>
            </a:extLst>
          </p:cNvPr>
          <p:cNvPicPr>
            <a:picLocks noChangeAspect="1"/>
          </p:cNvPicPr>
          <p:nvPr/>
        </p:nvPicPr>
        <p:blipFill>
          <a:blip r:embed="rId2"/>
          <a:stretch>
            <a:fillRect/>
          </a:stretch>
        </p:blipFill>
        <p:spPr>
          <a:xfrm>
            <a:off x="531812" y="1764324"/>
            <a:ext cx="4601217" cy="2705478"/>
          </a:xfrm>
          <a:prstGeom prst="rect">
            <a:avLst/>
          </a:prstGeom>
        </p:spPr>
      </p:pic>
      <p:pic>
        <p:nvPicPr>
          <p:cNvPr id="9" name="Resim 8">
            <a:extLst>
              <a:ext uri="{FF2B5EF4-FFF2-40B4-BE49-F238E27FC236}">
                <a16:creationId xmlns:a16="http://schemas.microsoft.com/office/drawing/2014/main" id="{8E852432-B857-4B37-9CAF-52D333300BFA}"/>
              </a:ext>
            </a:extLst>
          </p:cNvPr>
          <p:cNvPicPr>
            <a:picLocks noChangeAspect="1"/>
          </p:cNvPicPr>
          <p:nvPr/>
        </p:nvPicPr>
        <p:blipFill>
          <a:blip r:embed="rId3"/>
          <a:stretch>
            <a:fillRect/>
          </a:stretch>
        </p:blipFill>
        <p:spPr>
          <a:xfrm>
            <a:off x="6139283" y="1764324"/>
            <a:ext cx="4515480" cy="2705478"/>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6E1A24A3-9A5F-426C-A07A-BD3D781AD40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3" name="Resim 2">
            <a:extLst>
              <a:ext uri="{FF2B5EF4-FFF2-40B4-BE49-F238E27FC236}">
                <a16:creationId xmlns:a16="http://schemas.microsoft.com/office/drawing/2014/main" id="{0A20076B-FCA4-4C03-829B-1316DF104B9F}"/>
              </a:ext>
            </a:extLst>
          </p:cNvPr>
          <p:cNvPicPr>
            <a:picLocks noChangeAspect="1"/>
          </p:cNvPicPr>
          <p:nvPr/>
        </p:nvPicPr>
        <p:blipFill>
          <a:blip r:embed="rId2"/>
          <a:stretch>
            <a:fillRect/>
          </a:stretch>
        </p:blipFill>
        <p:spPr>
          <a:xfrm>
            <a:off x="1953464" y="2194452"/>
            <a:ext cx="5271996" cy="3305199"/>
          </a:xfrm>
          <a:prstGeom prst="rect">
            <a:avLst/>
          </a:prstGeom>
        </p:spPr>
      </p:pic>
      <p:sp>
        <p:nvSpPr>
          <p:cNvPr id="4" name="Metin kutusu 3">
            <a:extLst>
              <a:ext uri="{FF2B5EF4-FFF2-40B4-BE49-F238E27FC236}">
                <a16:creationId xmlns:a16="http://schemas.microsoft.com/office/drawing/2014/main" id="{36AFA71B-209F-46B8-83E2-2D28C5D73000}"/>
              </a:ext>
            </a:extLst>
          </p:cNvPr>
          <p:cNvSpPr txBox="1"/>
          <p:nvPr/>
        </p:nvSpPr>
        <p:spPr>
          <a:xfrm>
            <a:off x="1815548" y="787782"/>
            <a:ext cx="7209182" cy="523220"/>
          </a:xfrm>
          <a:prstGeom prst="rect">
            <a:avLst/>
          </a:prstGeom>
          <a:noFill/>
        </p:spPr>
        <p:txBody>
          <a:bodyPr wrap="square" rtlCol="0">
            <a:spAutoFit/>
          </a:bodyPr>
          <a:lstStyle/>
          <a:p>
            <a:r>
              <a:rPr lang="tr-TR" sz="2800" b="1" dirty="0" err="1"/>
              <a:t>Parse</a:t>
            </a:r>
            <a:endParaRPr lang="tr-TR" sz="2800" b="1" dirty="0"/>
          </a:p>
        </p:txBody>
      </p:sp>
      <p:sp>
        <p:nvSpPr>
          <p:cNvPr id="5" name="Metin kutusu 4">
            <a:extLst>
              <a:ext uri="{FF2B5EF4-FFF2-40B4-BE49-F238E27FC236}">
                <a16:creationId xmlns:a16="http://schemas.microsoft.com/office/drawing/2014/main" id="{9B1412EA-3AE1-44AA-AFB9-11D72CE7D2EC}"/>
              </a:ext>
            </a:extLst>
          </p:cNvPr>
          <p:cNvSpPr txBox="1"/>
          <p:nvPr/>
        </p:nvSpPr>
        <p:spPr>
          <a:xfrm>
            <a:off x="1953464" y="1510748"/>
            <a:ext cx="6859232" cy="369332"/>
          </a:xfrm>
          <a:prstGeom prst="rect">
            <a:avLst/>
          </a:prstGeom>
          <a:noFill/>
        </p:spPr>
        <p:txBody>
          <a:bodyPr wrap="square" rtlCol="0">
            <a:spAutoFit/>
          </a:bodyPr>
          <a:lstStyle/>
          <a:p>
            <a:r>
              <a:rPr lang="tr-TR" dirty="0" err="1"/>
              <a:t>parse</a:t>
            </a:r>
            <a:r>
              <a:rPr lang="tr-TR" dirty="0"/>
              <a:t> ile de </a:t>
            </a:r>
            <a:r>
              <a:rPr lang="tr-TR" dirty="0" err="1"/>
              <a:t>string</a:t>
            </a:r>
            <a:r>
              <a:rPr lang="tr-TR" dirty="0"/>
              <a:t> türündeki </a:t>
            </a:r>
            <a:r>
              <a:rPr lang="tr-TR" dirty="0" err="1"/>
              <a:t>işlemlerii</a:t>
            </a:r>
            <a:r>
              <a:rPr lang="tr-TR" dirty="0"/>
              <a:t> sayısala dönüştürebiliriz. </a:t>
            </a:r>
          </a:p>
        </p:txBody>
      </p:sp>
    </p:spTree>
    <p:extLst>
      <p:ext uri="{BB962C8B-B14F-4D97-AF65-F5344CB8AC3E}">
        <p14:creationId xmlns:p14="http://schemas.microsoft.com/office/powerpoint/2010/main" val="85106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Convert.ToString</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İçerik Yer Tutucusu 5">
            <a:extLst>
              <a:ext uri="{FF2B5EF4-FFF2-40B4-BE49-F238E27FC236}">
                <a16:creationId xmlns:a16="http://schemas.microsoft.com/office/drawing/2014/main" id="{8D495D8C-AA1E-4D12-9D52-2B6E18C6C8C4}"/>
              </a:ext>
            </a:extLst>
          </p:cNvPr>
          <p:cNvPicPr>
            <a:picLocks noGrp="1" noChangeAspect="1"/>
          </p:cNvPicPr>
          <p:nvPr>
            <p:ph idx="1"/>
          </p:nvPr>
        </p:nvPicPr>
        <p:blipFill>
          <a:blip r:embed="rId2"/>
          <a:stretch>
            <a:fillRect/>
          </a:stretch>
        </p:blipFill>
        <p:spPr>
          <a:xfrm>
            <a:off x="1428112" y="1323731"/>
            <a:ext cx="6144754" cy="4210538"/>
          </a:xfrm>
        </p:spPr>
      </p:pic>
    </p:spTree>
    <p:extLst>
      <p:ext uri="{BB962C8B-B14F-4D97-AF65-F5344CB8AC3E}">
        <p14:creationId xmlns:p14="http://schemas.microsoft.com/office/powerpoint/2010/main" val="527634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Stringden diğer veri tiplerine;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6" name="Resim 5">
            <a:extLst>
              <a:ext uri="{FF2B5EF4-FFF2-40B4-BE49-F238E27FC236}">
                <a16:creationId xmlns:a16="http://schemas.microsoft.com/office/drawing/2014/main" id="{1656D8AA-9278-4B5F-BDEF-F0C0EDBDF62E}"/>
              </a:ext>
            </a:extLst>
          </p:cNvPr>
          <p:cNvPicPr>
            <a:picLocks noChangeAspect="1"/>
          </p:cNvPicPr>
          <p:nvPr/>
        </p:nvPicPr>
        <p:blipFill>
          <a:blip r:embed="rId2"/>
          <a:stretch>
            <a:fillRect/>
          </a:stretch>
        </p:blipFill>
        <p:spPr>
          <a:xfrm>
            <a:off x="2316355" y="2318255"/>
            <a:ext cx="6706978" cy="3915635"/>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395EA4-94C3-4B62-B601-9059F321B3A7}"/>
              </a:ext>
            </a:extLst>
          </p:cNvPr>
          <p:cNvSpPr>
            <a:spLocks noGrp="1"/>
          </p:cNvSpPr>
          <p:nvPr>
            <p:ph type="title"/>
          </p:nvPr>
        </p:nvSpPr>
        <p:spPr>
          <a:xfrm>
            <a:off x="1505243" y="618978"/>
            <a:ext cx="9999369" cy="1286022"/>
          </a:xfrm>
        </p:spPr>
        <p:txBody>
          <a:bodyPr>
            <a:normAutofit fontScale="90000"/>
          </a:bodyPr>
          <a:lstStyle/>
          <a:p>
            <a:r>
              <a:rPr lang="tr-TR" noProof="1"/>
              <a:t>ToString() ile Convert.ToString() Arasındaki Fark</a:t>
            </a:r>
            <a:br>
              <a:rPr lang="tr-TR" dirty="0"/>
            </a:br>
            <a:endParaRPr lang="tr-TR" dirty="0"/>
          </a:p>
        </p:txBody>
      </p:sp>
      <p:sp>
        <p:nvSpPr>
          <p:cNvPr id="3" name="İçerik Yer Tutucusu 2">
            <a:extLst>
              <a:ext uri="{FF2B5EF4-FFF2-40B4-BE49-F238E27FC236}">
                <a16:creationId xmlns:a16="http://schemas.microsoft.com/office/drawing/2014/main" id="{A2E3ECFF-0FB2-4977-8ADC-3778ED0ADB9C}"/>
              </a:ext>
            </a:extLst>
          </p:cNvPr>
          <p:cNvSpPr>
            <a:spLocks noGrp="1"/>
          </p:cNvSpPr>
          <p:nvPr>
            <p:ph idx="1"/>
          </p:nvPr>
        </p:nvSpPr>
        <p:spPr>
          <a:xfrm>
            <a:off x="1631851" y="1336431"/>
            <a:ext cx="2900979" cy="5022166"/>
          </a:xfrm>
        </p:spPr>
        <p:txBody>
          <a:bodyPr>
            <a:normAutofit lnSpcReduction="10000"/>
          </a:bodyPr>
          <a:lstStyle/>
          <a:p>
            <a:endParaRPr lang="tr-TR" dirty="0"/>
          </a:p>
          <a:p>
            <a:endParaRPr lang="tr-TR" noProof="1"/>
          </a:p>
          <a:p>
            <a:r>
              <a:rPr lang="tr-TR" noProof="1"/>
              <a:t>İki method da string’e dönüştürme işlemi için kullanılır ancak aralarında ufak bir fark mevcuttur. Eğer dönüşüm yapılacak obje değeri null ise .ToString() ile yapılan dönüştürme işleminde NULL Reference Exception verirken, Convert.ToString() ile yapılan dönüşümde exception vermez.</a:t>
            </a:r>
          </a:p>
          <a:p>
            <a:endParaRPr lang="tr-TR" dirty="0"/>
          </a:p>
          <a:p>
            <a:endParaRPr lang="tr-TR" dirty="0"/>
          </a:p>
        </p:txBody>
      </p:sp>
      <p:sp>
        <p:nvSpPr>
          <p:cNvPr id="4" name="Slayt Numarası Yer Tutucusu 3">
            <a:extLst>
              <a:ext uri="{FF2B5EF4-FFF2-40B4-BE49-F238E27FC236}">
                <a16:creationId xmlns:a16="http://schemas.microsoft.com/office/drawing/2014/main" id="{7A59B39B-A51E-4BA7-BE30-E5D221371C0A}"/>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6" name="Resim 5">
            <a:extLst>
              <a:ext uri="{FF2B5EF4-FFF2-40B4-BE49-F238E27FC236}">
                <a16:creationId xmlns:a16="http://schemas.microsoft.com/office/drawing/2014/main" id="{C9FAD13D-ED04-4AF6-B4F0-0B04E4C3CDD7}"/>
              </a:ext>
            </a:extLst>
          </p:cNvPr>
          <p:cNvPicPr>
            <a:picLocks noChangeAspect="1"/>
          </p:cNvPicPr>
          <p:nvPr/>
        </p:nvPicPr>
        <p:blipFill>
          <a:blip r:embed="rId2"/>
          <a:stretch>
            <a:fillRect/>
          </a:stretch>
        </p:blipFill>
        <p:spPr>
          <a:xfrm>
            <a:off x="4532831" y="1828576"/>
            <a:ext cx="7659169" cy="3200847"/>
          </a:xfrm>
          <a:prstGeom prst="rect">
            <a:avLst/>
          </a:prstGeom>
        </p:spPr>
      </p:pic>
    </p:spTree>
    <p:extLst>
      <p:ext uri="{BB962C8B-B14F-4D97-AF65-F5344CB8AC3E}">
        <p14:creationId xmlns:p14="http://schemas.microsoft.com/office/powerpoint/2010/main" val="95709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noProof="1"/>
              <a:t>String veri tipi (sınıfı)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54242" y="1304144"/>
            <a:ext cx="7350041" cy="5553856"/>
          </a:xfrm>
        </p:spPr>
        <p:txBody>
          <a:bodyPr>
            <a:normAutofit fontScale="55000" lnSpcReduction="20000"/>
          </a:bodyPr>
          <a:lstStyle/>
          <a:p>
            <a:pPr marL="0" indent="0" algn="just">
              <a:buNone/>
            </a:pPr>
            <a:r>
              <a:rPr lang="ru-RU" sz="3300" noProof="1"/>
              <a:t>Türkçe’de dizgi anlamına gelmektedir.</a:t>
            </a:r>
          </a:p>
          <a:p>
            <a:pPr marL="0" indent="0" algn="just">
              <a:buNone/>
            </a:pPr>
            <a:r>
              <a:rPr lang="ru-RU" sz="3300" noProof="1"/>
              <a:t>String veri tipi C#’ın en önemli ve temel diyebileceğimiz veri tiplerinden biridir.</a:t>
            </a:r>
          </a:p>
          <a:p>
            <a:pPr marL="0" indent="0" algn="just">
              <a:buNone/>
            </a:pPr>
            <a:r>
              <a:rPr lang="ru-RU" sz="3300" noProof="1"/>
              <a:t>String; C# üzerinde bir metin, bir paragraf, belki bir roman şeklinde, uzunluğu kullandığınız bellek boyutuyla sınırlı olmak şartıyla, istediğimiz uzunluktaki veriyi tutan veri tipidir.</a:t>
            </a:r>
          </a:p>
          <a:p>
            <a:pPr marL="0" indent="0" algn="just">
              <a:buNone/>
            </a:pPr>
            <a:r>
              <a:rPr lang="ru-RU" sz="3300" noProof="1"/>
              <a:t>String türü, karakterleri char türünden olan bir dizi yapısıdır.Bellekte saklanma şekilleri dizileri anımsatır ancak dizilerden biraz farklıdır.</a:t>
            </a:r>
          </a:p>
          <a:p>
            <a:pPr marL="0" indent="0" algn="just">
              <a:buNone/>
            </a:pPr>
            <a:endParaRPr lang="ru-RU" sz="3300" noProof="1"/>
          </a:p>
          <a:p>
            <a:pPr marL="0" indent="0" algn="just">
              <a:buNone/>
            </a:pPr>
            <a:r>
              <a:rPr lang="ru-RU" sz="3300" noProof="1">
                <a:latin typeface="Courier New" panose="02070309020205020404" pitchFamily="49" charset="0"/>
                <a:cs typeface="Courier New" panose="02070309020205020404" pitchFamily="49" charset="0"/>
              </a:rPr>
              <a:t>string yazi;</a:t>
            </a:r>
          </a:p>
          <a:p>
            <a:pPr marL="0" indent="0" algn="just">
              <a:buNone/>
            </a:pPr>
            <a:endParaRPr lang="ru-RU" sz="3300" noProof="1"/>
          </a:p>
          <a:p>
            <a:pPr marL="0" indent="0" algn="just">
              <a:buNone/>
            </a:pPr>
            <a:r>
              <a:rPr lang="ru-RU" sz="3300" noProof="1"/>
              <a:t>yazi, string türünde bir değişkendir. Her string  bir nesnedir ve System.String sınıfından üretilir. Eğer System kütüphanesi sınıf dosyasına eklenirse bu şekilde kullanım olabilir. Eğer eklenmemişse aşağıdaki gibi string nesnesi yaratılabilir.</a:t>
            </a:r>
          </a:p>
          <a:p>
            <a:pPr marL="0" indent="0" algn="just">
              <a:buNone/>
            </a:pPr>
            <a:endParaRPr lang="ru-RU" sz="3300" noProof="1"/>
          </a:p>
          <a:p>
            <a:pPr marL="0" indent="0" algn="just">
              <a:buNone/>
            </a:pPr>
            <a:r>
              <a:rPr lang="ru-RU" sz="3300" noProof="1">
                <a:latin typeface="Courier New" panose="02070309020205020404" pitchFamily="49" charset="0"/>
                <a:cs typeface="Courier New" panose="02070309020205020404" pitchFamily="49" charset="0"/>
              </a:rPr>
              <a:t>System.String </a:t>
            </a:r>
            <a:r>
              <a:rPr lang="tr-TR" sz="3300" noProof="1">
                <a:latin typeface="Courier New" panose="02070309020205020404" pitchFamily="49" charset="0"/>
                <a:cs typeface="Courier New" panose="02070309020205020404" pitchFamily="49" charset="0"/>
              </a:rPr>
              <a:t>y</a:t>
            </a:r>
            <a:r>
              <a:rPr lang="ru-RU" sz="3300" noProof="1">
                <a:latin typeface="Courier New" panose="02070309020205020404" pitchFamily="49" charset="0"/>
                <a:cs typeface="Courier New" panose="02070309020205020404" pitchFamily="49" charset="0"/>
              </a:rPr>
              <a:t>azi;</a:t>
            </a:r>
          </a:p>
          <a:p>
            <a:pPr marL="0" indent="0" algn="just">
              <a:buNone/>
            </a:pP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504283" y="159935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marL="0" indent="0" algn="just">
              <a:buNone/>
            </a:pPr>
            <a:r>
              <a:rPr lang="ru-RU" noProof="1"/>
              <a:t>Stringler .NET Framework içerisinde immutable olarak tanımlanmıştır.</a:t>
            </a:r>
          </a:p>
          <a:p>
            <a:pPr marL="0" indent="0" algn="just">
              <a:buNone/>
            </a:pPr>
            <a:r>
              <a:rPr lang="ru-RU" noProof="1"/>
              <a:t>Stringlerin NULL kontrolü yapıldıktan sonra işlemlere tabi tutulması daha sağlam olucaktır</a:t>
            </a:r>
          </a:p>
          <a:p>
            <a:pPr marL="0" indent="0" algn="just">
              <a:buNone/>
            </a:pPr>
            <a:r>
              <a:rPr lang="ru-RU" noProof="1"/>
              <a:t>Stringler ile yapılan birleştirme işlemlerinde + kullanımı performans açısından vermli değildir.</a:t>
            </a:r>
          </a:p>
          <a:p>
            <a:pPr marL="0" indent="0" algn="just">
              <a:buNone/>
            </a:pPr>
            <a:r>
              <a:rPr lang="ru-RU" noProof="1"/>
              <a:t>String metotlarla yapılan işlemler bellek hem de kolaylık açısından çoğunlukla daha iyidir.</a:t>
            </a:r>
          </a:p>
          <a:p>
            <a:pPr marL="0" indent="0" algn="just">
              <a:buNone/>
            </a:pPr>
            <a:r>
              <a:rPr lang="ru-RU" noProof="1"/>
              <a:t> Bir objeyi stringe dönüştürmek için Convert.ToString() methodunu kullanmak pratikçedir.</a:t>
            </a:r>
          </a:p>
          <a:p>
            <a:pPr marL="0" indent="0" algn="just">
              <a:buNone/>
            </a:pPr>
            <a:endParaRPr lang="tr-TR" dirty="0"/>
          </a:p>
        </p:txBody>
      </p:sp>
    </p:spTree>
    <p:extLst>
      <p:ext uri="{BB962C8B-B14F-4D97-AF65-F5344CB8AC3E}">
        <p14:creationId xmlns:p14="http://schemas.microsoft.com/office/powerpoint/2010/main" val="2697588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84120" y="1447800"/>
            <a:ext cx="9020492" cy="5204956"/>
          </a:xfrm>
        </p:spPr>
        <p:txBody>
          <a:bodyPr>
            <a:normAutofit/>
          </a:bodyPr>
          <a:lstStyle/>
          <a:p>
            <a:pPr>
              <a:buFont typeface="Arial" panose="020B0604020202020204" pitchFamily="34" charset="0"/>
              <a:buChar char="•"/>
            </a:pPr>
            <a:r>
              <a:rPr lang="tr-TR" dirty="0">
                <a:hlinkClick r:id="rId2"/>
              </a:rPr>
              <a:t>https://www.w3schools.com/cs/cs_strings.asp</a:t>
            </a:r>
          </a:p>
          <a:p>
            <a:pPr>
              <a:buFont typeface="Arial" panose="020B0604020202020204" pitchFamily="34" charset="0"/>
              <a:buChar char="•"/>
            </a:pPr>
            <a:r>
              <a:rPr lang="tr-TR" dirty="0">
                <a:hlinkClick r:id="rId2"/>
              </a:rPr>
              <a:t>https://www.youtube.com/watch?v=j8QODekVo58</a:t>
            </a:r>
            <a:endParaRPr lang="tr-TR" dirty="0"/>
          </a:p>
          <a:p>
            <a:pPr>
              <a:buFont typeface="Arial" panose="020B0604020202020204" pitchFamily="34" charset="0"/>
              <a:buChar char="•"/>
            </a:pPr>
            <a:r>
              <a:rPr lang="tr-TR" dirty="0">
                <a:hlinkClick r:id="rId3"/>
              </a:rPr>
              <a:t>https://bilgisayardershanesi.com/bilgisayar_dersleri/csharp-string-veri-turleri.html</a:t>
            </a:r>
            <a:endParaRPr lang="tr-TR" dirty="0"/>
          </a:p>
          <a:p>
            <a:pPr>
              <a:buFont typeface="Arial" panose="020B0604020202020204" pitchFamily="34" charset="0"/>
              <a:buChar char="•"/>
            </a:pPr>
            <a:r>
              <a:rPr lang="tr-TR" dirty="0">
                <a:hlinkClick r:id="rId4"/>
              </a:rPr>
              <a:t>https://mustafabukulmez.com/2020/04/23/c-string-islemleri-orneklerle-anlatim/</a:t>
            </a:r>
            <a:endParaRPr lang="tr-TR" dirty="0"/>
          </a:p>
          <a:p>
            <a:pPr>
              <a:buFont typeface="Arial" panose="020B0604020202020204" pitchFamily="34" charset="0"/>
              <a:buChar char="•"/>
            </a:pPr>
            <a:r>
              <a:rPr lang="tr-TR" dirty="0">
                <a:hlinkClick r:id="rId5"/>
              </a:rPr>
              <a:t>http://www.baskent.edu.tr/~tkaracay/etudio/ders/prg/csharp/ch05.pdf</a:t>
            </a:r>
            <a:endParaRPr lang="tr-TR" dirty="0"/>
          </a:p>
          <a:p>
            <a:pPr>
              <a:buFont typeface="Arial" panose="020B0604020202020204" pitchFamily="34" charset="0"/>
              <a:buChar char="•"/>
            </a:pPr>
            <a:r>
              <a:rPr lang="tr-TR" dirty="0">
                <a:hlinkClick r:id="rId6"/>
              </a:rPr>
              <a:t>https://www.youtube.com/watch?v=RBmb6Re8wos</a:t>
            </a:r>
            <a:endParaRPr lang="tr-TR" dirty="0"/>
          </a:p>
          <a:p>
            <a:pPr>
              <a:buFont typeface="Arial" panose="020B0604020202020204" pitchFamily="34" charset="0"/>
              <a:buChar char="•"/>
            </a:pPr>
            <a:r>
              <a:rPr lang="tr-TR" dirty="0">
                <a:hlinkClick r:id="rId7"/>
              </a:rPr>
              <a:t>https://muratbilginer.net/c-egitimleri-10-veri-tipleri-2-string/</a:t>
            </a:r>
            <a:endParaRPr lang="tr-TR" dirty="0"/>
          </a:p>
          <a:p>
            <a:pPr>
              <a:buFont typeface="Arial" panose="020B0604020202020204" pitchFamily="34" charset="0"/>
              <a:buChar char="•"/>
            </a:pPr>
            <a:r>
              <a:rPr lang="tr-TR" dirty="0">
                <a:hlinkClick r:id="rId8"/>
              </a:rPr>
              <a:t>http://www.mku.edu.tr/files/1874-8073aa76-3303-473a-9f28-2ac8face3cc8.pdf</a:t>
            </a:r>
            <a:endParaRPr lang="tr-TR" dirty="0"/>
          </a:p>
          <a:p>
            <a:pPr>
              <a:buFont typeface="Arial" panose="020B0604020202020204" pitchFamily="34" charset="0"/>
              <a:buChar char="•"/>
            </a:pPr>
            <a:r>
              <a:rPr lang="tr-TR" dirty="0">
                <a:hlinkClick r:id="rId9"/>
              </a:rPr>
              <a:t>https://yazilim.cevapsitesi.com/Sorular/16/cSharp-da-kullanilan-string-ve-string-tipleri-arasinda-ne-fark-var</a:t>
            </a:r>
            <a:endParaRPr lang="tr-TR" dirty="0"/>
          </a:p>
          <a:p>
            <a:pPr>
              <a:buFont typeface="Arial" panose="020B0604020202020204" pitchFamily="34" charset="0"/>
              <a:buChar char="•"/>
            </a:pPr>
            <a:r>
              <a:rPr lang="tr-TR" dirty="0">
                <a:hlinkClick r:id="rId10"/>
              </a:rPr>
              <a:t>https://www.yazilimkodlama.com/c-2/c-string-metotlar/</a:t>
            </a: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a:buFont typeface="Arial" panose="020B0604020202020204" pitchFamily="34" charset="0"/>
              <a:buChar char="•"/>
            </a:pPr>
            <a:endParaRPr lang="tr-TR" dirty="0"/>
          </a:p>
          <a:p>
            <a:pPr marL="0" indent="0">
              <a:buNone/>
            </a:pP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2"/>
            <a:extLst>
              <a:ext uri="{FF2B5EF4-FFF2-40B4-BE49-F238E27FC236}">
                <a16:creationId xmlns:a16="http://schemas.microsoft.com/office/drawing/2014/main" id="{E615FC51-021C-4530-9CCB-7B39F7838C2C}"/>
              </a:ext>
            </a:extLst>
          </p:cNvPr>
          <p:cNvPicPr>
            <a:picLocks noChangeAspect="1"/>
          </p:cNvPicPr>
          <p:nvPr/>
        </p:nvPicPr>
        <p:blipFill>
          <a:blip r:embed="rId13"/>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4">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687227" y="4405158"/>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5872293" y="4529540"/>
            <a:ext cx="5972961" cy="201587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sz="1600" b="1" dirty="0">
                <a:solidFill>
                  <a:schemeClr val="tx1"/>
                </a:solidFill>
              </a:rPr>
              <a:t>Gamze Meryem Kaya 1911404016</a:t>
            </a:r>
            <a:br>
              <a:rPr lang="tr-TR" b="1" dirty="0">
                <a:solidFill>
                  <a:schemeClr val="tx1"/>
                </a:solidFill>
              </a:rPr>
            </a:br>
            <a:r>
              <a:rPr lang="tr-TR" dirty="0">
                <a:solidFill>
                  <a:schemeClr val="tx1"/>
                </a:solidFill>
              </a:rPr>
              <a:t>E-posta                       : gamzemrym712@gmail.com</a:t>
            </a:r>
          </a:p>
          <a:p>
            <a:r>
              <a:rPr lang="tr-TR" dirty="0">
                <a:solidFill>
                  <a:schemeClr val="tx1"/>
                </a:solidFill>
              </a:rPr>
              <a:t>Tarih                            : 03/06/2021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Char veri türü</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4271160" cy="3208700"/>
          </a:xfrm>
        </p:spPr>
        <p:txBody>
          <a:bodyPr>
            <a:normAutofit/>
          </a:bodyPr>
          <a:lstStyle/>
          <a:p>
            <a:pPr marL="0" indent="0">
              <a:buNone/>
            </a:pPr>
            <a:r>
              <a:rPr lang="tr-TR" sz="1500" noProof="1"/>
              <a:t>Character kelimesi o programda kullanılan bütün harf rakam ve simgeleri kapsar.</a:t>
            </a:r>
          </a:p>
          <a:p>
            <a:pPr marL="0" indent="0">
              <a:buNone/>
            </a:pPr>
            <a:r>
              <a:rPr lang="tr-TR" sz="1500" noProof="1"/>
              <a:t>C#dilinde character  kısaca char olarak kullanılır.</a:t>
            </a:r>
          </a:p>
          <a:p>
            <a:pPr marL="0" indent="0">
              <a:buNone/>
            </a:pPr>
            <a:r>
              <a:rPr lang="tr-TR" sz="1500" noProof="1"/>
              <a:t>Tek karakter saklamak için kullanılır.Atanacak karakter  tek tırnak (‘ ‘) içine yazılır.</a:t>
            </a:r>
          </a:p>
          <a:p>
            <a:pPr marL="0" indent="0">
              <a:buNone/>
            </a:pPr>
            <a:r>
              <a:rPr lang="tr-TR" sz="1500" noProof="1"/>
              <a:t>Bellekte kapladığı alan 2 Byte dır.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a:extLst>
              <a:ext uri="{FF2B5EF4-FFF2-40B4-BE49-F238E27FC236}">
                <a16:creationId xmlns:a16="http://schemas.microsoft.com/office/drawing/2014/main" id="{27D71486-B177-4A7B-9054-BCC8C5860971}"/>
              </a:ext>
            </a:extLst>
          </p:cNvPr>
          <p:cNvPicPr>
            <a:picLocks noChangeAspect="1"/>
          </p:cNvPicPr>
          <p:nvPr/>
        </p:nvPicPr>
        <p:blipFill>
          <a:blip r:embed="rId2"/>
          <a:stretch>
            <a:fillRect/>
          </a:stretch>
        </p:blipFill>
        <p:spPr>
          <a:xfrm>
            <a:off x="6096000" y="1264555"/>
            <a:ext cx="5247463" cy="3792991"/>
          </a:xfrm>
          <a:prstGeom prst="rect">
            <a:avLst/>
          </a:prstGeom>
        </p:spPr>
      </p:pic>
      <p:sp>
        <p:nvSpPr>
          <p:cNvPr id="7" name="Metin kutusu 6">
            <a:extLst>
              <a:ext uri="{FF2B5EF4-FFF2-40B4-BE49-F238E27FC236}">
                <a16:creationId xmlns:a16="http://schemas.microsoft.com/office/drawing/2014/main" id="{C794BA0D-1E36-47AC-8083-2AB5F64FD7AC}"/>
              </a:ext>
            </a:extLst>
          </p:cNvPr>
          <p:cNvSpPr txBox="1"/>
          <p:nvPr/>
        </p:nvSpPr>
        <p:spPr>
          <a:xfrm>
            <a:off x="6438631" y="5183922"/>
            <a:ext cx="4863150" cy="323165"/>
          </a:xfrm>
          <a:prstGeom prst="rect">
            <a:avLst/>
          </a:prstGeom>
          <a:noFill/>
        </p:spPr>
        <p:txBody>
          <a:bodyPr wrap="square" rtlCol="0">
            <a:spAutoFit/>
          </a:bodyPr>
          <a:lstStyle/>
          <a:p>
            <a:r>
              <a:rPr lang="tr-TR" sz="1500" dirty="0"/>
              <a:t>Console ekranında G harfi gözükecektir</a:t>
            </a:r>
          </a:p>
        </p:txBody>
      </p:sp>
      <p:pic>
        <p:nvPicPr>
          <p:cNvPr id="9" name="Resim 8">
            <a:extLst>
              <a:ext uri="{FF2B5EF4-FFF2-40B4-BE49-F238E27FC236}">
                <a16:creationId xmlns:a16="http://schemas.microsoft.com/office/drawing/2014/main" id="{0A44C161-DC96-4CC3-B39A-37BE5BCEE62F}"/>
              </a:ext>
            </a:extLst>
          </p:cNvPr>
          <p:cNvPicPr>
            <a:picLocks noChangeAspect="1"/>
          </p:cNvPicPr>
          <p:nvPr/>
        </p:nvPicPr>
        <p:blipFill>
          <a:blip r:embed="rId3"/>
          <a:stretch>
            <a:fillRect/>
          </a:stretch>
        </p:blipFill>
        <p:spPr>
          <a:xfrm>
            <a:off x="3165289" y="5553254"/>
            <a:ext cx="8472640" cy="1077819"/>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String oluşturma-kullanım </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26434" y="1744300"/>
            <a:ext cx="3220279" cy="3026483"/>
          </a:xfrm>
        </p:spPr>
        <p:txBody>
          <a:bodyPr>
            <a:normAutofit/>
          </a:bodyPr>
          <a:lstStyle/>
          <a:p>
            <a:pPr marL="0" indent="0">
              <a:buNone/>
            </a:pPr>
            <a:r>
              <a:rPr lang="tr-TR" sz="1500" noProof="1"/>
              <a:t>Char veri tipinin yeterli olamayacağı kelime, cümle, paragraf gibi metinleri c# da string veri tipi ile oluşturulur. </a:t>
            </a:r>
          </a:p>
          <a:p>
            <a:pPr marL="0" indent="0">
              <a:buNone/>
            </a:pPr>
            <a:r>
              <a:rPr lang="tr-TR" sz="1500" noProof="1"/>
              <a:t>Harf ,rakam,işaretin yanı sıra char tiplerinden oluşabilecek her dizi de string ifade eder.</a:t>
            </a:r>
          </a:p>
          <a:p>
            <a:pPr marL="0" indent="0">
              <a:buNone/>
            </a:pPr>
            <a:r>
              <a:rPr lang="tr-TR" sz="1500" noProof="1"/>
              <a:t>Çift tırnak içerinde gösterilir.</a:t>
            </a:r>
          </a:p>
          <a:p>
            <a:pPr marL="0" indent="0">
              <a:buNone/>
            </a:pPr>
            <a:endParaRPr lang="tr-TR" dirty="0"/>
          </a:p>
          <a:p>
            <a:pPr marL="0" indent="0">
              <a:buNone/>
            </a:pP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Resim 6">
            <a:extLst>
              <a:ext uri="{FF2B5EF4-FFF2-40B4-BE49-F238E27FC236}">
                <a16:creationId xmlns:a16="http://schemas.microsoft.com/office/drawing/2014/main" id="{8B87FCDF-5810-452C-B13F-17F17C1402B7}"/>
              </a:ext>
            </a:extLst>
          </p:cNvPr>
          <p:cNvPicPr>
            <a:picLocks noChangeAspect="1"/>
          </p:cNvPicPr>
          <p:nvPr/>
        </p:nvPicPr>
        <p:blipFill>
          <a:blip r:embed="rId2"/>
          <a:stretch>
            <a:fillRect/>
          </a:stretch>
        </p:blipFill>
        <p:spPr>
          <a:xfrm>
            <a:off x="4662498" y="1744300"/>
            <a:ext cx="5782482" cy="2333951"/>
          </a:xfrm>
          <a:prstGeom prst="rect">
            <a:avLst/>
          </a:prstGeom>
        </p:spPr>
      </p:pic>
      <p:sp>
        <p:nvSpPr>
          <p:cNvPr id="10" name="Metin kutusu 9">
            <a:extLst>
              <a:ext uri="{FF2B5EF4-FFF2-40B4-BE49-F238E27FC236}">
                <a16:creationId xmlns:a16="http://schemas.microsoft.com/office/drawing/2014/main" id="{0954364C-406D-48DA-BCBC-79C1CAAA00E9}"/>
              </a:ext>
            </a:extLst>
          </p:cNvPr>
          <p:cNvSpPr txBox="1"/>
          <p:nvPr/>
        </p:nvSpPr>
        <p:spPr>
          <a:xfrm>
            <a:off x="4549400" y="4078251"/>
            <a:ext cx="6955212" cy="338554"/>
          </a:xfrm>
          <a:prstGeom prst="rect">
            <a:avLst/>
          </a:prstGeom>
          <a:noFill/>
        </p:spPr>
        <p:txBody>
          <a:bodyPr wrap="square" rtlCol="0">
            <a:spAutoFit/>
          </a:bodyPr>
          <a:lstStyle/>
          <a:p>
            <a:r>
              <a:rPr lang="tr-TR" sz="1600" noProof="1"/>
              <a:t>Console çıktısı Neneye Dayalı Programlamaya Hoşgeldiniz olacaktır</a:t>
            </a:r>
            <a:r>
              <a:rPr lang="tr-TR" sz="1600" dirty="0"/>
              <a:t>.</a:t>
            </a:r>
          </a:p>
        </p:txBody>
      </p:sp>
      <p:pic>
        <p:nvPicPr>
          <p:cNvPr id="12" name="Resim 11">
            <a:extLst>
              <a:ext uri="{FF2B5EF4-FFF2-40B4-BE49-F238E27FC236}">
                <a16:creationId xmlns:a16="http://schemas.microsoft.com/office/drawing/2014/main" id="{2F6DFD26-857C-4366-9B8C-C807B4F2947C}"/>
              </a:ext>
            </a:extLst>
          </p:cNvPr>
          <p:cNvPicPr>
            <a:picLocks noChangeAspect="1"/>
          </p:cNvPicPr>
          <p:nvPr/>
        </p:nvPicPr>
        <p:blipFill>
          <a:blip r:embed="rId3"/>
          <a:stretch>
            <a:fillRect/>
          </a:stretch>
        </p:blipFill>
        <p:spPr>
          <a:xfrm>
            <a:off x="2884776" y="4990649"/>
            <a:ext cx="9307224" cy="743054"/>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String </a:t>
            </a:r>
            <a:r>
              <a:rPr lang="en-US" dirty="0" err="1"/>
              <a:t>Kullanımı-Oluşturma</a:t>
            </a:r>
            <a:endParaRPr lang="en-US" dirty="0"/>
          </a:p>
        </p:txBody>
      </p:sp>
      <p:sp>
        <p:nvSpPr>
          <p:cNvPr id="3" name="İçerik Yer Tutucusu 2"/>
          <p:cNvSpPr>
            <a:spLocks noGrp="1"/>
          </p:cNvSpPr>
          <p:nvPr>
            <p:ph idx="1"/>
          </p:nvPr>
        </p:nvSpPr>
        <p:spPr>
          <a:xfrm>
            <a:off x="817419" y="1270280"/>
            <a:ext cx="10687194" cy="5587720"/>
          </a:xfrm>
        </p:spPr>
        <p:txBody>
          <a:bodyPr>
            <a:normAutofit/>
          </a:bodyPr>
          <a:lstStyle/>
          <a:p>
            <a:pPr marL="0" indent="0">
              <a:buNone/>
            </a:pPr>
            <a:r>
              <a:rPr lang="tr-TR" sz="1500" b="1" dirty="0"/>
              <a:t>1.KULLANIM                                                                          2.KULLANIM</a:t>
            </a:r>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a:p>
            <a:pPr marL="0" indent="0">
              <a:buNone/>
            </a:pPr>
            <a:endParaRPr lang="tr-TR" sz="1500" b="1"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32" y="1761758"/>
            <a:ext cx="3467584" cy="2619741"/>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03" y="5516415"/>
            <a:ext cx="1182423" cy="454622"/>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325" y="1723653"/>
            <a:ext cx="4182059" cy="2657846"/>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9325" y="5423901"/>
            <a:ext cx="946366" cy="452460"/>
          </a:xfrm>
          <a:prstGeom prst="rect">
            <a:avLst/>
          </a:prstGeom>
        </p:spPr>
      </p:pic>
    </p:spTree>
    <p:extLst>
      <p:ext uri="{BB962C8B-B14F-4D97-AF65-F5344CB8AC3E}">
        <p14:creationId xmlns:p14="http://schemas.microsoft.com/office/powerpoint/2010/main" val="49730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B6E65B95-2C05-4D11-B1F8-68BA64B60C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Metin kutusu 2">
            <a:extLst>
              <a:ext uri="{FF2B5EF4-FFF2-40B4-BE49-F238E27FC236}">
                <a16:creationId xmlns:a16="http://schemas.microsoft.com/office/drawing/2014/main" id="{F3B9DEC1-D0C8-42A6-9A81-13D88187FFDF}"/>
              </a:ext>
            </a:extLst>
          </p:cNvPr>
          <p:cNvSpPr txBox="1"/>
          <p:nvPr/>
        </p:nvSpPr>
        <p:spPr>
          <a:xfrm>
            <a:off x="2875721" y="629687"/>
            <a:ext cx="7513983" cy="707886"/>
          </a:xfrm>
          <a:prstGeom prst="rect">
            <a:avLst/>
          </a:prstGeom>
          <a:noFill/>
        </p:spPr>
        <p:txBody>
          <a:bodyPr wrap="square" rtlCol="0">
            <a:spAutoFit/>
          </a:bodyPr>
          <a:lstStyle/>
          <a:p>
            <a:r>
              <a:rPr lang="tr-TR" sz="4000" b="1" noProof="1">
                <a:solidFill>
                  <a:schemeClr val="accent2">
                    <a:lumMod val="75000"/>
                  </a:schemeClr>
                </a:solidFill>
              </a:rPr>
              <a:t>System.String-string farkı</a:t>
            </a:r>
          </a:p>
        </p:txBody>
      </p:sp>
      <p:sp>
        <p:nvSpPr>
          <p:cNvPr id="5" name="Metin kutusu 4">
            <a:extLst>
              <a:ext uri="{FF2B5EF4-FFF2-40B4-BE49-F238E27FC236}">
                <a16:creationId xmlns:a16="http://schemas.microsoft.com/office/drawing/2014/main" id="{73481385-90D0-40ED-914A-78EF2F6BD911}"/>
              </a:ext>
            </a:extLst>
          </p:cNvPr>
          <p:cNvSpPr txBox="1"/>
          <p:nvPr/>
        </p:nvSpPr>
        <p:spPr>
          <a:xfrm>
            <a:off x="1311579" y="1885686"/>
            <a:ext cx="6591450" cy="3739485"/>
          </a:xfrm>
          <a:prstGeom prst="rect">
            <a:avLst/>
          </a:prstGeom>
          <a:noFill/>
        </p:spPr>
        <p:txBody>
          <a:bodyPr wrap="square" rtlCol="0">
            <a:spAutoFit/>
          </a:bodyPr>
          <a:lstStyle/>
          <a:p>
            <a:r>
              <a:rPr lang="tr-TR" sz="1600" noProof="1">
                <a:latin typeface="Courier New" panose="02070309020205020404" pitchFamily="49" charset="0"/>
                <a:cs typeface="Courier New" panose="02070309020205020404" pitchFamily="49" charset="0"/>
              </a:rPr>
              <a:t>string</a:t>
            </a:r>
            <a:r>
              <a:rPr lang="tr-TR" sz="1600" noProof="1"/>
              <a:t> ifadesi </a:t>
            </a:r>
            <a:r>
              <a:rPr lang="tr-TR" sz="1600" noProof="1">
                <a:latin typeface="Courier New" panose="02070309020205020404" pitchFamily="49" charset="0"/>
                <a:cs typeface="Courier New" panose="02070309020205020404" pitchFamily="49" charset="0"/>
              </a:rPr>
              <a:t>System.String </a:t>
            </a:r>
            <a:r>
              <a:rPr lang="tr-TR" sz="1600" noProof="1"/>
              <a:t>sınıfını çağırmak için kullandığımız bir aliasdır(takma ad). Kısacası ; string sözcüğünün System.String farkı yoktur.</a:t>
            </a:r>
          </a:p>
          <a:p>
            <a:endParaRPr lang="tr-TR" sz="1600" noProof="1"/>
          </a:p>
          <a:p>
            <a:r>
              <a:rPr lang="tr-TR" sz="1600" noProof="1"/>
              <a:t>Buna başka örnek int vardır. int de </a:t>
            </a:r>
            <a:r>
              <a:rPr lang="tr-TR" sz="1600" noProof="1">
                <a:latin typeface="Courier New" panose="02070309020205020404" pitchFamily="49" charset="0"/>
                <a:cs typeface="Courier New" panose="02070309020205020404" pitchFamily="49" charset="0"/>
              </a:rPr>
              <a:t>System.Int32. </a:t>
            </a:r>
            <a:r>
              <a:rPr lang="tr-TR" sz="1600" noProof="1"/>
              <a:t>nin takma adıdır.</a:t>
            </a:r>
          </a:p>
          <a:p>
            <a:endParaRPr lang="tr-TR" sz="1600" noProof="1"/>
          </a:p>
          <a:p>
            <a:r>
              <a:rPr lang="tr-TR" sz="1600" noProof="1"/>
              <a:t>Genelde değişken tanımlarken string kullanılır ;</a:t>
            </a:r>
          </a:p>
          <a:p>
            <a:endParaRPr lang="tr-TR" sz="1500" noProof="1"/>
          </a:p>
          <a:p>
            <a:r>
              <a:rPr lang="tr-TR" sz="1600" noProof="1">
                <a:latin typeface="Courier New" panose="02070309020205020404" pitchFamily="49" charset="0"/>
                <a:cs typeface="Courier New" panose="02070309020205020404" pitchFamily="49" charset="0"/>
              </a:rPr>
              <a:t>string myStr="Snoopy";</a:t>
            </a:r>
          </a:p>
          <a:p>
            <a:r>
              <a:rPr lang="tr-TR" sz="1600" noProof="1">
                <a:latin typeface="Courier New" panose="02070309020205020404" pitchFamily="49" charset="0"/>
                <a:cs typeface="Courier New" panose="02070309020205020404" pitchFamily="49" charset="0"/>
              </a:rPr>
              <a:t>System.String</a:t>
            </a:r>
            <a:r>
              <a:rPr lang="tr-TR" sz="1600" noProof="1"/>
              <a:t>. de ki metotlara ulaşırken de String kullanılır.</a:t>
            </a:r>
          </a:p>
          <a:p>
            <a:endParaRPr lang="tr-TR" sz="1600" noProof="1"/>
          </a:p>
          <a:p>
            <a:r>
              <a:rPr lang="tr-TR" sz="1600" noProof="1">
                <a:latin typeface="Courier New" panose="02070309020205020404" pitchFamily="49" charset="0"/>
                <a:cs typeface="Courier New" panose="02070309020205020404" pitchFamily="49" charset="0"/>
              </a:rPr>
              <a:t>string myStr2= String.Format("Merhaba {0}!", myStr);</a:t>
            </a:r>
          </a:p>
          <a:p>
            <a:endParaRPr lang="tr-TR" sz="1500" dirty="0"/>
          </a:p>
          <a:p>
            <a:endParaRPr lang="tr-TR" sz="1500" dirty="0"/>
          </a:p>
        </p:txBody>
      </p:sp>
      <p:sp>
        <p:nvSpPr>
          <p:cNvPr id="8" name="Dikdörtgen Belirtme Çizgisi 7"/>
          <p:cNvSpPr/>
          <p:nvPr/>
        </p:nvSpPr>
        <p:spPr>
          <a:xfrm>
            <a:off x="8151223" y="2395328"/>
            <a:ext cx="3892731" cy="3788229"/>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8360230" y="2651761"/>
            <a:ext cx="3364738" cy="3485570"/>
          </a:xfrm>
          <a:prstGeom prst="rect">
            <a:avLst/>
          </a:prstGeom>
          <a:noFill/>
        </p:spPr>
        <p:txBody>
          <a:bodyPr wrap="square" rtlCol="0">
            <a:spAutoFit/>
          </a:bodyPr>
          <a:lstStyle/>
          <a:p>
            <a:r>
              <a:rPr lang="en-US" sz="1400" b="1" noProof="1"/>
              <a:t>object = System.Object;</a:t>
            </a:r>
          </a:p>
          <a:p>
            <a:r>
              <a:rPr lang="en-US" sz="1400" b="1" noProof="1"/>
              <a:t>string = System.String;</a:t>
            </a:r>
          </a:p>
          <a:p>
            <a:r>
              <a:rPr lang="en-US" sz="1400" b="1" noProof="1"/>
              <a:t>bool = System.Boolean;</a:t>
            </a:r>
          </a:p>
          <a:p>
            <a:r>
              <a:rPr lang="en-US" sz="1400" b="1" noProof="1"/>
              <a:t>byte = System.Byte;</a:t>
            </a:r>
          </a:p>
          <a:p>
            <a:r>
              <a:rPr lang="en-US" sz="1400" b="1" noProof="1"/>
              <a:t>sbyte = System.SByte;</a:t>
            </a:r>
          </a:p>
          <a:p>
            <a:r>
              <a:rPr lang="en-US" sz="1400" b="1" noProof="1"/>
              <a:t>short = System.Int16;</a:t>
            </a:r>
          </a:p>
          <a:p>
            <a:r>
              <a:rPr lang="en-US" sz="1400" b="1" noProof="1"/>
              <a:t>ushort = System.UInt16;</a:t>
            </a:r>
          </a:p>
          <a:p>
            <a:r>
              <a:rPr lang="en-US" sz="1400" b="1" noProof="1"/>
              <a:t>int = System.Int32;</a:t>
            </a:r>
          </a:p>
          <a:p>
            <a:r>
              <a:rPr lang="en-US" sz="1400" b="1" noProof="1"/>
              <a:t>uint = System.UInt32;</a:t>
            </a:r>
          </a:p>
          <a:p>
            <a:r>
              <a:rPr lang="en-US" sz="1400" b="1" noProof="1"/>
              <a:t>long = System.Int64;</a:t>
            </a:r>
          </a:p>
          <a:p>
            <a:r>
              <a:rPr lang="en-US" sz="1400" b="1" noProof="1"/>
              <a:t>ulong = System.UInt64;</a:t>
            </a:r>
          </a:p>
          <a:p>
            <a:r>
              <a:rPr lang="en-US" sz="1400" b="1" noProof="1"/>
              <a:t>float = System.Single;</a:t>
            </a:r>
          </a:p>
          <a:p>
            <a:r>
              <a:rPr lang="en-US" sz="1400" b="1" noProof="1"/>
              <a:t>double = System.Double;</a:t>
            </a:r>
          </a:p>
          <a:p>
            <a:r>
              <a:rPr lang="en-US" sz="1400" b="1" noProof="1"/>
              <a:t>decimal = System.Decimal;</a:t>
            </a:r>
          </a:p>
          <a:p>
            <a:r>
              <a:rPr lang="en-US" sz="1400" b="1" noProof="1"/>
              <a:t>char = System.Char;</a:t>
            </a:r>
          </a:p>
          <a:p>
            <a:endParaRPr lang="en-US" sz="1050" dirty="0"/>
          </a:p>
        </p:txBody>
      </p:sp>
      <p:sp>
        <p:nvSpPr>
          <p:cNvPr id="4" name="Metin kutusu 3">
            <a:extLst>
              <a:ext uri="{FF2B5EF4-FFF2-40B4-BE49-F238E27FC236}">
                <a16:creationId xmlns:a16="http://schemas.microsoft.com/office/drawing/2014/main" id="{30E87A54-72A4-49F8-97DE-06FE93B1E1D2}"/>
              </a:ext>
            </a:extLst>
          </p:cNvPr>
          <p:cNvSpPr txBox="1"/>
          <p:nvPr/>
        </p:nvSpPr>
        <p:spPr>
          <a:xfrm>
            <a:off x="1205948" y="5625171"/>
            <a:ext cx="6591450" cy="615553"/>
          </a:xfrm>
          <a:prstGeom prst="rect">
            <a:avLst/>
          </a:prstGeom>
          <a:noFill/>
        </p:spPr>
        <p:txBody>
          <a:bodyPr wrap="square" rtlCol="0">
            <a:spAutoFit/>
          </a:bodyPr>
          <a:lstStyle/>
          <a:p>
            <a:r>
              <a:rPr lang="tr-TR" sz="1600" b="1" dirty="0" err="1">
                <a:solidFill>
                  <a:srgbClr val="FF0000"/>
                </a:solidFill>
                <a:latin typeface="Courier New" panose="02070309020205020404" pitchFamily="49" charset="0"/>
                <a:cs typeface="Courier New" panose="02070309020205020404" pitchFamily="49" charset="0"/>
              </a:rPr>
              <a:t>FARK</a:t>
            </a:r>
            <a:r>
              <a:rPr lang="tr-TR" sz="1600" dirty="0" err="1">
                <a:latin typeface="Courier New" panose="02070309020205020404" pitchFamily="49" charset="0"/>
                <a:cs typeface="Courier New" panose="02070309020205020404" pitchFamily="49" charset="0"/>
              </a:rPr>
              <a:t>:System</a:t>
            </a:r>
            <a:r>
              <a:rPr lang="tr-TR" sz="1600" dirty="0"/>
              <a:t> ad alanının bildirmeden </a:t>
            </a:r>
            <a:r>
              <a:rPr lang="tr-TR" sz="1600" dirty="0" err="1">
                <a:latin typeface="Courier New" panose="02070309020205020404" pitchFamily="49" charset="0"/>
                <a:cs typeface="Courier New" panose="02070309020205020404" pitchFamily="49" charset="0"/>
              </a:rPr>
              <a:t>String</a:t>
            </a:r>
            <a:r>
              <a:rPr lang="tr-TR" sz="1600" dirty="0"/>
              <a:t> sınıfını kullanamazsın. Ama </a:t>
            </a:r>
            <a:r>
              <a:rPr lang="tr-TR" sz="1600" dirty="0" err="1">
                <a:latin typeface="Courier New" panose="02070309020205020404" pitchFamily="49" charset="0"/>
                <a:cs typeface="Courier New" panose="02070309020205020404" pitchFamily="49" charset="0"/>
              </a:rPr>
              <a:t>string</a:t>
            </a:r>
            <a:r>
              <a:rPr lang="tr-TR" sz="1600" dirty="0">
                <a:latin typeface="Courier New" panose="02070309020205020404" pitchFamily="49" charset="0"/>
                <a:cs typeface="Courier New" panose="02070309020205020404" pitchFamily="49" charset="0"/>
              </a:rPr>
              <a:t> </a:t>
            </a:r>
            <a:r>
              <a:rPr lang="tr-TR" sz="1600" dirty="0"/>
              <a:t>tipini kullanabilirsin</a:t>
            </a:r>
            <a:r>
              <a:rPr lang="tr-TR" dirty="0"/>
              <a:t>.</a:t>
            </a:r>
          </a:p>
        </p:txBody>
      </p:sp>
    </p:spTree>
    <p:extLst>
      <p:ext uri="{BB962C8B-B14F-4D97-AF65-F5344CB8AC3E}">
        <p14:creationId xmlns:p14="http://schemas.microsoft.com/office/powerpoint/2010/main" val="27386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noProof="1"/>
              <a:t>String Özellikleri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10" name="Tablo 9"/>
          <p:cNvGraphicFramePr>
            <a:graphicFrameLocks noGrp="1"/>
          </p:cNvGraphicFramePr>
          <p:nvPr>
            <p:extLst>
              <p:ext uri="{D42A27DB-BD31-4B8C-83A1-F6EECF244321}">
                <p14:modId xmlns:p14="http://schemas.microsoft.com/office/powerpoint/2010/main" val="191052724"/>
              </p:ext>
            </p:extLst>
          </p:nvPr>
        </p:nvGraphicFramePr>
        <p:xfrm>
          <a:off x="2077720" y="1699248"/>
          <a:ext cx="8102600" cy="2374311"/>
        </p:xfrm>
        <a:graphic>
          <a:graphicData uri="http://schemas.openxmlformats.org/drawingml/2006/table">
            <a:tbl>
              <a:tblPr firstRow="1" bandRow="1">
                <a:tableStyleId>{5C22544A-7EE6-4342-B048-85BDC9FD1C3A}</a:tableStyleId>
              </a:tblPr>
              <a:tblGrid>
                <a:gridCol w="3896360">
                  <a:extLst>
                    <a:ext uri="{9D8B030D-6E8A-4147-A177-3AD203B41FA5}">
                      <a16:colId xmlns:a16="http://schemas.microsoft.com/office/drawing/2014/main" val="2024623548"/>
                    </a:ext>
                  </a:extLst>
                </a:gridCol>
                <a:gridCol w="4206240">
                  <a:extLst>
                    <a:ext uri="{9D8B030D-6E8A-4147-A177-3AD203B41FA5}">
                      <a16:colId xmlns:a16="http://schemas.microsoft.com/office/drawing/2014/main" val="2466272192"/>
                    </a:ext>
                  </a:extLst>
                </a:gridCol>
              </a:tblGrid>
              <a:tr h="2374311">
                <a:tc>
                  <a:txBody>
                    <a:bodyPr/>
                    <a:lstStyle/>
                    <a:p>
                      <a:pPr marL="285750" indent="-285750">
                        <a:buFont typeface="Wingdings" panose="05000000000000000000" pitchFamily="2" charset="2"/>
                        <a:buChar char="q"/>
                      </a:pPr>
                      <a:endParaRPr lang="tr-TR" dirty="0"/>
                    </a:p>
                  </a:txBody>
                  <a:tcPr>
                    <a:solidFill>
                      <a:schemeClr val="tx1"/>
                    </a:solidFill>
                  </a:tcPr>
                </a:tc>
                <a:tc>
                  <a:txBody>
                    <a:bodyPr/>
                    <a:lstStyle/>
                    <a:p>
                      <a:endParaRPr lang="tr-TR" dirty="0"/>
                    </a:p>
                    <a:p>
                      <a:endParaRPr lang="tr-TR" dirty="0"/>
                    </a:p>
                  </a:txBody>
                  <a:tcPr>
                    <a:solidFill>
                      <a:schemeClr val="tx1"/>
                    </a:solidFill>
                  </a:tcPr>
                </a:tc>
                <a:extLst>
                  <a:ext uri="{0D108BD9-81ED-4DB2-BD59-A6C34878D82A}">
                    <a16:rowId xmlns:a16="http://schemas.microsoft.com/office/drawing/2014/main" val="4009971632"/>
                  </a:ext>
                </a:extLst>
              </a:tr>
            </a:tbl>
          </a:graphicData>
        </a:graphic>
      </p:graphicFrame>
      <p:sp>
        <p:nvSpPr>
          <p:cNvPr id="11" name="Akış Çizelgesi: Bağlayıcı 10"/>
          <p:cNvSpPr/>
          <p:nvPr/>
        </p:nvSpPr>
        <p:spPr>
          <a:xfrm>
            <a:off x="2204035" y="1927860"/>
            <a:ext cx="287972" cy="2286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p:cNvPicPr>
            <a:picLocks noChangeAspect="1"/>
          </p:cNvPicPr>
          <p:nvPr/>
        </p:nvPicPr>
        <p:blipFill>
          <a:blip r:embed="rId2"/>
          <a:stretch>
            <a:fillRect/>
          </a:stretch>
        </p:blipFill>
        <p:spPr>
          <a:xfrm>
            <a:off x="6060774" y="2002162"/>
            <a:ext cx="304826" cy="243861"/>
          </a:xfrm>
          <a:prstGeom prst="rect">
            <a:avLst/>
          </a:prstGeom>
        </p:spPr>
      </p:pic>
      <p:sp>
        <p:nvSpPr>
          <p:cNvPr id="23" name="Metin kutusu 22"/>
          <p:cNvSpPr txBox="1"/>
          <p:nvPr/>
        </p:nvSpPr>
        <p:spPr>
          <a:xfrm>
            <a:off x="2683397" y="1865951"/>
            <a:ext cx="2742043" cy="923330"/>
          </a:xfrm>
          <a:prstGeom prst="rect">
            <a:avLst/>
          </a:prstGeom>
          <a:noFill/>
        </p:spPr>
        <p:txBody>
          <a:bodyPr wrap="square" rtlCol="0">
            <a:spAutoFit/>
          </a:bodyPr>
          <a:lstStyle/>
          <a:p>
            <a:endParaRPr lang="tr-TR" dirty="0">
              <a:solidFill>
                <a:schemeClr val="bg1"/>
              </a:solidFill>
            </a:endParaRPr>
          </a:p>
          <a:p>
            <a:r>
              <a:rPr lang="tr-TR" noProof="1">
                <a:solidFill>
                  <a:schemeClr val="bg1"/>
                </a:solidFill>
              </a:rPr>
              <a:t>Bir string literal tek satır olmak zorundadır</a:t>
            </a:r>
            <a:r>
              <a:rPr lang="tr-TR" dirty="0">
                <a:solidFill>
                  <a:schemeClr val="bg1"/>
                </a:solidFill>
              </a:rPr>
              <a:t>.</a:t>
            </a:r>
          </a:p>
        </p:txBody>
      </p:sp>
      <p:sp>
        <p:nvSpPr>
          <p:cNvPr id="24" name="Metin kutusu 23"/>
          <p:cNvSpPr txBox="1"/>
          <p:nvPr/>
        </p:nvSpPr>
        <p:spPr>
          <a:xfrm>
            <a:off x="6637985" y="2042160"/>
            <a:ext cx="3249450" cy="1200329"/>
          </a:xfrm>
          <a:prstGeom prst="rect">
            <a:avLst/>
          </a:prstGeom>
          <a:noFill/>
        </p:spPr>
        <p:txBody>
          <a:bodyPr wrap="square" rtlCol="0">
            <a:spAutoFit/>
          </a:bodyPr>
          <a:lstStyle/>
          <a:p>
            <a:r>
              <a:rPr lang="tr-TR" noProof="1">
                <a:solidFill>
                  <a:schemeClr val="bg1"/>
                </a:solidFill>
              </a:rPr>
              <a:t>Stringleride ilk değer ,tanımlanırken ya da değer tanımlandıktan sonra atanabilir </a:t>
            </a:r>
          </a:p>
        </p:txBody>
      </p:sp>
      <p:graphicFrame>
        <p:nvGraphicFramePr>
          <p:cNvPr id="25" name="Tablo 24"/>
          <p:cNvGraphicFramePr>
            <a:graphicFrameLocks noGrp="1"/>
          </p:cNvGraphicFramePr>
          <p:nvPr>
            <p:extLst>
              <p:ext uri="{D42A27DB-BD31-4B8C-83A1-F6EECF244321}">
                <p14:modId xmlns:p14="http://schemas.microsoft.com/office/powerpoint/2010/main" val="2184406918"/>
              </p:ext>
            </p:extLst>
          </p:nvPr>
        </p:nvGraphicFramePr>
        <p:xfrm>
          <a:off x="3975434" y="4210720"/>
          <a:ext cx="4170680" cy="2647280"/>
        </p:xfrm>
        <a:graphic>
          <a:graphicData uri="http://schemas.openxmlformats.org/drawingml/2006/table">
            <a:tbl>
              <a:tblPr firstRow="1" bandRow="1">
                <a:tableStyleId>{5C22544A-7EE6-4342-B048-85BDC9FD1C3A}</a:tableStyleId>
              </a:tblPr>
              <a:tblGrid>
                <a:gridCol w="4170680">
                  <a:extLst>
                    <a:ext uri="{9D8B030D-6E8A-4147-A177-3AD203B41FA5}">
                      <a16:colId xmlns:a16="http://schemas.microsoft.com/office/drawing/2014/main" val="13867003"/>
                    </a:ext>
                  </a:extLst>
                </a:gridCol>
              </a:tblGrid>
              <a:tr h="2647280">
                <a:tc>
                  <a:txBody>
                    <a:bodyPr/>
                    <a:lstStyle/>
                    <a:p>
                      <a:endParaRPr lang="tr-TR" sz="1800" b="1" kern="1200" dirty="0">
                        <a:solidFill>
                          <a:schemeClr val="lt1"/>
                        </a:solidFill>
                        <a:latin typeface="+mn-lt"/>
                        <a:ea typeface="+mn-ea"/>
                        <a:cs typeface="+mn-cs"/>
                      </a:endParaRPr>
                    </a:p>
                  </a:txBody>
                  <a:tcPr>
                    <a:solidFill>
                      <a:schemeClr val="tx1"/>
                    </a:solidFill>
                  </a:tcPr>
                </a:tc>
                <a:extLst>
                  <a:ext uri="{0D108BD9-81ED-4DB2-BD59-A6C34878D82A}">
                    <a16:rowId xmlns:a16="http://schemas.microsoft.com/office/drawing/2014/main" val="2702685520"/>
                  </a:ext>
                </a:extLst>
              </a:tr>
            </a:tbl>
          </a:graphicData>
        </a:graphic>
      </p:graphicFrame>
      <p:pic>
        <p:nvPicPr>
          <p:cNvPr id="27" name="Resim 26"/>
          <p:cNvPicPr>
            <a:picLocks noChangeAspect="1"/>
          </p:cNvPicPr>
          <p:nvPr/>
        </p:nvPicPr>
        <p:blipFill>
          <a:blip r:embed="rId3"/>
          <a:stretch>
            <a:fillRect/>
          </a:stretch>
        </p:blipFill>
        <p:spPr>
          <a:xfrm>
            <a:off x="4057780" y="4465740"/>
            <a:ext cx="304826" cy="249958"/>
          </a:xfrm>
          <a:prstGeom prst="rect">
            <a:avLst/>
          </a:prstGeom>
        </p:spPr>
      </p:pic>
      <p:sp>
        <p:nvSpPr>
          <p:cNvPr id="28" name="Metin kutusu 27"/>
          <p:cNvSpPr txBox="1"/>
          <p:nvPr/>
        </p:nvSpPr>
        <p:spPr>
          <a:xfrm>
            <a:off x="4444952" y="4587240"/>
            <a:ext cx="3701162" cy="1477328"/>
          </a:xfrm>
          <a:prstGeom prst="rect">
            <a:avLst/>
          </a:prstGeom>
          <a:noFill/>
        </p:spPr>
        <p:txBody>
          <a:bodyPr wrap="square" rtlCol="0">
            <a:spAutoFit/>
          </a:bodyPr>
          <a:lstStyle/>
          <a:p>
            <a:r>
              <a:rPr lang="tr-TR" noProof="1">
                <a:solidFill>
                  <a:schemeClr val="bg1"/>
                </a:solidFill>
              </a:rPr>
              <a:t> string olarak tanımlanmış bir ifadeyle matematiksel işlem yapamayız bunları sayısal verilere çevirmediğimiz takdirde metin olarak algılanır.</a:t>
            </a:r>
          </a:p>
        </p:txBody>
      </p:sp>
    </p:spTree>
    <p:extLst>
      <p:ext uri="{BB962C8B-B14F-4D97-AF65-F5344CB8AC3E}">
        <p14:creationId xmlns:p14="http://schemas.microsoft.com/office/powerpoint/2010/main" val="3831821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String Özellikleri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5500900" cy="5452349"/>
          </a:xfrm>
        </p:spPr>
        <p:txBody>
          <a:bodyPr>
            <a:normAutofit/>
          </a:bodyPr>
          <a:lstStyle/>
          <a:p>
            <a:pPr algn="just"/>
            <a:r>
              <a:rPr lang="ru-RU" sz="1500" noProof="1"/>
              <a:t>String türü gibi referans türü olupta, değer türü gibi davranan türlere immutable type(sabit – değişmez türler) denir.Yani bu veri türlerini bir kez tanımladıktan sonra , değerleri değiştirilemez.</a:t>
            </a:r>
          </a:p>
          <a:p>
            <a:pPr algn="just"/>
            <a:r>
              <a:rPr lang="ru-RU" sz="1500" noProof="1">
                <a:solidFill>
                  <a:srgbClr val="1E1E1E"/>
                </a:solidFill>
                <a:effectLst/>
              </a:rPr>
              <a:t>. C# dilinde iki tür veri tipi mevcuttur. </a:t>
            </a:r>
          </a:p>
          <a:p>
            <a:pPr algn="just"/>
            <a:r>
              <a:rPr lang="ru-RU" sz="1500" noProof="1">
                <a:solidFill>
                  <a:srgbClr val="1E1E1E"/>
                </a:solidFill>
                <a:latin typeface="Courier New" panose="02070309020205020404" pitchFamily="49" charset="0"/>
                <a:cs typeface="Courier New" panose="02070309020205020404" pitchFamily="49" charset="0"/>
              </a:rPr>
              <a:t>Değer  tipi (value type</a:t>
            </a:r>
            <a:r>
              <a:rPr lang="ru-RU" sz="1500" noProof="1">
                <a:solidFill>
                  <a:srgbClr val="1E1E1E"/>
                </a:solidFill>
              </a:rPr>
              <a:t>) </a:t>
            </a:r>
          </a:p>
          <a:p>
            <a:pPr algn="just"/>
            <a:r>
              <a:rPr lang="ru-RU" sz="1500" noProof="1">
                <a:solidFill>
                  <a:srgbClr val="1E1E1E"/>
                </a:solidFill>
                <a:effectLst/>
                <a:latin typeface="Courier New" panose="02070309020205020404" pitchFamily="49" charset="0"/>
                <a:cs typeface="Courier New" panose="02070309020205020404" pitchFamily="49" charset="0"/>
              </a:rPr>
              <a:t>Referans tipi(reference type)</a:t>
            </a:r>
          </a:p>
          <a:p>
            <a:pPr algn="just"/>
            <a:endParaRPr lang="ru-RU" sz="1500" noProof="1">
              <a:solidFill>
                <a:srgbClr val="1E1E1E"/>
              </a:solidFill>
            </a:endParaRPr>
          </a:p>
          <a:p>
            <a:pPr marL="0" indent="0" algn="just">
              <a:buNone/>
            </a:pPr>
            <a:r>
              <a:rPr lang="ru-RU" sz="1500" noProof="1">
                <a:solidFill>
                  <a:srgbClr val="1E1E1E"/>
                </a:solidFill>
                <a:effectLst/>
              </a:rPr>
              <a:t>Değer tipleri; veriyi taşıyan ve taşıdığı veriye göre bellek üzerinde yer dolduran değişken türleridir.</a:t>
            </a:r>
          </a:p>
          <a:p>
            <a:pPr marL="0" indent="0" algn="just">
              <a:buNone/>
            </a:pPr>
            <a:r>
              <a:rPr lang="ru-RU" sz="1500" noProof="1">
                <a:solidFill>
                  <a:srgbClr val="1E1E1E"/>
                </a:solidFill>
                <a:effectLst/>
              </a:rPr>
              <a:t> Bellekte az yer kaplarlar ve hızlı bir şekilde erişilebilirler. </a:t>
            </a:r>
          </a:p>
          <a:p>
            <a:pPr marL="0" indent="0" algn="just">
              <a:buNone/>
            </a:pPr>
            <a:r>
              <a:rPr lang="ru-RU" sz="1500" noProof="1">
                <a:solidFill>
                  <a:srgbClr val="1E1E1E"/>
                </a:solidFill>
                <a:effectLst/>
              </a:rPr>
              <a:t>Ayrıca belleğin </a:t>
            </a:r>
            <a:r>
              <a:rPr lang="ru-RU" sz="1500" noProof="1">
                <a:solidFill>
                  <a:srgbClr val="1E1E1E"/>
                </a:solidFill>
                <a:effectLst/>
                <a:latin typeface="Courier New" panose="02070309020205020404" pitchFamily="49" charset="0"/>
                <a:cs typeface="Courier New" panose="02070309020205020404" pitchFamily="49" charset="0"/>
              </a:rPr>
              <a:t>"stack" </a:t>
            </a:r>
            <a:r>
              <a:rPr lang="ru-RU" sz="1500" noProof="1">
                <a:solidFill>
                  <a:srgbClr val="1E1E1E"/>
                </a:solidFill>
                <a:effectLst/>
              </a:rPr>
              <a:t>bölgesinde tutulurlar. </a:t>
            </a:r>
          </a:p>
          <a:p>
            <a:pPr marL="0" indent="0" algn="just">
              <a:buNone/>
            </a:pPr>
            <a:r>
              <a:rPr lang="ru-RU" sz="1500" noProof="1">
                <a:solidFill>
                  <a:srgbClr val="1E1E1E"/>
                </a:solidFill>
                <a:effectLst/>
              </a:rPr>
              <a:t>Referans türleri ise, bellek bölgesinde veri yerine adresi tutarlar ve o adresin gösterdiği yerde de veri tutulur. Başka bir deyişle, bir ifade referans türleri içeriyorsa nesnenin adresi üzerinden işlem yapılmaktadır. Veri taşınmasını gerektiren işlemlerde nesnenin bütün verisi kopyalanmaz.</a:t>
            </a:r>
          </a:p>
        </p:txBody>
      </p:sp>
      <p:cxnSp>
        <p:nvCxnSpPr>
          <p:cNvPr id="6" name="Dirsek Bağlayıcısı 5"/>
          <p:cNvCxnSpPr/>
          <p:nvPr/>
        </p:nvCxnSpPr>
        <p:spPr>
          <a:xfrm>
            <a:off x="4520081" y="2956560"/>
            <a:ext cx="1158240" cy="411480"/>
          </a:xfrm>
          <a:prstGeom prst="bentConnector3">
            <a:avLst>
              <a:gd name="adj1" fmla="val 14210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Resi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357" y="1771410"/>
            <a:ext cx="5049643" cy="4370310"/>
          </a:xfrm>
          <a:prstGeom prst="rect">
            <a:avLst/>
          </a:prstGeom>
        </p:spPr>
      </p:pic>
      <p:sp>
        <p:nvSpPr>
          <p:cNvPr id="15" name="Oval 14"/>
          <p:cNvSpPr/>
          <p:nvPr/>
        </p:nvSpPr>
        <p:spPr>
          <a:xfrm>
            <a:off x="7330440" y="4831080"/>
            <a:ext cx="2225040" cy="4572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9174622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14123</TotalTime>
  <Words>1909</Words>
  <Application>Microsoft Office PowerPoint</Application>
  <PresentationFormat>Geniş ekran</PresentationFormat>
  <Paragraphs>308</Paragraphs>
  <Slides>32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32</vt:i4>
      </vt:variant>
    </vt:vector>
  </HeadingPairs>
  <TitlesOfParts>
    <vt:vector size="40" baseType="lpstr">
      <vt:lpstr>-apple-system</vt:lpstr>
      <vt:lpstr>Arial</vt:lpstr>
      <vt:lpstr>Calibri</vt:lpstr>
      <vt:lpstr>Century Gothic</vt:lpstr>
      <vt:lpstr>Courier New</vt:lpstr>
      <vt:lpstr>Wingdings</vt:lpstr>
      <vt:lpstr>Wingdings 3</vt:lpstr>
      <vt:lpstr>Duman</vt:lpstr>
      <vt:lpstr>C# String Kullanımı ve String Dönüşümler</vt:lpstr>
      <vt:lpstr>İçindekiler</vt:lpstr>
      <vt:lpstr>String veri tipi (sınıfı) nedir? </vt:lpstr>
      <vt:lpstr>Char veri türü</vt:lpstr>
      <vt:lpstr>String oluşturma-kullanım </vt:lpstr>
      <vt:lpstr>String Kullanımı-Oluşturma</vt:lpstr>
      <vt:lpstr>PowerPoint Sunusu</vt:lpstr>
      <vt:lpstr>String Özellikleri </vt:lpstr>
      <vt:lpstr>String Özellikleri</vt:lpstr>
      <vt:lpstr>String Özellikler</vt:lpstr>
      <vt:lpstr>Değeri Nasıl Değiştirilir </vt:lpstr>
      <vt:lpstr>String özellikleri </vt:lpstr>
      <vt:lpstr>String Özellikler-2 </vt:lpstr>
      <vt:lpstr>String Özellikleri -3</vt:lpstr>
      <vt:lpstr>String Metotlar</vt:lpstr>
      <vt:lpstr>String Metotlar -2</vt:lpstr>
      <vt:lpstr>PowerPoint Sunusu</vt:lpstr>
      <vt:lpstr>PowerPoint Sunusu</vt:lpstr>
      <vt:lpstr>PowerPoint Sunusu</vt:lpstr>
      <vt:lpstr>PowerPoint Sunusu</vt:lpstr>
      <vt:lpstr>PowerPoint Sunusu</vt:lpstr>
      <vt:lpstr>PowerPoint Sunusu</vt:lpstr>
      <vt:lpstr>PowerPoint Sunusu</vt:lpstr>
      <vt:lpstr>String Dönüşümleri-1 </vt:lpstr>
      <vt:lpstr>String Dönüşümleri</vt:lpstr>
      <vt:lpstr>PowerPoint Sunusu</vt:lpstr>
      <vt:lpstr>Convert.ToString</vt:lpstr>
      <vt:lpstr>Stringden diğer veri tiplerine;</vt:lpstr>
      <vt:lpstr>ToString() ile Convert.ToString() Arasındaki Fark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Gamze Meryem Kaya</cp:lastModifiedBy>
  <cp:revision>173</cp:revision>
  <dcterms:created xsi:type="dcterms:W3CDTF">2020-04-15T07:57:29Z</dcterms:created>
  <dcterms:modified xsi:type="dcterms:W3CDTF">2021-06-15T19:27:33Z</dcterms:modified>
</cp:coreProperties>
</file>