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967E-8841-2352-D240-0ECE1FE5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BE242-4136-DD89-C731-5D51F4828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8687-CCD4-432E-C26C-C4E3908C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3FA5-49E2-EE6C-5D15-BCCA171C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BAA98-9E37-8C95-D923-EBF48E34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8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5BE9-75D7-1064-61D7-EA720C91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3B601-A4A3-0E76-4256-F5553F302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B746-9854-D225-0D47-802EF4EF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538A-0EF7-97BE-AD13-E8D2B244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1A7C-94C4-2278-E029-7949CA97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5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BF0F5-DD69-D54C-93E6-9F0075204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171EA-1297-5797-494B-93517FB7A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2B52-0A65-125E-99C0-ABB44703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A486-FD33-4261-6CA2-FB7A0053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D24-A356-7325-DDB0-6A7F1830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8CAB-F57B-2D93-F525-FC8125CB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D840-C65B-E8D0-27E5-29777C28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1C4E-E7ED-BFE1-456D-E12CDE51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B5EE-1716-0CB4-ECBA-09FD54F7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2E75-08AF-E75F-8697-4386C314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8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7348-45A4-D8A2-DDEB-48B5ABCD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A052-1E0A-A1B6-80B6-73F17708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2DDE2-FC1C-51A3-4177-254E3DD7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26B4-F9BC-5A79-DA96-7EA4A124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1067C-8F91-3E50-9F63-F09B19D8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ADCA-A33D-D4D9-AA96-BD053172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E8D7-0A5F-9554-F133-60D364487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D1584-651C-BE64-0288-CF26E90B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E003E-9155-9EBB-526F-A4B783E7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C3C71-B60F-EF0C-4FB7-313D946C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7CADF-1FFC-B3D5-7792-8087E3A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2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50A0-4533-BBC2-8790-DAF9712D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4A2D-EBBB-E614-C3FD-0A6FB06D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9D9D9-D520-3D44-D9FC-634F05373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3FF18-1476-9C1A-F1B7-60189D861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35CA1-AE54-A97D-055C-64316A190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A61A7-88DB-499F-D34B-26960CC6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AC451-C602-4C95-023E-1DF5421D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43327-13E3-1450-303B-964CDE3F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47D3-ABAA-BED7-9291-F8E107D8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0212E-42F9-33EB-6740-657B6401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2561B-907F-E124-5A7D-EE81D2FF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13C42-B30A-2C88-E0FF-65E11B0A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4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2CA6D-3512-7D71-F6E9-72CAB390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38D7D-A578-F2C4-7CC3-82A6503F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2D26F-991C-FC8F-0A4E-8AFB57A3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C913-475F-F1CC-D833-99396963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F1CE-E329-CD11-C6A8-50F8B615C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704A8-33AF-FFB8-AD24-23100D74E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E687-BAD5-91EE-F45B-7E2A4808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C5654-DE66-86F8-28F2-77018050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EEE77-71E7-9A37-F4C2-A81D159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B65D-7B8B-84B5-D10F-7E89905F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5B185-219C-4444-D810-6ADF2530C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CF299-D119-ABD1-E624-83CE628C9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1B830-7C5B-7644-CD48-E4D74E0B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1530-0EE4-170B-8366-E30EC7F8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E63A4-0D2F-A3BA-863C-6E9F6225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9C550-0822-4837-D418-C2FE223A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50EB1-AE5B-8786-F549-EA5E2B19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24AD-7CC2-324C-F7D9-8BF02C9DE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5F2C-CEDF-99E3-C3DA-0E427297D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72C7A-7B8A-B0F7-5114-9CF5E70D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600200"/>
            <a:ext cx="7472461" cy="1549526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Hospital Appointment Booking</a:t>
            </a:r>
            <a:r>
              <a:rPr lang="en-US" dirty="0"/>
              <a:t> system UI, </a:t>
            </a:r>
            <a:r>
              <a:rPr dirty="0"/>
              <a:t> A/B Test Report</a:t>
            </a:r>
            <a:br>
              <a:rPr lang="en-US" dirty="0"/>
            </a:br>
            <a:r>
              <a:rPr lang="en-US" sz="2000" dirty="0"/>
              <a:t>For Non-Technical Stakeholders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Prepared by </a:t>
            </a:r>
            <a:r>
              <a:rPr lang="en-US" dirty="0"/>
              <a:t>Zahoor Ishfaq</a:t>
            </a:r>
          </a:p>
          <a:p>
            <a:r>
              <a:rPr lang="en-US" dirty="0"/>
              <a:t>Portfolio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18462"/>
            <a:ext cx="7772400" cy="1126454"/>
          </a:xfrm>
        </p:spPr>
        <p:txBody>
          <a:bodyPr/>
          <a:lstStyle/>
          <a:p>
            <a:r>
              <a:rPr dirty="0"/>
              <a:t>Recommendation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527289-03BF-7D8B-78CB-8034C60FE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05" y="2314247"/>
            <a:ext cx="8978724" cy="116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Roll out Treatment B hospital-wide, supported by a statistically significant 7.5% conversion lift.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Use monitoring dashboards and alerts to track ongoing performance across segments.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Pay special attention to the "Other" gender segment post-rollout, where lift was weaker.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3477"/>
            <a:ext cx="7886700" cy="883103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8551"/>
            <a:ext cx="7772400" cy="183116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sz="1600" dirty="0"/>
              <a:t>Treatment B significantly improves conversion, revenue, and usability</a:t>
            </a:r>
          </a:p>
          <a:p>
            <a:pPr>
              <a:lnSpc>
                <a:spcPct val="170000"/>
              </a:lnSpc>
            </a:pPr>
            <a:r>
              <a:rPr sz="1600" dirty="0"/>
              <a:t>ROI </a:t>
            </a:r>
            <a:r>
              <a:rPr lang="en-US" sz="1600" dirty="0"/>
              <a:t>on rollout cost($200K) </a:t>
            </a:r>
            <a:r>
              <a:rPr sz="1600" dirty="0"/>
              <a:t>is </a:t>
            </a:r>
            <a:r>
              <a:rPr lang="en-US" sz="1600" dirty="0"/>
              <a:t>strong </a:t>
            </a:r>
            <a:r>
              <a:rPr sz="1600" dirty="0"/>
              <a:t>(</a:t>
            </a:r>
            <a:r>
              <a:rPr lang="en-US" sz="1600" dirty="0"/>
              <a:t>210</a:t>
            </a:r>
            <a:r>
              <a:rPr sz="1600" dirty="0"/>
              <a:t>%)</a:t>
            </a: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sz="1600" dirty="0"/>
              <a:t>Error rate decreased from 8% to 5%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Absolute conversion lift by 7.5%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Confidence Level 95% that New UI is better</a:t>
            </a:r>
          </a:p>
          <a:p>
            <a:pPr>
              <a:lnSpc>
                <a:spcPct val="170000"/>
              </a:lnSpc>
            </a:pPr>
            <a:r>
              <a:rPr sz="1600" dirty="0"/>
              <a:t>Recommendation: Full rollout with high confidence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704" y="1195885"/>
            <a:ext cx="7772400" cy="997327"/>
          </a:xfrm>
        </p:spPr>
        <p:txBody>
          <a:bodyPr/>
          <a:lstStyle/>
          <a:p>
            <a:r>
              <a:rPr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704" y="2193212"/>
            <a:ext cx="7772400" cy="12099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/>
              <a:t>Our hospital has seen a decline in patient booking conversion rates over the past year (down </a:t>
            </a:r>
            <a:r>
              <a:rPr lang="en-US" sz="1600" b="1" dirty="0"/>
              <a:t>8% YoY</a:t>
            </a:r>
            <a:r>
              <a:rPr lang="en-US" sz="1600" dirty="0"/>
              <a:t>), resulting in an estimated </a:t>
            </a:r>
            <a:r>
              <a:rPr lang="en-US" sz="1600" b="1" dirty="0"/>
              <a:t>$2.3M annual loss</a:t>
            </a:r>
            <a:r>
              <a:rPr lang="en-US" sz="1600" dirty="0"/>
              <a:t> in missed appointments. The current booking interface is outdated, leading to patient frustration and complaints.</a:t>
            </a:r>
          </a:p>
          <a:p>
            <a:pPr algn="just"/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572829" cy="3822192"/>
          </a:xfrm>
        </p:spPr>
        <p:txBody>
          <a:bodyPr>
            <a:normAutofit/>
          </a:bodyPr>
          <a:lstStyle/>
          <a:p>
            <a:r>
              <a:rPr sz="1600" dirty="0"/>
              <a:t>Duration: Jan – Jun 2024</a:t>
            </a:r>
          </a:p>
          <a:p>
            <a:r>
              <a:rPr sz="1600" dirty="0"/>
              <a:t>Control (A): Current booking UI</a:t>
            </a:r>
            <a:r>
              <a:rPr lang="en-US" sz="1600" dirty="0"/>
              <a:t>-UX</a:t>
            </a:r>
            <a:endParaRPr sz="1600" dirty="0"/>
          </a:p>
          <a:p>
            <a:r>
              <a:rPr sz="1600" dirty="0"/>
              <a:t>Treatment (B):</a:t>
            </a:r>
            <a:r>
              <a:rPr lang="en-US" sz="1600" dirty="0"/>
              <a:t> New streamlined UI-UX with simplified form and progress indicators</a:t>
            </a:r>
            <a:endParaRPr sz="1600" dirty="0"/>
          </a:p>
          <a:p>
            <a:r>
              <a:rPr sz="1600" dirty="0"/>
              <a:t>Sample Size: ~29,500 sessions (A: 14,184 | B: 15,272)</a:t>
            </a:r>
          </a:p>
          <a:p>
            <a:r>
              <a:rPr sz="1600" dirty="0"/>
              <a:t>Avg. Booking Value: $340</a:t>
            </a:r>
          </a:p>
          <a:p>
            <a:r>
              <a:rPr sz="1600" dirty="0"/>
              <a:t>Investment: $200K rollout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56D2A2-5AE1-2C26-F672-A7829E8A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481080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Null (H0): Conversion rate (B) ≤ Conversion rate (A)</a:t>
            </a:r>
          </a:p>
          <a:p>
            <a:r>
              <a:rPr dirty="0"/>
              <a:t>Alternative (H1): Conversion rate (B) &gt; Conversion rate (A)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21497"/>
          </a:xfrm>
        </p:spPr>
        <p:txBody>
          <a:bodyPr>
            <a:normAutofit/>
          </a:bodyPr>
          <a:lstStyle/>
          <a:p>
            <a:r>
              <a:rPr dirty="0"/>
              <a:t>Primary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7112"/>
            <a:ext cx="5415456" cy="1466088"/>
          </a:xfrm>
        </p:spPr>
        <p:txBody>
          <a:bodyPr>
            <a:normAutofit/>
          </a:bodyPr>
          <a:lstStyle/>
          <a:p>
            <a:r>
              <a:rPr sz="1400" dirty="0"/>
              <a:t>Conversion rate: 62.2% → 69.8%</a:t>
            </a:r>
          </a:p>
          <a:p>
            <a:r>
              <a:rPr sz="1400" dirty="0"/>
              <a:t>Absolute lift: 7.5%</a:t>
            </a:r>
          </a:p>
          <a:p>
            <a:r>
              <a:rPr sz="1400" dirty="0"/>
              <a:t>Relative lift: 12.1%</a:t>
            </a:r>
          </a:p>
          <a:p>
            <a:r>
              <a:rPr sz="1400" dirty="0"/>
              <a:t>Statistically significant (p &lt; 0.001)</a:t>
            </a:r>
          </a:p>
        </p:txBody>
      </p:sp>
      <p:pic>
        <p:nvPicPr>
          <p:cNvPr id="5" name="Picture 4" descr="A graph of a comparison of a comparison of a comparison of a comparison of a comparison of a comparison of a comparison of a comparison of a comparison of a comparison of a comparison of a comparison of&#10;&#10;AI-generated content may be incorrect.">
            <a:extLst>
              <a:ext uri="{FF2B5EF4-FFF2-40B4-BE49-F238E27FC236}">
                <a16:creationId xmlns:a16="http://schemas.microsoft.com/office/drawing/2014/main" id="{7D5D8C85-9327-4763-E32D-F38FC8D3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743200"/>
            <a:ext cx="6652137" cy="41148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4" y="434975"/>
            <a:ext cx="7772400" cy="830335"/>
          </a:xfrm>
        </p:spPr>
        <p:txBody>
          <a:bodyPr/>
          <a:lstStyle/>
          <a:p>
            <a:r>
              <a:rPr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84" y="1265310"/>
            <a:ext cx="4511226" cy="1604015"/>
          </a:xfrm>
        </p:spPr>
        <p:txBody>
          <a:bodyPr>
            <a:normAutofit/>
          </a:bodyPr>
          <a:lstStyle/>
          <a:p>
            <a:r>
              <a:rPr lang="en-US" sz="1600" dirty="0"/>
              <a:t>Net revenue uplift: $190,631</a:t>
            </a:r>
          </a:p>
          <a:p>
            <a:r>
              <a:rPr lang="en-US" sz="1600" dirty="0"/>
              <a:t>ROI on rollout cost ($200K): 210%</a:t>
            </a:r>
          </a:p>
          <a:p>
            <a:r>
              <a:rPr lang="en-US" sz="1600" dirty="0"/>
              <a:t>Payback period for Rollout cost: 2.9 months</a:t>
            </a:r>
          </a:p>
          <a:p>
            <a:r>
              <a:rPr lang="en-US" sz="1600" dirty="0"/>
              <a:t>Confidence: 95% positive ROI</a:t>
            </a:r>
          </a:p>
          <a:p>
            <a:pPr marL="0" indent="0">
              <a:buNone/>
            </a:pPr>
            <a:endParaRPr lang="en-US" sz="1600" dirty="0"/>
          </a:p>
          <a:p>
            <a:endParaRPr sz="1600" dirty="0"/>
          </a:p>
        </p:txBody>
      </p:sp>
      <p:pic>
        <p:nvPicPr>
          <p:cNvPr id="5" name="Picture 4" descr="A graph of a chart&#10;&#10;AI-generated content may be incorrect.">
            <a:extLst>
              <a:ext uri="{FF2B5EF4-FFF2-40B4-BE49-F238E27FC236}">
                <a16:creationId xmlns:a16="http://schemas.microsoft.com/office/drawing/2014/main" id="{FBED977E-AA01-E058-3414-969238F5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8" y="2709669"/>
            <a:ext cx="8391832" cy="3988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60710"/>
          </a:xfrm>
        </p:spPr>
        <p:txBody>
          <a:bodyPr/>
          <a:lstStyle/>
          <a:p>
            <a:r>
              <a:rPr dirty="0"/>
              <a:t>Secondary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45342"/>
            <a:ext cx="7772400" cy="309266"/>
          </a:xfrm>
        </p:spPr>
        <p:txBody>
          <a:bodyPr>
            <a:normAutofit lnSpcReduction="10000"/>
          </a:bodyPr>
          <a:lstStyle/>
          <a:p>
            <a:r>
              <a:rPr sz="1600" dirty="0"/>
              <a:t> Error rate: </a:t>
            </a:r>
            <a:r>
              <a:rPr lang="en-US" sz="1600" dirty="0"/>
              <a:t>Decreased from </a:t>
            </a:r>
            <a:r>
              <a:rPr sz="1600" dirty="0"/>
              <a:t>7.99% → 5.25%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 descr="A graph of error rate by test group&#10;&#10;AI-generated content may be incorrect.">
            <a:extLst>
              <a:ext uri="{FF2B5EF4-FFF2-40B4-BE49-F238E27FC236}">
                <a16:creationId xmlns:a16="http://schemas.microsoft.com/office/drawing/2014/main" id="{D8D64527-5FBA-EEA0-5A23-E1573EE0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85" y="1955215"/>
            <a:ext cx="6732639" cy="41674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64" y="339212"/>
            <a:ext cx="7772400" cy="606720"/>
          </a:xfrm>
        </p:spPr>
        <p:txBody>
          <a:bodyPr>
            <a:normAutofit/>
          </a:bodyPr>
          <a:lstStyle/>
          <a:p>
            <a:r>
              <a:rPr dirty="0"/>
              <a:t>Segment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64" y="1077674"/>
            <a:ext cx="6683308" cy="1145264"/>
          </a:xfrm>
        </p:spPr>
        <p:txBody>
          <a:bodyPr>
            <a:normAutofit/>
          </a:bodyPr>
          <a:lstStyle/>
          <a:p>
            <a:r>
              <a:rPr sz="1600" dirty="0"/>
              <a:t>All major devices, departments, and age groups showed positive lift</a:t>
            </a:r>
          </a:p>
          <a:p>
            <a:r>
              <a:rPr sz="1600" dirty="0"/>
              <a:t>Emergency department &amp; peak booking hours benefited most</a:t>
            </a:r>
          </a:p>
          <a:p>
            <a:r>
              <a:rPr sz="1600" dirty="0"/>
              <a:t>Note: Gender = 'Other' showed negative lift (−13.7%)</a:t>
            </a:r>
          </a:p>
          <a:p>
            <a:pPr marL="0" indent="0">
              <a:buNone/>
            </a:pPr>
            <a:endParaRPr sz="1600" dirty="0"/>
          </a:p>
        </p:txBody>
      </p:sp>
      <p:pic>
        <p:nvPicPr>
          <p:cNvPr id="10" name="Picture 9" descr="A chart with different colors and text&#10;&#10;AI-generated content may be incorrect.">
            <a:extLst>
              <a:ext uri="{FF2B5EF4-FFF2-40B4-BE49-F238E27FC236}">
                <a16:creationId xmlns:a16="http://schemas.microsoft.com/office/drawing/2014/main" id="{A6A61FE6-9073-7275-9E86-1C7F5BFF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7" y="2286067"/>
            <a:ext cx="8544275" cy="42327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63951"/>
            <a:ext cx="7772400" cy="798478"/>
          </a:xfrm>
        </p:spPr>
        <p:txBody>
          <a:bodyPr/>
          <a:lstStyle/>
          <a:p>
            <a:r>
              <a:rPr dirty="0"/>
              <a:t>Risks &amp; Mitigation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6BDD6E-ABD7-EAE8-36B1-FE4A35190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999515"/>
            <a:ext cx="8454570" cy="338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Risk: Segment-Specific Underperformance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subgroups (e.g., “Other” gender) showed weaker or negative lift.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Mitigation: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Targeted follow-up tests &amp; segment-specific UI adjustments.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Risk: Mobile Experience Variability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Mobile shows less performance than desktop and tablet could drive complaints.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Mitigation: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Ongoing monitoring via dashboards, fast-track UX improvements for mobile.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Risk: Data Quality / Tracking Issues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data had missing values and possible bot traffic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Mitigation: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Strengthen tracking system to stop bot traffic.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462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Hospital Appointment Booking system UI,  A/B Test Report For Non-Technical Stakeholders</vt:lpstr>
      <vt:lpstr>Business Problem</vt:lpstr>
      <vt:lpstr>Experiment Setup</vt:lpstr>
      <vt:lpstr>Hypotheses</vt:lpstr>
      <vt:lpstr>Primary Results</vt:lpstr>
      <vt:lpstr>Business Impact</vt:lpstr>
      <vt:lpstr>Secondary Metrics</vt:lpstr>
      <vt:lpstr>Segment Analysis</vt:lpstr>
      <vt:lpstr>Risks &amp; Mitigation</vt:lpstr>
      <vt:lpstr>Recommendation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Zahur</dc:creator>
  <cp:keywords/>
  <dc:description>generated using python-pptx</dc:description>
  <cp:lastModifiedBy>zahoor.ishfaq@outlook.com</cp:lastModifiedBy>
  <cp:revision>35</cp:revision>
  <dcterms:created xsi:type="dcterms:W3CDTF">2013-01-27T09:14:16Z</dcterms:created>
  <dcterms:modified xsi:type="dcterms:W3CDTF">2025-09-05T19:05:39Z</dcterms:modified>
  <cp:category/>
</cp:coreProperties>
</file>