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1" r:id="rId3"/>
    <p:sldId id="264" r:id="rId4"/>
    <p:sldId id="257" r:id="rId5"/>
    <p:sldId id="266" r:id="rId6"/>
    <p:sldId id="265" r:id="rId7"/>
    <p:sldId id="267" r:id="rId8"/>
    <p:sldId id="268" r:id="rId9"/>
    <p:sldId id="269"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Zahur\Desktop\KSAmart%20Sales%20Analysis\KSAmart_sales_analysis.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[KSAmart_sales_analysis.xlsx]Seasonal and Time Based Trend!Time based Trend</c:name>
    <c:fmtId val="17"/>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88440822695341"/>
          <c:y val="2.124295753035739E-2"/>
          <c:w val="0.8345347248998477"/>
          <c:h val="0.91277714892566209"/>
        </c:manualLayout>
      </c:layout>
      <c:lineChart>
        <c:grouping val="standard"/>
        <c:varyColors val="0"/>
        <c:ser>
          <c:idx val="0"/>
          <c:order val="0"/>
          <c:tx>
            <c:strRef>
              <c:f>'Seasonal and Time Based Trend'!$C$4:$C$5</c:f>
              <c:strCache>
                <c:ptCount val="1"/>
                <c:pt idx="0">
                  <c:v>2022</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'Seasonal and Time Based Trend'!$B$6:$B$17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'Seasonal and Time Based Trend'!$C$6:$C$17</c:f>
              <c:numCache>
                <c:formatCode>0</c:formatCode>
                <c:ptCount val="12"/>
                <c:pt idx="0">
                  <c:v>5494248.3599999994</c:v>
                </c:pt>
                <c:pt idx="1">
                  <c:v>4520075.22</c:v>
                </c:pt>
                <c:pt idx="2">
                  <c:v>5796804.125</c:v>
                </c:pt>
                <c:pt idx="3">
                  <c:v>5987212.6200000001</c:v>
                </c:pt>
                <c:pt idx="4">
                  <c:v>6649311.5550000016</c:v>
                </c:pt>
                <c:pt idx="5">
                  <c:v>5353273.3249999993</c:v>
                </c:pt>
                <c:pt idx="6">
                  <c:v>4646690.6749999989</c:v>
                </c:pt>
                <c:pt idx="7">
                  <c:v>4446964.5599999996</c:v>
                </c:pt>
                <c:pt idx="8">
                  <c:v>4925081.495000001</c:v>
                </c:pt>
                <c:pt idx="9">
                  <c:v>4833713.584999999</c:v>
                </c:pt>
                <c:pt idx="10">
                  <c:v>4573656.1149999993</c:v>
                </c:pt>
                <c:pt idx="11">
                  <c:v>5873420.0099999951</c:v>
                </c:pt>
              </c:numCache>
            </c:numRef>
          </c:val>
          <c:smooth val="0"/>
          <c:extLst>
            <c:ext xmlns:c16="http://schemas.microsoft.com/office/drawing/2014/chart" uri="{C3380CC4-5D6E-409C-BE32-E72D297353CC}">
              <c16:uniqueId val="{00000000-0964-455F-8497-B2675DEE3554}"/>
            </c:ext>
          </c:extLst>
        </c:ser>
        <c:ser>
          <c:idx val="1"/>
          <c:order val="1"/>
          <c:tx>
            <c:strRef>
              <c:f>'Seasonal and Time Based Trend'!$D$4:$D$5</c:f>
              <c:strCache>
                <c:ptCount val="1"/>
                <c:pt idx="0">
                  <c:v>2023</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'Seasonal and Time Based Trend'!$B$6:$B$17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'Seasonal and Time Based Trend'!$D$6:$D$17</c:f>
              <c:numCache>
                <c:formatCode>0</c:formatCode>
                <c:ptCount val="12"/>
                <c:pt idx="0">
                  <c:v>5481392.1549999975</c:v>
                </c:pt>
                <c:pt idx="1">
                  <c:v>4381893.669999999</c:v>
                </c:pt>
                <c:pt idx="2">
                  <c:v>12281916.72499999</c:v>
                </c:pt>
                <c:pt idx="3">
                  <c:v>24494812.819999989</c:v>
                </c:pt>
                <c:pt idx="4">
                  <c:v>5917580.4399999967</c:v>
                </c:pt>
                <c:pt idx="5">
                  <c:v>6984187.2899999972</c:v>
                </c:pt>
                <c:pt idx="6">
                  <c:v>5871867.2550000036</c:v>
                </c:pt>
                <c:pt idx="7">
                  <c:v>6653847.8300000001</c:v>
                </c:pt>
                <c:pt idx="8">
                  <c:v>5467692.5000000037</c:v>
                </c:pt>
                <c:pt idx="9">
                  <c:v>5201312.4899999984</c:v>
                </c:pt>
                <c:pt idx="10">
                  <c:v>7301916.9349999977</c:v>
                </c:pt>
                <c:pt idx="11">
                  <c:v>7309588.0849999981</c:v>
                </c:pt>
              </c:numCache>
            </c:numRef>
          </c:val>
          <c:smooth val="0"/>
          <c:extLst>
            <c:ext xmlns:c16="http://schemas.microsoft.com/office/drawing/2014/chart" uri="{C3380CC4-5D6E-409C-BE32-E72D297353CC}">
              <c16:uniqueId val="{00000001-0964-455F-8497-B2675DEE3554}"/>
            </c:ext>
          </c:extLst>
        </c:ser>
        <c:ser>
          <c:idx val="2"/>
          <c:order val="2"/>
          <c:tx>
            <c:strRef>
              <c:f>'Seasonal and Time Based Trend'!$E$4:$E$5</c:f>
              <c:strCache>
                <c:ptCount val="1"/>
                <c:pt idx="0">
                  <c:v>2024</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'Seasonal and Time Based Trend'!$B$6:$B$17</c:f>
              <c:strCache>
                <c:ptCount val="12"/>
                <c:pt idx="0">
                  <c:v>1</c:v>
                </c:pt>
                <c:pt idx="1">
                  <c:v>2</c:v>
                </c:pt>
                <c:pt idx="2">
                  <c:v>3</c:v>
                </c:pt>
                <c:pt idx="3">
                  <c:v>4</c:v>
                </c:pt>
                <c:pt idx="4">
                  <c:v>5</c:v>
                </c:pt>
                <c:pt idx="5">
                  <c:v>6</c:v>
                </c:pt>
                <c:pt idx="6">
                  <c:v>7</c:v>
                </c:pt>
                <c:pt idx="7">
                  <c:v>8</c:v>
                </c:pt>
                <c:pt idx="8">
                  <c:v>9</c:v>
                </c:pt>
                <c:pt idx="9">
                  <c:v>10</c:v>
                </c:pt>
                <c:pt idx="10">
                  <c:v>11</c:v>
                </c:pt>
                <c:pt idx="11">
                  <c:v>12</c:v>
                </c:pt>
              </c:strCache>
            </c:strRef>
          </c:cat>
          <c:val>
            <c:numRef>
              <c:f>'Seasonal and Time Based Trend'!$E$6:$E$17</c:f>
              <c:numCache>
                <c:formatCode>0</c:formatCode>
                <c:ptCount val="12"/>
                <c:pt idx="0">
                  <c:v>4391833.07</c:v>
                </c:pt>
                <c:pt idx="1">
                  <c:v>5073884.6000000006</c:v>
                </c:pt>
                <c:pt idx="2">
                  <c:v>18956967.664999984</c:v>
                </c:pt>
                <c:pt idx="3">
                  <c:v>15634647.065000018</c:v>
                </c:pt>
                <c:pt idx="4">
                  <c:v>5130608.5450000027</c:v>
                </c:pt>
                <c:pt idx="5">
                  <c:v>5348666.9050000068</c:v>
                </c:pt>
                <c:pt idx="6">
                  <c:v>5030880.3400000008</c:v>
                </c:pt>
                <c:pt idx="7">
                  <c:v>6616434.6950000022</c:v>
                </c:pt>
                <c:pt idx="8">
                  <c:v>5747358.9050000049</c:v>
                </c:pt>
                <c:pt idx="9">
                  <c:v>5270490.0900000008</c:v>
                </c:pt>
                <c:pt idx="10">
                  <c:v>6035938.8700000029</c:v>
                </c:pt>
                <c:pt idx="11">
                  <c:v>4821816.3149999985</c:v>
                </c:pt>
              </c:numCache>
            </c:numRef>
          </c:val>
          <c:smooth val="0"/>
          <c:extLst>
            <c:ext xmlns:c16="http://schemas.microsoft.com/office/drawing/2014/chart" uri="{C3380CC4-5D6E-409C-BE32-E72D297353CC}">
              <c16:uniqueId val="{00000002-0964-455F-8497-B2675DEE3554}"/>
            </c:ext>
          </c:extLst>
        </c:ser>
        <c:dLbls>
          <c:showLegendKey val="0"/>
          <c:showVal val="0"/>
          <c:showCatName val="0"/>
          <c:showSerName val="0"/>
          <c:showPercent val="0"/>
          <c:showBubbleSize val="0"/>
        </c:dLbls>
        <c:marker val="1"/>
        <c:smooth val="0"/>
        <c:axId val="2009896799"/>
        <c:axId val="2009917919"/>
      </c:lineChart>
      <c:catAx>
        <c:axId val="2009896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917919"/>
        <c:crosses val="autoZero"/>
        <c:auto val="1"/>
        <c:lblAlgn val="ctr"/>
        <c:lblOffset val="100"/>
        <c:noMultiLvlLbl val="0"/>
      </c:catAx>
      <c:valAx>
        <c:axId val="200991791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9896799"/>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r"/>
      <c:layout>
        <c:manualLayout>
          <c:xMode val="edge"/>
          <c:yMode val="edge"/>
          <c:x val="0.90407956392894306"/>
          <c:y val="3.2851806985665248E-2"/>
          <c:w val="8.1443652422333271E-2"/>
          <c:h val="0.3274587791910626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[KSAmart_sales_analysis.xlsx]Product &amp; Category Performance!PivotTable3</c:name>
    <c:fmtId val="1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268673598120677"/>
          <c:y val="1.9046451443085092E-2"/>
          <c:w val="0.7215813769135212"/>
          <c:h val="0.78567001295885008"/>
        </c:manualLayout>
      </c:layout>
      <c:barChart>
        <c:barDir val="col"/>
        <c:grouping val="clustered"/>
        <c:varyColors val="0"/>
        <c:ser>
          <c:idx val="0"/>
          <c:order val="0"/>
          <c:tx>
            <c:strRef>
              <c:f>'Product &amp; Category Performance'!$B$5</c:f>
              <c:strCache>
                <c:ptCount val="1"/>
                <c:pt idx="0">
                  <c:v>Total</c:v>
                </c:pt>
              </c:strCache>
            </c:strRef>
          </c:tx>
          <c:spPr>
            <a:solidFill>
              <a:schemeClr val="accent1"/>
            </a:solidFill>
            <a:ln>
              <a:noFill/>
            </a:ln>
            <a:effectLst/>
          </c:spPr>
          <c:invertIfNegative val="0"/>
          <c:cat>
            <c:strRef>
              <c:f>'Product &amp; Category Performance'!$A$6:$A$13</c:f>
              <c:strCache>
                <c:ptCount val="8"/>
                <c:pt idx="0">
                  <c:v>Electronics</c:v>
                </c:pt>
                <c:pt idx="1">
                  <c:v>Gold</c:v>
                </c:pt>
                <c:pt idx="2">
                  <c:v>Home Appliances</c:v>
                </c:pt>
                <c:pt idx="3">
                  <c:v>Modest Fashion</c:v>
                </c:pt>
                <c:pt idx="4">
                  <c:v>Perfumes</c:v>
                </c:pt>
                <c:pt idx="5">
                  <c:v>Clothing</c:v>
                </c:pt>
                <c:pt idx="6">
                  <c:v>Gifts</c:v>
                </c:pt>
                <c:pt idx="7">
                  <c:v>Dates</c:v>
                </c:pt>
              </c:strCache>
            </c:strRef>
          </c:cat>
          <c:val>
            <c:numRef>
              <c:f>'Product &amp; Category Performance'!$B$6:$B$13</c:f>
              <c:numCache>
                <c:formatCode>0</c:formatCode>
                <c:ptCount val="8"/>
                <c:pt idx="0">
                  <c:v>71903423.974999845</c:v>
                </c:pt>
                <c:pt idx="1">
                  <c:v>66564884.510000199</c:v>
                </c:pt>
                <c:pt idx="2">
                  <c:v>57135658.149999872</c:v>
                </c:pt>
                <c:pt idx="3">
                  <c:v>17725475.810000021</c:v>
                </c:pt>
                <c:pt idx="4">
                  <c:v>13787434.559999987</c:v>
                </c:pt>
                <c:pt idx="5">
                  <c:v>10691588.399999989</c:v>
                </c:pt>
                <c:pt idx="6">
                  <c:v>7293416.9599999953</c:v>
                </c:pt>
                <c:pt idx="7">
                  <c:v>3406104.5399999991</c:v>
                </c:pt>
              </c:numCache>
            </c:numRef>
          </c:val>
          <c:extLst>
            <c:ext xmlns:c16="http://schemas.microsoft.com/office/drawing/2014/chart" uri="{C3380CC4-5D6E-409C-BE32-E72D297353CC}">
              <c16:uniqueId val="{00000000-E61C-46AF-8B50-FE01D824BD6B}"/>
            </c:ext>
          </c:extLst>
        </c:ser>
        <c:dLbls>
          <c:showLegendKey val="0"/>
          <c:showVal val="0"/>
          <c:showCatName val="0"/>
          <c:showSerName val="0"/>
          <c:showPercent val="0"/>
          <c:showBubbleSize val="0"/>
        </c:dLbls>
        <c:gapWidth val="150"/>
        <c:axId val="969948991"/>
        <c:axId val="969950431"/>
      </c:barChart>
      <c:catAx>
        <c:axId val="96994899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9950431"/>
        <c:crosses val="autoZero"/>
        <c:auto val="1"/>
        <c:lblAlgn val="ctr"/>
        <c:lblOffset val="100"/>
        <c:noMultiLvlLbl val="0"/>
      </c:catAx>
      <c:valAx>
        <c:axId val="9699504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99489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[KSAmart_sales_analysis.xlsx]Customer Segmentation &amp; Value!PivotTable4</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sales by customer</a:t>
            </a:r>
            <a:r>
              <a:rPr lang="en-US" baseline="0"/>
              <a:t>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dLbl>
          <c:idx val="0"/>
          <c:layout>
            <c:manualLayout>
              <c:x val="-0.16210157940783726"/>
              <c:y val="-0.20679140249131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16210157940783726"/>
              <c:y val="-0.20679140249131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dLbl>
          <c:idx val="0"/>
          <c:layout>
            <c:manualLayout>
              <c:x val="-0.16210157940783726"/>
              <c:y val="-0.20679140249131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16210157940783726"/>
              <c:y val="-0.20679140249131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16210157940783726"/>
              <c:y val="-0.2067914024913185"/>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s>
    <c:plotArea>
      <c:layout/>
      <c:pieChart>
        <c:varyColors val="1"/>
        <c:ser>
          <c:idx val="0"/>
          <c:order val="0"/>
          <c:tx>
            <c:strRef>
              <c:f>'Customer Segmentation &amp; Value'!$B$16</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476-4D6D-B15E-36CD21909C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476-4D6D-B15E-36CD21909C49}"/>
              </c:ext>
            </c:extLst>
          </c:dPt>
          <c:dLbls>
            <c:dLbl>
              <c:idx val="0"/>
              <c:layout>
                <c:manualLayout>
                  <c:x val="-0.16210157940783726"/>
                  <c:y val="-0.2067914024913185"/>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2476-4D6D-B15E-36CD21909C49}"/>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 &amp; Value'!$A$17:$A$18</c:f>
              <c:strCache>
                <c:ptCount val="2"/>
                <c:pt idx="0">
                  <c:v>Saudi National</c:v>
                </c:pt>
                <c:pt idx="1">
                  <c:v>Expat</c:v>
                </c:pt>
              </c:strCache>
            </c:strRef>
          </c:cat>
          <c:val>
            <c:numRef>
              <c:f>'Customer Segmentation &amp; Value'!$B$17:$B$18</c:f>
              <c:numCache>
                <c:formatCode>0</c:formatCode>
                <c:ptCount val="2"/>
                <c:pt idx="0">
                  <c:v>162133740.67500061</c:v>
                </c:pt>
                <c:pt idx="1">
                  <c:v>86374246.230000407</c:v>
                </c:pt>
              </c:numCache>
            </c:numRef>
          </c:val>
          <c:extLst>
            <c:ext xmlns:c16="http://schemas.microsoft.com/office/drawing/2014/chart" uri="{C3380CC4-5D6E-409C-BE32-E72D297353CC}">
              <c16:uniqueId val="{00000004-2476-4D6D-B15E-36CD21909C49}"/>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8381723838143726"/>
          <c:y val="0.15840418157746292"/>
          <c:w val="0.28723738197711374"/>
          <c:h val="0.3576874306989504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[KSAmart_sales_analysis.xlsx]Customer Segmentation &amp; Value!PivotTable5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a:t>
            </a:r>
            <a:r>
              <a:rPr lang="en-US" baseline="0"/>
              <a:t> by customer type and cateogry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Segmentation &amp; Value'!$B$4:$B$5</c:f>
              <c:strCache>
                <c:ptCount val="1"/>
                <c:pt idx="0">
                  <c:v>Saudi National</c:v>
                </c:pt>
              </c:strCache>
            </c:strRef>
          </c:tx>
          <c:spPr>
            <a:solidFill>
              <a:schemeClr val="accent1"/>
            </a:solidFill>
            <a:ln>
              <a:noFill/>
            </a:ln>
            <a:effectLst/>
          </c:spPr>
          <c:invertIfNegative val="0"/>
          <c:cat>
            <c:strRef>
              <c:f>'Customer Segmentation &amp; Value'!$A$6:$A$13</c:f>
              <c:strCache>
                <c:ptCount val="8"/>
                <c:pt idx="0">
                  <c:v>Clothing</c:v>
                </c:pt>
                <c:pt idx="1">
                  <c:v>Dates</c:v>
                </c:pt>
                <c:pt idx="2">
                  <c:v>Electronics</c:v>
                </c:pt>
                <c:pt idx="3">
                  <c:v>Gifts</c:v>
                </c:pt>
                <c:pt idx="4">
                  <c:v>Gold</c:v>
                </c:pt>
                <c:pt idx="5">
                  <c:v>Home Appliances</c:v>
                </c:pt>
                <c:pt idx="6">
                  <c:v>Modest Fashion</c:v>
                </c:pt>
                <c:pt idx="7">
                  <c:v>Perfumes</c:v>
                </c:pt>
              </c:strCache>
            </c:strRef>
          </c:cat>
          <c:val>
            <c:numRef>
              <c:f>'Customer Segmentation &amp; Value'!$B$6:$B$13</c:f>
              <c:numCache>
                <c:formatCode>0</c:formatCode>
                <c:ptCount val="8"/>
                <c:pt idx="0">
                  <c:v>7265522.0499999933</c:v>
                </c:pt>
                <c:pt idx="1">
                  <c:v>2207896.9250000017</c:v>
                </c:pt>
                <c:pt idx="2">
                  <c:v>48578806.720000014</c:v>
                </c:pt>
                <c:pt idx="3">
                  <c:v>4712961.4399999995</c:v>
                </c:pt>
                <c:pt idx="4">
                  <c:v>41516779.759999901</c:v>
                </c:pt>
                <c:pt idx="5">
                  <c:v>37724765.360000022</c:v>
                </c:pt>
                <c:pt idx="6">
                  <c:v>11492936.760000009</c:v>
                </c:pt>
                <c:pt idx="7">
                  <c:v>8634071.6599999927</c:v>
                </c:pt>
              </c:numCache>
            </c:numRef>
          </c:val>
          <c:extLst>
            <c:ext xmlns:c16="http://schemas.microsoft.com/office/drawing/2014/chart" uri="{C3380CC4-5D6E-409C-BE32-E72D297353CC}">
              <c16:uniqueId val="{00000000-DCC8-45BE-90C8-52C0DAB8BD29}"/>
            </c:ext>
          </c:extLst>
        </c:ser>
        <c:ser>
          <c:idx val="1"/>
          <c:order val="1"/>
          <c:tx>
            <c:strRef>
              <c:f>'Customer Segmentation &amp; Value'!$C$4:$C$5</c:f>
              <c:strCache>
                <c:ptCount val="1"/>
                <c:pt idx="0">
                  <c:v>Expat</c:v>
                </c:pt>
              </c:strCache>
            </c:strRef>
          </c:tx>
          <c:spPr>
            <a:solidFill>
              <a:schemeClr val="accent2"/>
            </a:solidFill>
            <a:ln>
              <a:noFill/>
            </a:ln>
            <a:effectLst/>
          </c:spPr>
          <c:invertIfNegative val="0"/>
          <c:cat>
            <c:strRef>
              <c:f>'Customer Segmentation &amp; Value'!$A$6:$A$13</c:f>
              <c:strCache>
                <c:ptCount val="8"/>
                <c:pt idx="0">
                  <c:v>Clothing</c:v>
                </c:pt>
                <c:pt idx="1">
                  <c:v>Dates</c:v>
                </c:pt>
                <c:pt idx="2">
                  <c:v>Electronics</c:v>
                </c:pt>
                <c:pt idx="3">
                  <c:v>Gifts</c:v>
                </c:pt>
                <c:pt idx="4">
                  <c:v>Gold</c:v>
                </c:pt>
                <c:pt idx="5">
                  <c:v>Home Appliances</c:v>
                </c:pt>
                <c:pt idx="6">
                  <c:v>Modest Fashion</c:v>
                </c:pt>
                <c:pt idx="7">
                  <c:v>Perfumes</c:v>
                </c:pt>
              </c:strCache>
            </c:strRef>
          </c:cat>
          <c:val>
            <c:numRef>
              <c:f>'Customer Segmentation &amp; Value'!$C$6:$C$13</c:f>
              <c:numCache>
                <c:formatCode>0</c:formatCode>
                <c:ptCount val="8"/>
                <c:pt idx="0">
                  <c:v>3426066.3499999987</c:v>
                </c:pt>
                <c:pt idx="1">
                  <c:v>1198207.6150000002</c:v>
                </c:pt>
                <c:pt idx="2">
                  <c:v>23324617.254999973</c:v>
                </c:pt>
                <c:pt idx="3">
                  <c:v>2580455.5199999986</c:v>
                </c:pt>
                <c:pt idx="4">
                  <c:v>25048104.749999993</c:v>
                </c:pt>
                <c:pt idx="5">
                  <c:v>19410892.790000007</c:v>
                </c:pt>
                <c:pt idx="6">
                  <c:v>6232539.0500000091</c:v>
                </c:pt>
                <c:pt idx="7">
                  <c:v>5153362.8999999985</c:v>
                </c:pt>
              </c:numCache>
            </c:numRef>
          </c:val>
          <c:extLst>
            <c:ext xmlns:c16="http://schemas.microsoft.com/office/drawing/2014/chart" uri="{C3380CC4-5D6E-409C-BE32-E72D297353CC}">
              <c16:uniqueId val="{00000001-DCC8-45BE-90C8-52C0DAB8BD29}"/>
            </c:ext>
          </c:extLst>
        </c:ser>
        <c:dLbls>
          <c:showLegendKey val="0"/>
          <c:showVal val="0"/>
          <c:showCatName val="0"/>
          <c:showSerName val="0"/>
          <c:showPercent val="0"/>
          <c:showBubbleSize val="0"/>
        </c:dLbls>
        <c:gapWidth val="219"/>
        <c:overlap val="-27"/>
        <c:axId val="303542495"/>
        <c:axId val="303550655"/>
      </c:barChart>
      <c:catAx>
        <c:axId val="303542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550655"/>
        <c:crosses val="autoZero"/>
        <c:auto val="1"/>
        <c:lblAlgn val="ctr"/>
        <c:lblOffset val="100"/>
        <c:noMultiLvlLbl val="0"/>
      </c:catAx>
      <c:valAx>
        <c:axId val="30355065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3542495"/>
        <c:crosses val="autoZero"/>
        <c:crossBetween val="between"/>
      </c:valAx>
      <c:spPr>
        <a:noFill/>
        <a:ln>
          <a:noFill/>
        </a:ln>
        <a:effectLst/>
      </c:spPr>
    </c:plotArea>
    <c:legend>
      <c:legendPos val="r"/>
      <c:layout>
        <c:manualLayout>
          <c:xMode val="edge"/>
          <c:yMode val="edge"/>
          <c:x val="0.77472221322128976"/>
          <c:y val="0.13020778652668413"/>
          <c:w val="0.20556650418697664"/>
          <c:h val="0.2164362787984835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[KSAmart_sales_analysis.xlsx]Customer Segmentation &amp; Value!PivotTable8</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5 customers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s>
    <c:plotArea>
      <c:layout/>
      <c:doughnutChart>
        <c:varyColors val="1"/>
        <c:ser>
          <c:idx val="0"/>
          <c:order val="0"/>
          <c:tx>
            <c:strRef>
              <c:f>'Customer Segmentation &amp; Value'!$B$104</c:f>
              <c:strCache>
                <c:ptCount val="1"/>
                <c:pt idx="0">
                  <c:v>Total</c:v>
                </c:pt>
              </c:strCache>
            </c:strRef>
          </c:tx>
          <c:dPt>
            <c:idx val="0"/>
            <c:bubble3D val="0"/>
            <c:spPr>
              <a:solidFill>
                <a:schemeClr val="accent1"/>
              </a:solidFill>
              <a:ln>
                <a:noFill/>
              </a:ln>
              <a:effectLst/>
            </c:spPr>
            <c:extLst>
              <c:ext xmlns:c16="http://schemas.microsoft.com/office/drawing/2014/chart" uri="{C3380CC4-5D6E-409C-BE32-E72D297353CC}">
                <c16:uniqueId val="{00000001-71FD-4A4B-B272-75121F2426FA}"/>
              </c:ext>
            </c:extLst>
          </c:dPt>
          <c:dPt>
            <c:idx val="1"/>
            <c:bubble3D val="0"/>
            <c:spPr>
              <a:solidFill>
                <a:schemeClr val="accent2"/>
              </a:solidFill>
              <a:ln>
                <a:noFill/>
              </a:ln>
              <a:effectLst/>
            </c:spPr>
            <c:extLst>
              <c:ext xmlns:c16="http://schemas.microsoft.com/office/drawing/2014/chart" uri="{C3380CC4-5D6E-409C-BE32-E72D297353CC}">
                <c16:uniqueId val="{00000003-71FD-4A4B-B272-75121F2426FA}"/>
              </c:ext>
            </c:extLst>
          </c:dPt>
          <c:dPt>
            <c:idx val="2"/>
            <c:bubble3D val="0"/>
            <c:spPr>
              <a:solidFill>
                <a:schemeClr val="accent3"/>
              </a:solidFill>
              <a:ln>
                <a:noFill/>
              </a:ln>
              <a:effectLst/>
            </c:spPr>
            <c:extLst>
              <c:ext xmlns:c16="http://schemas.microsoft.com/office/drawing/2014/chart" uri="{C3380CC4-5D6E-409C-BE32-E72D297353CC}">
                <c16:uniqueId val="{00000005-71FD-4A4B-B272-75121F2426FA}"/>
              </c:ext>
            </c:extLst>
          </c:dPt>
          <c:dPt>
            <c:idx val="3"/>
            <c:bubble3D val="0"/>
            <c:spPr>
              <a:solidFill>
                <a:schemeClr val="accent4"/>
              </a:solidFill>
              <a:ln>
                <a:noFill/>
              </a:ln>
              <a:effectLst/>
            </c:spPr>
            <c:extLst>
              <c:ext xmlns:c16="http://schemas.microsoft.com/office/drawing/2014/chart" uri="{C3380CC4-5D6E-409C-BE32-E72D297353CC}">
                <c16:uniqueId val="{00000007-71FD-4A4B-B272-75121F2426FA}"/>
              </c:ext>
            </c:extLst>
          </c:dPt>
          <c:dPt>
            <c:idx val="4"/>
            <c:bubble3D val="0"/>
            <c:spPr>
              <a:solidFill>
                <a:schemeClr val="accent5"/>
              </a:solidFill>
              <a:ln>
                <a:noFill/>
              </a:ln>
              <a:effectLst/>
            </c:spPr>
            <c:extLst>
              <c:ext xmlns:c16="http://schemas.microsoft.com/office/drawing/2014/chart" uri="{C3380CC4-5D6E-409C-BE32-E72D297353CC}">
                <c16:uniqueId val="{00000009-71FD-4A4B-B272-75121F2426F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'Customer Segmentation &amp; Value'!$A$105:$A$109</c:f>
              <c:strCache>
                <c:ptCount val="5"/>
                <c:pt idx="0">
                  <c:v>CUST07222</c:v>
                </c:pt>
                <c:pt idx="1">
                  <c:v>CUST02342</c:v>
                </c:pt>
                <c:pt idx="2">
                  <c:v>CUST01474</c:v>
                </c:pt>
                <c:pt idx="3">
                  <c:v>CUST07144</c:v>
                </c:pt>
                <c:pt idx="4">
                  <c:v>CUST08691</c:v>
                </c:pt>
              </c:strCache>
            </c:strRef>
          </c:cat>
          <c:val>
            <c:numRef>
              <c:f>'Customer Segmentation &amp; Value'!$B$105:$B$109</c:f>
              <c:numCache>
                <c:formatCode>0</c:formatCode>
                <c:ptCount val="5"/>
                <c:pt idx="0">
                  <c:v>868866.02</c:v>
                </c:pt>
                <c:pt idx="1">
                  <c:v>890334.08</c:v>
                </c:pt>
                <c:pt idx="2">
                  <c:v>901571.19</c:v>
                </c:pt>
                <c:pt idx="3">
                  <c:v>967371.06</c:v>
                </c:pt>
                <c:pt idx="4">
                  <c:v>976256.19000000006</c:v>
                </c:pt>
              </c:numCache>
            </c:numRef>
          </c:val>
          <c:extLst>
            <c:ext xmlns:c16="http://schemas.microsoft.com/office/drawing/2014/chart" uri="{C3380CC4-5D6E-409C-BE32-E72D297353CC}">
              <c16:uniqueId val="{0000000A-71FD-4A4B-B272-75121F2426FA}"/>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4447939177457481"/>
          <c:y val="0.25396835812190138"/>
          <c:w val="0.16246245767563697"/>
          <c:h val="0.4447099572417416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[KSAmart_sales_analysis.xlsx]Regional and Store Performance!PivotTable1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by 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'Regional and Store Performance'!$B$4</c:f>
              <c:strCache>
                <c:ptCount val="1"/>
                <c:pt idx="0">
                  <c:v>Total</c:v>
                </c:pt>
              </c:strCache>
            </c:strRef>
          </c:tx>
          <c:spPr>
            <a:solidFill>
              <a:schemeClr val="accent1"/>
            </a:solidFill>
            <a:ln>
              <a:noFill/>
            </a:ln>
            <a:effectLst/>
          </c:spPr>
          <c:invertIfNegative val="0"/>
          <c:cat>
            <c:strRef>
              <c:f>'Regional and Store Performance'!$A$5:$A$10</c:f>
              <c:strCache>
                <c:ptCount val="6"/>
                <c:pt idx="0">
                  <c:v>Riyadh</c:v>
                </c:pt>
                <c:pt idx="1">
                  <c:v>Jeddah</c:v>
                </c:pt>
                <c:pt idx="2">
                  <c:v>Dammam</c:v>
                </c:pt>
                <c:pt idx="3">
                  <c:v>Medina</c:v>
                </c:pt>
                <c:pt idx="4">
                  <c:v>Mecca</c:v>
                </c:pt>
                <c:pt idx="5">
                  <c:v>Khobar</c:v>
                </c:pt>
              </c:strCache>
            </c:strRef>
          </c:cat>
          <c:val>
            <c:numRef>
              <c:f>'Regional and Store Performance'!$B$5:$B$10</c:f>
              <c:numCache>
                <c:formatCode>0</c:formatCode>
                <c:ptCount val="6"/>
                <c:pt idx="0">
                  <c:v>72149221.125000104</c:v>
                </c:pt>
                <c:pt idx="1">
                  <c:v>65333762.855000041</c:v>
                </c:pt>
                <c:pt idx="2">
                  <c:v>36052383.139999963</c:v>
                </c:pt>
                <c:pt idx="3">
                  <c:v>25817970.384999983</c:v>
                </c:pt>
                <c:pt idx="4">
                  <c:v>25561341.984999988</c:v>
                </c:pt>
                <c:pt idx="5">
                  <c:v>23593307.414999954</c:v>
                </c:pt>
              </c:numCache>
            </c:numRef>
          </c:val>
          <c:extLst>
            <c:ext xmlns:c16="http://schemas.microsoft.com/office/drawing/2014/chart" uri="{C3380CC4-5D6E-409C-BE32-E72D297353CC}">
              <c16:uniqueId val="{00000000-6AF4-4B96-AB12-5CE5BE036591}"/>
            </c:ext>
          </c:extLst>
        </c:ser>
        <c:dLbls>
          <c:showLegendKey val="0"/>
          <c:showVal val="0"/>
          <c:showCatName val="0"/>
          <c:showSerName val="0"/>
          <c:showPercent val="0"/>
          <c:showBubbleSize val="0"/>
        </c:dLbls>
        <c:gapWidth val="219"/>
        <c:overlap val="-27"/>
        <c:axId val="12045328"/>
        <c:axId val="12071728"/>
      </c:barChart>
      <c:catAx>
        <c:axId val="12045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1728"/>
        <c:crosses val="autoZero"/>
        <c:auto val="1"/>
        <c:lblAlgn val="ctr"/>
        <c:lblOffset val="100"/>
        <c:noMultiLvlLbl val="0"/>
      </c:catAx>
      <c:valAx>
        <c:axId val="1207172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453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 Payment Behavior Analysis!PivotTable11</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Payment method</a:t>
            </a:r>
            <a:r>
              <a:rPr lang="en-US" baseline="0"/>
              <a:t> prefrence by customer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 Payment Behavior Analysis'!$C$4:$C$5</c:f>
              <c:strCache>
                <c:ptCount val="1"/>
                <c:pt idx="0">
                  <c:v>Saudi National</c:v>
                </c:pt>
              </c:strCache>
            </c:strRef>
          </c:tx>
          <c:spPr>
            <a:solidFill>
              <a:schemeClr val="accent1"/>
            </a:solidFill>
            <a:ln>
              <a:noFill/>
            </a:ln>
            <a:effectLst/>
          </c:spPr>
          <c:invertIfNegative val="0"/>
          <c:cat>
            <c:strRef>
              <c:f>' Payment Behavior Analysis'!$B$6:$B$9</c:f>
              <c:strCache>
                <c:ptCount val="4"/>
                <c:pt idx="0">
                  <c:v>Mada</c:v>
                </c:pt>
                <c:pt idx="1">
                  <c:v>Visa</c:v>
                </c:pt>
                <c:pt idx="2">
                  <c:v>Cash</c:v>
                </c:pt>
                <c:pt idx="3">
                  <c:v>Apple Pay</c:v>
                </c:pt>
              </c:strCache>
            </c:strRef>
          </c:cat>
          <c:val>
            <c:numRef>
              <c:f>' Payment Behavior Analysis'!$C$6:$C$9</c:f>
              <c:numCache>
                <c:formatCode>0</c:formatCode>
                <c:ptCount val="4"/>
                <c:pt idx="0">
                  <c:v>82015904.51000005</c:v>
                </c:pt>
                <c:pt idx="1">
                  <c:v>30454174.850000009</c:v>
                </c:pt>
                <c:pt idx="2">
                  <c:v>24985510.714999959</c:v>
                </c:pt>
                <c:pt idx="3">
                  <c:v>24678150.600000013</c:v>
                </c:pt>
              </c:numCache>
            </c:numRef>
          </c:val>
          <c:extLst>
            <c:ext xmlns:c16="http://schemas.microsoft.com/office/drawing/2014/chart" uri="{C3380CC4-5D6E-409C-BE32-E72D297353CC}">
              <c16:uniqueId val="{00000000-546F-4049-936D-D57B6294D7F0}"/>
            </c:ext>
          </c:extLst>
        </c:ser>
        <c:ser>
          <c:idx val="1"/>
          <c:order val="1"/>
          <c:tx>
            <c:strRef>
              <c:f>' Payment Behavior Analysis'!$D$4:$D$5</c:f>
              <c:strCache>
                <c:ptCount val="1"/>
                <c:pt idx="0">
                  <c:v>Expat</c:v>
                </c:pt>
              </c:strCache>
            </c:strRef>
          </c:tx>
          <c:spPr>
            <a:solidFill>
              <a:schemeClr val="accent2"/>
            </a:solidFill>
            <a:ln>
              <a:noFill/>
            </a:ln>
            <a:effectLst/>
          </c:spPr>
          <c:invertIfNegative val="0"/>
          <c:cat>
            <c:strRef>
              <c:f>' Payment Behavior Analysis'!$B$6:$B$9</c:f>
              <c:strCache>
                <c:ptCount val="4"/>
                <c:pt idx="0">
                  <c:v>Mada</c:v>
                </c:pt>
                <c:pt idx="1">
                  <c:v>Visa</c:v>
                </c:pt>
                <c:pt idx="2">
                  <c:v>Cash</c:v>
                </c:pt>
                <c:pt idx="3">
                  <c:v>Apple Pay</c:v>
                </c:pt>
              </c:strCache>
            </c:strRef>
          </c:cat>
          <c:val>
            <c:numRef>
              <c:f>' Payment Behavior Analysis'!$D$6:$D$9</c:f>
              <c:numCache>
                <c:formatCode>0</c:formatCode>
                <c:ptCount val="4"/>
                <c:pt idx="0">
                  <c:v>41974639.0349999</c:v>
                </c:pt>
                <c:pt idx="1">
                  <c:v>19166130.754999995</c:v>
                </c:pt>
                <c:pt idx="2">
                  <c:v>12458478.939999977</c:v>
                </c:pt>
                <c:pt idx="3">
                  <c:v>12774997.5</c:v>
                </c:pt>
              </c:numCache>
            </c:numRef>
          </c:val>
          <c:extLst>
            <c:ext xmlns:c16="http://schemas.microsoft.com/office/drawing/2014/chart" uri="{C3380CC4-5D6E-409C-BE32-E72D297353CC}">
              <c16:uniqueId val="{00000001-546F-4049-936D-D57B6294D7F0}"/>
            </c:ext>
          </c:extLst>
        </c:ser>
        <c:dLbls>
          <c:showLegendKey val="0"/>
          <c:showVal val="0"/>
          <c:showCatName val="0"/>
          <c:showSerName val="0"/>
          <c:showPercent val="0"/>
          <c:showBubbleSize val="0"/>
        </c:dLbls>
        <c:gapWidth val="150"/>
        <c:axId val="12076528"/>
        <c:axId val="12097168"/>
      </c:barChart>
      <c:catAx>
        <c:axId val="12076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97168"/>
        <c:crosses val="autoZero"/>
        <c:auto val="1"/>
        <c:lblAlgn val="ctr"/>
        <c:lblOffset val="100"/>
        <c:noMultiLvlLbl val="0"/>
      </c:catAx>
      <c:valAx>
        <c:axId val="120971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076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[KSAmart_sales_analysis.xlsx]Regional and Store Performance!PivotTable10</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Sales Malls</a:t>
            </a:r>
            <a:r>
              <a:rPr lang="en-US" baseline="0"/>
              <a:t> vs standalone stores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showLegendKey val="0"/>
          <c:showVal val="0"/>
          <c:showCatName val="0"/>
          <c:showSerName val="0"/>
          <c:showPercent val="1"/>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s>
    <c:plotArea>
      <c:layout/>
      <c:doughnutChart>
        <c:varyColors val="1"/>
        <c:ser>
          <c:idx val="0"/>
          <c:order val="0"/>
          <c:tx>
            <c:strRef>
              <c:f>'Regional and Store Performance'!$B$48</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B1-492A-B55D-E99BD62ACD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B1-492A-B55D-E99BD62ACD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AB1-492A-B55D-E99BD62ACD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AB1-492A-B55D-E99BD62ACDC7}"/>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'Regional and Store Performance'!$A$49:$A$52</c:f>
              <c:strCache>
                <c:ptCount val="4"/>
                <c:pt idx="0">
                  <c:v>Standalone Store</c:v>
                </c:pt>
                <c:pt idx="1">
                  <c:v>Red Sea Mall</c:v>
                </c:pt>
                <c:pt idx="2">
                  <c:v>Riyadh Park</c:v>
                </c:pt>
                <c:pt idx="3">
                  <c:v>Arabia Mall</c:v>
                </c:pt>
              </c:strCache>
            </c:strRef>
          </c:cat>
          <c:val>
            <c:numRef>
              <c:f>'Regional and Store Performance'!$B$49:$B$52</c:f>
              <c:numCache>
                <c:formatCode>0</c:formatCode>
                <c:ptCount val="4"/>
                <c:pt idx="0">
                  <c:v>69813036.465000197</c:v>
                </c:pt>
                <c:pt idx="1">
                  <c:v>62392261.31999997</c:v>
                </c:pt>
                <c:pt idx="2">
                  <c:v>62280082.084999926</c:v>
                </c:pt>
                <c:pt idx="3">
                  <c:v>54022607.034999847</c:v>
                </c:pt>
              </c:numCache>
            </c:numRef>
          </c:val>
          <c:extLst>
            <c:ext xmlns:c16="http://schemas.microsoft.com/office/drawing/2014/chart" uri="{C3380CC4-5D6E-409C-BE32-E72D297353CC}">
              <c16:uniqueId val="{00000008-CAB1-492A-B55D-E99BD62ACDC7}"/>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7767569978685616"/>
          <c:y val="0.33568160632776911"/>
          <c:w val="0.15070815433191259"/>
          <c:h val="0.34702610502122577"/>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94591-7A00-4181-9659-2D8E86F097F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CF4BB7D-F6AC-4A4D-A85B-CB6A6ABE4FF3}">
      <dgm:prSet phldrT="[Text]" custT="1"/>
      <dgm:spPr>
        <a:solidFill>
          <a:srgbClr val="4472C4">
            <a:hueOff val="0"/>
            <a:satOff val="0"/>
            <a:lumOff val="0"/>
            <a:alphaOff val="0"/>
          </a:srgbClr>
        </a:solidFill>
        <a:ln w="12700" cap="flat" cmpd="sng" algn="ctr">
          <a:noFill/>
          <a:prstDash val="solid"/>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spcFirstLastPara="0" vert="horz" wrap="square" lIns="99060" tIns="99060" rIns="99060" bIns="99060" numCol="1" spcCol="1270" anchor="ctr" anchorCtr="0"/>
        <a:lstStyle/>
        <a:p>
          <a:r>
            <a:rPr lang="en-US" sz="2800" b="1" dirty="0"/>
            <a:t>Total Sales</a:t>
          </a:r>
        </a:p>
        <a:p>
          <a:r>
            <a:rPr lang="en-US" sz="3200" b="1" dirty="0"/>
            <a:t>249M</a:t>
          </a:r>
          <a:r>
            <a:rPr lang="en-US" sz="3200" dirty="0"/>
            <a:t> (SAR)</a:t>
          </a:r>
        </a:p>
      </dgm:t>
    </dgm:pt>
    <dgm:pt modelId="{FCEAB246-56B6-4A57-A6AD-50EB5DE5A50B}" type="parTrans" cxnId="{0DA7EB15-3231-4378-A3CF-19C0996B604D}">
      <dgm:prSet/>
      <dgm:spPr/>
      <dgm:t>
        <a:bodyPr/>
        <a:lstStyle/>
        <a:p>
          <a:endParaRPr lang="en-US"/>
        </a:p>
      </dgm:t>
    </dgm:pt>
    <dgm:pt modelId="{65EF87CA-355F-4C5A-8E27-CD61828235D8}" type="sibTrans" cxnId="{0DA7EB15-3231-4378-A3CF-19C0996B604D}">
      <dgm:prSet/>
      <dgm:spPr/>
      <dgm:t>
        <a:bodyPr/>
        <a:lstStyle/>
        <a:p>
          <a:endParaRPr lang="en-US"/>
        </a:p>
      </dgm:t>
    </dgm:pt>
    <dgm:pt modelId="{D9D5A8CC-CA73-45AB-BAD4-DB49E839F498}">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700" b="1" dirty="0"/>
            <a:t>Total Orders</a:t>
          </a:r>
        </a:p>
        <a:p>
          <a:r>
            <a:rPr lang="en-US" sz="3200" b="1" dirty="0"/>
            <a:t>29.85k</a:t>
          </a:r>
          <a:endParaRPr lang="en-US" sz="2700" b="1" dirty="0"/>
        </a:p>
      </dgm:t>
    </dgm:pt>
    <dgm:pt modelId="{197284F8-A746-4AFE-8E98-379ED928695D}" type="parTrans" cxnId="{2CB7CB94-2C81-465A-842C-C15D66B7ED89}">
      <dgm:prSet/>
      <dgm:spPr/>
      <dgm:t>
        <a:bodyPr/>
        <a:lstStyle/>
        <a:p>
          <a:endParaRPr lang="en-US"/>
        </a:p>
      </dgm:t>
    </dgm:pt>
    <dgm:pt modelId="{DA672A64-8435-47B1-A819-DFA7FF98485B}" type="sibTrans" cxnId="{2CB7CB94-2C81-465A-842C-C15D66B7ED89}">
      <dgm:prSet/>
      <dgm:spPr/>
      <dgm:t>
        <a:bodyPr/>
        <a:lstStyle/>
        <a:p>
          <a:endParaRPr lang="en-US"/>
        </a:p>
      </dgm:t>
    </dgm:pt>
    <dgm:pt modelId="{D0321E8A-72E2-42FB-8881-E24F5D903D3C}">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700" b="1" dirty="0"/>
            <a:t>Average Order </a:t>
          </a:r>
        </a:p>
        <a:p>
          <a:r>
            <a:rPr lang="en-US" sz="3200" b="1" dirty="0"/>
            <a:t>8.33k</a:t>
          </a:r>
        </a:p>
      </dgm:t>
    </dgm:pt>
    <dgm:pt modelId="{6A48FFF8-234D-4B62-8E99-1FBD3A81707F}" type="parTrans" cxnId="{AEF76F66-A42D-437C-A197-22ABF69C8E52}">
      <dgm:prSet/>
      <dgm:spPr/>
      <dgm:t>
        <a:bodyPr/>
        <a:lstStyle/>
        <a:p>
          <a:endParaRPr lang="en-US"/>
        </a:p>
      </dgm:t>
    </dgm:pt>
    <dgm:pt modelId="{123E2310-B91F-41E9-95E4-0F9E86002302}" type="sibTrans" cxnId="{AEF76F66-A42D-437C-A197-22ABF69C8E52}">
      <dgm:prSet/>
      <dgm:spPr/>
      <dgm:t>
        <a:bodyPr/>
        <a:lstStyle/>
        <a:p>
          <a:endParaRPr lang="en-US"/>
        </a:p>
      </dgm:t>
    </dgm:pt>
    <dgm:pt modelId="{5A5171E0-0960-474F-BE88-31D63058C025}">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700" b="1" dirty="0"/>
            <a:t>Total Returned Orders</a:t>
          </a:r>
        </a:p>
        <a:p>
          <a:r>
            <a:rPr lang="en-US" sz="3200" b="1" dirty="0"/>
            <a:t>1.4k</a:t>
          </a:r>
          <a:endParaRPr lang="en-US" sz="2700" b="1" dirty="0"/>
        </a:p>
      </dgm:t>
    </dgm:pt>
    <dgm:pt modelId="{86831225-25E3-4613-9F8C-711998DBA7E1}" type="parTrans" cxnId="{22D35A36-1186-44BD-A43A-5519D7D3E2C8}">
      <dgm:prSet/>
      <dgm:spPr/>
      <dgm:t>
        <a:bodyPr/>
        <a:lstStyle/>
        <a:p>
          <a:endParaRPr lang="en-US"/>
        </a:p>
      </dgm:t>
    </dgm:pt>
    <dgm:pt modelId="{C6B8D149-9FFA-45D8-B830-1E07015D9A31}" type="sibTrans" cxnId="{22D35A36-1186-44BD-A43A-5519D7D3E2C8}">
      <dgm:prSet/>
      <dgm:spPr/>
      <dgm:t>
        <a:bodyPr/>
        <a:lstStyle/>
        <a:p>
          <a:endParaRPr lang="en-US"/>
        </a:p>
      </dgm:t>
    </dgm:pt>
    <dgm:pt modelId="{70428CA3-2C69-446A-A876-F05BD48C95A9}">
      <dgm:prSet phldrT="[Text]" custT="1"/>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700" b="1" dirty="0"/>
            <a:t>Return Order Rate</a:t>
          </a:r>
        </a:p>
        <a:p>
          <a:r>
            <a:rPr lang="en-US" sz="3200" b="1" dirty="0"/>
            <a:t>4.69</a:t>
          </a:r>
          <a:r>
            <a:rPr lang="en-US" sz="2700" dirty="0"/>
            <a:t>%</a:t>
          </a:r>
        </a:p>
      </dgm:t>
    </dgm:pt>
    <dgm:pt modelId="{FA163FDD-BBC5-4078-9457-8667D6787F30}" type="parTrans" cxnId="{EC21EC3F-A29A-482D-B3DB-947FB415677C}">
      <dgm:prSet/>
      <dgm:spPr/>
      <dgm:t>
        <a:bodyPr/>
        <a:lstStyle/>
        <a:p>
          <a:endParaRPr lang="en-US"/>
        </a:p>
      </dgm:t>
    </dgm:pt>
    <dgm:pt modelId="{57332243-CD07-4D9A-B9A6-61E474BBDEC0}" type="sibTrans" cxnId="{EC21EC3F-A29A-482D-B3DB-947FB415677C}">
      <dgm:prSet/>
      <dgm:spPr/>
      <dgm:t>
        <a:bodyPr/>
        <a:lstStyle/>
        <a:p>
          <a:endParaRPr lang="en-US"/>
        </a:p>
      </dgm:t>
    </dgm:pt>
    <dgm:pt modelId="{FA5C1FD6-21BB-4691-AB9B-EDE7B3F51E74}">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b="1" dirty="0"/>
            <a:t>Total Customers</a:t>
          </a:r>
        </a:p>
        <a:p>
          <a:r>
            <a:rPr lang="en-US" b="1" dirty="0"/>
            <a:t>13k</a:t>
          </a:r>
        </a:p>
      </dgm:t>
    </dgm:pt>
    <dgm:pt modelId="{01175F8B-C9DE-4CD7-BF19-E794A466CEFA}" type="parTrans" cxnId="{B1591326-F814-495B-A85A-D53759BF9B69}">
      <dgm:prSet/>
      <dgm:spPr/>
      <dgm:t>
        <a:bodyPr/>
        <a:lstStyle/>
        <a:p>
          <a:endParaRPr lang="en-US"/>
        </a:p>
      </dgm:t>
    </dgm:pt>
    <dgm:pt modelId="{FE836D09-5505-4B90-885B-CB727ADA114C}" type="sibTrans" cxnId="{B1591326-F814-495B-A85A-D53759BF9B69}">
      <dgm:prSet/>
      <dgm:spPr/>
      <dgm:t>
        <a:bodyPr/>
        <a:lstStyle/>
        <a:p>
          <a:endParaRPr lang="en-US"/>
        </a:p>
      </dgm:t>
    </dgm:pt>
    <dgm:pt modelId="{8226E219-F268-4D3F-B532-C23D36547219}" type="pres">
      <dgm:prSet presAssocID="{95A94591-7A00-4181-9659-2D8E86F097FC}" presName="diagram" presStyleCnt="0">
        <dgm:presLayoutVars>
          <dgm:dir/>
          <dgm:resizeHandles val="exact"/>
        </dgm:presLayoutVars>
      </dgm:prSet>
      <dgm:spPr/>
    </dgm:pt>
    <dgm:pt modelId="{2D5A6AAC-FAEF-4637-AF47-D882E2A9CB3C}" type="pres">
      <dgm:prSet presAssocID="{8CF4BB7D-F6AC-4A4D-A85B-CB6A6ABE4FF3}" presName="node" presStyleLbl="node1" presStyleIdx="0" presStyleCnt="6" custScaleX="40725" custScaleY="29629" custLinFactNeighborX="3775" custLinFactNeighborY="662">
        <dgm:presLayoutVars>
          <dgm:bulletEnabled val="1"/>
        </dgm:presLayoutVars>
      </dgm:prSet>
      <dgm:spPr>
        <a:xfrm>
          <a:off x="3102" y="368556"/>
          <a:ext cx="3544159" cy="1629393"/>
        </a:xfrm>
        <a:prstGeom prst="roundRect">
          <a:avLst/>
        </a:prstGeom>
      </dgm:spPr>
    </dgm:pt>
    <dgm:pt modelId="{81D04CB1-3055-41C7-B582-6F25C223571D}" type="pres">
      <dgm:prSet presAssocID="{65EF87CA-355F-4C5A-8E27-CD61828235D8}" presName="sibTrans" presStyleCnt="0"/>
      <dgm:spPr/>
    </dgm:pt>
    <dgm:pt modelId="{139C22FA-3A7F-43FE-A31B-05662DB844E8}" type="pres">
      <dgm:prSet presAssocID="{D9D5A8CC-CA73-45AB-BAD4-DB49E839F498}" presName="node" presStyleLbl="node1" presStyleIdx="1" presStyleCnt="6" custScaleX="43156" custScaleY="31329" custLinFactNeighborX="2816" custLinFactNeighborY="-188">
        <dgm:presLayoutVars>
          <dgm:bulletEnabled val="1"/>
        </dgm:presLayoutVars>
      </dgm:prSet>
      <dgm:spPr>
        <a:prstGeom prst="roundRect">
          <a:avLst/>
        </a:prstGeom>
      </dgm:spPr>
    </dgm:pt>
    <dgm:pt modelId="{CD9A19FC-8FB1-45A2-B433-DD0B4E9F7226}" type="pres">
      <dgm:prSet presAssocID="{DA672A64-8435-47B1-A819-DFA7FF98485B}" presName="sibTrans" presStyleCnt="0"/>
      <dgm:spPr/>
    </dgm:pt>
    <dgm:pt modelId="{A5EC3229-51DF-4E41-A463-673747482768}" type="pres">
      <dgm:prSet presAssocID="{D0321E8A-72E2-42FB-8881-E24F5D903D3C}" presName="node" presStyleLbl="node1" presStyleIdx="2" presStyleCnt="6" custScaleX="39528" custScaleY="30953">
        <dgm:presLayoutVars>
          <dgm:bulletEnabled val="1"/>
        </dgm:presLayoutVars>
      </dgm:prSet>
      <dgm:spPr>
        <a:prstGeom prst="roundRect">
          <a:avLst/>
        </a:prstGeom>
      </dgm:spPr>
    </dgm:pt>
    <dgm:pt modelId="{632A6BF8-3D02-46A2-9A64-5412AF5D52FC}" type="pres">
      <dgm:prSet presAssocID="{123E2310-B91F-41E9-95E4-0F9E86002302}" presName="sibTrans" presStyleCnt="0"/>
      <dgm:spPr/>
    </dgm:pt>
    <dgm:pt modelId="{0B42DB04-729D-40CA-B2C6-CD1556397ECC}" type="pres">
      <dgm:prSet presAssocID="{5A5171E0-0960-474F-BE88-31D63058C025}" presName="node" presStyleLbl="node1" presStyleIdx="3" presStyleCnt="6" custScaleX="41406" custScaleY="34169" custLinFactNeighborX="6350" custLinFactNeighborY="1497">
        <dgm:presLayoutVars>
          <dgm:bulletEnabled val="1"/>
        </dgm:presLayoutVars>
      </dgm:prSet>
      <dgm:spPr>
        <a:prstGeom prst="roundRect">
          <a:avLst/>
        </a:prstGeom>
      </dgm:spPr>
    </dgm:pt>
    <dgm:pt modelId="{BC143DB3-0C43-47C9-BEA4-D8C99B7A0DF7}" type="pres">
      <dgm:prSet presAssocID="{C6B8D149-9FFA-45D8-B830-1E07015D9A31}" presName="sibTrans" presStyleCnt="0"/>
      <dgm:spPr/>
    </dgm:pt>
    <dgm:pt modelId="{F073924B-2B67-4789-AEBF-F1A1E66F4E02}" type="pres">
      <dgm:prSet presAssocID="{70428CA3-2C69-446A-A876-F05BD48C95A9}" presName="node" presStyleLbl="node1" presStyleIdx="4" presStyleCnt="6" custScaleX="41393" custScaleY="33907" custLinFactNeighborX="2657" custLinFactNeighborY="1795">
        <dgm:presLayoutVars>
          <dgm:bulletEnabled val="1"/>
        </dgm:presLayoutVars>
      </dgm:prSet>
      <dgm:spPr>
        <a:prstGeom prst="roundRect">
          <a:avLst/>
        </a:prstGeom>
      </dgm:spPr>
    </dgm:pt>
    <dgm:pt modelId="{20B1D50B-C21E-4CF7-A626-34CE1A48A64D}" type="pres">
      <dgm:prSet presAssocID="{57332243-CD07-4D9A-B9A6-61E474BBDEC0}" presName="sibTrans" presStyleCnt="0"/>
      <dgm:spPr/>
    </dgm:pt>
    <dgm:pt modelId="{BAC53373-66B6-4EA3-B9A2-C02025B36686}" type="pres">
      <dgm:prSet presAssocID="{FA5C1FD6-21BB-4691-AB9B-EDE7B3F51E74}" presName="node" presStyleLbl="node1" presStyleIdx="5" presStyleCnt="6" custScaleX="40332" custScaleY="33867" custLinFactNeighborX="7498" custLinFactNeighborY="1775">
        <dgm:presLayoutVars>
          <dgm:bulletEnabled val="1"/>
        </dgm:presLayoutVars>
      </dgm:prSet>
      <dgm:spPr>
        <a:prstGeom prst="roundRect">
          <a:avLst/>
        </a:prstGeom>
      </dgm:spPr>
    </dgm:pt>
  </dgm:ptLst>
  <dgm:cxnLst>
    <dgm:cxn modelId="{81B59811-87DF-4774-A609-C9D9B453394C}" type="presOf" srcId="{95A94591-7A00-4181-9659-2D8E86F097FC}" destId="{8226E219-F268-4D3F-B532-C23D36547219}" srcOrd="0" destOrd="0" presId="urn:microsoft.com/office/officeart/2005/8/layout/default"/>
    <dgm:cxn modelId="{0DA7EB15-3231-4378-A3CF-19C0996B604D}" srcId="{95A94591-7A00-4181-9659-2D8E86F097FC}" destId="{8CF4BB7D-F6AC-4A4D-A85B-CB6A6ABE4FF3}" srcOrd="0" destOrd="0" parTransId="{FCEAB246-56B6-4A57-A6AD-50EB5DE5A50B}" sibTransId="{65EF87CA-355F-4C5A-8E27-CD61828235D8}"/>
    <dgm:cxn modelId="{12B1C416-866F-47A6-9C0A-7519CB0C3608}" type="presOf" srcId="{8CF4BB7D-F6AC-4A4D-A85B-CB6A6ABE4FF3}" destId="{2D5A6AAC-FAEF-4637-AF47-D882E2A9CB3C}" srcOrd="0" destOrd="0" presId="urn:microsoft.com/office/officeart/2005/8/layout/default"/>
    <dgm:cxn modelId="{B1591326-F814-495B-A85A-D53759BF9B69}" srcId="{95A94591-7A00-4181-9659-2D8E86F097FC}" destId="{FA5C1FD6-21BB-4691-AB9B-EDE7B3F51E74}" srcOrd="5" destOrd="0" parTransId="{01175F8B-C9DE-4CD7-BF19-E794A466CEFA}" sibTransId="{FE836D09-5505-4B90-885B-CB727ADA114C}"/>
    <dgm:cxn modelId="{22D35A36-1186-44BD-A43A-5519D7D3E2C8}" srcId="{95A94591-7A00-4181-9659-2D8E86F097FC}" destId="{5A5171E0-0960-474F-BE88-31D63058C025}" srcOrd="3" destOrd="0" parTransId="{86831225-25E3-4613-9F8C-711998DBA7E1}" sibTransId="{C6B8D149-9FFA-45D8-B830-1E07015D9A31}"/>
    <dgm:cxn modelId="{9D15173D-DDA5-44C1-9360-6AEA7E95EA77}" type="presOf" srcId="{FA5C1FD6-21BB-4691-AB9B-EDE7B3F51E74}" destId="{BAC53373-66B6-4EA3-B9A2-C02025B36686}" srcOrd="0" destOrd="0" presId="urn:microsoft.com/office/officeart/2005/8/layout/default"/>
    <dgm:cxn modelId="{EC21EC3F-A29A-482D-B3DB-947FB415677C}" srcId="{95A94591-7A00-4181-9659-2D8E86F097FC}" destId="{70428CA3-2C69-446A-A876-F05BD48C95A9}" srcOrd="4" destOrd="0" parTransId="{FA163FDD-BBC5-4078-9457-8667D6787F30}" sibTransId="{57332243-CD07-4D9A-B9A6-61E474BBDEC0}"/>
    <dgm:cxn modelId="{7AFABA5C-298C-400F-B467-07F1BA78D052}" type="presOf" srcId="{70428CA3-2C69-446A-A876-F05BD48C95A9}" destId="{F073924B-2B67-4789-AEBF-F1A1E66F4E02}" srcOrd="0" destOrd="0" presId="urn:microsoft.com/office/officeart/2005/8/layout/default"/>
    <dgm:cxn modelId="{AEF76F66-A42D-437C-A197-22ABF69C8E52}" srcId="{95A94591-7A00-4181-9659-2D8E86F097FC}" destId="{D0321E8A-72E2-42FB-8881-E24F5D903D3C}" srcOrd="2" destOrd="0" parTransId="{6A48FFF8-234D-4B62-8E99-1FBD3A81707F}" sibTransId="{123E2310-B91F-41E9-95E4-0F9E86002302}"/>
    <dgm:cxn modelId="{2CB7CB94-2C81-465A-842C-C15D66B7ED89}" srcId="{95A94591-7A00-4181-9659-2D8E86F097FC}" destId="{D9D5A8CC-CA73-45AB-BAD4-DB49E839F498}" srcOrd="1" destOrd="0" parTransId="{197284F8-A746-4AFE-8E98-379ED928695D}" sibTransId="{DA672A64-8435-47B1-A819-DFA7FF98485B}"/>
    <dgm:cxn modelId="{E7B564B5-1D6F-4299-B31D-75263B2ECED7}" type="presOf" srcId="{5A5171E0-0960-474F-BE88-31D63058C025}" destId="{0B42DB04-729D-40CA-B2C6-CD1556397ECC}" srcOrd="0" destOrd="0" presId="urn:microsoft.com/office/officeart/2005/8/layout/default"/>
    <dgm:cxn modelId="{B46C0CCF-3D45-45EC-894C-E8FB4EA8C7E6}" type="presOf" srcId="{D9D5A8CC-CA73-45AB-BAD4-DB49E839F498}" destId="{139C22FA-3A7F-43FE-A31B-05662DB844E8}" srcOrd="0" destOrd="0" presId="urn:microsoft.com/office/officeart/2005/8/layout/default"/>
    <dgm:cxn modelId="{E50153D2-7858-4AE0-B9AE-C9BD27426FE1}" type="presOf" srcId="{D0321E8A-72E2-42FB-8881-E24F5D903D3C}" destId="{A5EC3229-51DF-4E41-A463-673747482768}" srcOrd="0" destOrd="0" presId="urn:microsoft.com/office/officeart/2005/8/layout/default"/>
    <dgm:cxn modelId="{7B9F2046-A8D7-4FFB-AAF1-1C69100EA7E6}" type="presParOf" srcId="{8226E219-F268-4D3F-B532-C23D36547219}" destId="{2D5A6AAC-FAEF-4637-AF47-D882E2A9CB3C}" srcOrd="0" destOrd="0" presId="urn:microsoft.com/office/officeart/2005/8/layout/default"/>
    <dgm:cxn modelId="{7B6BC1FD-F43E-40DA-8087-9AF8CBFEA438}" type="presParOf" srcId="{8226E219-F268-4D3F-B532-C23D36547219}" destId="{81D04CB1-3055-41C7-B582-6F25C223571D}" srcOrd="1" destOrd="0" presId="urn:microsoft.com/office/officeart/2005/8/layout/default"/>
    <dgm:cxn modelId="{D669DE4C-914A-4047-905B-B96AD08B4EE8}" type="presParOf" srcId="{8226E219-F268-4D3F-B532-C23D36547219}" destId="{139C22FA-3A7F-43FE-A31B-05662DB844E8}" srcOrd="2" destOrd="0" presId="urn:microsoft.com/office/officeart/2005/8/layout/default"/>
    <dgm:cxn modelId="{61B18843-15FF-4948-849F-3698CDBEA4CF}" type="presParOf" srcId="{8226E219-F268-4D3F-B532-C23D36547219}" destId="{CD9A19FC-8FB1-45A2-B433-DD0B4E9F7226}" srcOrd="3" destOrd="0" presId="urn:microsoft.com/office/officeart/2005/8/layout/default"/>
    <dgm:cxn modelId="{6C9DCC34-269D-4F0B-876A-58BAA7754674}" type="presParOf" srcId="{8226E219-F268-4D3F-B532-C23D36547219}" destId="{A5EC3229-51DF-4E41-A463-673747482768}" srcOrd="4" destOrd="0" presId="urn:microsoft.com/office/officeart/2005/8/layout/default"/>
    <dgm:cxn modelId="{99722AD6-5A5B-487E-92D8-223D9D62ED32}" type="presParOf" srcId="{8226E219-F268-4D3F-B532-C23D36547219}" destId="{632A6BF8-3D02-46A2-9A64-5412AF5D52FC}" srcOrd="5" destOrd="0" presId="urn:microsoft.com/office/officeart/2005/8/layout/default"/>
    <dgm:cxn modelId="{71E177EE-6606-40F6-8D94-383C8677EE4F}" type="presParOf" srcId="{8226E219-F268-4D3F-B532-C23D36547219}" destId="{0B42DB04-729D-40CA-B2C6-CD1556397ECC}" srcOrd="6" destOrd="0" presId="urn:microsoft.com/office/officeart/2005/8/layout/default"/>
    <dgm:cxn modelId="{E166E82C-7652-434C-B2AF-5CB6E59EEA9C}" type="presParOf" srcId="{8226E219-F268-4D3F-B532-C23D36547219}" destId="{BC143DB3-0C43-47C9-BEA4-D8C99B7A0DF7}" srcOrd="7" destOrd="0" presId="urn:microsoft.com/office/officeart/2005/8/layout/default"/>
    <dgm:cxn modelId="{C7F26E48-4097-46B6-9138-24118DD9B859}" type="presParOf" srcId="{8226E219-F268-4D3F-B532-C23D36547219}" destId="{F073924B-2B67-4789-AEBF-F1A1E66F4E02}" srcOrd="8" destOrd="0" presId="urn:microsoft.com/office/officeart/2005/8/layout/default"/>
    <dgm:cxn modelId="{CA74E858-D2D2-4A94-AF08-EC0BB0102D3C}" type="presParOf" srcId="{8226E219-F268-4D3F-B532-C23D36547219}" destId="{20B1D50B-C21E-4CF7-A626-34CE1A48A64D}" srcOrd="9" destOrd="0" presId="urn:microsoft.com/office/officeart/2005/8/layout/default"/>
    <dgm:cxn modelId="{5B655EE0-6253-4FEF-9B11-E9D9B6A25391}" type="presParOf" srcId="{8226E219-F268-4D3F-B532-C23D36547219}" destId="{BAC53373-66B6-4EA3-B9A2-C02025B3668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A6AAC-FAEF-4637-AF47-D882E2A9CB3C}">
      <dsp:nvSpPr>
        <dsp:cNvPr id="0" name=""/>
        <dsp:cNvSpPr/>
      </dsp:nvSpPr>
      <dsp:spPr>
        <a:xfrm>
          <a:off x="277096" y="434851"/>
          <a:ext cx="2986024" cy="1303468"/>
        </a:xfrm>
        <a:prstGeom prst="roundRect">
          <a:avLst/>
        </a:prstGeom>
        <a:solidFill>
          <a:srgbClr val="4472C4">
            <a:hueOff val="0"/>
            <a:satOff val="0"/>
            <a:lumOff val="0"/>
            <a:alphaOff val="0"/>
          </a:srgb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244600">
            <a:lnSpc>
              <a:spcPct val="90000"/>
            </a:lnSpc>
            <a:spcBef>
              <a:spcPct val="0"/>
            </a:spcBef>
            <a:spcAft>
              <a:spcPct val="35000"/>
            </a:spcAft>
            <a:buNone/>
          </a:pPr>
          <a:r>
            <a:rPr lang="en-US" sz="2800" b="1" kern="1200" dirty="0"/>
            <a:t>Total Sales</a:t>
          </a:r>
        </a:p>
        <a:p>
          <a:pPr marL="0" lvl="0" indent="0" algn="ctr" defTabSz="1244600">
            <a:lnSpc>
              <a:spcPct val="90000"/>
            </a:lnSpc>
            <a:spcBef>
              <a:spcPct val="0"/>
            </a:spcBef>
            <a:spcAft>
              <a:spcPct val="35000"/>
            </a:spcAft>
            <a:buNone/>
          </a:pPr>
          <a:r>
            <a:rPr lang="en-US" sz="3200" b="1" kern="1200" dirty="0"/>
            <a:t>249M</a:t>
          </a:r>
          <a:r>
            <a:rPr lang="en-US" sz="3200" kern="1200" dirty="0"/>
            <a:t> (SAR)</a:t>
          </a:r>
        </a:p>
      </dsp:txBody>
      <dsp:txXfrm>
        <a:off x="340726" y="498481"/>
        <a:ext cx="2858764" cy="1176208"/>
      </dsp:txXfrm>
    </dsp:sp>
    <dsp:sp modelId="{139C22FA-3A7F-43FE-A31B-05662DB844E8}">
      <dsp:nvSpPr>
        <dsp:cNvPr id="0" name=""/>
        <dsp:cNvSpPr/>
      </dsp:nvSpPr>
      <dsp:spPr>
        <a:xfrm>
          <a:off x="3926021" y="360063"/>
          <a:ext cx="3164269" cy="1378256"/>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Total Orders</a:t>
          </a:r>
        </a:p>
        <a:p>
          <a:pPr marL="0" lvl="0" indent="0" algn="ctr" defTabSz="1200150">
            <a:lnSpc>
              <a:spcPct val="90000"/>
            </a:lnSpc>
            <a:spcBef>
              <a:spcPct val="0"/>
            </a:spcBef>
            <a:spcAft>
              <a:spcPct val="35000"/>
            </a:spcAft>
            <a:buNone/>
          </a:pPr>
          <a:r>
            <a:rPr lang="en-US" sz="3200" b="1" kern="1200" dirty="0"/>
            <a:t>29.85k</a:t>
          </a:r>
          <a:endParaRPr lang="en-US" sz="2700" b="1" kern="1200" dirty="0"/>
        </a:p>
      </dsp:txBody>
      <dsp:txXfrm>
        <a:off x="3993302" y="427344"/>
        <a:ext cx="3029707" cy="1243694"/>
      </dsp:txXfrm>
    </dsp:sp>
    <dsp:sp modelId="{A5EC3229-51DF-4E41-A463-673747482768}">
      <dsp:nvSpPr>
        <dsp:cNvPr id="0" name=""/>
        <dsp:cNvSpPr/>
      </dsp:nvSpPr>
      <dsp:spPr>
        <a:xfrm>
          <a:off x="7617034" y="376604"/>
          <a:ext cx="2898258" cy="1361715"/>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Average Order </a:t>
          </a:r>
        </a:p>
        <a:p>
          <a:pPr marL="0" lvl="0" indent="0" algn="ctr" defTabSz="1200150">
            <a:lnSpc>
              <a:spcPct val="90000"/>
            </a:lnSpc>
            <a:spcBef>
              <a:spcPct val="0"/>
            </a:spcBef>
            <a:spcAft>
              <a:spcPct val="35000"/>
            </a:spcAft>
            <a:buNone/>
          </a:pPr>
          <a:r>
            <a:rPr lang="en-US" sz="3200" b="1" kern="1200" dirty="0"/>
            <a:t>8.33k</a:t>
          </a:r>
        </a:p>
      </dsp:txBody>
      <dsp:txXfrm>
        <a:off x="7683507" y="443077"/>
        <a:ext cx="2765312" cy="1228769"/>
      </dsp:txXfrm>
    </dsp:sp>
    <dsp:sp modelId="{0B42DB04-729D-40CA-B2C6-CD1556397ECC}">
      <dsp:nvSpPr>
        <dsp:cNvPr id="0" name=""/>
        <dsp:cNvSpPr/>
      </dsp:nvSpPr>
      <dsp:spPr>
        <a:xfrm>
          <a:off x="476091" y="2545664"/>
          <a:ext cx="3035956" cy="1503196"/>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Total Returned Orders</a:t>
          </a:r>
        </a:p>
        <a:p>
          <a:pPr marL="0" lvl="0" indent="0" algn="ctr" defTabSz="1200150">
            <a:lnSpc>
              <a:spcPct val="90000"/>
            </a:lnSpc>
            <a:spcBef>
              <a:spcPct val="0"/>
            </a:spcBef>
            <a:spcAft>
              <a:spcPct val="35000"/>
            </a:spcAft>
            <a:buNone/>
          </a:pPr>
          <a:r>
            <a:rPr lang="en-US" sz="3200" b="1" kern="1200" dirty="0"/>
            <a:t>1.4k</a:t>
          </a:r>
          <a:endParaRPr lang="en-US" sz="2700" b="1" kern="1200" dirty="0"/>
        </a:p>
      </dsp:txBody>
      <dsp:txXfrm>
        <a:off x="549471" y="2619044"/>
        <a:ext cx="2889196" cy="1356436"/>
      </dsp:txXfrm>
    </dsp:sp>
    <dsp:sp modelId="{F073924B-2B67-4789-AEBF-F1A1E66F4E02}">
      <dsp:nvSpPr>
        <dsp:cNvPr id="0" name=""/>
        <dsp:cNvSpPr/>
      </dsp:nvSpPr>
      <dsp:spPr>
        <a:xfrm>
          <a:off x="3974487" y="2564537"/>
          <a:ext cx="3035003" cy="1491670"/>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b="1" kern="1200" dirty="0"/>
            <a:t>Return Order Rate</a:t>
          </a:r>
        </a:p>
        <a:p>
          <a:pPr marL="0" lvl="0" indent="0" algn="ctr" defTabSz="1200150">
            <a:lnSpc>
              <a:spcPct val="90000"/>
            </a:lnSpc>
            <a:spcBef>
              <a:spcPct val="0"/>
            </a:spcBef>
            <a:spcAft>
              <a:spcPct val="35000"/>
            </a:spcAft>
            <a:buNone/>
          </a:pPr>
          <a:r>
            <a:rPr lang="en-US" sz="3200" b="1" kern="1200" dirty="0"/>
            <a:t>4.69</a:t>
          </a:r>
          <a:r>
            <a:rPr lang="en-US" sz="2700" kern="1200" dirty="0"/>
            <a:t>%</a:t>
          </a:r>
        </a:p>
      </dsp:txBody>
      <dsp:txXfrm>
        <a:off x="4047304" y="2637354"/>
        <a:ext cx="2889369" cy="1346036"/>
      </dsp:txXfrm>
    </dsp:sp>
    <dsp:sp modelId="{BAC53373-66B6-4EA3-B9A2-C02025B36686}">
      <dsp:nvSpPr>
        <dsp:cNvPr id="0" name=""/>
        <dsp:cNvSpPr/>
      </dsp:nvSpPr>
      <dsp:spPr>
        <a:xfrm>
          <a:off x="7558390" y="2564537"/>
          <a:ext cx="2957209" cy="1489910"/>
        </a:xfrm>
        <a:prstGeom prst="roundRect">
          <a:avLst/>
        </a:prstGeom>
        <a:solidFill>
          <a:schemeClr val="accent1">
            <a:hueOff val="0"/>
            <a:satOff val="0"/>
            <a:lumOff val="0"/>
            <a:alphaOff val="0"/>
          </a:schemeClr>
        </a:solidFill>
        <a:ln w="12700" cap="flat" cmpd="sng" algn="ctr">
          <a:noFill/>
          <a:prstDash val="solid"/>
          <a:miter lim="800000"/>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1" kern="1200" dirty="0"/>
            <a:t>Total Customers</a:t>
          </a:r>
        </a:p>
        <a:p>
          <a:pPr marL="0" lvl="0" indent="0" algn="ctr" defTabSz="1333500">
            <a:lnSpc>
              <a:spcPct val="90000"/>
            </a:lnSpc>
            <a:spcBef>
              <a:spcPct val="0"/>
            </a:spcBef>
            <a:spcAft>
              <a:spcPct val="35000"/>
            </a:spcAft>
            <a:buNone/>
          </a:pPr>
          <a:r>
            <a:rPr lang="en-US" sz="3000" b="1" kern="1200" dirty="0"/>
            <a:t>13k</a:t>
          </a:r>
        </a:p>
      </dsp:txBody>
      <dsp:txXfrm>
        <a:off x="7631121" y="2637268"/>
        <a:ext cx="2811747" cy="134444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1C470-CCE9-4975-B848-324B311F56E6}"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5C0CB5-59D4-4219-B7EE-77106F4C9D9F}" type="slidenum">
              <a:rPr lang="en-US" smtClean="0"/>
              <a:t>‹#›</a:t>
            </a:fld>
            <a:endParaRPr lang="en-US"/>
          </a:p>
        </p:txBody>
      </p:sp>
    </p:spTree>
    <p:extLst>
      <p:ext uri="{BB962C8B-B14F-4D97-AF65-F5344CB8AC3E}">
        <p14:creationId xmlns:p14="http://schemas.microsoft.com/office/powerpoint/2010/main" val="200342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FC57-97DA-9913-0490-4C32ED7BBC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1397DD-07F0-9A8D-12DB-7BB2E0D18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CA50BB-8910-7221-7FCD-CCBEFBBF8154}"/>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363D514B-432C-603D-6D38-E4DC331F4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9B0717-CF76-6F71-A915-85EC6F15EF8B}"/>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47439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D1AAC-13C6-295F-31EF-30E6406F5A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3DAC4D-40DD-2257-681D-7D4060FEA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BF51F7-36BA-6B9C-36BA-EA332F4C9087}"/>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DC0E67F9-0D19-A35B-A76D-3FC9EC85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37932-F593-0EB9-A765-750D03DC99CF}"/>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2394265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09EB75-AD3E-62DB-7F22-4B99E28263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D4F60-1321-D170-8D2C-DB9902A83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19079-A9F2-3820-ADC2-2F6B8CCF8EC8}"/>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40D21DD9-D9ED-C0B4-EFA6-58F350FBE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56FA4E-E170-75B4-A062-50EFDEF18AA4}"/>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362137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093D-C864-868E-90C3-D479C65AD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E8540F-4191-35DC-EB13-D746BC5D95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0E966-2A9F-93DC-69FE-F7FE514FD76A}"/>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0B620CC2-F74E-38B0-AD10-9E571DE4E0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712EE4-1EF5-D0E2-EB4C-01A8C4A06458}"/>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3850902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0B92-86F6-4122-1DC4-ECF7347D7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03EB56-F845-DBF3-DB8B-7DE0878C49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EC4A0B-F842-7D2D-4F71-D6CB053B49A3}"/>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2F7F30C1-F3DB-82EE-DC0C-8AC30A395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60248-401B-C903-6EC7-161FA969F553}"/>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366373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4B465-1A04-7828-63F2-14B0EAF0D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637066-156F-AC65-11ED-F61F71105B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E6FF54-EBEF-B990-3703-EA6FF02F3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B6E5B7-1212-E3A1-D9B3-8BEC25F470A0}"/>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6" name="Footer Placeholder 5">
            <a:extLst>
              <a:ext uri="{FF2B5EF4-FFF2-40B4-BE49-F238E27FC236}">
                <a16:creationId xmlns:a16="http://schemas.microsoft.com/office/drawing/2014/main" id="{6A1E85EE-03BF-A124-1660-94C9914F3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C9AEE-3EA9-372B-645D-7AA4DFDDE640}"/>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247791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73BD-D173-7825-B396-B238FB8338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154AA4-C249-576B-6256-451EC363F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A160DD-BA91-87F2-C691-CF4A28E03C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DDEAA1-F72F-933B-91B3-B7E62E48CF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35EE5-6FD9-8A6B-708C-3EF5CD99F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361DE0-291D-8A4B-42C4-EE5C29A83F98}"/>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8" name="Footer Placeholder 7">
            <a:extLst>
              <a:ext uri="{FF2B5EF4-FFF2-40B4-BE49-F238E27FC236}">
                <a16:creationId xmlns:a16="http://schemas.microsoft.com/office/drawing/2014/main" id="{FD606418-8DFF-959A-D9B0-94D619B9C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E88C1F-3A2E-0EE1-7759-8E7458251174}"/>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358716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CE0B-EA07-3D35-D9F8-6F6DC5BDF9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BBB58D-F009-0DCA-53AF-8F989FC0AC03}"/>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4" name="Footer Placeholder 3">
            <a:extLst>
              <a:ext uri="{FF2B5EF4-FFF2-40B4-BE49-F238E27FC236}">
                <a16:creationId xmlns:a16="http://schemas.microsoft.com/office/drawing/2014/main" id="{29E29386-151B-84BD-07A4-84D8D8BEC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6307A6-C463-C517-49AC-2185FEC665E7}"/>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17680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C986CB-794C-7A0A-82D5-F6662D3262AA}"/>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3" name="Footer Placeholder 2">
            <a:extLst>
              <a:ext uri="{FF2B5EF4-FFF2-40B4-BE49-F238E27FC236}">
                <a16:creationId xmlns:a16="http://schemas.microsoft.com/office/drawing/2014/main" id="{A256E633-172F-765B-75B7-19A4482638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6DCBB6-507F-BC1A-8B11-CA019E62183E}"/>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2508974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830D-F338-75F7-1B18-B3BC3087D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C020FB-94DD-EAE2-7881-F6C68373F2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C8E405-EEC2-6128-EA48-C4B437761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C3551-4E6C-83AA-9EE3-20BC30186AD6}"/>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6" name="Footer Placeholder 5">
            <a:extLst>
              <a:ext uri="{FF2B5EF4-FFF2-40B4-BE49-F238E27FC236}">
                <a16:creationId xmlns:a16="http://schemas.microsoft.com/office/drawing/2014/main" id="{8A10D09D-8C6E-93D2-11C2-F1AE1BCFC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76A85-D938-D93F-E2FC-380EB4D55813}"/>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1826203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8C466-A37B-BFD4-4DFE-8D3DBFC093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72FF38-D5AE-2FAB-07CD-4E9FE86AAA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F3F250-0FA3-2DBC-5201-3FFC8D1B4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AFE74-CF3A-B958-6456-0CE177B8A72D}"/>
              </a:ext>
            </a:extLst>
          </p:cNvPr>
          <p:cNvSpPr>
            <a:spLocks noGrp="1"/>
          </p:cNvSpPr>
          <p:nvPr>
            <p:ph type="dt" sz="half" idx="10"/>
          </p:nvPr>
        </p:nvSpPr>
        <p:spPr/>
        <p:txBody>
          <a:bodyPr/>
          <a:lstStyle/>
          <a:p>
            <a:fld id="{4FF443ED-0DDA-427F-9938-8ED070EFA9FC}" type="datetimeFigureOut">
              <a:rPr lang="en-US" smtClean="0"/>
              <a:t>7/15/2025</a:t>
            </a:fld>
            <a:endParaRPr lang="en-US"/>
          </a:p>
        </p:txBody>
      </p:sp>
      <p:sp>
        <p:nvSpPr>
          <p:cNvPr id="6" name="Footer Placeholder 5">
            <a:extLst>
              <a:ext uri="{FF2B5EF4-FFF2-40B4-BE49-F238E27FC236}">
                <a16:creationId xmlns:a16="http://schemas.microsoft.com/office/drawing/2014/main" id="{AE12F3AF-A210-2B62-B778-0A3CC57C89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B65F93-7D80-A8DD-FC83-357DD652B71F}"/>
              </a:ext>
            </a:extLst>
          </p:cNvPr>
          <p:cNvSpPr>
            <a:spLocks noGrp="1"/>
          </p:cNvSpPr>
          <p:nvPr>
            <p:ph type="sldNum" sz="quarter" idx="12"/>
          </p:nvPr>
        </p:nvSpPr>
        <p:spPr/>
        <p:txBody>
          <a:bodyPr/>
          <a:lstStyle/>
          <a:p>
            <a:fld id="{C461569A-BF71-4123-9A97-DF18D6153222}" type="slidenum">
              <a:rPr lang="en-US" smtClean="0"/>
              <a:t>‹#›</a:t>
            </a:fld>
            <a:endParaRPr lang="en-US"/>
          </a:p>
        </p:txBody>
      </p:sp>
    </p:spTree>
    <p:extLst>
      <p:ext uri="{BB962C8B-B14F-4D97-AF65-F5344CB8AC3E}">
        <p14:creationId xmlns:p14="http://schemas.microsoft.com/office/powerpoint/2010/main" val="2002214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8F0176-F1DD-A0AC-D416-BF4BE9DE1A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BFBFF0-450B-FA39-B2C4-F40EBF2C3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0E08F-658B-97AE-7B00-B7911E4E99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443ED-0DDA-427F-9938-8ED070EFA9FC}" type="datetimeFigureOut">
              <a:rPr lang="en-US" smtClean="0"/>
              <a:t>7/15/2025</a:t>
            </a:fld>
            <a:endParaRPr lang="en-US"/>
          </a:p>
        </p:txBody>
      </p:sp>
      <p:sp>
        <p:nvSpPr>
          <p:cNvPr id="5" name="Footer Placeholder 4">
            <a:extLst>
              <a:ext uri="{FF2B5EF4-FFF2-40B4-BE49-F238E27FC236}">
                <a16:creationId xmlns:a16="http://schemas.microsoft.com/office/drawing/2014/main" id="{CCCD9014-50A1-B551-193E-B8545FF01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A24816-3A1D-B0E8-AE85-D7770BDE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1569A-BF71-4123-9A97-DF18D6153222}" type="slidenum">
              <a:rPr lang="en-US" smtClean="0"/>
              <a:t>‹#›</a:t>
            </a:fld>
            <a:endParaRPr lang="en-US"/>
          </a:p>
        </p:txBody>
      </p:sp>
    </p:spTree>
    <p:extLst>
      <p:ext uri="{BB962C8B-B14F-4D97-AF65-F5344CB8AC3E}">
        <p14:creationId xmlns:p14="http://schemas.microsoft.com/office/powerpoint/2010/main" val="545865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F8B0-DC66-3059-695B-B9893BA82744}"/>
              </a:ext>
            </a:extLst>
          </p:cNvPr>
          <p:cNvSpPr>
            <a:spLocks noGrp="1"/>
          </p:cNvSpPr>
          <p:nvPr>
            <p:ph type="ctrTitle"/>
          </p:nvPr>
        </p:nvSpPr>
        <p:spPr>
          <a:xfrm>
            <a:off x="0" y="2397833"/>
            <a:ext cx="12023188" cy="858129"/>
          </a:xfrm>
        </p:spPr>
        <p:txBody>
          <a:bodyPr>
            <a:normAutofit/>
          </a:bodyPr>
          <a:lstStyle/>
          <a:p>
            <a:r>
              <a:rPr lang="en-US" sz="4400" b="1" dirty="0">
                <a:latin typeface="+mn-lt"/>
              </a:rPr>
              <a:t>Retail Sales Analysis for KSAmart(2022-2024)</a:t>
            </a:r>
          </a:p>
        </p:txBody>
      </p:sp>
      <p:sp>
        <p:nvSpPr>
          <p:cNvPr id="3" name="Subtitle 2">
            <a:extLst>
              <a:ext uri="{FF2B5EF4-FFF2-40B4-BE49-F238E27FC236}">
                <a16:creationId xmlns:a16="http://schemas.microsoft.com/office/drawing/2014/main" id="{24D26C43-BF34-24B6-88C3-4E519A968F2B}"/>
              </a:ext>
            </a:extLst>
          </p:cNvPr>
          <p:cNvSpPr>
            <a:spLocks noGrp="1"/>
          </p:cNvSpPr>
          <p:nvPr>
            <p:ph type="subTitle" idx="1"/>
          </p:nvPr>
        </p:nvSpPr>
        <p:spPr>
          <a:xfrm>
            <a:off x="1308295" y="3602038"/>
            <a:ext cx="9359705" cy="1655762"/>
          </a:xfrm>
        </p:spPr>
        <p:txBody>
          <a:bodyPr/>
          <a:lstStyle/>
          <a:p>
            <a:r>
              <a:rPr lang="en-US" dirty="0"/>
              <a:t>Descriptive Analysis | Portfolio Project | Excel + Power BI | Saudi Market</a:t>
            </a:r>
          </a:p>
          <a:p>
            <a:endParaRPr lang="en-US" dirty="0"/>
          </a:p>
        </p:txBody>
      </p:sp>
    </p:spTree>
    <p:extLst>
      <p:ext uri="{BB962C8B-B14F-4D97-AF65-F5344CB8AC3E}">
        <p14:creationId xmlns:p14="http://schemas.microsoft.com/office/powerpoint/2010/main" val="244181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0C6E6-B87E-051C-FEBB-C0912B53B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E75A66-A538-0293-F077-AAC8F13FB63D}"/>
              </a:ext>
            </a:extLst>
          </p:cNvPr>
          <p:cNvSpPr>
            <a:spLocks noGrp="1"/>
          </p:cNvSpPr>
          <p:nvPr>
            <p:ph type="title"/>
          </p:nvPr>
        </p:nvSpPr>
        <p:spPr>
          <a:xfrm>
            <a:off x="600806" y="112544"/>
            <a:ext cx="11105272" cy="583792"/>
          </a:xfrm>
        </p:spPr>
        <p:txBody>
          <a:bodyPr>
            <a:noAutofit/>
          </a:bodyPr>
          <a:lstStyle/>
          <a:p>
            <a:pPr algn="ctr"/>
            <a:r>
              <a:rPr lang="en-US" sz="3600" b="1" dirty="0"/>
              <a:t>Payment Preferences Across KSA Customers</a:t>
            </a:r>
          </a:p>
        </p:txBody>
      </p:sp>
      <p:sp>
        <p:nvSpPr>
          <p:cNvPr id="6" name="TextBox 5">
            <a:extLst>
              <a:ext uri="{FF2B5EF4-FFF2-40B4-BE49-F238E27FC236}">
                <a16:creationId xmlns:a16="http://schemas.microsoft.com/office/drawing/2014/main" id="{5D6F4954-2CFB-4CB5-B2E5-1F8DC16CC0EB}"/>
              </a:ext>
            </a:extLst>
          </p:cNvPr>
          <p:cNvSpPr txBox="1"/>
          <p:nvPr/>
        </p:nvSpPr>
        <p:spPr>
          <a:xfrm>
            <a:off x="685214" y="818375"/>
            <a:ext cx="11105272" cy="923330"/>
          </a:xfrm>
          <a:prstGeom prst="rect">
            <a:avLst/>
          </a:prstGeom>
          <a:noFill/>
        </p:spPr>
        <p:txBody>
          <a:bodyPr wrap="square" rtlCol="0">
            <a:spAutoFit/>
          </a:bodyPr>
          <a:lstStyle/>
          <a:p>
            <a:endParaRPr lang="en-US" b="1" dirty="0"/>
          </a:p>
          <a:p>
            <a:pPr marL="285750" indent="-285750" algn="just">
              <a:buFont typeface="Arial" panose="020B0604020202020204" pitchFamily="34" charset="0"/>
              <a:buChar char="•"/>
            </a:pPr>
            <a:r>
              <a:rPr lang="en-US" dirty="0"/>
              <a:t>Mada is the most used payment method across both customer types. </a:t>
            </a:r>
          </a:p>
          <a:p>
            <a:pPr marL="285750" indent="-285750" algn="just">
              <a:buFont typeface="Arial" panose="020B0604020202020204" pitchFamily="34" charset="0"/>
              <a:buChar char="•"/>
            </a:pPr>
            <a:r>
              <a:rPr lang="en-US" dirty="0"/>
              <a:t>Apple pay is least preferred.</a:t>
            </a:r>
          </a:p>
        </p:txBody>
      </p:sp>
      <p:graphicFrame>
        <p:nvGraphicFramePr>
          <p:cNvPr id="3" name="Chart 2">
            <a:extLst>
              <a:ext uri="{FF2B5EF4-FFF2-40B4-BE49-F238E27FC236}">
                <a16:creationId xmlns:a16="http://schemas.microsoft.com/office/drawing/2014/main" id="{73CBDF0C-EB28-4F58-8861-C69FF6D1D21B}"/>
              </a:ext>
            </a:extLst>
          </p:cNvPr>
          <p:cNvGraphicFramePr>
            <a:graphicFrameLocks/>
          </p:cNvGraphicFramePr>
          <p:nvPr>
            <p:extLst>
              <p:ext uri="{D42A27DB-BD31-4B8C-83A1-F6EECF244321}">
                <p14:modId xmlns:p14="http://schemas.microsoft.com/office/powerpoint/2010/main" val="2550732341"/>
              </p:ext>
            </p:extLst>
          </p:nvPr>
        </p:nvGraphicFramePr>
        <p:xfrm>
          <a:off x="1364784" y="2113670"/>
          <a:ext cx="8778022" cy="24590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AB040C7B-7766-1F81-17B1-BC6B7F97DEE5}"/>
              </a:ext>
            </a:extLst>
          </p:cNvPr>
          <p:cNvSpPr txBox="1"/>
          <p:nvPr/>
        </p:nvSpPr>
        <p:spPr>
          <a:xfrm>
            <a:off x="685214" y="5393294"/>
            <a:ext cx="106375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Ensure </a:t>
            </a:r>
            <a:r>
              <a:rPr lang="en-US" b="1" dirty="0"/>
              <a:t>payment infrastructure supports Mada and Visa seamlessly</a:t>
            </a:r>
            <a:r>
              <a:rPr lang="en-US" dirty="0"/>
              <a:t> in all locations.</a:t>
            </a:r>
          </a:p>
          <a:p>
            <a:pPr marL="285750" indent="-285750">
              <a:buFont typeface="Arial" panose="020B0604020202020204" pitchFamily="34" charset="0"/>
              <a:buChar char="•"/>
            </a:pPr>
            <a:r>
              <a:rPr lang="en-US" dirty="0"/>
              <a:t> Educate users about </a:t>
            </a:r>
            <a:r>
              <a:rPr lang="en-US" b="1" dirty="0"/>
              <a:t>digital payment benefits</a:t>
            </a:r>
            <a:r>
              <a:rPr lang="en-US" dirty="0"/>
              <a:t> to reduce cash handling and improve operational efficiency.</a:t>
            </a:r>
          </a:p>
        </p:txBody>
      </p:sp>
    </p:spTree>
    <p:extLst>
      <p:ext uri="{BB962C8B-B14F-4D97-AF65-F5344CB8AC3E}">
        <p14:creationId xmlns:p14="http://schemas.microsoft.com/office/powerpoint/2010/main" val="382531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CF57B-B53B-7883-2B89-6E51BE558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2E563-B984-125A-A321-9F186E8B5FF3}"/>
              </a:ext>
            </a:extLst>
          </p:cNvPr>
          <p:cNvSpPr>
            <a:spLocks noGrp="1"/>
          </p:cNvSpPr>
          <p:nvPr>
            <p:ph type="title"/>
          </p:nvPr>
        </p:nvSpPr>
        <p:spPr>
          <a:xfrm>
            <a:off x="600806" y="112544"/>
            <a:ext cx="11105272" cy="583792"/>
          </a:xfrm>
        </p:spPr>
        <p:txBody>
          <a:bodyPr>
            <a:noAutofit/>
          </a:bodyPr>
          <a:lstStyle/>
          <a:p>
            <a:pPr algn="ctr"/>
            <a:r>
              <a:rPr lang="en-US" sz="3600" b="1" dirty="0"/>
              <a:t>Store Type (Mall vs Standalone) Performance by Region</a:t>
            </a:r>
          </a:p>
        </p:txBody>
      </p:sp>
      <p:sp>
        <p:nvSpPr>
          <p:cNvPr id="6" name="TextBox 5">
            <a:extLst>
              <a:ext uri="{FF2B5EF4-FFF2-40B4-BE49-F238E27FC236}">
                <a16:creationId xmlns:a16="http://schemas.microsoft.com/office/drawing/2014/main" id="{54AECFA7-4064-5584-150A-7FECEAA8F67D}"/>
              </a:ext>
            </a:extLst>
          </p:cNvPr>
          <p:cNvSpPr txBox="1"/>
          <p:nvPr/>
        </p:nvSpPr>
        <p:spPr>
          <a:xfrm>
            <a:off x="685214" y="807918"/>
            <a:ext cx="11105272" cy="1477328"/>
          </a:xfrm>
          <a:prstGeom prst="rect">
            <a:avLst/>
          </a:prstGeom>
          <a:noFill/>
        </p:spPr>
        <p:txBody>
          <a:bodyPr wrap="square" rtlCol="0">
            <a:spAutoFit/>
          </a:bodyPr>
          <a:lstStyle/>
          <a:p>
            <a:endParaRPr lang="en-US" b="1" dirty="0"/>
          </a:p>
          <a:p>
            <a:pPr marL="285750" indent="-285750" algn="just">
              <a:buFont typeface="Arial" panose="020B0604020202020204" pitchFamily="34" charset="0"/>
              <a:buChar char="•"/>
            </a:pPr>
            <a:r>
              <a:rPr lang="en-US" dirty="0"/>
              <a:t>Sales are </a:t>
            </a:r>
            <a:r>
              <a:rPr lang="en-US" b="1" dirty="0"/>
              <a:t>evenly distributed</a:t>
            </a:r>
            <a:r>
              <a:rPr lang="en-US" dirty="0"/>
              <a:t> across store types. </a:t>
            </a:r>
            <a:r>
              <a:rPr lang="en-US" b="1" dirty="0"/>
              <a:t>Standalone stores contribute 28%</a:t>
            </a:r>
            <a:r>
              <a:rPr lang="en-US" dirty="0"/>
              <a:t>, followed closely by </a:t>
            </a:r>
            <a:r>
              <a:rPr lang="en-US" b="1" dirty="0"/>
              <a:t>Red Sea Mall (25%)</a:t>
            </a:r>
            <a:r>
              <a:rPr lang="en-US" dirty="0"/>
              <a:t>, </a:t>
            </a:r>
            <a:r>
              <a:rPr lang="en-US" b="1" dirty="0"/>
              <a:t>Riyadh Park (25%)</a:t>
            </a:r>
            <a:r>
              <a:rPr lang="en-US" dirty="0"/>
              <a:t>, and </a:t>
            </a:r>
            <a:r>
              <a:rPr lang="en-US" b="1" dirty="0"/>
              <a:t>Arabia Mall (22%)</a:t>
            </a:r>
            <a:r>
              <a:rPr lang="en-US" dirty="0"/>
              <a:t>. This indicates </a:t>
            </a:r>
            <a:r>
              <a:rPr lang="en-US" b="1" dirty="0"/>
              <a:t>no single store type dominates</a:t>
            </a:r>
            <a:r>
              <a:rPr lang="en-US" dirty="0"/>
              <a:t> performance.</a:t>
            </a:r>
          </a:p>
          <a:p>
            <a:endParaRPr lang="en-US" dirty="0"/>
          </a:p>
        </p:txBody>
      </p:sp>
      <p:graphicFrame>
        <p:nvGraphicFramePr>
          <p:cNvPr id="5" name="Chart 4">
            <a:extLst>
              <a:ext uri="{FF2B5EF4-FFF2-40B4-BE49-F238E27FC236}">
                <a16:creationId xmlns:a16="http://schemas.microsoft.com/office/drawing/2014/main" id="{508EDE31-D801-44F6-B359-D9BC403F8ED7}"/>
              </a:ext>
            </a:extLst>
          </p:cNvPr>
          <p:cNvGraphicFramePr>
            <a:graphicFrameLocks/>
          </p:cNvGraphicFramePr>
          <p:nvPr>
            <p:extLst>
              <p:ext uri="{D42A27DB-BD31-4B8C-83A1-F6EECF244321}">
                <p14:modId xmlns:p14="http://schemas.microsoft.com/office/powerpoint/2010/main" val="4127411203"/>
              </p:ext>
            </p:extLst>
          </p:nvPr>
        </p:nvGraphicFramePr>
        <p:xfrm>
          <a:off x="1602120" y="1998840"/>
          <a:ext cx="7992255" cy="282462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3CDC78D-4665-838D-619B-6B2341352E73}"/>
              </a:ext>
            </a:extLst>
          </p:cNvPr>
          <p:cNvSpPr txBox="1"/>
          <p:nvPr/>
        </p:nvSpPr>
        <p:spPr>
          <a:xfrm>
            <a:off x="522570" y="5106278"/>
            <a:ext cx="11261743"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Maintain a diversified store strategy</a:t>
            </a:r>
            <a:r>
              <a:rPr lang="en-US" dirty="0"/>
              <a:t> — both mall-based and standalone outlets are performing comparably.</a:t>
            </a:r>
          </a:p>
          <a:p>
            <a:pPr marL="285750" indent="-285750">
              <a:buFont typeface="Arial" panose="020B0604020202020204" pitchFamily="34" charset="0"/>
              <a:buChar char="•"/>
            </a:pPr>
            <a:r>
              <a:rPr lang="en-US" b="1" dirty="0"/>
              <a:t>Monitor local trends</a:t>
            </a:r>
            <a:r>
              <a:rPr lang="en-US" dirty="0"/>
              <a:t> to adapt store-specific strategies — promotions, inventory, or layouts tailored to each location.</a:t>
            </a:r>
          </a:p>
        </p:txBody>
      </p:sp>
    </p:spTree>
    <p:extLst>
      <p:ext uri="{BB962C8B-B14F-4D97-AF65-F5344CB8AC3E}">
        <p14:creationId xmlns:p14="http://schemas.microsoft.com/office/powerpoint/2010/main" val="471166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60349-679E-BF2B-7CCA-1794CEFFE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F60542-996A-0161-1E86-19C1BAE9FDB4}"/>
              </a:ext>
            </a:extLst>
          </p:cNvPr>
          <p:cNvSpPr>
            <a:spLocks noGrp="1"/>
          </p:cNvSpPr>
          <p:nvPr>
            <p:ph type="title"/>
          </p:nvPr>
        </p:nvSpPr>
        <p:spPr>
          <a:xfrm>
            <a:off x="368490" y="112543"/>
            <a:ext cx="11105272" cy="583792"/>
          </a:xfrm>
        </p:spPr>
        <p:txBody>
          <a:bodyPr>
            <a:noAutofit/>
          </a:bodyPr>
          <a:lstStyle/>
          <a:p>
            <a:pPr algn="ctr"/>
            <a:r>
              <a:rPr lang="en-US" sz="3600" b="1" dirty="0"/>
              <a:t>Strategic Recommendations &amp; Next Steps</a:t>
            </a:r>
          </a:p>
        </p:txBody>
      </p:sp>
      <p:sp>
        <p:nvSpPr>
          <p:cNvPr id="12" name="TextBox 11">
            <a:extLst>
              <a:ext uri="{FF2B5EF4-FFF2-40B4-BE49-F238E27FC236}">
                <a16:creationId xmlns:a16="http://schemas.microsoft.com/office/drawing/2014/main" id="{825D9B76-4F39-BE0A-7A2D-5838D6214E82}"/>
              </a:ext>
            </a:extLst>
          </p:cNvPr>
          <p:cNvSpPr txBox="1"/>
          <p:nvPr/>
        </p:nvSpPr>
        <p:spPr>
          <a:xfrm>
            <a:off x="509167" y="696335"/>
            <a:ext cx="11696114" cy="1623778"/>
          </a:xfrm>
          <a:prstGeom prst="rect">
            <a:avLst/>
          </a:prstGeom>
          <a:noFill/>
        </p:spPr>
        <p:txBody>
          <a:bodyPr wrap="square" rtlCol="0">
            <a:spAutoFit/>
          </a:bodyPr>
          <a:lstStyle/>
          <a:p>
            <a:pPr algn="l">
              <a:lnSpc>
                <a:spcPct val="150000"/>
              </a:lnSpc>
            </a:pPr>
            <a:r>
              <a:rPr lang="en-US" sz="2000" b="1" dirty="0"/>
              <a:t>Key Insights Summary:</a:t>
            </a:r>
            <a:br>
              <a:rPr lang="en-US" dirty="0"/>
            </a:br>
            <a:r>
              <a:rPr lang="en-US" sz="1600" dirty="0"/>
              <a:t>Sales peaked in Q1–Q2 across all years, strongly influenced by Ramadan and Eid seasons. Saudi Nationals drove higher purchase volume, especially in cities like Riyadh and Jeddah. Electronics, gold, and home appliances emerged as top-performing categories. Standalone stores slightly outperformed malls in total sales. Mada remains the dominant payment method, but Visa and cash have growing adoption.</a:t>
            </a:r>
            <a:endParaRPr lang="en-US" b="1" dirty="0"/>
          </a:p>
        </p:txBody>
      </p:sp>
      <p:sp>
        <p:nvSpPr>
          <p:cNvPr id="3" name="TextBox 2">
            <a:extLst>
              <a:ext uri="{FF2B5EF4-FFF2-40B4-BE49-F238E27FC236}">
                <a16:creationId xmlns:a16="http://schemas.microsoft.com/office/drawing/2014/main" id="{5073E5DA-94BE-2146-60D7-F1B052E43D3E}"/>
              </a:ext>
            </a:extLst>
          </p:cNvPr>
          <p:cNvSpPr txBox="1"/>
          <p:nvPr/>
        </p:nvSpPr>
        <p:spPr>
          <a:xfrm>
            <a:off x="509167" y="2493996"/>
            <a:ext cx="12373385" cy="2450030"/>
          </a:xfrm>
          <a:prstGeom prst="rect">
            <a:avLst/>
          </a:prstGeom>
          <a:noFill/>
        </p:spPr>
        <p:txBody>
          <a:bodyPr wrap="square" rtlCol="0">
            <a:spAutoFit/>
          </a:bodyPr>
          <a:lstStyle/>
          <a:p>
            <a:pPr>
              <a:lnSpc>
                <a:spcPct val="150000"/>
              </a:lnSpc>
            </a:pPr>
            <a:r>
              <a:rPr lang="en-US" sz="2000" b="1" dirty="0"/>
              <a:t>Recommended Actions:</a:t>
            </a:r>
            <a:endParaRPr lang="en-US" dirty="0"/>
          </a:p>
          <a:p>
            <a:pPr>
              <a:lnSpc>
                <a:spcPct val="150000"/>
              </a:lnSpc>
            </a:pPr>
            <a:r>
              <a:rPr lang="en-US" sz="1600" b="1" dirty="0"/>
              <a:t>Seasonal Strategy:</a:t>
            </a:r>
            <a:r>
              <a:rPr lang="en-US" sz="1600" dirty="0"/>
              <a:t> Launch promotions and optimize inventory 1–2 months before Ramadan and Eid to capitalize on high demand.</a:t>
            </a:r>
          </a:p>
          <a:p>
            <a:pPr>
              <a:lnSpc>
                <a:spcPct val="150000"/>
              </a:lnSpc>
            </a:pPr>
            <a:r>
              <a:rPr lang="en-US" sz="1600" b="1" dirty="0"/>
              <a:t>Product Focus:</a:t>
            </a:r>
            <a:r>
              <a:rPr lang="en-US" sz="1600" dirty="0"/>
              <a:t> Prioritize and expand offerings in electronics, gold, and home appliances categories.</a:t>
            </a:r>
          </a:p>
          <a:p>
            <a:pPr>
              <a:lnSpc>
                <a:spcPct val="150000"/>
              </a:lnSpc>
            </a:pPr>
            <a:r>
              <a:rPr lang="en-US" sz="1600" b="1" dirty="0"/>
              <a:t>Customer Segmentation:</a:t>
            </a:r>
            <a:r>
              <a:rPr lang="en-US" sz="1600" dirty="0"/>
              <a:t> Target high-value Saudi customers with loyalty programs; explore tailored offers for expats.</a:t>
            </a:r>
          </a:p>
          <a:p>
            <a:pPr>
              <a:lnSpc>
                <a:spcPct val="150000"/>
              </a:lnSpc>
            </a:pPr>
            <a:r>
              <a:rPr lang="en-US" sz="1600" b="1" dirty="0"/>
              <a:t>Store Strategy:</a:t>
            </a:r>
            <a:r>
              <a:rPr lang="en-US" sz="1600" dirty="0"/>
              <a:t> Invest in standalone store visibility and consider scaling successful mall locations like Red Sea Mall.</a:t>
            </a:r>
          </a:p>
          <a:p>
            <a:pPr>
              <a:lnSpc>
                <a:spcPct val="150000"/>
              </a:lnSpc>
            </a:pPr>
            <a:r>
              <a:rPr lang="en-US" sz="1600" b="1" dirty="0"/>
              <a:t>Payment Strategy:</a:t>
            </a:r>
            <a:r>
              <a:rPr lang="en-US" sz="1600" dirty="0"/>
              <a:t> Ensure seamless Mada payment processing and explore incentives for using digital wallets.</a:t>
            </a:r>
          </a:p>
        </p:txBody>
      </p:sp>
      <p:sp>
        <p:nvSpPr>
          <p:cNvPr id="4" name="TextBox 3">
            <a:extLst>
              <a:ext uri="{FF2B5EF4-FFF2-40B4-BE49-F238E27FC236}">
                <a16:creationId xmlns:a16="http://schemas.microsoft.com/office/drawing/2014/main" id="{EA9DA85C-33AA-1AD9-103F-C67F84EED9B3}"/>
              </a:ext>
            </a:extLst>
          </p:cNvPr>
          <p:cNvSpPr txBox="1"/>
          <p:nvPr/>
        </p:nvSpPr>
        <p:spPr>
          <a:xfrm>
            <a:off x="509167" y="5117909"/>
            <a:ext cx="10440537" cy="1200329"/>
          </a:xfrm>
          <a:prstGeom prst="rect">
            <a:avLst/>
          </a:prstGeom>
          <a:noFill/>
        </p:spPr>
        <p:txBody>
          <a:bodyPr wrap="square" rtlCol="0">
            <a:spAutoFit/>
          </a:bodyPr>
          <a:lstStyle/>
          <a:p>
            <a:r>
              <a:rPr lang="en-US" b="1" dirty="0"/>
              <a:t>Business Impact:</a:t>
            </a:r>
          </a:p>
          <a:p>
            <a:br>
              <a:rPr lang="en-US" dirty="0"/>
            </a:br>
            <a:r>
              <a:rPr lang="en-US" dirty="0"/>
              <a:t>These data-driven strategies aim to enhance profitability, improve inventory turnover, and align retail decisions with actual market demand.</a:t>
            </a:r>
          </a:p>
        </p:txBody>
      </p:sp>
    </p:spTree>
    <p:extLst>
      <p:ext uri="{BB962C8B-B14F-4D97-AF65-F5344CB8AC3E}">
        <p14:creationId xmlns:p14="http://schemas.microsoft.com/office/powerpoint/2010/main" val="182837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74EC-F628-8EC1-0514-C869084843A7}"/>
              </a:ext>
            </a:extLst>
          </p:cNvPr>
          <p:cNvSpPr>
            <a:spLocks noGrp="1"/>
          </p:cNvSpPr>
          <p:nvPr>
            <p:ph type="title"/>
          </p:nvPr>
        </p:nvSpPr>
        <p:spPr>
          <a:xfrm>
            <a:off x="838200" y="0"/>
            <a:ext cx="10515600" cy="1325563"/>
          </a:xfrm>
        </p:spPr>
        <p:txBody>
          <a:bodyPr/>
          <a:lstStyle/>
          <a:p>
            <a:r>
              <a:rPr lang="en-US" b="1" dirty="0"/>
              <a:t>Data Overview</a:t>
            </a:r>
          </a:p>
        </p:txBody>
      </p:sp>
      <p:sp>
        <p:nvSpPr>
          <p:cNvPr id="5" name="Rectangle 2">
            <a:extLst>
              <a:ext uri="{FF2B5EF4-FFF2-40B4-BE49-F238E27FC236}">
                <a16:creationId xmlns:a16="http://schemas.microsoft.com/office/drawing/2014/main" id="{AF5224D9-9DB3-840D-BD9C-314A896FF95B}"/>
              </a:ext>
            </a:extLst>
          </p:cNvPr>
          <p:cNvSpPr>
            <a:spLocks noGrp="1" noChangeArrowheads="1"/>
          </p:cNvSpPr>
          <p:nvPr>
            <p:ph idx="1"/>
          </p:nvPr>
        </p:nvSpPr>
        <p:spPr bwMode="auto">
          <a:xfrm>
            <a:off x="838200" y="2021691"/>
            <a:ext cx="10134600"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30k+ rows of retail sales data (2022–2024), modeled on Saudi market.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Challenges: Missing values, duplicates, outliers, inconsistent pricing.</a:t>
            </a:r>
          </a:p>
          <a:p>
            <a:pPr marL="0" lvl="0" indent="0" algn="just" eaLnBrk="0" fontAlgn="base" hangingPunct="0">
              <a:lnSpc>
                <a:spcPct val="200000"/>
              </a:lnSpc>
              <a:spcBef>
                <a:spcPct val="0"/>
              </a:spcBef>
              <a:spcAft>
                <a:spcPct val="0"/>
              </a:spcAft>
              <a:buFontTx/>
              <a:buChar char="•"/>
            </a:pPr>
            <a:r>
              <a:rPr lang="en-US" sz="2000" dirty="0"/>
              <a:t>All monetary values are represented in Saudi Riyals (SAR).</a:t>
            </a:r>
            <a:endParaRPr kumimoji="0" lang="en-US" altLang="en-US" sz="2000" b="0" i="0" u="none" strike="noStrike" cap="none" normalizeH="0" baseline="0" dirty="0">
              <a:ln>
                <a:noFill/>
              </a:ln>
              <a:solidFill>
                <a:schemeClr val="tx1"/>
              </a:solidFill>
              <a:effectLst/>
            </a:endParaRPr>
          </a:p>
          <a:p>
            <a:pPr algn="just" eaLnBrk="0" fontAlgn="base" hangingPunct="0">
              <a:lnSpc>
                <a:spcPct val="150000"/>
              </a:lnSpc>
              <a:spcBef>
                <a:spcPct val="0"/>
              </a:spcBef>
              <a:spcAft>
                <a:spcPct val="0"/>
              </a:spcAft>
            </a:pPr>
            <a:r>
              <a:rPr lang="en-US" sz="2000" dirty="0"/>
              <a:t>Note:</a:t>
            </a:r>
          </a:p>
          <a:p>
            <a:pPr marL="0" indent="0" algn="just" eaLnBrk="0" fontAlgn="base" hangingPunct="0">
              <a:lnSpc>
                <a:spcPct val="150000"/>
              </a:lnSpc>
              <a:spcBef>
                <a:spcPct val="0"/>
              </a:spcBef>
              <a:spcAft>
                <a:spcPct val="0"/>
              </a:spcAft>
              <a:buNone/>
            </a:pPr>
            <a:r>
              <a:rPr lang="en-US" sz="2000" dirty="0"/>
              <a:t>           KSAmart is a fictional retail company created for the purpose </a:t>
            </a:r>
            <a:r>
              <a:rPr lang="en-US" sz="2000"/>
              <a:t>of this project</a:t>
            </a:r>
            <a:r>
              <a:rPr lang="en-US" sz="2000" dirty="0"/>
              <a:t>. </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0703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74F71-7E69-76D8-3A4D-B392DAB97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1D6B7-1B32-19F4-4AC4-C229BA387E2E}"/>
              </a:ext>
            </a:extLst>
          </p:cNvPr>
          <p:cNvSpPr>
            <a:spLocks noGrp="1"/>
          </p:cNvSpPr>
          <p:nvPr>
            <p:ph type="title"/>
          </p:nvPr>
        </p:nvSpPr>
        <p:spPr/>
        <p:txBody>
          <a:bodyPr/>
          <a:lstStyle/>
          <a:p>
            <a:r>
              <a:rPr lang="en-US" b="1" dirty="0"/>
              <a:t>Tools &amp; Approach</a:t>
            </a:r>
          </a:p>
        </p:txBody>
      </p:sp>
      <p:sp>
        <p:nvSpPr>
          <p:cNvPr id="3" name="Content Placeholder 2">
            <a:extLst>
              <a:ext uri="{FF2B5EF4-FFF2-40B4-BE49-F238E27FC236}">
                <a16:creationId xmlns:a16="http://schemas.microsoft.com/office/drawing/2014/main" id="{2661F337-7CAD-7587-0F46-D10890CA8D3A}"/>
              </a:ext>
            </a:extLst>
          </p:cNvPr>
          <p:cNvSpPr>
            <a:spLocks noGrp="1"/>
          </p:cNvSpPr>
          <p:nvPr>
            <p:ph idx="1"/>
          </p:nvPr>
        </p:nvSpPr>
        <p:spPr>
          <a:xfrm>
            <a:off x="838200" y="1825625"/>
            <a:ext cx="10515600" cy="4167212"/>
          </a:xfrm>
        </p:spPr>
        <p:txBody>
          <a:bodyPr>
            <a:normAutofit fontScale="92500" lnSpcReduction="20000"/>
          </a:bodyPr>
          <a:lstStyle/>
          <a:p>
            <a:pPr marL="0" indent="0">
              <a:buNone/>
            </a:pPr>
            <a:r>
              <a:rPr lang="en-US" dirty="0"/>
              <a:t>🛠️ Tools Used:</a:t>
            </a:r>
          </a:p>
          <a:p>
            <a:pPr marL="0" indent="0">
              <a:buNone/>
            </a:pPr>
            <a:r>
              <a:rPr lang="en-US" dirty="0"/>
              <a:t>• Microsoft Excel (Power Query, Pivot Tables, Charts)</a:t>
            </a:r>
          </a:p>
          <a:p>
            <a:pPr marL="0" indent="0">
              <a:buNone/>
            </a:pPr>
            <a:r>
              <a:rPr lang="en-US" dirty="0"/>
              <a:t>• Power BI (Dashboarding, DAX)</a:t>
            </a:r>
          </a:p>
          <a:p>
            <a:endParaRPr lang="en-US" dirty="0"/>
          </a:p>
          <a:p>
            <a:pPr marL="0" indent="0">
              <a:buNone/>
            </a:pPr>
            <a:r>
              <a:rPr lang="en-US" dirty="0"/>
              <a:t>🔍 Methodology:</a:t>
            </a:r>
          </a:p>
          <a:p>
            <a:pPr marL="0" indent="0">
              <a:buNone/>
            </a:pPr>
            <a:r>
              <a:rPr lang="en-US" dirty="0"/>
              <a:t>• Data Cleaning (Missing, Duplicates, Outliers)</a:t>
            </a:r>
          </a:p>
          <a:p>
            <a:pPr marL="0" indent="0">
              <a:buNone/>
            </a:pPr>
            <a:r>
              <a:rPr lang="en-US" dirty="0"/>
              <a:t>• Exploratory Data Analysis</a:t>
            </a:r>
          </a:p>
          <a:p>
            <a:pPr marL="0" indent="0">
              <a:buNone/>
            </a:pPr>
            <a:r>
              <a:rPr lang="en-US" dirty="0"/>
              <a:t>• Business Question Mapping</a:t>
            </a:r>
          </a:p>
          <a:p>
            <a:pPr marL="0" indent="0">
              <a:buNone/>
            </a:pPr>
            <a:r>
              <a:rPr lang="en-US" dirty="0"/>
              <a:t>• KPI Extraction</a:t>
            </a:r>
          </a:p>
          <a:p>
            <a:pPr marL="0" indent="0">
              <a:buNone/>
            </a:pPr>
            <a:r>
              <a:rPr lang="en-US" dirty="0"/>
              <a:t>• Insights and Recommendations</a:t>
            </a:r>
          </a:p>
          <a:p>
            <a:pPr marL="0" indent="0">
              <a:buNone/>
            </a:pPr>
            <a:endParaRPr lang="en-US" dirty="0"/>
          </a:p>
        </p:txBody>
      </p:sp>
    </p:spTree>
    <p:extLst>
      <p:ext uri="{BB962C8B-B14F-4D97-AF65-F5344CB8AC3E}">
        <p14:creationId xmlns:p14="http://schemas.microsoft.com/office/powerpoint/2010/main" val="39937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2863-9EC6-BC28-4843-FE43522C182B}"/>
              </a:ext>
            </a:extLst>
          </p:cNvPr>
          <p:cNvSpPr>
            <a:spLocks noGrp="1"/>
          </p:cNvSpPr>
          <p:nvPr>
            <p:ph type="title"/>
          </p:nvPr>
        </p:nvSpPr>
        <p:spPr>
          <a:xfrm>
            <a:off x="620736" y="393260"/>
            <a:ext cx="10515600" cy="1325563"/>
          </a:xfrm>
        </p:spPr>
        <p:txBody>
          <a:bodyPr/>
          <a:lstStyle/>
          <a:p>
            <a:r>
              <a:rPr lang="en-US" b="1" dirty="0"/>
              <a:t>Objective: </a:t>
            </a:r>
          </a:p>
        </p:txBody>
      </p:sp>
      <p:sp>
        <p:nvSpPr>
          <p:cNvPr id="3" name="Content Placeholder 2">
            <a:extLst>
              <a:ext uri="{FF2B5EF4-FFF2-40B4-BE49-F238E27FC236}">
                <a16:creationId xmlns:a16="http://schemas.microsoft.com/office/drawing/2014/main" id="{FE666B4B-8144-9312-8BFC-E2958D2AA344}"/>
              </a:ext>
            </a:extLst>
          </p:cNvPr>
          <p:cNvSpPr>
            <a:spLocks noGrp="1"/>
          </p:cNvSpPr>
          <p:nvPr>
            <p:ph idx="1"/>
          </p:nvPr>
        </p:nvSpPr>
        <p:spPr>
          <a:xfrm>
            <a:off x="451924" y="1994437"/>
            <a:ext cx="11519682" cy="3506031"/>
          </a:xfrm>
        </p:spPr>
        <p:txBody>
          <a:bodyPr>
            <a:normAutofit/>
          </a:bodyPr>
          <a:lstStyle/>
          <a:p>
            <a:pPr marL="0" indent="0" algn="just">
              <a:lnSpc>
                <a:spcPct val="120000"/>
              </a:lnSpc>
              <a:buNone/>
            </a:pPr>
            <a:r>
              <a:rPr lang="en-US" sz="1800" b="1"/>
              <a:t>Business Problem:</a:t>
            </a:r>
            <a:endParaRPr lang="en-US" sz="1800" b="1" dirty="0"/>
          </a:p>
          <a:p>
            <a:pPr marL="0" indent="0" algn="just">
              <a:lnSpc>
                <a:spcPct val="120000"/>
              </a:lnSpc>
              <a:buNone/>
            </a:pPr>
            <a:r>
              <a:rPr lang="en-US" sz="1800" b="1" dirty="0"/>
              <a:t>KSA Mart</a:t>
            </a:r>
            <a:r>
              <a:rPr lang="en-US" sz="1800" dirty="0"/>
              <a:t> is a retail business operating across major cities in Saudi Arabia.  The company aims to optimize overall sales performance and better understand customer purchasing behavior across regions, seasons, and demographics</a:t>
            </a:r>
          </a:p>
          <a:p>
            <a:pPr marL="0" indent="0">
              <a:buNone/>
            </a:pPr>
            <a:r>
              <a:rPr lang="en-US" sz="1800" dirty="0"/>
              <a:t>This analysis focuses on:</a:t>
            </a:r>
          </a:p>
          <a:p>
            <a:r>
              <a:rPr lang="en-US" sz="1800" dirty="0"/>
              <a:t> Identifying </a:t>
            </a:r>
            <a:r>
              <a:rPr lang="en-US" sz="1800" b="1" dirty="0"/>
              <a:t>seasonal sales trends</a:t>
            </a:r>
            <a:r>
              <a:rPr lang="en-US" sz="1800" dirty="0"/>
              <a:t> to improve demand forecasting.</a:t>
            </a:r>
          </a:p>
          <a:p>
            <a:r>
              <a:rPr lang="en-US" sz="1800" dirty="0"/>
              <a:t>Understanding </a:t>
            </a:r>
            <a:r>
              <a:rPr lang="en-US" sz="1800" b="1" dirty="0"/>
              <a:t>customer segments</a:t>
            </a:r>
            <a:r>
              <a:rPr lang="en-US" sz="1800" dirty="0"/>
              <a:t> (nationality, gender, age group) that drive the most value.</a:t>
            </a:r>
          </a:p>
          <a:p>
            <a:r>
              <a:rPr lang="en-US" sz="1800" dirty="0"/>
              <a:t>Pinpointing </a:t>
            </a:r>
            <a:r>
              <a:rPr lang="en-US" sz="1800" b="1" dirty="0"/>
              <a:t>top-performing product categories</a:t>
            </a:r>
            <a:r>
              <a:rPr lang="en-US" sz="1800" dirty="0"/>
              <a:t> across different cities.</a:t>
            </a:r>
          </a:p>
          <a:p>
            <a:r>
              <a:rPr lang="en-US" sz="1800" dirty="0"/>
              <a:t>Analyzing </a:t>
            </a:r>
            <a:r>
              <a:rPr lang="en-US" sz="1800" b="1" dirty="0"/>
              <a:t>regional sales distribution</a:t>
            </a:r>
            <a:r>
              <a:rPr lang="en-US" sz="1800" dirty="0"/>
              <a:t> to allocate inventory and marketing effectively.</a:t>
            </a:r>
          </a:p>
          <a:p>
            <a:r>
              <a:rPr lang="en-US" sz="1800" dirty="0"/>
              <a:t>Monitoring </a:t>
            </a:r>
            <a:r>
              <a:rPr lang="en-US" sz="1800" b="1" dirty="0"/>
              <a:t>payment method preferences</a:t>
            </a:r>
            <a:r>
              <a:rPr lang="en-US" sz="1800" dirty="0"/>
              <a:t> to support digital transformation strategies.</a:t>
            </a:r>
          </a:p>
        </p:txBody>
      </p:sp>
    </p:spTree>
    <p:extLst>
      <p:ext uri="{BB962C8B-B14F-4D97-AF65-F5344CB8AC3E}">
        <p14:creationId xmlns:p14="http://schemas.microsoft.com/office/powerpoint/2010/main" val="25753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91E63-BE1C-F445-B753-25C9AE860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2D791-34D6-0789-A0EB-A1D11162CE15}"/>
              </a:ext>
            </a:extLst>
          </p:cNvPr>
          <p:cNvSpPr>
            <a:spLocks noGrp="1"/>
          </p:cNvSpPr>
          <p:nvPr>
            <p:ph type="title"/>
          </p:nvPr>
        </p:nvSpPr>
        <p:spPr/>
        <p:txBody>
          <a:bodyPr/>
          <a:lstStyle/>
          <a:p>
            <a:r>
              <a:rPr lang="en-US" b="1" dirty="0"/>
              <a:t>KPIs Dashboard</a:t>
            </a:r>
          </a:p>
        </p:txBody>
      </p:sp>
      <p:graphicFrame>
        <p:nvGraphicFramePr>
          <p:cNvPr id="15" name="Content Placeholder 14">
            <a:extLst>
              <a:ext uri="{FF2B5EF4-FFF2-40B4-BE49-F238E27FC236}">
                <a16:creationId xmlns:a16="http://schemas.microsoft.com/office/drawing/2014/main" id="{E61F7ABC-9B00-FA72-67BF-B91E01709E29}"/>
              </a:ext>
            </a:extLst>
          </p:cNvPr>
          <p:cNvGraphicFramePr>
            <a:graphicFrameLocks noGrp="1"/>
          </p:cNvGraphicFramePr>
          <p:nvPr>
            <p:ph idx="1"/>
            <p:extLst>
              <p:ext uri="{D42A27DB-BD31-4B8C-83A1-F6EECF244321}">
                <p14:modId xmlns:p14="http://schemas.microsoft.com/office/powerpoint/2010/main" val="1481772911"/>
              </p:ext>
            </p:extLst>
          </p:nvPr>
        </p:nvGraphicFramePr>
        <p:xfrm>
          <a:off x="725658"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88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E58C1-9A2F-C2DF-D7F3-07A7D25054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D3C93-CAA8-DFC2-2839-79210D57B38B}"/>
              </a:ext>
            </a:extLst>
          </p:cNvPr>
          <p:cNvSpPr>
            <a:spLocks noGrp="1"/>
          </p:cNvSpPr>
          <p:nvPr>
            <p:ph type="title"/>
          </p:nvPr>
        </p:nvSpPr>
        <p:spPr>
          <a:xfrm>
            <a:off x="600806" y="112544"/>
            <a:ext cx="11105272" cy="583792"/>
          </a:xfrm>
        </p:spPr>
        <p:txBody>
          <a:bodyPr>
            <a:noAutofit/>
          </a:bodyPr>
          <a:lstStyle/>
          <a:p>
            <a:pPr algn="ctr"/>
            <a:r>
              <a:rPr lang="en-US" sz="3600" b="1" dirty="0"/>
              <a:t>Yearly Sales Trends and Seasonal Peaks</a:t>
            </a:r>
          </a:p>
        </p:txBody>
      </p:sp>
      <p:graphicFrame>
        <p:nvGraphicFramePr>
          <p:cNvPr id="10" name="Content Placeholder 9">
            <a:extLst>
              <a:ext uri="{FF2B5EF4-FFF2-40B4-BE49-F238E27FC236}">
                <a16:creationId xmlns:a16="http://schemas.microsoft.com/office/drawing/2014/main" id="{3454BFF3-F27C-E323-8A8A-6510D15A9AF5}"/>
              </a:ext>
            </a:extLst>
          </p:cNvPr>
          <p:cNvGraphicFramePr>
            <a:graphicFrameLocks noGrp="1"/>
          </p:cNvGraphicFramePr>
          <p:nvPr>
            <p:ph idx="1"/>
            <p:extLst>
              <p:ext uri="{D42A27DB-BD31-4B8C-83A1-F6EECF244321}">
                <p14:modId xmlns:p14="http://schemas.microsoft.com/office/powerpoint/2010/main" val="2037849018"/>
              </p:ext>
            </p:extLst>
          </p:nvPr>
        </p:nvGraphicFramePr>
        <p:xfrm>
          <a:off x="685214" y="2403863"/>
          <a:ext cx="9415389" cy="1891894"/>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24A7E9A6-24D2-E567-96F0-39C28A8D3356}"/>
              </a:ext>
            </a:extLst>
          </p:cNvPr>
          <p:cNvSpPr txBox="1"/>
          <p:nvPr/>
        </p:nvSpPr>
        <p:spPr>
          <a:xfrm>
            <a:off x="389793" y="4367576"/>
            <a:ext cx="11696114" cy="198836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b="1" dirty="0"/>
              <a:t>Seasonal Stock Planning:</a:t>
            </a:r>
            <a:r>
              <a:rPr lang="en-US" dirty="0"/>
              <a:t> Increase inventory for high-demand items starting </a:t>
            </a:r>
            <a:r>
              <a:rPr lang="en-US" b="1" dirty="0"/>
              <a:t>January</a:t>
            </a:r>
            <a:r>
              <a:rPr lang="en-US" dirty="0"/>
              <a:t>, anticipating </a:t>
            </a:r>
            <a:r>
              <a:rPr lang="en-US" b="1" dirty="0"/>
              <a:t>Ramadan-related surges</a:t>
            </a:r>
            <a:r>
              <a:rPr lang="en-US" dirty="0"/>
              <a:t>.</a:t>
            </a:r>
          </a:p>
          <a:p>
            <a:pPr marL="285750" indent="-285750" algn="just">
              <a:buFont typeface="Arial" panose="020B0604020202020204" pitchFamily="34" charset="0"/>
              <a:buChar char="•"/>
            </a:pPr>
            <a:r>
              <a:rPr lang="en-US" b="1" dirty="0"/>
              <a:t> Campaign Timing:</a:t>
            </a:r>
            <a:r>
              <a:rPr lang="en-US" dirty="0"/>
              <a:t> Launch major marketing and discount campaigns </a:t>
            </a:r>
            <a:r>
              <a:rPr lang="en-US" b="1" dirty="0"/>
              <a:t>at least 4–6 weeks before Ramadan</a:t>
            </a:r>
            <a:r>
              <a:rPr lang="en-US" dirty="0"/>
              <a:t>.</a:t>
            </a:r>
          </a:p>
          <a:p>
            <a:pPr marL="285750" indent="-285750" algn="just">
              <a:lnSpc>
                <a:spcPct val="150000"/>
              </a:lnSpc>
              <a:buFont typeface="Arial" panose="020B0604020202020204" pitchFamily="34" charset="0"/>
              <a:buChar char="•"/>
            </a:pPr>
            <a:r>
              <a:rPr lang="en-US" b="1" dirty="0"/>
              <a:t> Product Prioritization:</a:t>
            </a:r>
            <a:r>
              <a:rPr lang="en-US" dirty="0"/>
              <a:t> Focus Q1–Q2 efforts on top-performing categories like </a:t>
            </a:r>
            <a:r>
              <a:rPr lang="en-US" b="1" dirty="0"/>
              <a:t>Electronics, Modest Fashion, and Home Appliances</a:t>
            </a:r>
            <a:r>
              <a:rPr lang="en-US" dirty="0"/>
              <a:t>.</a:t>
            </a:r>
          </a:p>
        </p:txBody>
      </p:sp>
      <p:sp>
        <p:nvSpPr>
          <p:cNvPr id="6" name="TextBox 5">
            <a:extLst>
              <a:ext uri="{FF2B5EF4-FFF2-40B4-BE49-F238E27FC236}">
                <a16:creationId xmlns:a16="http://schemas.microsoft.com/office/drawing/2014/main" id="{6EF0118C-05FB-5F35-85EF-196F3A6764CD}"/>
              </a:ext>
            </a:extLst>
          </p:cNvPr>
          <p:cNvSpPr txBox="1"/>
          <p:nvPr/>
        </p:nvSpPr>
        <p:spPr>
          <a:xfrm>
            <a:off x="389793" y="854716"/>
            <a:ext cx="11105272"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2023 had the highest total sales</a:t>
            </a:r>
            <a:r>
              <a:rPr lang="en-US" dirty="0"/>
              <a:t>, followed by 2024, with 2022 trailing behind.</a:t>
            </a:r>
          </a:p>
          <a:p>
            <a:pPr marL="285750" indent="-285750" algn="just">
              <a:buFont typeface="Arial" panose="020B0604020202020204" pitchFamily="34" charset="0"/>
              <a:buChar char="•"/>
            </a:pPr>
            <a:r>
              <a:rPr lang="en-US" b="1" dirty="0"/>
              <a:t>Sales consistently spiked in February to April</a:t>
            </a:r>
            <a:r>
              <a:rPr lang="en-US" dirty="0"/>
              <a:t>, aligning with </a:t>
            </a:r>
            <a:r>
              <a:rPr lang="en-US" b="1" dirty="0"/>
              <a:t>Ramadan and Eid</a:t>
            </a:r>
            <a:r>
              <a:rPr lang="en-US" dirty="0"/>
              <a:t> in those years.</a:t>
            </a:r>
          </a:p>
          <a:p>
            <a:pPr marL="285750" indent="-285750" algn="just">
              <a:buFont typeface="Arial" panose="020B0604020202020204" pitchFamily="34" charset="0"/>
              <a:buChar char="•"/>
            </a:pPr>
            <a:r>
              <a:rPr lang="en-US" b="1" dirty="0"/>
              <a:t>Q2 outperformed all other quarters</a:t>
            </a:r>
            <a:r>
              <a:rPr lang="en-US" dirty="0"/>
              <a:t>, indicating strong </a:t>
            </a:r>
            <a:r>
              <a:rPr lang="en-US" b="1" dirty="0"/>
              <a:t>seasonal demand patterns</a:t>
            </a:r>
            <a:r>
              <a:rPr lang="en-US" dirty="0"/>
              <a:t>.</a:t>
            </a:r>
          </a:p>
          <a:p>
            <a:pPr marL="285750" indent="-285750" algn="just">
              <a:buFont typeface="Arial" panose="020B0604020202020204" pitchFamily="34" charset="0"/>
              <a:buChar char="•"/>
            </a:pPr>
            <a:r>
              <a:rPr lang="en-US" dirty="0"/>
              <a:t>Despite similar events, </a:t>
            </a:r>
            <a:r>
              <a:rPr lang="en-US" b="1" dirty="0"/>
              <a:t>2022 underperformed</a:t>
            </a:r>
            <a:r>
              <a:rPr lang="en-US" dirty="0"/>
              <a:t>, likely due to limited campaigns or early-year inactivity.</a:t>
            </a:r>
          </a:p>
          <a:p>
            <a:endParaRPr lang="en-US" dirty="0"/>
          </a:p>
        </p:txBody>
      </p:sp>
    </p:spTree>
    <p:extLst>
      <p:ext uri="{BB962C8B-B14F-4D97-AF65-F5344CB8AC3E}">
        <p14:creationId xmlns:p14="http://schemas.microsoft.com/office/powerpoint/2010/main" val="131106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EF585-9862-B5FC-EB26-B0AC7E1D3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E236C-27D3-D8C4-0725-C34F174B1677}"/>
              </a:ext>
            </a:extLst>
          </p:cNvPr>
          <p:cNvSpPr>
            <a:spLocks noGrp="1"/>
          </p:cNvSpPr>
          <p:nvPr>
            <p:ph type="title"/>
          </p:nvPr>
        </p:nvSpPr>
        <p:spPr>
          <a:xfrm>
            <a:off x="600806" y="112544"/>
            <a:ext cx="11105272" cy="583792"/>
          </a:xfrm>
        </p:spPr>
        <p:txBody>
          <a:bodyPr>
            <a:noAutofit/>
          </a:bodyPr>
          <a:lstStyle/>
          <a:p>
            <a:pPr algn="ctr"/>
            <a:r>
              <a:rPr lang="en-US" sz="3600" b="1" dirty="0"/>
              <a:t>Product Categories Sales Distribution </a:t>
            </a:r>
          </a:p>
        </p:txBody>
      </p:sp>
      <p:sp>
        <p:nvSpPr>
          <p:cNvPr id="6" name="TextBox 5">
            <a:extLst>
              <a:ext uri="{FF2B5EF4-FFF2-40B4-BE49-F238E27FC236}">
                <a16:creationId xmlns:a16="http://schemas.microsoft.com/office/drawing/2014/main" id="{C3306BA5-06BE-F77B-1F60-907A5BF318BB}"/>
              </a:ext>
            </a:extLst>
          </p:cNvPr>
          <p:cNvSpPr txBox="1"/>
          <p:nvPr/>
        </p:nvSpPr>
        <p:spPr>
          <a:xfrm>
            <a:off x="685214" y="807918"/>
            <a:ext cx="11105272" cy="1200329"/>
          </a:xfrm>
          <a:prstGeom prst="rect">
            <a:avLst/>
          </a:prstGeom>
          <a:noFill/>
        </p:spPr>
        <p:txBody>
          <a:bodyPr wrap="square" rtlCol="0">
            <a:spAutoFit/>
          </a:bodyPr>
          <a:lstStyle/>
          <a:p>
            <a:pPr algn="just"/>
            <a:endParaRPr lang="en-US" b="1" dirty="0"/>
          </a:p>
          <a:p>
            <a:pPr marL="285750" indent="-285750" algn="just">
              <a:buFont typeface="Arial" panose="020B0604020202020204" pitchFamily="34" charset="0"/>
              <a:buChar char="•"/>
            </a:pPr>
            <a:r>
              <a:rPr lang="en-US" dirty="0"/>
              <a:t>Electronics, gold &amp; jewelry, and home appliances are the top-performing product categories, generating the highest share of overall revenue and indicating strong and consistent consumer demand.</a:t>
            </a:r>
          </a:p>
          <a:p>
            <a:pPr algn="just"/>
            <a:endParaRPr lang="en-US" dirty="0"/>
          </a:p>
        </p:txBody>
      </p:sp>
      <p:graphicFrame>
        <p:nvGraphicFramePr>
          <p:cNvPr id="9" name="Content Placeholder 8">
            <a:extLst>
              <a:ext uri="{FF2B5EF4-FFF2-40B4-BE49-F238E27FC236}">
                <a16:creationId xmlns:a16="http://schemas.microsoft.com/office/drawing/2014/main" id="{21B87BEF-1162-4588-AC5C-40583492A151}"/>
              </a:ext>
            </a:extLst>
          </p:cNvPr>
          <p:cNvGraphicFramePr>
            <a:graphicFrameLocks noGrp="1"/>
          </p:cNvGraphicFramePr>
          <p:nvPr>
            <p:ph idx="1"/>
            <p:extLst>
              <p:ext uri="{D42A27DB-BD31-4B8C-83A1-F6EECF244321}">
                <p14:modId xmlns:p14="http://schemas.microsoft.com/office/powerpoint/2010/main" val="3221430375"/>
              </p:ext>
            </p:extLst>
          </p:nvPr>
        </p:nvGraphicFramePr>
        <p:xfrm>
          <a:off x="1442688" y="2204643"/>
          <a:ext cx="7870124" cy="313273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5D62793A-7BA2-05DC-F61D-36F1DA99BD68}"/>
              </a:ext>
            </a:extLst>
          </p:cNvPr>
          <p:cNvSpPr txBox="1"/>
          <p:nvPr/>
        </p:nvSpPr>
        <p:spPr>
          <a:xfrm>
            <a:off x="685214" y="5337375"/>
            <a:ext cx="9914672" cy="1200329"/>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Prioritize inventory planning and promotions</a:t>
            </a:r>
            <a:r>
              <a:rPr lang="en-US" dirty="0"/>
              <a:t> around Electronics, Gold, and Home Appliances — especially during peak seasons.</a:t>
            </a:r>
          </a:p>
          <a:p>
            <a:pPr marL="285750" indent="-285750" algn="just">
              <a:buFont typeface="Arial" panose="020B0604020202020204" pitchFamily="34" charset="0"/>
              <a:buChar char="•"/>
            </a:pPr>
            <a:r>
              <a:rPr lang="en-US" b="1" dirty="0"/>
              <a:t>Bundle high-value items</a:t>
            </a:r>
            <a:r>
              <a:rPr lang="en-US" dirty="0"/>
              <a:t> (e.g., electronics + accessories or gold + perfumes) to increase basket size.</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94756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9382-C10A-B982-AA4E-AABBB2C37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945A8-F433-9FFD-99C0-FAFE3984C028}"/>
              </a:ext>
            </a:extLst>
          </p:cNvPr>
          <p:cNvSpPr>
            <a:spLocks noGrp="1"/>
          </p:cNvSpPr>
          <p:nvPr>
            <p:ph type="title"/>
          </p:nvPr>
        </p:nvSpPr>
        <p:spPr>
          <a:xfrm>
            <a:off x="600806" y="112544"/>
            <a:ext cx="11105272" cy="583792"/>
          </a:xfrm>
        </p:spPr>
        <p:txBody>
          <a:bodyPr>
            <a:noAutofit/>
          </a:bodyPr>
          <a:lstStyle/>
          <a:p>
            <a:pPr algn="ctr"/>
            <a:r>
              <a:rPr lang="en-US" sz="3600" b="1" dirty="0"/>
              <a:t>Customer Segment Analysis</a:t>
            </a:r>
          </a:p>
        </p:txBody>
      </p:sp>
      <p:sp>
        <p:nvSpPr>
          <p:cNvPr id="6" name="TextBox 5">
            <a:extLst>
              <a:ext uri="{FF2B5EF4-FFF2-40B4-BE49-F238E27FC236}">
                <a16:creationId xmlns:a16="http://schemas.microsoft.com/office/drawing/2014/main" id="{75978EBD-3C65-A12D-AC58-AF749A3F7D11}"/>
              </a:ext>
            </a:extLst>
          </p:cNvPr>
          <p:cNvSpPr txBox="1"/>
          <p:nvPr/>
        </p:nvSpPr>
        <p:spPr>
          <a:xfrm>
            <a:off x="543364" y="520334"/>
            <a:ext cx="11105272" cy="2031325"/>
          </a:xfrm>
          <a:prstGeom prst="rect">
            <a:avLst/>
          </a:prstGeom>
          <a:noFill/>
        </p:spPr>
        <p:txBody>
          <a:bodyPr wrap="square" rtlCol="0">
            <a:spAutoFit/>
          </a:bodyPr>
          <a:lstStyle/>
          <a:p>
            <a:endParaRPr lang="en-US" b="1" dirty="0"/>
          </a:p>
          <a:p>
            <a:pPr marL="285750" indent="-285750" algn="just">
              <a:buFont typeface="Arial" panose="020B0604020202020204" pitchFamily="34" charset="0"/>
              <a:buChar char="•"/>
            </a:pPr>
            <a:r>
              <a:rPr lang="en-US" dirty="0"/>
              <a:t>Saudi Nationals contribute to </a:t>
            </a:r>
            <a:r>
              <a:rPr lang="en-US" b="1" dirty="0"/>
              <a:t>~65% of total sales</a:t>
            </a:r>
            <a:r>
              <a:rPr lang="en-US" dirty="0"/>
              <a:t>, while Expats account for the rest. Both groups show active participation, but </a:t>
            </a:r>
            <a:r>
              <a:rPr lang="en-US" b="1" dirty="0"/>
              <a:t>repeat purchases</a:t>
            </a:r>
            <a:r>
              <a:rPr lang="en-US" dirty="0"/>
              <a:t> are higher among Nationals.</a:t>
            </a:r>
          </a:p>
          <a:p>
            <a:pPr algn="just"/>
            <a:endParaRPr lang="en-US" dirty="0"/>
          </a:p>
          <a:p>
            <a:pPr marL="285750" indent="-285750" algn="just">
              <a:buFont typeface="Arial" panose="020B0604020202020204" pitchFamily="34" charset="0"/>
              <a:buChar char="•"/>
            </a:pPr>
            <a:r>
              <a:rPr lang="en-US" dirty="0"/>
              <a:t>Top 5 customers are all repeat buyers and contribute disproportionately to total revenue. </a:t>
            </a:r>
            <a:r>
              <a:rPr lang="en-US" b="1" dirty="0"/>
              <a:t>Saudi Nationals</a:t>
            </a:r>
            <a:r>
              <a:rPr lang="en-US" dirty="0"/>
              <a:t> and </a:t>
            </a:r>
            <a:r>
              <a:rPr lang="en-US" b="1" dirty="0"/>
              <a:t>Expats</a:t>
            </a:r>
            <a:r>
              <a:rPr lang="en-US" dirty="0"/>
              <a:t> both lean toward electronics, gold and home appliances.</a:t>
            </a:r>
          </a:p>
          <a:p>
            <a:endParaRPr lang="en-US" dirty="0"/>
          </a:p>
        </p:txBody>
      </p:sp>
      <p:graphicFrame>
        <p:nvGraphicFramePr>
          <p:cNvPr id="4" name="Chart 3">
            <a:extLst>
              <a:ext uri="{FF2B5EF4-FFF2-40B4-BE49-F238E27FC236}">
                <a16:creationId xmlns:a16="http://schemas.microsoft.com/office/drawing/2014/main" id="{48FD4D12-4B9F-47A5-ADDC-50052B3369B9}"/>
              </a:ext>
            </a:extLst>
          </p:cNvPr>
          <p:cNvGraphicFramePr>
            <a:graphicFrameLocks/>
          </p:cNvGraphicFramePr>
          <p:nvPr>
            <p:extLst>
              <p:ext uri="{D42A27DB-BD31-4B8C-83A1-F6EECF244321}">
                <p14:modId xmlns:p14="http://schemas.microsoft.com/office/powerpoint/2010/main" val="3302129672"/>
              </p:ext>
            </p:extLst>
          </p:nvPr>
        </p:nvGraphicFramePr>
        <p:xfrm>
          <a:off x="317695" y="2692472"/>
          <a:ext cx="3325838" cy="22687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6F20F80B-9BBF-49C8-AEC2-4A6555EC92A5}"/>
              </a:ext>
            </a:extLst>
          </p:cNvPr>
          <p:cNvGraphicFramePr>
            <a:graphicFrameLocks/>
          </p:cNvGraphicFramePr>
          <p:nvPr>
            <p:extLst>
              <p:ext uri="{D42A27DB-BD31-4B8C-83A1-F6EECF244321}">
                <p14:modId xmlns:p14="http://schemas.microsoft.com/office/powerpoint/2010/main" val="2576643493"/>
              </p:ext>
            </p:extLst>
          </p:nvPr>
        </p:nvGraphicFramePr>
        <p:xfrm>
          <a:off x="3954189" y="2692472"/>
          <a:ext cx="4261344" cy="23479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5F4BD182-3F93-41EF-B28E-9F0DC11B3DC7}"/>
              </a:ext>
            </a:extLst>
          </p:cNvPr>
          <p:cNvGraphicFramePr>
            <a:graphicFrameLocks/>
          </p:cNvGraphicFramePr>
          <p:nvPr>
            <p:extLst>
              <p:ext uri="{D42A27DB-BD31-4B8C-83A1-F6EECF244321}">
                <p14:modId xmlns:p14="http://schemas.microsoft.com/office/powerpoint/2010/main" val="481162999"/>
              </p:ext>
            </p:extLst>
          </p:nvPr>
        </p:nvGraphicFramePr>
        <p:xfrm>
          <a:off x="7675098" y="2551658"/>
          <a:ext cx="4516902" cy="2409593"/>
        </p:xfrm>
        <a:graphic>
          <a:graphicData uri="http://schemas.openxmlformats.org/drawingml/2006/chart">
            <c:chart xmlns:c="http://schemas.openxmlformats.org/drawingml/2006/chart" xmlns:r="http://schemas.openxmlformats.org/officeDocument/2006/relationships" r:id="rId4"/>
          </a:graphicData>
        </a:graphic>
      </p:graphicFrame>
      <p:sp>
        <p:nvSpPr>
          <p:cNvPr id="11" name="TextBox 10">
            <a:extLst>
              <a:ext uri="{FF2B5EF4-FFF2-40B4-BE49-F238E27FC236}">
                <a16:creationId xmlns:a16="http://schemas.microsoft.com/office/drawing/2014/main" id="{0A608AFF-CA5B-1727-E7AD-70FDA42C78E1}"/>
              </a:ext>
            </a:extLst>
          </p:cNvPr>
          <p:cNvSpPr txBox="1"/>
          <p:nvPr/>
        </p:nvSpPr>
        <p:spPr>
          <a:xfrm>
            <a:off x="543364" y="5181190"/>
            <a:ext cx="1120494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Run </a:t>
            </a:r>
            <a:r>
              <a:rPr lang="en-US" b="1" dirty="0"/>
              <a:t>loyalty programs and exclusive promotions</a:t>
            </a:r>
            <a:r>
              <a:rPr lang="en-US" dirty="0"/>
              <a:t> tailored to Saudi Nationals. For Expats, consider </a:t>
            </a:r>
            <a:r>
              <a:rPr lang="en-US" b="1" dirty="0"/>
              <a:t>discount-based campaigns</a:t>
            </a:r>
            <a:r>
              <a:rPr lang="en-US" dirty="0"/>
              <a:t> or culturally relevant offers to drive conversion.</a:t>
            </a:r>
          </a:p>
          <a:p>
            <a:endParaRPr lang="en-US" dirty="0"/>
          </a:p>
          <a:p>
            <a:pPr marL="285750" indent="-285750">
              <a:buFont typeface="Arial" panose="020B0604020202020204" pitchFamily="34" charset="0"/>
              <a:buChar char="•"/>
            </a:pPr>
            <a:r>
              <a:rPr lang="en-US" dirty="0"/>
              <a:t>Implement </a:t>
            </a:r>
            <a:r>
              <a:rPr lang="en-US" b="1" dirty="0"/>
              <a:t>personalized offers or VIP benefits</a:t>
            </a:r>
            <a:r>
              <a:rPr lang="en-US" dirty="0"/>
              <a:t> for top customers to retain loyalty. Use segmentation to </a:t>
            </a:r>
            <a:r>
              <a:rPr lang="en-US" b="1" dirty="0"/>
              <a:t>tailor product bundles</a:t>
            </a:r>
            <a:r>
              <a:rPr lang="en-US" dirty="0"/>
              <a:t> per customer type, increasing relevance and repeat sales.</a:t>
            </a:r>
          </a:p>
        </p:txBody>
      </p:sp>
    </p:spTree>
    <p:extLst>
      <p:ext uri="{BB962C8B-B14F-4D97-AF65-F5344CB8AC3E}">
        <p14:creationId xmlns:p14="http://schemas.microsoft.com/office/powerpoint/2010/main" val="126492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F2DA5-1FB1-94A6-95B7-5A61A88CF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04390-8A7C-89F4-EC62-5F0575D3C7F5}"/>
              </a:ext>
            </a:extLst>
          </p:cNvPr>
          <p:cNvSpPr>
            <a:spLocks noGrp="1"/>
          </p:cNvSpPr>
          <p:nvPr>
            <p:ph type="title"/>
          </p:nvPr>
        </p:nvSpPr>
        <p:spPr>
          <a:xfrm>
            <a:off x="600806" y="112544"/>
            <a:ext cx="11105272" cy="583792"/>
          </a:xfrm>
        </p:spPr>
        <p:txBody>
          <a:bodyPr>
            <a:noAutofit/>
          </a:bodyPr>
          <a:lstStyle/>
          <a:p>
            <a:pPr algn="ctr"/>
            <a:r>
              <a:rPr lang="en-US" sz="3600" b="1" dirty="0"/>
              <a:t>City-Wise Sales Distribution</a:t>
            </a:r>
          </a:p>
        </p:txBody>
      </p:sp>
      <p:sp>
        <p:nvSpPr>
          <p:cNvPr id="6" name="TextBox 5">
            <a:extLst>
              <a:ext uri="{FF2B5EF4-FFF2-40B4-BE49-F238E27FC236}">
                <a16:creationId xmlns:a16="http://schemas.microsoft.com/office/drawing/2014/main" id="{183EAD91-1B49-58B3-5D30-D658FF91F8E2}"/>
              </a:ext>
            </a:extLst>
          </p:cNvPr>
          <p:cNvSpPr txBox="1"/>
          <p:nvPr/>
        </p:nvSpPr>
        <p:spPr>
          <a:xfrm>
            <a:off x="685214" y="807918"/>
            <a:ext cx="11105272" cy="1200329"/>
          </a:xfrm>
          <a:prstGeom prst="rect">
            <a:avLst/>
          </a:prstGeom>
          <a:noFill/>
        </p:spPr>
        <p:txBody>
          <a:bodyPr wrap="square" rtlCol="0">
            <a:spAutoFit/>
          </a:bodyPr>
          <a:lstStyle/>
          <a:p>
            <a:endParaRPr lang="en-US" b="1" dirty="0"/>
          </a:p>
          <a:p>
            <a:pPr marL="285750" indent="-285750" algn="just">
              <a:buFont typeface="Arial" panose="020B0604020202020204" pitchFamily="34" charset="0"/>
              <a:buChar char="•"/>
            </a:pPr>
            <a:r>
              <a:rPr lang="en-US" dirty="0"/>
              <a:t>Riyadh and Jeddah dominate total sales, with Riyadh leading significantly. Madina and Dammam follow, while Khobar and Mecca contribute lower sales.</a:t>
            </a:r>
          </a:p>
          <a:p>
            <a:endParaRPr lang="en-US" dirty="0"/>
          </a:p>
        </p:txBody>
      </p:sp>
      <p:graphicFrame>
        <p:nvGraphicFramePr>
          <p:cNvPr id="5" name="Chart 4">
            <a:extLst>
              <a:ext uri="{FF2B5EF4-FFF2-40B4-BE49-F238E27FC236}">
                <a16:creationId xmlns:a16="http://schemas.microsoft.com/office/drawing/2014/main" id="{A43DECFE-D2DB-4084-83CD-9307D2EC232D}"/>
              </a:ext>
            </a:extLst>
          </p:cNvPr>
          <p:cNvGraphicFramePr>
            <a:graphicFrameLocks/>
          </p:cNvGraphicFramePr>
          <p:nvPr>
            <p:extLst>
              <p:ext uri="{D42A27DB-BD31-4B8C-83A1-F6EECF244321}">
                <p14:modId xmlns:p14="http://schemas.microsoft.com/office/powerpoint/2010/main" val="832315846"/>
              </p:ext>
            </p:extLst>
          </p:nvPr>
        </p:nvGraphicFramePr>
        <p:xfrm>
          <a:off x="1181612" y="2045493"/>
          <a:ext cx="7324725" cy="276701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899FA60D-AECD-476F-D70F-898B3D53DDE9}"/>
              </a:ext>
            </a:extLst>
          </p:cNvPr>
          <p:cNvSpPr txBox="1"/>
          <p:nvPr/>
        </p:nvSpPr>
        <p:spPr>
          <a:xfrm>
            <a:off x="773723" y="5134708"/>
            <a:ext cx="10644554" cy="646331"/>
          </a:xfrm>
          <a:prstGeom prst="rect">
            <a:avLst/>
          </a:prstGeom>
          <a:noFill/>
        </p:spPr>
        <p:txBody>
          <a:bodyPr wrap="square" rtlCol="0">
            <a:spAutoFit/>
          </a:bodyPr>
          <a:lstStyle/>
          <a:p>
            <a:pPr marL="285750" indent="-285750">
              <a:buFont typeface="Arial" panose="020B0604020202020204" pitchFamily="34" charset="0"/>
              <a:buChar char="•"/>
            </a:pPr>
            <a:r>
              <a:rPr lang="en-US" dirty="0"/>
              <a:t>Focus marketing and inventory optimization efforts in </a:t>
            </a:r>
            <a:r>
              <a:rPr lang="en-US" b="1" dirty="0"/>
              <a:t>Riyadh and Jeddah</a:t>
            </a:r>
            <a:r>
              <a:rPr lang="en-US" dirty="0"/>
              <a:t>. Evaluate opportunities for growth in </a:t>
            </a:r>
            <a:r>
              <a:rPr lang="en-US" b="1" dirty="0"/>
              <a:t>Medina and Mecca</a:t>
            </a:r>
            <a:r>
              <a:rPr lang="en-US" dirty="0"/>
              <a:t>, potentially by localizing product assortments or promotions.</a:t>
            </a:r>
          </a:p>
        </p:txBody>
      </p:sp>
    </p:spTree>
    <p:extLst>
      <p:ext uri="{BB962C8B-B14F-4D97-AF65-F5344CB8AC3E}">
        <p14:creationId xmlns:p14="http://schemas.microsoft.com/office/powerpoint/2010/main" val="2529363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TotalTime>
  <Words>992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Retail Sales Analysis for KSAmart(2022-2024)</vt:lpstr>
      <vt:lpstr>Data Overview</vt:lpstr>
      <vt:lpstr>Tools &amp; Approach</vt:lpstr>
      <vt:lpstr>Objective: </vt:lpstr>
      <vt:lpstr>KPIs Dashboard</vt:lpstr>
      <vt:lpstr>Yearly Sales Trends and Seasonal Peaks</vt:lpstr>
      <vt:lpstr>Product Categories Sales Distribution </vt:lpstr>
      <vt:lpstr>Customer Segment Analysis</vt:lpstr>
      <vt:lpstr>City-Wise Sales Distribution</vt:lpstr>
      <vt:lpstr>Payment Preferences Across KSA Customers</vt:lpstr>
      <vt:lpstr>Store Type (Mall vs Standalone) Performance by Region</vt:lpstr>
      <vt:lpstr>Strategic Recommendations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Zahur</dc:creator>
  <cp:lastModifiedBy>Zahur</cp:lastModifiedBy>
  <cp:revision>88</cp:revision>
  <dcterms:created xsi:type="dcterms:W3CDTF">2025-07-09T12:58:50Z</dcterms:created>
  <dcterms:modified xsi:type="dcterms:W3CDTF">2025-07-14T21:55:21Z</dcterms:modified>
</cp:coreProperties>
</file>