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73c134b2f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73c134b2f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73c134b2f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773c134b2f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74a0df25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74a0df25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73c134b2f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773c134b2f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73c134b2f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73c134b2f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74a0df25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74a0df2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73c134b2f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773c134b2f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74a0df255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74a0df255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3c134b2f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73c134b2f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73c134b2f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73c134b2f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73c134b2f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73c134b2f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73c134b2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73c134b2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73c134b2f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73c134b2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73c134b2f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73c134b2f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73c134b2f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73c134b2f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73c134b2f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73c134b2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King County Housing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Price Prediction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35794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Zahory Vasquez &amp; Ayse Kocyigit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Random Forest Results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RMSE ≈ 114k, R² ≈ 0.89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Great performance on both train and test -&gt; good generalization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Captures non-linearities and feature interactions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Naturally robust to outliers and irrelevant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Conclusion: Random Forest is a strong model, but can be computationally heavier, and feature importance can be biased toward continuous variables.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XGBoost Results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RMSE ≈ 111k, R² ≈ 0.897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Slightly better than Random Forest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Advantages: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Gradient boosting -&gt; sequentially reduces errors from previous trees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Regularization</a:t>
            </a:r>
            <a:r>
              <a:rPr lang="de"/>
              <a:t> -&gt; prevents overfitting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More flexible than Random Forest in handling complex patterns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Conclusion: XGBoost emerged itself as the best baseline model -  combining accuracy with robustness.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200" y="908775"/>
            <a:ext cx="6146350" cy="372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50" y="1258325"/>
            <a:ext cx="8839204" cy="375061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idx="4294967295" type="title"/>
          </p:nvPr>
        </p:nvSpPr>
        <p:spPr>
          <a:xfrm>
            <a:off x="676500" y="430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Machine Learning Models Comparison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Improving the Data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665525" y="1912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-28432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de" sz="2700"/>
              <a:t>Attempt 1: drop low correlation-features (less than 50%) </a:t>
            </a:r>
            <a:endParaRPr sz="2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700"/>
              <a:t>(Refer to slide #4)</a:t>
            </a:r>
            <a:endParaRPr sz="2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700"/>
              <a:t>(</a:t>
            </a:r>
            <a:r>
              <a:rPr lang="de" sz="2700"/>
              <a:t>id, bedrooms, sqft_lot, floors, waterfront, view, condition, sqft_basement, yr_built, yr_renovated, zipcode, lat, long, sqft_lot15, year ,month)</a:t>
            </a:r>
            <a:endParaRPr sz="2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025" y="2903825"/>
            <a:ext cx="4263701" cy="11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7650" y="13011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de" sz="800"/>
              <a:t>Attempt 2</a:t>
            </a:r>
            <a:r>
              <a:rPr lang="de" sz="800"/>
              <a:t>: drop low-importance features from XGB (</a:t>
            </a:r>
            <a:r>
              <a:rPr lang="de" sz="800"/>
              <a:t>less than 0,05) </a:t>
            </a:r>
            <a:endParaRPr sz="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800"/>
              <a:t>(Refer to slide #12)</a:t>
            </a:r>
            <a:endParaRPr sz="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800"/>
              <a:t>(bedrooms, month, id, floors, sqft_lot15, sqft_lot, sqft_basement, condition, year, yr_renovate</a:t>
            </a:r>
            <a:r>
              <a:rPr lang="de" sz="800"/>
              <a:t>d</a:t>
            </a:r>
            <a:r>
              <a:rPr lang="de" sz="800"/>
              <a:t>, sqft_above, zipcode, sqft_living15, bathrooms, yr_built, view, long)</a:t>
            </a:r>
            <a:endParaRPr sz="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5476" y="2502600"/>
            <a:ext cx="3262500" cy="13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Improving the Model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571750"/>
            <a:ext cx="4588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tuned XGBoost model (XG_tuned) is the best performing model so far.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It has higher R² and lower RMSE than all previous versions, showing that hyperparameter tuning effectively improved predictive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Compared to XG_imp2 (best previous improvement), RMSE decreased (~168k → ~109k) and R² increased (~0.762 → ~0.908), meaning that model now predicts prices more accurately.</a:t>
            </a:r>
            <a:endParaRPr/>
          </a:p>
        </p:txBody>
      </p:sp>
      <p:pic>
        <p:nvPicPr>
          <p:cNvPr id="182" name="Google Shape;1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900" y="2078863"/>
            <a:ext cx="3314700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817825" y="1904250"/>
            <a:ext cx="45888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Fitting 3 folds for each of 20 candidates, totalling 60 fits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Best params: {'subsample': 0.7, 'n_estimators': 900, 'max_depth': 5, 'learning_rate': 0.1, 'colsample_bytree': 0.9}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King County Housing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Price Prediction</a:t>
            </a:r>
            <a:endParaRPr/>
          </a:p>
        </p:txBody>
      </p:sp>
      <p:sp>
        <p:nvSpPr>
          <p:cNvPr id="189" name="Google Shape;189;p29"/>
          <p:cNvSpPr txBox="1"/>
          <p:nvPr>
            <p:ph idx="1" type="subTitle"/>
          </p:nvPr>
        </p:nvSpPr>
        <p:spPr>
          <a:xfrm>
            <a:off x="729452" y="35794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Zahory Vasquez &amp; Ayse Kocyigit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Steps taken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Dataset: 21,634 house sales with 21 features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Understanding drivers of housing prices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Build machine learning models to predict sale prices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Improve model performance through feature and parameter tuning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Cleaning &amp; EDA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Inspected data shape, types, duplicates and missing values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Converted date to year and month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Created Historgrams &amp; boxplots: </a:t>
            </a:r>
            <a:r>
              <a:rPr lang="de"/>
              <a:t>checked</a:t>
            </a:r>
            <a:r>
              <a:rPr lang="de"/>
              <a:t> distributions, outliers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de"/>
              <a:t>Correlation Heatmap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75" y="27725"/>
            <a:ext cx="6552150" cy="50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1501825" y="756925"/>
            <a:ext cx="1042200" cy="36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414025" y="3597775"/>
            <a:ext cx="1130100" cy="19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483075" y="2079850"/>
            <a:ext cx="1079700" cy="36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050" y="106900"/>
            <a:ext cx="6510039" cy="5036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/>
          <p:nvPr/>
        </p:nvSpPr>
        <p:spPr>
          <a:xfrm>
            <a:off x="1527825" y="1048400"/>
            <a:ext cx="1042200" cy="19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642900" y="2166100"/>
            <a:ext cx="927300" cy="19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36050"/>
            <a:ext cx="4633775" cy="2949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7125" y="1308025"/>
            <a:ext cx="4739951" cy="306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>
            <p:ph idx="4294967295" type="title"/>
          </p:nvPr>
        </p:nvSpPr>
        <p:spPr>
          <a:xfrm>
            <a:off x="639950" y="609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2320"/>
              <a:t>Strongest Correlation Features of Expensive Houses</a:t>
            </a:r>
            <a:endParaRPr sz="23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Machine Learning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KNN Regressor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Linear Regression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Random Forest Regressor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XGB Regressor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/>
              <a:t>Metrics: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RMSE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R²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KNN Results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RMSE~300k, R² ~0.25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Overfit: performed better on training but poorly on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Struggles </a:t>
            </a:r>
            <a:r>
              <a:rPr lang="de"/>
              <a:t>because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Noisy data with outliers -&gt; nearest neighbors don’t generalize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No </a:t>
            </a:r>
            <a:r>
              <a:rPr lang="de"/>
              <a:t>scaling</a:t>
            </a:r>
            <a:r>
              <a:rPr lang="de"/>
              <a:t> applied </a:t>
            </a:r>
            <a:r>
              <a:rPr lang="de"/>
              <a:t>initially</a:t>
            </a:r>
            <a:r>
              <a:rPr lang="de"/>
              <a:t> (important for KNN)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Conclusion: KNN is too simplistic for this dataset, housing prices depend on more than just “similar” neighbors in raw feature space.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Linear Regression Results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RMSE ≈ 200–360k, R² ≈ 0.70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Coefficients show how features relate </a:t>
            </a:r>
            <a:r>
              <a:rPr lang="de"/>
              <a:t>linearly</a:t>
            </a:r>
            <a:r>
              <a:rPr lang="de"/>
              <a:t> to prive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Strengths: captures main trends (Larger living area -&gt; higher price; higher grade -&gt; premium)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Limitations: assumes linear relationships,  sensitive to outliers and multicollinearity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/>
              <a:t>Conclusion: A good baseline that explains ~70% of price variance, but leaves ~30% unexplained due to non-linear interactions and complex geography.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