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304" r:id="rId5"/>
    <p:sldId id="395" r:id="rId6"/>
    <p:sldId id="404" r:id="rId7"/>
    <p:sldId id="397" r:id="rId8"/>
    <p:sldId id="394" r:id="rId9"/>
    <p:sldId id="401" r:id="rId10"/>
    <p:sldId id="40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hra" initials="Z" lastIdx="1" clrIdx="0">
    <p:extLst>
      <p:ext uri="{19B8F6BF-5375-455C-9EA6-DF929625EA0E}">
        <p15:presenceInfo xmlns:p15="http://schemas.microsoft.com/office/powerpoint/2012/main" userId="3901070dbbe833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69E1"/>
    <a:srgbClr val="B40426"/>
    <a:srgbClr val="2E09DA"/>
    <a:srgbClr val="BB3905"/>
    <a:srgbClr val="601F07"/>
    <a:srgbClr val="7DBDE9"/>
    <a:srgbClr val="3B4CC0"/>
    <a:srgbClr val="9D3CFF"/>
    <a:srgbClr val="E6E6E6"/>
    <a:srgbClr val="CF7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6247" autoAdjust="0"/>
  </p:normalViewPr>
  <p:slideViewPr>
    <p:cSldViewPr snapToGrid="0">
      <p:cViewPr varScale="1">
        <p:scale>
          <a:sx n="107" d="100"/>
          <a:sy n="107" d="100"/>
        </p:scale>
        <p:origin x="9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B50CA-A9C9-472C-8A8B-A5EC74E1E31F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E67A2-8EF7-47C0-85A5-B045CCF4C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48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E67A2-8EF7-47C0-85A5-B045CCF4C9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67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637961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634404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637961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Rectangle 1147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50" name="Rectangle 1149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52" name="Rectangle 1151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32" name="Picture 8" descr="Ski Lifts | Different Types of Ski Lifts | Iglu Ski">
            <a:extLst>
              <a:ext uri="{FF2B5EF4-FFF2-40B4-BE49-F238E27FC236}">
                <a16:creationId xmlns:a16="http://schemas.microsoft.com/office/drawing/2014/main" id="{486F19DA-4EEE-D2A5-4C08-AEB93868EE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4" name="Rectangle 1153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48056"/>
            <a:ext cx="11301984" cy="94997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56" name="Rectangle 1155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630498"/>
            <a:ext cx="11303626" cy="2020536"/>
          </a:xfrm>
          <a:prstGeom prst="rect">
            <a:avLst/>
          </a:prstGeom>
          <a:solidFill>
            <a:schemeClr val="bg1">
              <a:alpha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F877867-6547-4F91-92B8-0DB0C4692E9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79600" y="876291"/>
            <a:ext cx="10869272" cy="15289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b="0" kern="1200" cap="none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Big Mountain Resort Data Analysis</a:t>
            </a:r>
            <a:br>
              <a:rPr lang="en-US" sz="3200" b="0" kern="1200" cap="none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200" b="0" kern="1200" cap="none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400" b="0" kern="1200" cap="none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Ticket Price Optimization and Operational Cost Reduction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F6A5E-F000-7009-32A8-03F63CCEE154}"/>
              </a:ext>
            </a:extLst>
          </p:cNvPr>
          <p:cNvSpPr txBox="1">
            <a:spLocks/>
          </p:cNvSpPr>
          <p:nvPr/>
        </p:nvSpPr>
        <p:spPr>
          <a:xfrm>
            <a:off x="2473035" y="2949994"/>
            <a:ext cx="7240909" cy="1491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b="1" cap="none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Zahra Barani</a:t>
            </a:r>
          </a:p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sz="1800" b="1" cap="none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Nov. 2023</a:t>
            </a:r>
          </a:p>
        </p:txBody>
      </p:sp>
    </p:spTree>
    <p:extLst>
      <p:ext uri="{BB962C8B-B14F-4D97-AF65-F5344CB8AC3E}">
        <p14:creationId xmlns:p14="http://schemas.microsoft.com/office/powerpoint/2010/main" val="2887707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37054A-4F49-FDD7-ACDD-9AA75E822008}"/>
              </a:ext>
            </a:extLst>
          </p:cNvPr>
          <p:cNvSpPr txBox="1"/>
          <p:nvPr/>
        </p:nvSpPr>
        <p:spPr>
          <a:xfrm>
            <a:off x="344385" y="936010"/>
            <a:ext cx="6003252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Big Mountain has spent $1.54 million on a new chair lift to increase the distribution of visitors.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 revenue (from ticket prices) or reduce costs for the upcoming season, while remaining competitive with other resorts?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current adult ticket price  for Big Mountain is $81.00 </a:t>
            </a:r>
          </a:p>
          <a:p>
            <a:pPr algn="just"/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Anticipating a total of 350,000 visitors for the season.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Visitors, on average, engage in five days of skiing.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523B6-7D1E-E977-A34B-6ACAC23687BC}"/>
              </a:ext>
            </a:extLst>
          </p:cNvPr>
          <p:cNvSpPr txBox="1"/>
          <p:nvPr/>
        </p:nvSpPr>
        <p:spPr>
          <a:xfrm>
            <a:off x="454946" y="117219"/>
            <a:ext cx="6098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Opportunity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E76A738-AF9C-70E1-E03B-0C664CA53D58}"/>
              </a:ext>
            </a:extLst>
          </p:cNvPr>
          <p:cNvGrpSpPr/>
          <p:nvPr/>
        </p:nvGrpSpPr>
        <p:grpSpPr>
          <a:xfrm>
            <a:off x="6624918" y="799626"/>
            <a:ext cx="5115121" cy="5816651"/>
            <a:chOff x="850109" y="837449"/>
            <a:chExt cx="5294429" cy="6020551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70042C53-6BD9-AF2E-824E-9AB4ACBBA2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109" y="4023360"/>
              <a:ext cx="5245891" cy="2834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DE018E44-C54C-B008-2942-01AB296703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582" y="837449"/>
              <a:ext cx="5152956" cy="2834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5437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>
            <a:extLst>
              <a:ext uri="{FF2B5EF4-FFF2-40B4-BE49-F238E27FC236}">
                <a16:creationId xmlns:a16="http://schemas.microsoft.com/office/drawing/2014/main" id="{A18E3AC1-36D5-DA2D-04F7-C87B7881F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356" y="1100436"/>
            <a:ext cx="5626843" cy="449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1523B6-7D1E-E977-A34B-6ACAC23687BC}"/>
              </a:ext>
            </a:extLst>
          </p:cNvPr>
          <p:cNvSpPr txBox="1"/>
          <p:nvPr/>
        </p:nvSpPr>
        <p:spPr>
          <a:xfrm>
            <a:off x="454946" y="117219"/>
            <a:ext cx="91462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and Recommendation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224A3B-C0B7-49F0-019F-9B642AC5A23D}"/>
              </a:ext>
            </a:extLst>
          </p:cNvPr>
          <p:cNvSpPr txBox="1"/>
          <p:nvPr/>
        </p:nvSpPr>
        <p:spPr>
          <a:xfrm>
            <a:off x="304801" y="959322"/>
            <a:ext cx="595555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8138" indent="-285750" algn="just">
              <a:buFont typeface="Wingdings" panose="05000000000000000000" pitchFamily="2" charset="2"/>
              <a:buChar char="Ø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Eight features exhibit a positive correlation with the ticket price, as indicated in the right plot.</a:t>
            </a:r>
          </a:p>
          <a:p>
            <a:pPr marL="52388" algn="just"/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8138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Mountain ranks among the top resorts in seven out of the eight critical facilities, underscoring its competitive advantage.</a:t>
            </a:r>
          </a:p>
          <a:p>
            <a:pPr marL="52388" indent="4763" algn="just"/>
            <a:endParaRPr lang="en-US" b="0" i="0" strike="noStrike" baseline="0" dirty="0">
              <a:solidFill>
                <a:srgbClr val="2E09D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388" indent="4763" algn="just"/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Ticket Price Increase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Employing Random Forest Modeling, the recommendation is to set the current ticket price at $85.48. This adjustment enables Big Mountain to remain competitive while justifying the increase based on its existing facilities.</a:t>
            </a:r>
          </a:p>
          <a:p>
            <a:pPr marL="52388" indent="4763" algn="just"/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2388" indent="4763" algn="just"/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Run Closures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Temporarily closing 3 to 5 runs is recommended, with minimal impact on revenue.</a:t>
            </a:r>
          </a:p>
          <a:p>
            <a:pPr marL="52388" indent="4763" algn="just"/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2388" indent="4763" algn="just"/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Enhance Guest Experience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Lowering a run by 150 feet to increase the vertical drop, installing an extra chairlift, and adding one more run are suggested to support a $1.99 ticket price increase, resulting in an additional $3.48 million in seasonal revenue.</a:t>
            </a:r>
            <a:endParaRPr lang="en-US" i="0" u="sng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3E7F67-6864-B595-2CEA-92D732256607}"/>
              </a:ext>
            </a:extLst>
          </p:cNvPr>
          <p:cNvSpPr txBox="1"/>
          <p:nvPr/>
        </p:nvSpPr>
        <p:spPr>
          <a:xfrm>
            <a:off x="7106078" y="5570637"/>
            <a:ext cx="47811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 algn="ctr"/>
            <a:r>
              <a:rPr lang="en-US" sz="1400" i="0" dirty="0">
                <a:solidFill>
                  <a:srgbClr val="B404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Important feature having a positive correlation with ticket price (without modeling)</a:t>
            </a:r>
          </a:p>
        </p:txBody>
      </p:sp>
    </p:spTree>
    <p:extLst>
      <p:ext uri="{BB962C8B-B14F-4D97-AF65-F5344CB8AC3E}">
        <p14:creationId xmlns:p14="http://schemas.microsoft.com/office/powerpoint/2010/main" val="414079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FF110A-422A-6E04-5E47-57341C745604}"/>
              </a:ext>
            </a:extLst>
          </p:cNvPr>
          <p:cNvSpPr txBox="1"/>
          <p:nvPr/>
        </p:nvSpPr>
        <p:spPr>
          <a:xfrm>
            <a:off x="454946" y="117219"/>
            <a:ext cx="105922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Modeling Results &amp; Analysis</a:t>
            </a:r>
          </a:p>
        </p:txBody>
      </p:sp>
      <p:pic>
        <p:nvPicPr>
          <p:cNvPr id="7" name="Picture 18">
            <a:extLst>
              <a:ext uri="{FF2B5EF4-FFF2-40B4-BE49-F238E27FC236}">
                <a16:creationId xmlns:a16="http://schemas.microsoft.com/office/drawing/2014/main" id="{69DCC772-75B2-67E8-5D4E-17B695881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140" y="1528529"/>
            <a:ext cx="5934794" cy="462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B68806-FF2F-24CE-8BE6-2B2681377963}"/>
              </a:ext>
            </a:extLst>
          </p:cNvPr>
          <p:cNvSpPr txBox="1"/>
          <p:nvPr/>
        </p:nvSpPr>
        <p:spPr>
          <a:xfrm>
            <a:off x="443537" y="1134809"/>
            <a:ext cx="527407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Both the Linear Regression and Random Forest models were tested.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kern="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Linear Regression model yielded a mean absolute error of $11.79, while the Random Forest model achieved $9.53.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kern="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u="sng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Random Forest model was selected</a:t>
            </a:r>
            <a:r>
              <a:rPr lang="en-US" sz="20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due to its significantly lower cross-validation mean absolute error, nearly $2 less than the Linear model.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kern="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top four influential features in both models are </a:t>
            </a:r>
            <a:r>
              <a:rPr lang="en-US" sz="2000" kern="0" dirty="0">
                <a:solidFill>
                  <a:srgbClr val="4169E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'</a:t>
            </a:r>
            <a:r>
              <a:rPr lang="en-US" sz="2000" kern="0" dirty="0" err="1">
                <a:solidFill>
                  <a:srgbClr val="4169E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vertical_drop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,’ </a:t>
            </a:r>
            <a:r>
              <a:rPr lang="en-US" sz="2000" kern="0" dirty="0">
                <a:solidFill>
                  <a:srgbClr val="4169E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‘</a:t>
            </a:r>
            <a:r>
              <a:rPr lang="en-US" sz="2000" kern="0" dirty="0">
                <a:solidFill>
                  <a:srgbClr val="4169E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en-US" sz="2000" kern="0" dirty="0">
                <a:solidFill>
                  <a:srgbClr val="4169E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now </a:t>
            </a:r>
            <a:r>
              <a:rPr lang="en-US" sz="2000" kern="0" dirty="0" err="1">
                <a:solidFill>
                  <a:srgbClr val="4169E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Making_ac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,' '</a:t>
            </a:r>
            <a:r>
              <a:rPr lang="en-US" sz="2000" kern="0" dirty="0" err="1">
                <a:solidFill>
                  <a:srgbClr val="4169E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fastQuads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,' and ‘</a:t>
            </a:r>
            <a:r>
              <a:rPr lang="en-US" sz="2000" kern="0" dirty="0">
                <a:solidFill>
                  <a:srgbClr val="4169E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runs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’ (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right plot)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0976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F4384DB-FA4D-4C5F-A481-7BA4984E719C}"/>
              </a:ext>
            </a:extLst>
          </p:cNvPr>
          <p:cNvSpPr txBox="1"/>
          <p:nvPr/>
        </p:nvSpPr>
        <p:spPr>
          <a:xfrm>
            <a:off x="8410365" y="775007"/>
            <a:ext cx="3112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TaS</a:t>
            </a:r>
            <a:r>
              <a:rPr lang="en-US" sz="24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(Tina)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6A1EFF-07D9-1EC8-804B-CDA57B01FCED}"/>
              </a:ext>
            </a:extLst>
          </p:cNvPr>
          <p:cNvSpPr txBox="1"/>
          <p:nvPr/>
        </p:nvSpPr>
        <p:spPr>
          <a:xfrm>
            <a:off x="454945" y="117219"/>
            <a:ext cx="11496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Modeling Results &amp; Analysis: Big Mountain Resort in Market Context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F2DF95C-150E-C6F5-4E14-94B17959ACE7}"/>
              </a:ext>
            </a:extLst>
          </p:cNvPr>
          <p:cNvGrpSpPr/>
          <p:nvPr/>
        </p:nvGrpSpPr>
        <p:grpSpPr>
          <a:xfrm>
            <a:off x="1212622" y="793813"/>
            <a:ext cx="8926460" cy="5005708"/>
            <a:chOff x="0" y="923924"/>
            <a:chExt cx="8265737" cy="4635193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29F706D1-FF0C-A7B7-BC28-7C4783CD7B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23924"/>
              <a:ext cx="4087493" cy="2248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792202B1-7170-EC0A-62BA-C31A7730E1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" y="3310592"/>
              <a:ext cx="4087481" cy="2248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>
              <a:extLst>
                <a:ext uri="{FF2B5EF4-FFF2-40B4-BE49-F238E27FC236}">
                  <a16:creationId xmlns:a16="http://schemas.microsoft.com/office/drawing/2014/main" id="{5F8372B7-F867-7EE9-4B9B-31F72840B6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5487" y="3310592"/>
              <a:ext cx="4120250" cy="2248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0">
              <a:extLst>
                <a:ext uri="{FF2B5EF4-FFF2-40B4-BE49-F238E27FC236}">
                  <a16:creationId xmlns:a16="http://schemas.microsoft.com/office/drawing/2014/main" id="{440164FA-F9EF-74E8-34A5-A407FCD76F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5487" y="923924"/>
              <a:ext cx="4112060" cy="2248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A0557A4-2D2E-810A-7D95-9EB8904350DE}"/>
              </a:ext>
            </a:extLst>
          </p:cNvPr>
          <p:cNvSpPr txBox="1"/>
          <p:nvPr/>
        </p:nvSpPr>
        <p:spPr>
          <a:xfrm>
            <a:off x="1311046" y="5799521"/>
            <a:ext cx="91149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Big Mountain performs exceptionally well in terms of </a:t>
            </a:r>
            <a:r>
              <a:rPr lang="en-US" b="0" i="0" dirty="0">
                <a:solidFill>
                  <a:srgbClr val="4169E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'vertical</a:t>
            </a:r>
            <a:r>
              <a:rPr lang="en-US" dirty="0">
                <a:solidFill>
                  <a:srgbClr val="4169E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b="0" i="0" dirty="0">
                <a:solidFill>
                  <a:srgbClr val="4169E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rop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and </a:t>
            </a:r>
            <a:r>
              <a:rPr lang="en-US" b="0" i="0" dirty="0">
                <a:solidFill>
                  <a:srgbClr val="4169E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'Snow Making (ac)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.’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stands out for the number of </a:t>
            </a:r>
            <a:r>
              <a:rPr lang="en-US" b="0" i="0" dirty="0">
                <a:solidFill>
                  <a:srgbClr val="4169E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positioning it high in the league table.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resorts lack </a:t>
            </a:r>
            <a:r>
              <a:rPr lang="en-US" b="0" i="0" dirty="0">
                <a:solidFill>
                  <a:srgbClr val="4169E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 quads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whereas Big Mountain has three.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751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B2F115-A673-537C-412B-09EE5FEF9184}"/>
              </a:ext>
            </a:extLst>
          </p:cNvPr>
          <p:cNvSpPr txBox="1"/>
          <p:nvPr/>
        </p:nvSpPr>
        <p:spPr>
          <a:xfrm>
            <a:off x="356332" y="1214878"/>
            <a:ext cx="503145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Four scenarios recommended by business intelligence were investigated. Two options appear promising:</a:t>
            </a:r>
          </a:p>
          <a:p>
            <a:pPr algn="just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 Closures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When closing 2 or 3 runs consecutively, it reduces ticket prices and revenue. If Big Mountain closes 3 runs, closing 4 or 5 doesn't impact ticket prices. Closing 6 or more leads to a significant drop (right plot).</a:t>
            </a:r>
          </a:p>
          <a:p>
            <a:pPr algn="just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Vertical Drop Expansion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By increasing the vertical drop—adding a run 150 feet lower, installing an additional chairlift, and introducing another run—it can boost ticket prices by $1.99, potentially resulting in approximately $3.47 million in additional revenue over the season.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9D97A87-D8FF-3825-55B4-45DDCBEE4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906" y="1625015"/>
            <a:ext cx="6312325" cy="34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2A8341-EC2D-E367-9ACB-FF1C1E214D5A}"/>
              </a:ext>
            </a:extLst>
          </p:cNvPr>
          <p:cNvSpPr txBox="1"/>
          <p:nvPr/>
        </p:nvSpPr>
        <p:spPr>
          <a:xfrm>
            <a:off x="454945" y="117219"/>
            <a:ext cx="106879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 Recommended  Options Analysis</a:t>
            </a:r>
          </a:p>
        </p:txBody>
      </p:sp>
    </p:spTree>
    <p:extLst>
      <p:ext uri="{BB962C8B-B14F-4D97-AF65-F5344CB8AC3E}">
        <p14:creationId xmlns:p14="http://schemas.microsoft.com/office/powerpoint/2010/main" val="300804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D35531-D906-3204-1900-5C4D4C1D5251}"/>
              </a:ext>
            </a:extLst>
          </p:cNvPr>
          <p:cNvSpPr txBox="1"/>
          <p:nvPr/>
        </p:nvSpPr>
        <p:spPr>
          <a:xfrm>
            <a:off x="454945" y="117219"/>
            <a:ext cx="106879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Future 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81C520-DCA3-5006-29DB-3A4CFDD6BB0F}"/>
              </a:ext>
            </a:extLst>
          </p:cNvPr>
          <p:cNvSpPr txBox="1"/>
          <p:nvPr/>
        </p:nvSpPr>
        <p:spPr>
          <a:xfrm>
            <a:off x="304744" y="831175"/>
            <a:ext cx="11582511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Big Mountain possesses substantial facilities to accommodate a ticket price increase while staying competitive in the resort market. Our recommended strategies are as follows: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current ticket price by $4.48 (from $81), potentially generating an additional $7.8 million in revenue annually. This gain not only covers the $1.54 million operational expenses for the new chairlift but also contributes approximately $6.3 million to our annual revenue.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 operational costs by considering the temporary closure of 3 to 5 runs. However, further data and analysis are needed to assess potential cost savings and the impact on the customer experience.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Elevate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experience by enhancing the vertical drop, adding a new run positioned 150 feet lower, and installing an extra chairlift for skiers' convenience. This is projected to support a ticket price increase of $1.99, potentially resulting in around $3.48 million in additional seasonal revenue.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detailed operating costs of all facilities to provide insights for informed decisions on facility closures and cost-effective investments.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 the factors contributing to Big Mountain's ticket prices being lower than model suggestions.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35533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{B96C449C-D5B1-4138-A2A2-068B8D5AD573}tf67061901_win32</Template>
  <TotalTime>19138</TotalTime>
  <Words>735</Words>
  <Application>Microsoft Office PowerPoint</Application>
  <PresentationFormat>Widescreen</PresentationFormat>
  <Paragraphs>62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Franklin Gothic Book</vt:lpstr>
      <vt:lpstr>Franklin Gothic Demi</vt:lpstr>
      <vt:lpstr>Times New Roman</vt:lpstr>
      <vt:lpstr>Wingdings</vt:lpstr>
      <vt:lpstr>Wingdings 2</vt:lpstr>
      <vt:lpstr>DividendVTI</vt:lpstr>
      <vt:lpstr>Big Mountain Resort Data Analysis  Ticket Price Optimization and Operational Cost Reduction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Zahra</dc:creator>
  <cp:lastModifiedBy>Zahra Barani</cp:lastModifiedBy>
  <cp:revision>674</cp:revision>
  <dcterms:created xsi:type="dcterms:W3CDTF">2021-03-13T06:06:32Z</dcterms:created>
  <dcterms:modified xsi:type="dcterms:W3CDTF">2023-11-02T08:50:32Z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