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.png" ContentType="image/png"/>
  <Override PartName="/ppt/media/image4.emf" ContentType="image/x-emf"/>
  <Override PartName="/ppt/media/image3.jpeg" ContentType="image/jpeg"/>
  <Override PartName="/ppt/media/image1.jpeg" ContentType="image/jpeg"/>
  <Override PartName="/ppt/media/image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645275" cy="9777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72520" y="742680"/>
            <a:ext cx="4299120" cy="36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Click to move the slide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64200" y="4644000"/>
            <a:ext cx="5315760" cy="4399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70" spc="-1" strike="noStrike">
                <a:latin typeface="DejaVu Sans Condensed"/>
              </a:rPr>
              <a:t>Click to edit the notes format</a:t>
            </a:r>
            <a:endParaRPr b="0" lang="en-US" sz="2570" spc="-1" strike="noStrike">
              <a:latin typeface="DejaVu Sans Condensed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dt"/>
          </p:nvPr>
        </p:nvSpPr>
        <p:spPr>
          <a:xfrm>
            <a:off x="3760920" y="0"/>
            <a:ext cx="2883600" cy="4885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ftr"/>
          </p:nvPr>
        </p:nvSpPr>
        <p:spPr>
          <a:xfrm>
            <a:off x="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sldNum"/>
          </p:nvPr>
        </p:nvSpPr>
        <p:spPr>
          <a:xfrm>
            <a:off x="3760920" y="9288360"/>
            <a:ext cx="2883600" cy="48852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EB1F687-DB19-4F7F-A809-E449BFA9907F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A8F6A7-BE4D-474A-B0BE-B6C47AF6A19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DejaVu Sans Condensed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34BFAD-FCA6-480D-A617-A6E0D2E1FF1E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96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32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3940A6-1442-4DED-BA1D-7C0E081130D9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Provide milestone tracking data in your own form used in project.</a:t>
            </a:r>
            <a:endParaRPr b="0" lang="en-US" sz="1200" spc="-1" strike="noStrike"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Use proposed table in case you have no special form for milestone tracking</a:t>
            </a:r>
            <a:endParaRPr b="0" lang="en-US" sz="1200" spc="-1" strike="noStrike">
              <a:latin typeface="Source Sans Pro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2CA3DB-D4D2-429F-A1ED-F5B6153E6C1F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878040" y="733320"/>
            <a:ext cx="4889160" cy="366660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65280" y="4645080"/>
            <a:ext cx="5314680" cy="4398480"/>
          </a:xfrm>
          <a:prstGeom prst="rect">
            <a:avLst/>
          </a:prstGeom>
        </p:spPr>
        <p:txBody>
          <a:bodyPr/>
          <a:p>
            <a:endParaRPr b="0" lang="en-US" sz="2570" spc="-1" strike="noStrike">
              <a:latin typeface="Source Sans Pro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3763800" y="9286920"/>
            <a:ext cx="2879280" cy="48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73FAD3-0DB8-49A1-B94B-14C54988594C}" type="slidenum">
              <a:rPr b="0" lang="en-US" sz="14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960" cy="3786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14208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958000" y="17960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32652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14208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5958000" y="4013640"/>
            <a:ext cx="26812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93600" y="40136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93600" y="1796040"/>
            <a:ext cx="40636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26520" y="4013640"/>
            <a:ext cx="832752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240" cy="1911960"/>
            <a:chOff x="-3600" y="4952880"/>
            <a:chExt cx="914724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-3600" y="4997520"/>
              <a:ext cx="9147240" cy="78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1880">
              <a:solidFill>
                <a:srgbClr val="93c5d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BE8F9FB-AC93-4BB6-A419-C73E34499EBD}" type="slidenum"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-9360" y="5787720"/>
            <a:ext cx="3405240" cy="10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880">
            <a:solidFill>
              <a:srgbClr val="93c5d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2A8174F-ADA4-4E2F-AC56-28B9FC58A1EF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F886474F-A8E2-4309-ABFF-7CCA0B90748D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1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-32400" y="0"/>
            <a:ext cx="9240120" cy="6890760"/>
          </a:xfrm>
          <a:prstGeom prst="rect">
            <a:avLst/>
          </a:prstGeom>
          <a:ln>
            <a:noFill/>
          </a:ln>
        </p:spPr>
      </p:pic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397320" y="2311560"/>
            <a:ext cx="2323800" cy="224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284"/>
              </a:spcAft>
            </a:pPr>
            <a:r>
              <a:rPr b="0" lang="en-US" sz="291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91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026"/>
              </a:spcAft>
            </a:pPr>
            <a:r>
              <a:rPr b="0" lang="en-US" sz="263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3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768"/>
              </a:spcAft>
            </a:pPr>
            <a:r>
              <a:rPr b="0" lang="en-US" sz="239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39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13"/>
              </a:spcAft>
            </a:pPr>
            <a:r>
              <a:rPr b="0" lang="en-US" sz="216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16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55"/>
              </a:spcAft>
            </a:pPr>
            <a:r>
              <a:rPr b="0" lang="en-US" sz="196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96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55"/>
              </a:spcAft>
            </a:pPr>
            <a:r>
              <a:rPr b="0" lang="en-US" sz="1779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779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55"/>
              </a:spcAft>
            </a:pPr>
            <a:r>
              <a:rPr b="0" lang="en-US" sz="161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1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457200" y="273240"/>
            <a:ext cx="3664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8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88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870" spc="-1" strike="noStrike">
                <a:latin typeface="Arial"/>
              </a:rPr>
              <a:t>Click </a:t>
            </a:r>
            <a:r>
              <a:rPr b="0" lang="en-US" sz="4870" spc="-1" strike="noStrike">
                <a:latin typeface="Arial"/>
              </a:rPr>
              <a:t>to edit </a:t>
            </a:r>
            <a:r>
              <a:rPr b="0" lang="en-US" sz="4870" spc="-1" strike="noStrike">
                <a:latin typeface="Arial"/>
              </a:rPr>
              <a:t>the </a:t>
            </a:r>
            <a:r>
              <a:rPr b="0" lang="en-US" sz="4870" spc="-1" strike="noStrike">
                <a:latin typeface="Arial"/>
              </a:rPr>
              <a:t>title </a:t>
            </a:r>
            <a:r>
              <a:rPr b="0" lang="en-US" sz="4870" spc="-1" strike="noStrike">
                <a:latin typeface="Arial"/>
              </a:rPr>
              <a:t>text </a:t>
            </a:r>
            <a:r>
              <a:rPr b="0" lang="en-US" sz="4870" spc="-1" strike="noStrike">
                <a:latin typeface="Arial"/>
              </a:rPr>
              <a:t>format</a:t>
            </a:r>
            <a:endParaRPr b="0" lang="en-US" sz="487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F0353C3D-9563-4774-8D17-37E0447A691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63080"/>
            <a:ext cx="8817480" cy="1143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6858000" y="6204600"/>
            <a:ext cx="2286000" cy="489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816120" y="6204600"/>
            <a:ext cx="5878440" cy="489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163080" y="6204600"/>
            <a:ext cx="489960" cy="489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960" cy="81648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82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18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6520" y="1796040"/>
            <a:ext cx="832752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48"/>
              </a:spcAft>
            </a:pPr>
            <a:r>
              <a:rPr b="1" lang="en-US" sz="194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4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2"/>
              </a:spcAft>
            </a:pPr>
            <a:r>
              <a:rPr b="0" lang="en-US" sz="164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4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29"/>
              </a:spcAft>
            </a:pPr>
            <a:r>
              <a:rPr b="0" lang="en-US" sz="134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4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1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07"/>
              </a:spcAft>
            </a:pPr>
            <a:r>
              <a:rPr b="0" lang="en-US" sz="119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19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dt"/>
          </p:nvPr>
        </p:nvSpPr>
        <p:spPr>
          <a:xfrm>
            <a:off x="6858000" y="6204600"/>
            <a:ext cx="2122560" cy="4730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ftr"/>
          </p:nvPr>
        </p:nvSpPr>
        <p:spPr>
          <a:xfrm>
            <a:off x="979560" y="6204600"/>
            <a:ext cx="293904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PlaceHolder 9"/>
          <p:cNvSpPr>
            <a:spLocks noGrp="1"/>
          </p:cNvSpPr>
          <p:nvPr>
            <p:ph type="sldNum"/>
          </p:nvPr>
        </p:nvSpPr>
        <p:spPr>
          <a:xfrm>
            <a:off x="163080" y="6204600"/>
            <a:ext cx="48996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E0277177-62DB-46EC-90C3-7B66FEE2F6CF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028240" y="830880"/>
            <a:ext cx="6781320" cy="185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Software </a:t>
            </a:r>
            <a:r>
              <a:rPr b="1" lang="en-US" sz="3200" spc="-1" strike="noStrike">
                <a:solidFill>
                  <a:srgbClr val="0f245f"/>
                </a:solidFill>
                <a:latin typeface="Lucida Sans"/>
                <a:ea typeface="Lucida Sans"/>
              </a:rPr>
              <a:t>Engineering</a:t>
            </a:r>
            <a:endParaRPr b="0" lang="en-US" sz="32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752480" y="3073320"/>
            <a:ext cx="7086240" cy="16506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/>
          </a:bodyPr>
          <a:p>
            <a:pPr algn="r">
              <a:lnSpc>
                <a:spcPct val="95000"/>
              </a:lnSpc>
            </a:pPr>
            <a:r>
              <a:rPr b="1" lang="en-US" sz="2700" spc="-1" strike="noStrike">
                <a:solidFill>
                  <a:srgbClr val="464646"/>
                </a:solidFill>
                <a:latin typeface="Lucida Sans"/>
                <a:ea typeface="Lucida Sans"/>
              </a:rPr>
              <a:t>Weekly report “COALA</a:t>
            </a:r>
            <a:r>
              <a:rPr b="1" lang="en-US" sz="2700" spc="-1" strike="noStrike">
                <a:solidFill>
                  <a:srgbClr val="434343"/>
                </a:solidFill>
                <a:latin typeface="Lucida Sans"/>
                <a:ea typeface="Lucida Sans"/>
              </a:rPr>
              <a:t>”</a:t>
            </a:r>
            <a:endParaRPr b="0" lang="en-US" sz="27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Dorostkar Zahra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algn="r">
              <a:lnSpc>
                <a:spcPct val="95000"/>
              </a:lnSpc>
              <a:spcBef>
                <a:spcPts val="879"/>
              </a:spcBef>
            </a:pPr>
            <a:r>
              <a:rPr b="0" lang="en-US" sz="2400" spc="-1" strike="noStrike">
                <a:solidFill>
                  <a:srgbClr val="464646"/>
                </a:solidFill>
                <a:latin typeface="Lucida Sans"/>
                <a:ea typeface="Lucida Sans"/>
              </a:rPr>
              <a:t>13.03.2019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Project CHARTER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551960"/>
            <a:ext cx="8229240" cy="49402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goals and vision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To create an application to organize 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The implementation method is a Mobile application.</a:t>
            </a:r>
            <a:endParaRPr b="0" lang="en-US" sz="2300" spc="-1" strike="noStrike">
              <a:solidFill>
                <a:srgbClr val="1c1c1c"/>
              </a:solidFill>
              <a:latin typeface="Source Sans Pro Light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Lucida Sans"/>
                <a:ea typeface="Lucida Sans"/>
              </a:rPr>
              <a:t>Project description</a:t>
            </a:r>
            <a:endParaRPr b="1" lang="en-US" sz="27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manages all the important aspects of classes,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allowing to add classes, remove class, calculate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your grades, and easily access information from 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Lucida Sans"/>
                <a:ea typeface="Lucida Sans"/>
              </a:rPr>
              <a:t>any class, past or present.</a:t>
            </a: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138960">
              <a:lnSpc>
                <a:spcPct val="100000"/>
              </a:lnSpc>
              <a:spcBef>
                <a:spcPts val="400"/>
              </a:spcBef>
            </a:pPr>
            <a:endParaRPr b="1" lang="en-US" sz="23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49F22D-A8F9-4310-A62C-37A8A66A1CA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D465F1-AA3D-4002-8A72-71970F9F01FB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Architecture, high </a:t>
            </a: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7406640" cy="55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Архитектура, техническое решение / Architecture, high level design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481400"/>
            <a:ext cx="855540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457200" algn="just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Used technologies and development framework: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CSS3 - basis for styles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Sqlite 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marL="914400" indent="-3427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13ACB0-A388-4D00-85F4-56C70000328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179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Entity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Designing the UML diagram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Writing the scenarios 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Detailed requirements are described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Gantt chart</a:t>
            </a:r>
            <a:endParaRPr b="0" lang="en-US" sz="2400" spc="-1" strike="noStrike">
              <a:latin typeface="Arial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endParaRPr b="0" lang="en-US" sz="24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Font typeface="Noto Sans Symbols"/>
              <a:buChar char="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Основные Достижения Отчетного Периода / Key Accomplishments For Reporting Period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9F4451-0F72-410F-A93A-E48B0007870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Lucida Sans"/>
                <a:ea typeface="Lucida Sans"/>
              </a:rPr>
              <a:t>Schedule Accuracy</a:t>
            </a:r>
            <a:endParaRPr b="1" lang="en-US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245" name="Table 2"/>
          <p:cNvGraphicFramePr/>
          <p:nvPr/>
        </p:nvGraphicFramePr>
        <p:xfrm>
          <a:off x="729720" y="1991520"/>
          <a:ext cx="7682760" cy="874440"/>
        </p:xfrm>
        <a:graphic>
          <a:graphicData uri="http://schemas.openxmlformats.org/drawingml/2006/table">
            <a:tbl>
              <a:tblPr/>
              <a:tblGrid>
                <a:gridCol w="4033440"/>
                <a:gridCol w="1856520"/>
                <a:gridCol w="179280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Past Accomplishments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Actual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planning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06-03-2020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designing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13-03-2020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10-04-2020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6" name="Table 3"/>
          <p:cNvGraphicFramePr/>
          <p:nvPr/>
        </p:nvGraphicFramePr>
        <p:xfrm>
          <a:off x="732600" y="3422880"/>
          <a:ext cx="8468640" cy="1011600"/>
        </p:xfrm>
        <a:graphic>
          <a:graphicData uri="http://schemas.openxmlformats.org/drawingml/2006/table">
            <a:tbl>
              <a:tblPr/>
              <a:tblGrid>
                <a:gridCol w="3726000"/>
                <a:gridCol w="948240"/>
                <a:gridCol w="1896840"/>
                <a:gridCol w="1161720"/>
              </a:tblGrid>
              <a:tr h="2916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Future Milestones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Plan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Forecast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b8cce4"/>
                    </a:solidFill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Architecture development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25%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10-04-2020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16-04-2020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Basic UI development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25%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16-04-2020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24-04-2020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Merging, debugging, testing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24-04-2020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03-05-2020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bfbfbf"/>
                      </a:solidFill>
                    </a:lnL>
                    <a:lnR w="9360">
                      <a:solidFill>
                        <a:srgbClr val="bfbfb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7" name="TextShape 4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FED116-FB5F-4D04-8D5C-19BEA6A008D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560" y="1882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>
            <a:normAutofit/>
          </a:bodyPr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Implementing of Architecture of application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5760" indent="-291600">
              <a:lnSpc>
                <a:spcPct val="100000"/>
              </a:lnSpc>
              <a:buClr>
                <a:srgbClr val="2da2bf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Lucida Sans"/>
              </a:rPr>
              <a:t>Completing the design</a:t>
            </a:r>
            <a:endParaRPr b="1" lang="en-US" sz="24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>
              <a:lnSpc>
                <a:spcPct val="100000"/>
              </a:lnSpc>
            </a:pPr>
            <a:r>
              <a:rPr b="1" lang="en-US" sz="2520" spc="-1" strike="noStrike">
                <a:solidFill>
                  <a:srgbClr val="464646"/>
                </a:solidFill>
                <a:latin typeface="Lucida Sans"/>
                <a:ea typeface="Lucida Sans"/>
              </a:rPr>
              <a:t>Plans for future Reporting Period</a:t>
            </a:r>
            <a:endParaRPr b="1" lang="en-US" sz="252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F56CF5-1154-49FA-8FA9-9270E8D87FB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46400" y="2906640"/>
            <a:ext cx="8229240" cy="582840"/>
          </a:xfrm>
          <a:prstGeom prst="rect">
            <a:avLst/>
          </a:prstGeom>
          <a:noFill/>
          <a:ln>
            <a:noFill/>
          </a:ln>
        </p:spPr>
        <p:txBody>
          <a:bodyPr lIns="80280" rIns="80280" tIns="39960" bIns="3996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latin typeface="Lucida Sans"/>
                <a:ea typeface="Lucida Sans"/>
              </a:rPr>
              <a:t>Thanks </a:t>
            </a:r>
            <a:r>
              <a:rPr b="1" lang="en-US" sz="3200" spc="-1" strike="noStrike">
                <a:solidFill>
                  <a:srgbClr val="464646"/>
                </a:solidFill>
                <a:latin typeface="Lucida Sans"/>
                <a:ea typeface="Lucida Sans"/>
              </a:rPr>
              <a:t>for </a:t>
            </a:r>
            <a:r>
              <a:rPr b="1" lang="en-US" sz="3200" spc="-1" strike="noStrike">
                <a:solidFill>
                  <a:srgbClr val="464646"/>
                </a:solidFill>
                <a:latin typeface="Lucida Sans"/>
                <a:ea typeface="Lucida Sans"/>
              </a:rPr>
              <a:t>attentio</a:t>
            </a:r>
            <a:r>
              <a:rPr b="1" lang="en-US" sz="3200" spc="-1" strike="noStrike">
                <a:solidFill>
                  <a:srgbClr val="464646"/>
                </a:solidFill>
                <a:latin typeface="Lucida Sans"/>
                <a:ea typeface="Lucida Sans"/>
              </a:rPr>
              <a:t>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534520" y="6408000"/>
            <a:ext cx="478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C64B77-C6D4-4A46-B163-79F98620830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1" lang="en-US" sz="1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Evgeny Philippov</dc:creator>
  <dc:description/>
  <dc:language>en-US</dc:language>
  <cp:lastModifiedBy/>
  <dcterms:modified xsi:type="dcterms:W3CDTF">2020-04-24T13:08:06Z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