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5.png" ContentType="image/png"/>
  <Override PartName="/ppt/media/image4.emf" ContentType="image/x-emf"/>
  <Override PartName="/ppt/media/image3.jpeg" ContentType="image/jpeg"/>
  <Override PartName="/ppt/media/image1.jpeg" ContentType="image/jpeg"/>
  <Override PartName="/ppt/media/image2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645275" cy="9777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172520" y="742680"/>
            <a:ext cx="4299120" cy="366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Click to move the slide</a:t>
            </a:r>
            <a:endParaRPr b="0" lang="en-US" sz="38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64200" y="4644000"/>
            <a:ext cx="5315760" cy="4399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570" spc="-1" strike="noStrike">
                <a:latin typeface="DejaVu Sans Condensed"/>
              </a:rPr>
              <a:t>Click to edit the notes format</a:t>
            </a:r>
            <a:endParaRPr b="0" lang="en-US" sz="2570" spc="-1" strike="noStrike">
              <a:latin typeface="DejaVu Sans Condensed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883600" cy="4885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dt"/>
          </p:nvPr>
        </p:nvSpPr>
        <p:spPr>
          <a:xfrm>
            <a:off x="3760920" y="0"/>
            <a:ext cx="2883600" cy="48852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ftr"/>
          </p:nvPr>
        </p:nvSpPr>
        <p:spPr>
          <a:xfrm>
            <a:off x="0" y="9288360"/>
            <a:ext cx="2883600" cy="48852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sldNum"/>
          </p:nvPr>
        </p:nvSpPr>
        <p:spPr>
          <a:xfrm>
            <a:off x="3760920" y="9288360"/>
            <a:ext cx="2883600" cy="48852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8B7865C-4AD1-4ECC-8ADC-1D042C523A25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1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F3752CB-3161-479F-9C32-FAC946BD9DF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DejaVu Sans Condensed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Source Sans Pro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3E7B9A-36A4-4D6F-BEE0-251FD5CBEF61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96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32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Source Sans Pro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F70E0A-D221-4629-A555-ABD92FBE8576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Provide milestone tracking data in your own form used in project.</a:t>
            </a:r>
            <a:endParaRPr b="0" lang="en-US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Use proposed table in case you have no special form for milestone tracking</a:t>
            </a:r>
            <a:endParaRPr b="0" lang="en-US" sz="1200" spc="-1" strike="noStrike">
              <a:latin typeface="Source Sans Pro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6CB3A21-89D2-4CD1-A906-711A7A9019BC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Source Sans Pro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E7F10B6-BC96-4023-AAB4-C07D5D211348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-9360" y="5787720"/>
            <a:ext cx="3405240" cy="10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880">
            <a:solidFill>
              <a:srgbClr val="93c5d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-3600" y="4952880"/>
            <a:ext cx="9147240" cy="1911960"/>
            <a:chOff x="-3600" y="4952880"/>
            <a:chExt cx="9147240" cy="1911960"/>
          </a:xfrm>
        </p:grpSpPr>
        <p:sp>
          <p:nvSpPr>
            <p:cNvPr id="7" name="CustomShape 8"/>
            <p:cNvSpPr/>
            <p:nvPr/>
          </p:nvSpPr>
          <p:spPr>
            <a:xfrm>
              <a:off x="1687680" y="4952880"/>
              <a:ext cx="7455960" cy="48780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35280" y="5237640"/>
              <a:ext cx="9108360" cy="78840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5001120"/>
              <a:ext cx="9143640" cy="186372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-3600" y="4997520"/>
              <a:ext cx="9147240" cy="78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1880">
              <a:solidFill>
                <a:srgbClr val="93c5d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E2116B3-B26A-42E6-986B-5DD48DE04AD7}" type="slidenum"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-9360" y="5787720"/>
            <a:ext cx="3405240" cy="10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880">
            <a:solidFill>
              <a:srgbClr val="93c5d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FD377E5-0461-4E51-9070-9A2969A3D234}" type="slidenum"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5B8E16FD-8BE6-4699-AE37-A1481CD12F62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1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-32400" y="0"/>
            <a:ext cx="9240120" cy="6890760"/>
          </a:xfrm>
          <a:prstGeom prst="rect">
            <a:avLst/>
          </a:prstGeom>
          <a:ln>
            <a:noFill/>
          </a:ln>
        </p:spPr>
      </p:pic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397320" y="2311560"/>
            <a:ext cx="2323800" cy="224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284"/>
              </a:spcAft>
            </a:pPr>
            <a:r>
              <a:rPr b="0" lang="en-US" sz="291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91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026"/>
              </a:spcAft>
            </a:pPr>
            <a:r>
              <a:rPr b="0" lang="en-US" sz="263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63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768"/>
              </a:spcAft>
            </a:pPr>
            <a:r>
              <a:rPr b="0" lang="en-US" sz="239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39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13"/>
              </a:spcAft>
            </a:pPr>
            <a:r>
              <a:rPr b="0" lang="en-US" sz="216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16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55"/>
              </a:spcAft>
            </a:pPr>
            <a:r>
              <a:rPr b="0" lang="en-US" sz="196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96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55"/>
              </a:spcAft>
            </a:pPr>
            <a:r>
              <a:rPr b="0" lang="en-US" sz="1779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779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55"/>
              </a:spcAft>
            </a:pPr>
            <a:r>
              <a:rPr b="0" lang="en-US" sz="161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61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Clic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k to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edit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the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title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text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form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at</a:t>
            </a:r>
            <a:endParaRPr b="0" lang="en-US" sz="388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870" spc="-1" strike="noStrike">
                <a:latin typeface="Arial"/>
              </a:rPr>
              <a:t>Click to edit the title text format</a:t>
            </a:r>
            <a:endParaRPr b="0" lang="en-US" sz="487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Click to edit the outline text format</a:t>
            </a:r>
            <a:endParaRPr b="0" lang="en-US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80" spc="-1" strike="noStrike">
                <a:latin typeface="Arial"/>
              </a:rPr>
              <a:t>Second Outline Level</a:t>
            </a:r>
            <a:endParaRPr b="0" lang="en-US" sz="338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latin typeface="Arial"/>
              </a:rPr>
              <a:t>Third Outline Level</a:t>
            </a:r>
            <a:endParaRPr b="0" lang="en-US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pc="-1" strike="noStrike">
                <a:latin typeface="Arial"/>
              </a:rPr>
              <a:t>Fourth Outline Level</a:t>
            </a:r>
            <a:endParaRPr b="0" lang="en-US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Fifth Outline Level</a:t>
            </a:r>
            <a:endParaRPr b="0" lang="en-US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Sixth Outline Level</a:t>
            </a:r>
            <a:endParaRPr b="0" lang="en-US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Seventh Outline Level</a:t>
            </a:r>
            <a:endParaRPr b="0" lang="en-US" sz="242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3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C1AC0170-0CE7-46C0-81CB-4E0FFA29B80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163080"/>
            <a:ext cx="8817480" cy="1143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6858000" y="6204600"/>
            <a:ext cx="2286000" cy="489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816120" y="6204600"/>
            <a:ext cx="5878440" cy="489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163080" y="6204600"/>
            <a:ext cx="489960" cy="489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PlaceHolder 5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1820" spc="-1" strike="noStrike">
                <a:solidFill>
                  <a:srgbClr val="ffffff"/>
                </a:solidFill>
                <a:latin typeface="Source Sans Pro Black"/>
              </a:rPr>
              <a:t>Click to edit </a:t>
            </a:r>
            <a:r>
              <a:rPr b="1" lang="en-US" sz="1820" spc="-1" strike="noStrike">
                <a:solidFill>
                  <a:srgbClr val="ffffff"/>
                </a:solidFill>
                <a:latin typeface="Source Sans Pro Black"/>
              </a:rPr>
              <a:t>the title text </a:t>
            </a:r>
            <a:r>
              <a:rPr b="1" lang="en-US" sz="1820" spc="-1" strike="noStrike">
                <a:solidFill>
                  <a:srgbClr val="ffffff"/>
                </a:solidFill>
                <a:latin typeface="Source Sans Pro Black"/>
              </a:rPr>
              <a:t>format</a:t>
            </a:r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48"/>
              </a:spcAft>
            </a:pPr>
            <a:r>
              <a:rPr b="1" lang="en-US" sz="194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2"/>
              </a:spcAft>
            </a:pPr>
            <a:r>
              <a:rPr b="0" lang="en-US" sz="164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4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29"/>
              </a:spcAft>
            </a:pPr>
            <a:r>
              <a:rPr b="0" lang="en-US" sz="134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4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1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0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0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0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dt"/>
          </p:nvPr>
        </p:nvSpPr>
        <p:spPr>
          <a:xfrm>
            <a:off x="6858000" y="6204600"/>
            <a:ext cx="2122560" cy="4730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6" name="PlaceHolder 8"/>
          <p:cNvSpPr>
            <a:spLocks noGrp="1"/>
          </p:cNvSpPr>
          <p:nvPr>
            <p:ph type="ftr"/>
          </p:nvPr>
        </p:nvSpPr>
        <p:spPr>
          <a:xfrm>
            <a:off x="979560" y="6204600"/>
            <a:ext cx="2939040" cy="4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7" name="PlaceHolder 9"/>
          <p:cNvSpPr>
            <a:spLocks noGrp="1"/>
          </p:cNvSpPr>
          <p:nvPr>
            <p:ph type="sldNum"/>
          </p:nvPr>
        </p:nvSpPr>
        <p:spPr>
          <a:xfrm>
            <a:off x="163080" y="6204600"/>
            <a:ext cx="489960" cy="4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929FF230-BCDD-4659-ABC7-8F373844D78F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028240" y="830880"/>
            <a:ext cx="6781320" cy="1854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3200" spc="-1" strike="noStrike">
                <a:solidFill>
                  <a:srgbClr val="0f245f"/>
                </a:solidFill>
                <a:latin typeface="Lucida Sans"/>
                <a:ea typeface="Lucida Sans"/>
              </a:rPr>
              <a:t>Software Engineering</a:t>
            </a:r>
            <a:endParaRPr b="0" lang="en-US" sz="32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752480" y="3073320"/>
            <a:ext cx="7086240" cy="16506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rmAutofit/>
          </a:bodyPr>
          <a:p>
            <a:pPr algn="r">
              <a:lnSpc>
                <a:spcPct val="95000"/>
              </a:lnSpc>
            </a:pPr>
            <a:r>
              <a:rPr b="1" lang="en-US" sz="2700" spc="-1" strike="noStrike">
                <a:solidFill>
                  <a:srgbClr val="464646"/>
                </a:solidFill>
                <a:latin typeface="Lucida Sans"/>
                <a:ea typeface="Lucida Sans"/>
              </a:rPr>
              <a:t>Weekly report “COALA</a:t>
            </a:r>
            <a:r>
              <a:rPr b="1" lang="en-US" sz="2700" spc="-1" strike="noStrike">
                <a:solidFill>
                  <a:srgbClr val="434343"/>
                </a:solidFill>
                <a:latin typeface="Lucida Sans"/>
                <a:ea typeface="Lucida Sans"/>
              </a:rPr>
              <a:t>”</a:t>
            </a:r>
            <a:endParaRPr b="0" lang="en-US" sz="2700" spc="-1" strike="noStrike">
              <a:solidFill>
                <a:srgbClr val="666666"/>
              </a:solidFill>
              <a:latin typeface="DejaVu Sans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Dorostkar Zahra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algn="r">
              <a:lnSpc>
                <a:spcPct val="95000"/>
              </a:lnSpc>
              <a:spcBef>
                <a:spcPts val="879"/>
              </a:spcBef>
            </a:pPr>
            <a:r>
              <a:rPr b="0" lang="en-US" sz="2400" spc="-1" strike="noStrike">
                <a:solidFill>
                  <a:srgbClr val="464646"/>
                </a:solidFill>
                <a:latin typeface="Lucida Sans"/>
                <a:ea typeface="Lucida Sans"/>
              </a:rPr>
              <a:t>13.03.2019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Lucida Sans"/>
                <a:ea typeface="Lucida Sans"/>
              </a:rPr>
              <a:t>Project CHARTER</a:t>
            </a:r>
            <a:endParaRPr b="1" lang="en-US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57200" y="1551960"/>
            <a:ext cx="8229240" cy="494028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latin typeface="Lucida Sans"/>
                <a:ea typeface="Lucida Sans"/>
              </a:rPr>
              <a:t>Project goals and vision</a:t>
            </a:r>
            <a:endParaRPr b="1" lang="en-US" sz="27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To create an application to organize </a:t>
            </a:r>
            <a:endParaRPr b="0" lang="en-US" sz="23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The implementation method is a Mobile application.</a:t>
            </a:r>
            <a:endParaRPr b="0" lang="en-US" sz="2300" spc="-1" strike="noStrike">
              <a:solidFill>
                <a:srgbClr val="1c1c1c"/>
              </a:solidFill>
              <a:latin typeface="Source Sans Pro Light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latin typeface="Lucida Sans"/>
                <a:ea typeface="Lucida Sans"/>
              </a:rPr>
              <a:t>Project description</a:t>
            </a:r>
            <a:endParaRPr b="1" lang="en-US" sz="27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manages all the important aspects of classes,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allowing to add classes, remove class, calculate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your grades, and easily access information from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any class, past or present.</a:t>
            </a:r>
            <a:endParaRPr b="1" lang="en-US" sz="2300" spc="-1" strike="noStrike">
              <a:solidFill>
                <a:srgbClr val="1c1c1c"/>
              </a:solidFill>
              <a:latin typeface="Source Sans Pro Semibold"/>
            </a:endParaRPr>
          </a:p>
          <a:p>
            <a:pPr marL="365760" indent="-138960">
              <a:lnSpc>
                <a:spcPct val="100000"/>
              </a:lnSpc>
              <a:spcBef>
                <a:spcPts val="400"/>
              </a:spcBef>
            </a:pPr>
            <a:endParaRPr b="1" lang="en-US" sz="23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068842A-AFA3-4C45-8EB8-BFFD7630D5F5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BCA8BDE-F2AC-4F9E-824E-2D312CBFC63B}" type="slidenum"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0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Architecture, high level design</a:t>
            </a:r>
            <a:endParaRPr b="1" lang="en-US" sz="252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005840" y="1005840"/>
            <a:ext cx="7406640" cy="555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Архитектура, техническое решение / Architecture, high level design</a:t>
            </a:r>
            <a:endParaRPr b="1" lang="en-US" sz="25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57200" y="1481400"/>
            <a:ext cx="8555400" cy="45255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457200"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Used technologies and development framework: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Java 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CSS3 - basis for styles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Sqlite 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77D534-B5A4-4DC6-96E2-9547E1747099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17960" y="1882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Designing the Entity diagram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Designing the UML diagram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Writing the scenarios 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Detailed requirements are described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Gantt chart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endParaRPr b="0" lang="en-US" sz="24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Lucida Sans"/>
                <a:ea typeface="Lucida Sans"/>
              </a:rPr>
              <a:t>Основные Достижения Отчетного Периода / Key Accomplishments For Reporting Period</a:t>
            </a:r>
            <a:endParaRPr b="1" lang="en-US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17DB9C2-75C6-427C-A1EA-8165E5AB5499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Lucida Sans"/>
                <a:ea typeface="Lucida Sans"/>
              </a:rPr>
              <a:t>Schedule Accuracy</a:t>
            </a:r>
            <a:endParaRPr b="1" lang="en-US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graphicFrame>
        <p:nvGraphicFramePr>
          <p:cNvPr id="245" name="Table 2"/>
          <p:cNvGraphicFramePr/>
          <p:nvPr/>
        </p:nvGraphicFramePr>
        <p:xfrm>
          <a:off x="729720" y="1991520"/>
          <a:ext cx="7682760" cy="874440"/>
        </p:xfrm>
        <a:graphic>
          <a:graphicData uri="http://schemas.openxmlformats.org/drawingml/2006/table">
            <a:tbl>
              <a:tblPr/>
              <a:tblGrid>
                <a:gridCol w="4033440"/>
                <a:gridCol w="1856520"/>
                <a:gridCol w="1792800"/>
              </a:tblGrid>
              <a:tr h="2916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Past Accomplishments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Plan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Actual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Architecture designing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23-03-2020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28-03-2020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UI programming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17-04-2020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17-04-2020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6" name="Table 3"/>
          <p:cNvGraphicFramePr/>
          <p:nvPr/>
        </p:nvGraphicFramePr>
        <p:xfrm>
          <a:off x="732600" y="3422880"/>
          <a:ext cx="7732440" cy="874440"/>
        </p:xfrm>
        <a:graphic>
          <a:graphicData uri="http://schemas.openxmlformats.org/drawingml/2006/table">
            <a:tbl>
              <a:tblPr/>
              <a:tblGrid>
                <a:gridCol w="3726000"/>
                <a:gridCol w="948240"/>
                <a:gridCol w="1896840"/>
                <a:gridCol w="1161720"/>
              </a:tblGrid>
              <a:tr h="2916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Future Milestones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Plan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Forecast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Basic UI development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50%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Merging, debugging, testing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05-05-2020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08-05-2020 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7" name="TextShape 4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D0A5FDC-1A10-4B56-AE83-1AEB9BF27C28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8" name="TextShape 5"/>
          <p:cNvSpPr txBox="1"/>
          <p:nvPr/>
        </p:nvSpPr>
        <p:spPr>
          <a:xfrm>
            <a:off x="5476680" y="3627360"/>
            <a:ext cx="1305360" cy="38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latin typeface="Arial Narrow"/>
                <a:ea typeface="Arial Narrow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 Narrow"/>
                <a:ea typeface="Arial Narrow"/>
              </a:rPr>
              <a:t>17-04-2020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" name="TextShape 6"/>
          <p:cNvSpPr txBox="1"/>
          <p:nvPr/>
        </p:nvSpPr>
        <p:spPr>
          <a:xfrm>
            <a:off x="7232400" y="3652200"/>
            <a:ext cx="1305360" cy="38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latin typeface="Arial Narrow"/>
                <a:ea typeface="Arial Narrow"/>
              </a:rPr>
              <a:t>20-04-2020 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560" y="1882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Working on UI in Java base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Starting database connection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Plans for future Reporting Period</a:t>
            </a:r>
            <a:endParaRPr b="1" lang="en-US" sz="25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8534520" y="6408000"/>
            <a:ext cx="47844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2294484-7E03-4A8F-A72B-72037DAB6FE1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46400" y="2906640"/>
            <a:ext cx="8229240" cy="58284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64646"/>
                </a:solidFill>
                <a:latin typeface="Lucida Sans"/>
                <a:ea typeface="Lucida Sans"/>
              </a:rPr>
              <a:t>Thanks for attention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534520" y="6408000"/>
            <a:ext cx="47844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9B0F33-91E4-42D9-ADDB-0B904796CF88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Evgeny Philippov</dc:creator>
  <dc:description/>
  <dc:language>en-US</dc:language>
  <cp:lastModifiedBy/>
  <dcterms:modified xsi:type="dcterms:W3CDTF">2020-04-24T13:34:41Z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