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5.png" ContentType="image/png"/>
  <Override PartName="/ppt/media/image4.emf" ContentType="image/x-emf"/>
  <Override PartName="/ppt/media/image3.jpeg" ContentType="image/jpeg"/>
  <Override PartName="/ppt/media/image1.jpeg" ContentType="image/jpeg"/>
  <Override PartName="/ppt/media/image2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645275" cy="9777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172520" y="742680"/>
            <a:ext cx="4299120" cy="366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Click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to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move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the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slide</a:t>
            </a:r>
            <a:endParaRPr b="0" lang="en-US" sz="38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64200" y="4644000"/>
            <a:ext cx="5315760" cy="4399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570" spc="-1" strike="noStrike">
                <a:latin typeface="DejaVu Sans Condensed"/>
              </a:rPr>
              <a:t>Click to edit </a:t>
            </a:r>
            <a:r>
              <a:rPr b="0" lang="en-US" sz="2570" spc="-1" strike="noStrike">
                <a:latin typeface="DejaVu Sans Condensed"/>
              </a:rPr>
              <a:t>the notes </a:t>
            </a:r>
            <a:r>
              <a:rPr b="0" lang="en-US" sz="2570" spc="-1" strike="noStrike">
                <a:latin typeface="DejaVu Sans Condensed"/>
              </a:rPr>
              <a:t>format</a:t>
            </a:r>
            <a:endParaRPr b="0" lang="en-US" sz="2570" spc="-1" strike="noStrike">
              <a:latin typeface="DejaVu Sans Condensed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883600" cy="4885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dt"/>
          </p:nvPr>
        </p:nvSpPr>
        <p:spPr>
          <a:xfrm>
            <a:off x="3760920" y="0"/>
            <a:ext cx="2883600" cy="48852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ftr"/>
          </p:nvPr>
        </p:nvSpPr>
        <p:spPr>
          <a:xfrm>
            <a:off x="0" y="9288360"/>
            <a:ext cx="2883600" cy="48852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sldNum"/>
          </p:nvPr>
        </p:nvSpPr>
        <p:spPr>
          <a:xfrm>
            <a:off x="3760920" y="9288360"/>
            <a:ext cx="2883600" cy="48852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1D3BE2E-2314-453A-9D15-407A73E85491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FD2999-06DC-49B5-9D32-BD380C14020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DejaVu Sans Condensed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307D2F-C471-43A1-ABEE-BF4446755668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96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32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8C7AF3-94EA-4F5D-80E3-C8A3F064D024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Provide milestone tracking data in your own form used in project.</a:t>
            </a:r>
            <a:endParaRPr b="0" lang="en-US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Use proposed table in case you have no special form for milestone tracking</a:t>
            </a:r>
            <a:endParaRPr b="0" lang="en-US" sz="1200" spc="-1" strike="noStrike">
              <a:latin typeface="Source Sans Pro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256D0A-30B7-4894-824E-A920DAAEE137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C90B25-CE21-4173-8A09-7EE16EB46A83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240" cy="1911960"/>
            <a:chOff x="-3600" y="4952880"/>
            <a:chExt cx="914724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-3600" y="4997520"/>
              <a:ext cx="9147240" cy="78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1880">
              <a:solidFill>
                <a:srgbClr val="93c5d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4032558-2E33-417B-BAB1-AB61EC22FC9D}" type="slidenum"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AE3558C-3A4C-4A03-90DF-328CE999480E}" type="slidenum"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F4968856-F9A9-4D8A-B304-BAFBC7F63C75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-32400" y="0"/>
            <a:ext cx="9240120" cy="6890760"/>
          </a:xfrm>
          <a:prstGeom prst="rect">
            <a:avLst/>
          </a:prstGeom>
          <a:ln>
            <a:noFill/>
          </a:ln>
        </p:spPr>
      </p:pic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397320" y="2311560"/>
            <a:ext cx="2323800" cy="224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284"/>
              </a:spcAft>
            </a:pPr>
            <a:r>
              <a:rPr b="0" lang="en-US" sz="291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91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026"/>
              </a:spcAft>
            </a:pPr>
            <a:r>
              <a:rPr b="0" lang="en-US" sz="263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63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768"/>
              </a:spcAft>
            </a:pPr>
            <a:r>
              <a:rPr b="0" lang="en-US" sz="239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39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13"/>
              </a:spcAft>
            </a:pPr>
            <a:r>
              <a:rPr b="0" lang="en-US" sz="216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16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55"/>
              </a:spcAft>
            </a:pPr>
            <a:r>
              <a:rPr b="0" lang="en-US" sz="196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96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55"/>
              </a:spcAft>
            </a:pPr>
            <a:r>
              <a:rPr b="0" lang="en-US" sz="1779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779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55"/>
              </a:spcAft>
            </a:pPr>
            <a:r>
              <a:rPr b="0" lang="en-US" sz="161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61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Clic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k to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edit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the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title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text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form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at</a:t>
            </a:r>
            <a:endParaRPr b="0" lang="en-US" sz="388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870" spc="-1" strike="noStrike">
                <a:latin typeface="Arial"/>
              </a:rPr>
              <a:t>Click to edit the title text </a:t>
            </a:r>
            <a:r>
              <a:rPr b="0" lang="en-US" sz="4870" spc="-1" strike="noStrike">
                <a:latin typeface="Arial"/>
              </a:rPr>
              <a:t>format</a:t>
            </a:r>
            <a:endParaRPr b="0" lang="en-US" sz="487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</a:t>
            </a:r>
            <a:r>
              <a:rPr b="0" lang="en-US" sz="3870" spc="-1" strike="noStrike">
                <a:latin typeface="Arial"/>
              </a:rPr>
              <a:t>edit the </a:t>
            </a:r>
            <a:r>
              <a:rPr b="0" lang="en-US" sz="3870" spc="-1" strike="noStrike">
                <a:latin typeface="Arial"/>
              </a:rPr>
              <a:t>outline </a:t>
            </a:r>
            <a:r>
              <a:rPr b="0" lang="en-US" sz="3870" spc="-1" strike="noStrike">
                <a:latin typeface="Arial"/>
              </a:rPr>
              <a:t>text </a:t>
            </a:r>
            <a:r>
              <a:rPr b="0" lang="en-US" sz="3870" spc="-1" strike="noStrike">
                <a:latin typeface="Arial"/>
              </a:rPr>
              <a:t>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</a:t>
            </a:r>
            <a:r>
              <a:rPr b="0" lang="en-US" sz="3380" spc="-1" strike="noStrike">
                <a:latin typeface="Arial"/>
              </a:rPr>
              <a:t>Outline </a:t>
            </a:r>
            <a:r>
              <a:rPr b="0" lang="en-US" sz="3380" spc="-1" strike="noStrike">
                <a:latin typeface="Arial"/>
              </a:rPr>
              <a:t>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</a:t>
            </a:r>
            <a:r>
              <a:rPr b="0" lang="en-US" sz="2900" spc="-1" strike="noStrike">
                <a:latin typeface="Arial"/>
              </a:rPr>
              <a:t>Outline </a:t>
            </a:r>
            <a:r>
              <a:rPr b="0" lang="en-US" sz="2900" spc="-1" strike="noStrike">
                <a:latin typeface="Arial"/>
              </a:rPr>
              <a:t>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</a:t>
            </a:r>
            <a:r>
              <a:rPr b="0" lang="en-US" sz="2420" spc="-1" strike="noStrike">
                <a:latin typeface="Arial"/>
              </a:rPr>
              <a:t>Outlin</a:t>
            </a:r>
            <a:r>
              <a:rPr b="0" lang="en-US" sz="2420" spc="-1" strike="noStrike">
                <a:latin typeface="Arial"/>
              </a:rPr>
              <a:t>e </a:t>
            </a:r>
            <a:r>
              <a:rPr b="0" lang="en-US" sz="2420" spc="-1" strike="noStrike">
                <a:latin typeface="Arial"/>
              </a:rPr>
              <a:t>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</a:t>
            </a:r>
            <a:r>
              <a:rPr b="0" lang="en-US" sz="2420" spc="-1" strike="noStrike">
                <a:latin typeface="Arial"/>
              </a:rPr>
              <a:t>h </a:t>
            </a:r>
            <a:r>
              <a:rPr b="0" lang="en-US" sz="2420" spc="-1" strike="noStrike">
                <a:latin typeface="Arial"/>
              </a:rPr>
              <a:t>Out</a:t>
            </a:r>
            <a:r>
              <a:rPr b="0" lang="en-US" sz="2420" spc="-1" strike="noStrike">
                <a:latin typeface="Arial"/>
              </a:rPr>
              <a:t>line </a:t>
            </a:r>
            <a:r>
              <a:rPr b="0" lang="en-US" sz="2420" spc="-1" strike="noStrike">
                <a:latin typeface="Arial"/>
              </a:rPr>
              <a:t>Lev</a:t>
            </a:r>
            <a:r>
              <a:rPr b="0" lang="en-US" sz="2420" spc="-1" strike="noStrike">
                <a:latin typeface="Arial"/>
              </a:rPr>
              <a:t>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</a:t>
            </a:r>
            <a:r>
              <a:rPr b="0" lang="en-US" sz="2420" spc="-1" strike="noStrike">
                <a:latin typeface="Arial"/>
              </a:rPr>
              <a:t>i</a:t>
            </a:r>
            <a:r>
              <a:rPr b="0" lang="en-US" sz="2420" spc="-1" strike="noStrike">
                <a:latin typeface="Arial"/>
              </a:rPr>
              <a:t>x</a:t>
            </a:r>
            <a:r>
              <a:rPr b="0" lang="en-US" sz="2420" spc="-1" strike="noStrike">
                <a:latin typeface="Arial"/>
              </a:rPr>
              <a:t>t</a:t>
            </a:r>
            <a:r>
              <a:rPr b="0" lang="en-US" sz="2420" spc="-1" strike="noStrike">
                <a:latin typeface="Arial"/>
              </a:rPr>
              <a:t>h</a:t>
            </a:r>
            <a:r>
              <a:rPr b="0" lang="en-US" sz="2420" spc="-1" strike="noStrike">
                <a:latin typeface="Arial"/>
              </a:rPr>
              <a:t> </a:t>
            </a:r>
            <a:r>
              <a:rPr b="0" lang="en-US" sz="2420" spc="-1" strike="noStrike">
                <a:latin typeface="Arial"/>
              </a:rPr>
              <a:t>O</a:t>
            </a:r>
            <a:r>
              <a:rPr b="0" lang="en-US" sz="2420" spc="-1" strike="noStrike">
                <a:latin typeface="Arial"/>
              </a:rPr>
              <a:t>u</a:t>
            </a:r>
            <a:r>
              <a:rPr b="0" lang="en-US" sz="2420" spc="-1" strike="noStrike">
                <a:latin typeface="Arial"/>
              </a:rPr>
              <a:t>t</a:t>
            </a:r>
            <a:r>
              <a:rPr b="0" lang="en-US" sz="2420" spc="-1" strike="noStrike">
                <a:latin typeface="Arial"/>
              </a:rPr>
              <a:t>l</a:t>
            </a:r>
            <a:r>
              <a:rPr b="0" lang="en-US" sz="2420" spc="-1" strike="noStrike">
                <a:latin typeface="Arial"/>
              </a:rPr>
              <a:t>i</a:t>
            </a:r>
            <a:r>
              <a:rPr b="0" lang="en-US" sz="2420" spc="-1" strike="noStrike">
                <a:latin typeface="Arial"/>
              </a:rPr>
              <a:t>n</a:t>
            </a:r>
            <a:r>
              <a:rPr b="0" lang="en-US" sz="2420" spc="-1" strike="noStrike">
                <a:latin typeface="Arial"/>
              </a:rPr>
              <a:t>e</a:t>
            </a:r>
            <a:r>
              <a:rPr b="0" lang="en-US" sz="2420" spc="-1" strike="noStrike">
                <a:latin typeface="Arial"/>
              </a:rPr>
              <a:t> </a:t>
            </a:r>
            <a:r>
              <a:rPr b="0" lang="en-US" sz="2420" spc="-1" strike="noStrike">
                <a:latin typeface="Arial"/>
              </a:rPr>
              <a:t>L</a:t>
            </a:r>
            <a:r>
              <a:rPr b="0" lang="en-US" sz="2420" spc="-1" strike="noStrike">
                <a:latin typeface="Arial"/>
              </a:rPr>
              <a:t>e</a:t>
            </a:r>
            <a:r>
              <a:rPr b="0" lang="en-US" sz="2420" spc="-1" strike="noStrike">
                <a:latin typeface="Arial"/>
              </a:rPr>
              <a:t>v</a:t>
            </a:r>
            <a:r>
              <a:rPr b="0" lang="en-US" sz="2420" spc="-1" strike="noStrike">
                <a:latin typeface="Arial"/>
              </a:rPr>
              <a:t>e</a:t>
            </a:r>
            <a:r>
              <a:rPr b="0" lang="en-US" sz="2420" spc="-1" strike="noStrike">
                <a:latin typeface="Arial"/>
              </a:rPr>
              <a:t>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</a:t>
            </a:r>
            <a:r>
              <a:rPr b="0" lang="en-US" sz="2420" spc="-1" strike="noStrike">
                <a:latin typeface="Arial"/>
              </a:rPr>
              <a:t>e</a:t>
            </a:r>
            <a:r>
              <a:rPr b="0" lang="en-US" sz="2420" spc="-1" strike="noStrike">
                <a:latin typeface="Arial"/>
              </a:rPr>
              <a:t>v</a:t>
            </a:r>
            <a:r>
              <a:rPr b="0" lang="en-US" sz="2420" spc="-1" strike="noStrike">
                <a:latin typeface="Arial"/>
              </a:rPr>
              <a:t>e</a:t>
            </a:r>
            <a:r>
              <a:rPr b="0" lang="en-US" sz="2420" spc="-1" strike="noStrike">
                <a:latin typeface="Arial"/>
              </a:rPr>
              <a:t>n</a:t>
            </a:r>
            <a:r>
              <a:rPr b="0" lang="en-US" sz="2420" spc="-1" strike="noStrike">
                <a:latin typeface="Arial"/>
              </a:rPr>
              <a:t>t</a:t>
            </a:r>
            <a:r>
              <a:rPr b="0" lang="en-US" sz="2420" spc="-1" strike="noStrike">
                <a:latin typeface="Arial"/>
              </a:rPr>
              <a:t>h</a:t>
            </a:r>
            <a:r>
              <a:rPr b="0" lang="en-US" sz="2420" spc="-1" strike="noStrike">
                <a:latin typeface="Arial"/>
              </a:rPr>
              <a:t> </a:t>
            </a:r>
            <a:r>
              <a:rPr b="0" lang="en-US" sz="2420" spc="-1" strike="noStrike">
                <a:latin typeface="Arial"/>
              </a:rPr>
              <a:t>O</a:t>
            </a:r>
            <a:r>
              <a:rPr b="0" lang="en-US" sz="2420" spc="-1" strike="noStrike">
                <a:latin typeface="Arial"/>
              </a:rPr>
              <a:t>u</a:t>
            </a:r>
            <a:r>
              <a:rPr b="0" lang="en-US" sz="2420" spc="-1" strike="noStrike">
                <a:latin typeface="Arial"/>
              </a:rPr>
              <a:t>t</a:t>
            </a:r>
            <a:r>
              <a:rPr b="0" lang="en-US" sz="2420" spc="-1" strike="noStrike">
                <a:latin typeface="Arial"/>
              </a:rPr>
              <a:t>l</a:t>
            </a:r>
            <a:r>
              <a:rPr b="0" lang="en-US" sz="2420" spc="-1" strike="noStrike">
                <a:latin typeface="Arial"/>
              </a:rPr>
              <a:t>i</a:t>
            </a:r>
            <a:r>
              <a:rPr b="0" lang="en-US" sz="2420" spc="-1" strike="noStrike">
                <a:latin typeface="Arial"/>
              </a:rPr>
              <a:t>n</a:t>
            </a:r>
            <a:r>
              <a:rPr b="0" lang="en-US" sz="2420" spc="-1" strike="noStrike">
                <a:latin typeface="Arial"/>
              </a:rPr>
              <a:t>e</a:t>
            </a:r>
            <a:r>
              <a:rPr b="0" lang="en-US" sz="2420" spc="-1" strike="noStrike">
                <a:latin typeface="Arial"/>
              </a:rPr>
              <a:t> </a:t>
            </a:r>
            <a:r>
              <a:rPr b="0" lang="en-US" sz="2420" spc="-1" strike="noStrike">
                <a:latin typeface="Arial"/>
              </a:rPr>
              <a:t>L</a:t>
            </a:r>
            <a:r>
              <a:rPr b="0" lang="en-US" sz="2420" spc="-1" strike="noStrike">
                <a:latin typeface="Arial"/>
              </a:rPr>
              <a:t>e</a:t>
            </a:r>
            <a:r>
              <a:rPr b="0" lang="en-US" sz="2420" spc="-1" strike="noStrike">
                <a:latin typeface="Arial"/>
              </a:rPr>
              <a:t>v</a:t>
            </a:r>
            <a:r>
              <a:rPr b="0" lang="en-US" sz="2420" spc="-1" strike="noStrike">
                <a:latin typeface="Arial"/>
              </a:rPr>
              <a:t>e</a:t>
            </a:r>
            <a:r>
              <a:rPr b="0" lang="en-US" sz="2420" spc="-1" strike="noStrike">
                <a:latin typeface="Arial"/>
              </a:rPr>
              <a:t>l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D7D089A7-1479-4E61-872D-B09586FDB8A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63080"/>
            <a:ext cx="8817480" cy="1143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6858000" y="6204600"/>
            <a:ext cx="2286000" cy="489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816120" y="6204600"/>
            <a:ext cx="5878440" cy="489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163080" y="6204600"/>
            <a:ext cx="489960" cy="489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PlaceHolder 5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1820" spc="-1" strike="noStrike">
                <a:solidFill>
                  <a:srgbClr val="ffffff"/>
                </a:solidFill>
                <a:latin typeface="Source Sans Pro Black"/>
              </a:rPr>
              <a:t>Click to edit </a:t>
            </a:r>
            <a:r>
              <a:rPr b="1" lang="en-US" sz="1820" spc="-1" strike="noStrike">
                <a:solidFill>
                  <a:srgbClr val="ffffff"/>
                </a:solidFill>
                <a:latin typeface="Source Sans Pro Black"/>
              </a:rPr>
              <a:t>the title text </a:t>
            </a:r>
            <a:r>
              <a:rPr b="1" lang="en-US" sz="1820" spc="-1" strike="noStrike">
                <a:solidFill>
                  <a:srgbClr val="ffffff"/>
                </a:solidFill>
                <a:latin typeface="Source Sans Pro Black"/>
              </a:rPr>
              <a:t>format</a:t>
            </a:r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48"/>
              </a:spcAft>
            </a:pPr>
            <a:r>
              <a:rPr b="1" lang="en-US" sz="194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2"/>
              </a:spcAft>
            </a:pPr>
            <a:r>
              <a:rPr b="0" lang="en-US" sz="164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4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29"/>
              </a:spcAft>
            </a:pPr>
            <a:r>
              <a:rPr b="0" lang="en-US" sz="134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4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1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dt"/>
          </p:nvPr>
        </p:nvSpPr>
        <p:spPr>
          <a:xfrm>
            <a:off x="6858000" y="6204600"/>
            <a:ext cx="2122560" cy="4730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6" name="PlaceHolder 8"/>
          <p:cNvSpPr>
            <a:spLocks noGrp="1"/>
          </p:cNvSpPr>
          <p:nvPr>
            <p:ph type="ftr"/>
          </p:nvPr>
        </p:nvSpPr>
        <p:spPr>
          <a:xfrm>
            <a:off x="979560" y="6204600"/>
            <a:ext cx="293904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7" name="PlaceHolder 9"/>
          <p:cNvSpPr>
            <a:spLocks noGrp="1"/>
          </p:cNvSpPr>
          <p:nvPr>
            <p:ph type="sldNum"/>
          </p:nvPr>
        </p:nvSpPr>
        <p:spPr>
          <a:xfrm>
            <a:off x="163080" y="6204600"/>
            <a:ext cx="48996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506572E9-6700-480E-9928-2D2CC734A5DE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028240" y="830880"/>
            <a:ext cx="6781320" cy="1854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0f245f"/>
                </a:solidFill>
                <a:latin typeface="Lucida Sans"/>
                <a:ea typeface="Lucida Sans"/>
              </a:rPr>
              <a:t>Softwa</a:t>
            </a:r>
            <a:r>
              <a:rPr b="1" lang="en-US" sz="3200" spc="-1" strike="noStrike">
                <a:solidFill>
                  <a:srgbClr val="0f245f"/>
                </a:solidFill>
                <a:latin typeface="Lucida Sans"/>
                <a:ea typeface="Lucida Sans"/>
              </a:rPr>
              <a:t>re </a:t>
            </a:r>
            <a:r>
              <a:rPr b="1" lang="en-US" sz="3200" spc="-1" strike="noStrike">
                <a:solidFill>
                  <a:srgbClr val="0f245f"/>
                </a:solidFill>
                <a:latin typeface="Lucida Sans"/>
                <a:ea typeface="Lucida Sans"/>
              </a:rPr>
              <a:t>Engine</a:t>
            </a:r>
            <a:r>
              <a:rPr b="1" lang="en-US" sz="3200" spc="-1" strike="noStrike">
                <a:solidFill>
                  <a:srgbClr val="0f245f"/>
                </a:solidFill>
                <a:latin typeface="Lucida Sans"/>
                <a:ea typeface="Lucida Sans"/>
              </a:rPr>
              <a:t>ering</a:t>
            </a:r>
            <a:endParaRPr b="0" lang="en-US" sz="32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752480" y="3073320"/>
            <a:ext cx="7086240" cy="16506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rmAutofit/>
          </a:bodyPr>
          <a:p>
            <a:pPr algn="r">
              <a:lnSpc>
                <a:spcPct val="95000"/>
              </a:lnSpc>
            </a:pPr>
            <a:r>
              <a:rPr b="1" lang="en-US" sz="2700" spc="-1" strike="noStrike">
                <a:solidFill>
                  <a:srgbClr val="464646"/>
                </a:solidFill>
                <a:latin typeface="Lucida Sans"/>
                <a:ea typeface="Lucida Sans"/>
              </a:rPr>
              <a:t>Weekly report “COALA</a:t>
            </a:r>
            <a:r>
              <a:rPr b="1" lang="en-US" sz="2700" spc="-1" strike="noStrike">
                <a:solidFill>
                  <a:srgbClr val="434343"/>
                </a:solidFill>
                <a:latin typeface="Lucida Sans"/>
                <a:ea typeface="Lucida Sans"/>
              </a:rPr>
              <a:t>”</a:t>
            </a:r>
            <a:endParaRPr b="0" lang="en-US" sz="2700" spc="-1" strike="noStrike">
              <a:solidFill>
                <a:srgbClr val="666666"/>
              </a:solidFill>
              <a:latin typeface="DejaVu Sans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Dorostkar Zahra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algn="r">
              <a:lnSpc>
                <a:spcPct val="95000"/>
              </a:lnSpc>
              <a:spcBef>
                <a:spcPts val="879"/>
              </a:spcBef>
            </a:pPr>
            <a:r>
              <a:rPr b="0" lang="en-US" sz="2400" spc="-1" strike="noStrike">
                <a:solidFill>
                  <a:srgbClr val="464646"/>
                </a:solidFill>
                <a:latin typeface="Lucida Sans"/>
                <a:ea typeface="Lucida Sans"/>
              </a:rPr>
              <a:t>13.03.2019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Project CHARTER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551960"/>
            <a:ext cx="8229240" cy="49402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Lucida Sans"/>
                <a:ea typeface="Lucida Sans"/>
              </a:rPr>
              <a:t>Project goals and vision</a:t>
            </a:r>
            <a:endParaRPr b="1" lang="en-US" sz="27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To create an application to organize </a:t>
            </a:r>
            <a:endParaRPr b="0" lang="en-US" sz="23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The implementation method is a Mobile application.</a:t>
            </a:r>
            <a:endParaRPr b="0" lang="en-US" sz="2300" spc="-1" strike="noStrike">
              <a:solidFill>
                <a:srgbClr val="1c1c1c"/>
              </a:solidFill>
              <a:latin typeface="Source Sans Pro Light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Lucida Sans"/>
                <a:ea typeface="Lucida Sans"/>
              </a:rPr>
              <a:t>Project description</a:t>
            </a:r>
            <a:endParaRPr b="1" lang="en-US" sz="27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manages all the important aspects of classes,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allowing to add classes, remove class, calculate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your grades, and easily access information from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any class, past or present.</a:t>
            </a:r>
            <a:endParaRPr b="1" lang="en-US" sz="23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138960">
              <a:lnSpc>
                <a:spcPct val="100000"/>
              </a:lnSpc>
              <a:spcBef>
                <a:spcPts val="400"/>
              </a:spcBef>
            </a:pPr>
            <a:endParaRPr b="1" lang="en-US" sz="23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E5A618-C650-47CD-98FE-709F26907F0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98C555-B128-4618-911C-7AE097B24441}" type="slidenum"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Architecture, high level design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005840" y="1005840"/>
            <a:ext cx="7406640" cy="555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Архит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ектур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а, 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техни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ческо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е 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реше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ние / 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Archit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ectur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e, 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high 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level 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desig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n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481400"/>
            <a:ext cx="855540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457200"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Used technologies and development framework: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 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CSS3 - basis for styles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Sqlite 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1D45E8-D3CE-4FA2-AE65-4D6ED3ED386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17960" y="1882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Designing the Entity diagram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Designing the UML diagram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Writing the scenarios 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Detailed requirements are described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Gantt chart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endParaRPr b="0" lang="en-US" sz="24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Основные Достижения Отчетного Периода / Key Accomplishments For Reporting Period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8FCAC9-A2FE-44B9-8BDE-48A3C7E1F21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Schedule Accuracy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245" name="Table 2"/>
          <p:cNvGraphicFramePr/>
          <p:nvPr/>
        </p:nvGraphicFramePr>
        <p:xfrm>
          <a:off x="729720" y="1991520"/>
          <a:ext cx="7682760" cy="874440"/>
        </p:xfrm>
        <a:graphic>
          <a:graphicData uri="http://schemas.openxmlformats.org/drawingml/2006/table">
            <a:tbl>
              <a:tblPr/>
              <a:tblGrid>
                <a:gridCol w="4033440"/>
                <a:gridCol w="1856520"/>
                <a:gridCol w="1792800"/>
              </a:tblGrid>
              <a:tr h="2916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Past Accomplishments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Plan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Actual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planning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23-03-2020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28 -03-2020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designing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23-03-2020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23-03-2020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6" name="Table 3"/>
          <p:cNvGraphicFramePr/>
          <p:nvPr/>
        </p:nvGraphicFramePr>
        <p:xfrm>
          <a:off x="732600" y="3422880"/>
          <a:ext cx="7732440" cy="1166040"/>
        </p:xfrm>
        <a:graphic>
          <a:graphicData uri="http://schemas.openxmlformats.org/drawingml/2006/table">
            <a:tbl>
              <a:tblPr/>
              <a:tblGrid>
                <a:gridCol w="3726000"/>
                <a:gridCol w="948240"/>
                <a:gridCol w="1896840"/>
                <a:gridCol w="1161720"/>
              </a:tblGrid>
              <a:tr h="2916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Future Milestones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Plan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Forecast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designing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80%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23 -03-2020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27-03-2020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Basic UI development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25%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17-04-2020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20-04-2020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Merging, debugging, testing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05-05-2020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08-05-2020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7" name="TextShape 4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800AA7-04D8-4A24-B971-7C81DE13D76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560" y="1882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Completing the design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Starting UI in Java base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Plans 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for 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future 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Repor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ting 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Perio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d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8534520" y="6408000"/>
            <a:ext cx="47844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505074D-C42B-410E-B7C7-42B2AB89D11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46400" y="2906640"/>
            <a:ext cx="8229240" cy="58284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64646"/>
                </a:solidFill>
                <a:latin typeface="Lucida Sans"/>
                <a:ea typeface="Lucida Sans"/>
              </a:rPr>
              <a:t>Thanks for attention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534520" y="6408000"/>
            <a:ext cx="47844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AE1E9C-3690-4E7D-974D-493D37C078F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26520" y="326520"/>
            <a:ext cx="8490960" cy="81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326520" y="17960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142080" y="17960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5958000" y="17960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7" name="TextShape 5"/>
          <p:cNvSpPr txBox="1"/>
          <p:nvPr/>
        </p:nvSpPr>
        <p:spPr>
          <a:xfrm>
            <a:off x="326520" y="40136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8" name="TextShape 6"/>
          <p:cNvSpPr txBox="1"/>
          <p:nvPr/>
        </p:nvSpPr>
        <p:spPr>
          <a:xfrm>
            <a:off x="3142080" y="40136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9" name="TextShape 7"/>
          <p:cNvSpPr txBox="1"/>
          <p:nvPr/>
        </p:nvSpPr>
        <p:spPr>
          <a:xfrm>
            <a:off x="5958000" y="40136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Evgeny Philippov</dc:creator>
  <dc:description/>
  <dc:language>en-US</dc:language>
  <cp:lastModifiedBy/>
  <dcterms:modified xsi:type="dcterms:W3CDTF">2020-04-24T13:28:08Z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