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emf" ContentType="image/x-emf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645275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72520" y="742680"/>
            <a:ext cx="429912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move the slide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4200" y="4644000"/>
            <a:ext cx="5315760" cy="4399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70" spc="-1" strike="noStrike">
                <a:latin typeface="DejaVu Sans Condensed"/>
              </a:rPr>
              <a:t>Click to edit the notes format</a:t>
            </a:r>
            <a:endParaRPr b="0" lang="en-US" sz="2570" spc="-1" strike="noStrike">
              <a:latin typeface="DejaVu Sans Condense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/>
          </p:nvPr>
        </p:nvSpPr>
        <p:spPr>
          <a:xfrm>
            <a:off x="376092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/>
          </p:nvPr>
        </p:nvSpPr>
        <p:spPr>
          <a:xfrm>
            <a:off x="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/>
          </p:nvPr>
        </p:nvSpPr>
        <p:spPr>
          <a:xfrm>
            <a:off x="376092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91E6AD-26C9-4575-8E90-728D1459E17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A80716-C75D-4F60-A02D-1ECC0D454C6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DejaVu Sans Condensed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D12F88-EB89-48CD-880B-30E3251445AC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96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32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312896-30C1-44FE-8F28-00978D8068EC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Provide milestone tracking data in your own form used in project.</a:t>
            </a:r>
            <a:endParaRPr b="0" lang="en-US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proposed table in case you have no special form for milestone tracking</a:t>
            </a:r>
            <a:endParaRPr b="0" lang="en-US" sz="1200" spc="-1" strike="noStrike">
              <a:latin typeface="Source Sans Pro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BB8A22-6759-4C92-B32D-16B4079B3D9A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680E6F-9BE3-4BDF-9580-E42B8F5B4387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62A264A-545E-48F8-B2D5-37052ABED8BF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6E191B-7A59-4C50-9144-410646F1B345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F70987DC-B553-42A1-A22E-3454D95DE76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40120" cy="6890760"/>
          </a:xfrm>
          <a:prstGeom prst="rect">
            <a:avLst/>
          </a:prstGeom>
          <a:ln>
            <a:noFill/>
          </a:ln>
        </p:spPr>
      </p:pic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397320" y="2311560"/>
            <a:ext cx="2323800" cy="224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284"/>
              </a:spcAft>
            </a:pPr>
            <a:r>
              <a:rPr b="0" lang="en-US" sz="291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91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026"/>
              </a:spcAft>
            </a:pPr>
            <a:r>
              <a:rPr b="0" lang="en-US" sz="263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3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768"/>
              </a:spcAft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13"/>
              </a:spcAft>
            </a:pPr>
            <a:r>
              <a:rPr b="0" lang="en-US" sz="2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16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55"/>
              </a:spcAft>
            </a:pPr>
            <a:r>
              <a:rPr b="0" lang="en-US" sz="19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9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55"/>
              </a:spcAft>
            </a:pPr>
            <a:r>
              <a:rPr b="0" lang="en-US" sz="1779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779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55"/>
              </a:spcAft>
            </a:pPr>
            <a:r>
              <a:rPr b="0" lang="en-US" sz="161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1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edit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the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title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text </a:t>
            </a:r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format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870" spc="-1" strike="noStrike">
                <a:latin typeface="Arial"/>
              </a:rPr>
              <a:t>Clic</a:t>
            </a:r>
            <a:r>
              <a:rPr b="0" lang="en-US" sz="4870" spc="-1" strike="noStrike">
                <a:latin typeface="Arial"/>
              </a:rPr>
              <a:t>k to </a:t>
            </a:r>
            <a:r>
              <a:rPr b="0" lang="en-US" sz="4870" spc="-1" strike="noStrike">
                <a:latin typeface="Arial"/>
              </a:rPr>
              <a:t>edit </a:t>
            </a:r>
            <a:r>
              <a:rPr b="0" lang="en-US" sz="4870" spc="-1" strike="noStrike">
                <a:latin typeface="Arial"/>
              </a:rPr>
              <a:t>the </a:t>
            </a:r>
            <a:r>
              <a:rPr b="0" lang="en-US" sz="4870" spc="-1" strike="noStrike">
                <a:latin typeface="Arial"/>
              </a:rPr>
              <a:t>title </a:t>
            </a:r>
            <a:r>
              <a:rPr b="0" lang="en-US" sz="4870" spc="-1" strike="noStrike">
                <a:latin typeface="Arial"/>
              </a:rPr>
              <a:t>text </a:t>
            </a:r>
            <a:r>
              <a:rPr b="0" lang="en-US" sz="4870" spc="-1" strike="noStrike">
                <a:latin typeface="Arial"/>
              </a:rPr>
              <a:t>for</a:t>
            </a:r>
            <a:r>
              <a:rPr b="0" lang="en-US" sz="4870" spc="-1" strike="noStrike">
                <a:latin typeface="Arial"/>
              </a:rPr>
              <a:t>mat</a:t>
            </a:r>
            <a:endParaRPr b="0" lang="en-US" sz="48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9CD3420F-A3C0-4C55-B0BC-674BA866455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63080"/>
            <a:ext cx="881748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58000" y="6204600"/>
            <a:ext cx="228600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16120" y="6204600"/>
            <a:ext cx="587844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63080" y="6204600"/>
            <a:ext cx="489960" cy="489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48"/>
              </a:spcAft>
            </a:pPr>
            <a:r>
              <a:rPr b="1" lang="en-US" sz="194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2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29"/>
              </a:spcAft>
            </a:pPr>
            <a:r>
              <a:rPr b="0" lang="en-US" sz="13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1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858000" y="6204600"/>
            <a:ext cx="2122560" cy="4730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ftr"/>
          </p:nvPr>
        </p:nvSpPr>
        <p:spPr>
          <a:xfrm>
            <a:off x="979560" y="6204600"/>
            <a:ext cx="2939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sldNum"/>
          </p:nvPr>
        </p:nvSpPr>
        <p:spPr>
          <a:xfrm>
            <a:off x="163080" y="6204600"/>
            <a:ext cx="489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B89D326-6524-4022-8222-C734BA6ACFE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028240" y="830880"/>
            <a:ext cx="6781320" cy="18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Software Engineering</a:t>
            </a:r>
            <a:endParaRPr b="0" lang="en-US" sz="32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52480" y="3073320"/>
            <a:ext cx="7086240" cy="16506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algn="r">
              <a:lnSpc>
                <a:spcPct val="95000"/>
              </a:lnSpc>
            </a:pPr>
            <a:r>
              <a:rPr b="1" lang="en-US" sz="2700" spc="-1" strike="noStrike">
                <a:solidFill>
                  <a:srgbClr val="464646"/>
                </a:solidFill>
                <a:latin typeface="Lucida Sans"/>
                <a:ea typeface="Lucida Sans"/>
              </a:rPr>
              <a:t>Weekly report “COALA</a:t>
            </a:r>
            <a:r>
              <a:rPr b="1" lang="en-US" sz="2700" spc="-1" strike="noStrike">
                <a:solidFill>
                  <a:srgbClr val="434343"/>
                </a:solidFill>
                <a:latin typeface="Lucida Sans"/>
                <a:ea typeface="Lucida Sans"/>
              </a:rPr>
              <a:t>”</a:t>
            </a:r>
            <a:endParaRPr b="0" lang="en-US" sz="27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Dorostkar Zahra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95000"/>
              </a:lnSpc>
              <a:spcBef>
                <a:spcPts val="879"/>
              </a:spcBef>
            </a:pPr>
            <a:r>
              <a:rPr b="0" lang="en-US" sz="2400" spc="-1" strike="noStrike">
                <a:solidFill>
                  <a:srgbClr val="464646"/>
                </a:solidFill>
                <a:latin typeface="Lucida Sans"/>
                <a:ea typeface="Lucida Sans"/>
              </a:rPr>
              <a:t>13.03.2019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Project CHARTER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55196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goals and vision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To create an application to organize 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The implementation method is a Mobile application.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description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manages all the important aspects of classes,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allowing to add classes, remove class, calculate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your grades, and easily access information from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any class, past or present.</a:t>
            </a: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138960">
              <a:lnSpc>
                <a:spcPct val="100000"/>
              </a:lnSpc>
              <a:spcBef>
                <a:spcPts val="400"/>
              </a:spcBef>
            </a:pP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BFF8B6-02DD-42C5-802A-4164FE49C1F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B4DB18-9B46-4DF1-9E19-E9F9FBAB6D7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Архитектура, техническое решение / 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81400"/>
            <a:ext cx="855540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457200"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technologies and development framework: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CSS3 - basis for styles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Sqlite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E7A04C-33E2-4CBC-8B5E-0233AB94564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9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Entity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UML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Writing the scenarios 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Detailed requirements are described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Gantt chart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Основные Достижения Отчетного Периода / Key Accomplishments For Reporting Period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16D935-42EC-4B34-B870-4018EC318FE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Schedule Accuracy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9720" y="1991520"/>
          <a:ext cx="7682760" cy="874440"/>
        </p:xfrm>
        <a:graphic>
          <a:graphicData uri="http://schemas.openxmlformats.org/drawingml/2006/table">
            <a:tbl>
              <a:tblPr/>
              <a:tblGrid>
                <a:gridCol w="4033440"/>
                <a:gridCol w="1856520"/>
                <a:gridCol w="179280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Past Accomplishments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Actual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planning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29-02-2020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 3"/>
          <p:cNvGraphicFramePr/>
          <p:nvPr/>
        </p:nvGraphicFramePr>
        <p:xfrm>
          <a:off x="732600" y="3422880"/>
          <a:ext cx="8468640" cy="1011600"/>
        </p:xfrm>
        <a:graphic>
          <a:graphicData uri="http://schemas.openxmlformats.org/drawingml/2006/table">
            <a:tbl>
              <a:tblPr/>
              <a:tblGrid>
                <a:gridCol w="3726000"/>
                <a:gridCol w="948240"/>
                <a:gridCol w="1896840"/>
                <a:gridCol w="116172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Future Milestones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Forecast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Basic UI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24-04-2020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Merging, debugging, testing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24-04-2020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03-05-2020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DD7FBF-6783-4063-AD3D-CEC190BAFC2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5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Implementing of Architecture of application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Completing the design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Plans for future Reporting Period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F69779-E2BB-4E83-AACD-4B772CBDF14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46400" y="2906640"/>
            <a:ext cx="8229240" cy="5828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Thanks for attention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E90B9F-C265-4277-BCD5-3C1B308027B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Evgeny Philippov</dc:creator>
  <dc:description/>
  <dc:language>en-US</dc:language>
  <cp:lastModifiedBy/>
  <dcterms:modified xsi:type="dcterms:W3CDTF">2020-04-24T13:10:13Z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