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Default Extension="pdf" ContentType="application/pdf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3" r:id="rId21"/>
    <p:sldId id="275" r:id="rId22"/>
    <p:sldId id="276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7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>
    <p:restoredLeft sz="12753" autoAdjust="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AEE03750-AB92-694C-9267-0EC3862E6B14}" type="datetimeFigureOut">
              <a:rPr lang="en-US" smtClean="0"/>
              <a:pPr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df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df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df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df"/><Relationship Id="rId5" Type="http://schemas.openxmlformats.org/officeDocument/2006/relationships/image" Target="../media/image31.png"/><Relationship Id="rId6" Type="http://schemas.openxmlformats.org/officeDocument/2006/relationships/image" Target="../media/image32.pdf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d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df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CME 334 Project:</a:t>
            </a:r>
            <a:br>
              <a:rPr lang="en-US" dirty="0" smtClean="0"/>
            </a:br>
            <a:r>
              <a:rPr lang="en-US" dirty="0" smtClean="0"/>
              <a:t>Model </a:t>
            </a:r>
            <a:r>
              <a:rPr lang="en-US" dirty="0" smtClean="0"/>
              <a:t>Predictive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and Application to a </a:t>
            </a:r>
            <a:r>
              <a:rPr lang="en-US" dirty="0" err="1" smtClean="0"/>
              <a:t>Quadrotor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	</a:t>
            </a:r>
            <a:r>
              <a:rPr lang="en-US" dirty="0" err="1" smtClean="0"/>
              <a:t>Zouhair</a:t>
            </a:r>
            <a:r>
              <a:rPr lang="en-US" dirty="0" smtClean="0"/>
              <a:t> </a:t>
            </a:r>
            <a:r>
              <a:rPr lang="en-US" dirty="0" err="1" smtClean="0"/>
              <a:t>Mahboubi</a:t>
            </a:r>
            <a:r>
              <a:rPr lang="en-US" dirty="0" smtClean="0"/>
              <a:t> (11/2012)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CLOCQ: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3551"/>
            <a:ext cx="7716247" cy="44570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Without constraints:</a:t>
            </a:r>
          </a:p>
          <a:p>
            <a:pPr lvl="1"/>
            <a:r>
              <a:rPr lang="en-US" dirty="0" smtClean="0"/>
              <a:t>Collapses to discrete LQR</a:t>
            </a:r>
          </a:p>
          <a:p>
            <a:pPr lvl="1"/>
            <a:r>
              <a:rPr lang="en-US" dirty="0" smtClean="0"/>
              <a:t>Lots of existing work on stability, robustness, design methodology (to pick Q &amp; R)</a:t>
            </a:r>
          </a:p>
          <a:p>
            <a:r>
              <a:rPr lang="en-US" dirty="0" smtClean="0"/>
              <a:t>The final cost and set            are used to impose stability requirements</a:t>
            </a:r>
          </a:p>
          <a:p>
            <a:pPr lvl="1"/>
            <a:r>
              <a:rPr lang="en-US" dirty="0" smtClean="0"/>
              <a:t>Borelli et Al. use set-theory to obtain conditions for feasibility and stability</a:t>
            </a:r>
          </a:p>
          <a:p>
            <a:r>
              <a:rPr lang="en-US" dirty="0" smtClean="0"/>
              <a:t>Previous formulation is a regulator</a:t>
            </a:r>
          </a:p>
          <a:p>
            <a:pPr lvl="1"/>
            <a:r>
              <a:rPr lang="en-US" dirty="0" smtClean="0"/>
              <a:t>Can be easily expanded to the tracker problem</a:t>
            </a:r>
          </a:p>
          <a:p>
            <a:pPr lvl="1"/>
            <a:r>
              <a:rPr lang="en-US" dirty="0" smtClean="0"/>
              <a:t>i.e. drive a desired output </a:t>
            </a:r>
            <a:r>
              <a:rPr lang="en-US" dirty="0" err="1" smtClean="0"/>
              <a:t>y</a:t>
            </a:r>
            <a:r>
              <a:rPr lang="en-US" dirty="0" smtClean="0"/>
              <a:t> to </a:t>
            </a:r>
            <a:r>
              <a:rPr lang="en-US" dirty="0" err="1" smtClean="0"/>
              <a:t>yref</a:t>
            </a:r>
            <a:r>
              <a:rPr lang="en-US" dirty="0" smtClean="0"/>
              <a:t> instead of </a:t>
            </a:r>
            <a:r>
              <a:rPr lang="en-US" dirty="0" err="1" smtClean="0"/>
              <a:t>x</a:t>
            </a:r>
            <a:r>
              <a:rPr lang="en-US" dirty="0" smtClean="0"/>
              <a:t> to 0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158233" y="3498174"/>
            <a:ext cx="627695" cy="253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CLOCQ: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Offline solution to constrained problem:</a:t>
            </a:r>
          </a:p>
          <a:p>
            <a:pPr lvl="1"/>
            <a:r>
              <a:rPr lang="en-US" dirty="0" smtClean="0"/>
              <a:t>The optimization problem is a multi-parametric QP</a:t>
            </a:r>
          </a:p>
          <a:p>
            <a:pPr lvl="1"/>
            <a:r>
              <a:rPr lang="en-US" dirty="0" smtClean="0"/>
              <a:t>Solution is piece-wise affine in </a:t>
            </a:r>
            <a:r>
              <a:rPr lang="en-US" dirty="0" err="1" smtClean="0"/>
              <a:t>polyhedra</a:t>
            </a:r>
            <a:r>
              <a:rPr lang="en-US" dirty="0" smtClean="0"/>
              <a:t> regions of </a:t>
            </a:r>
            <a:r>
              <a:rPr lang="en-US" dirty="0" err="1" smtClean="0"/>
              <a:t>x</a:t>
            </a:r>
            <a:endParaRPr lang="en-US" dirty="0" smtClean="0"/>
          </a:p>
          <a:p>
            <a:pPr lvl="2"/>
            <a:r>
              <a:rPr lang="en-US" dirty="0" smtClean="0"/>
              <a:t>Compare to linear in </a:t>
            </a:r>
            <a:r>
              <a:rPr lang="en-US" dirty="0" err="1" smtClean="0"/>
              <a:t>x</a:t>
            </a:r>
            <a:r>
              <a:rPr lang="en-US" dirty="0" smtClean="0"/>
              <a:t> for discrete LQR</a:t>
            </a:r>
          </a:p>
          <a:p>
            <a:pPr lvl="1"/>
            <a:r>
              <a:rPr lang="en-US" dirty="0" smtClean="0"/>
              <a:t>Unfortunately this has some limitations:</a:t>
            </a:r>
          </a:p>
          <a:p>
            <a:pPr lvl="2"/>
            <a:r>
              <a:rPr lang="en-US" dirty="0" err="1" smtClean="0"/>
              <a:t>Polyhedra</a:t>
            </a:r>
            <a:r>
              <a:rPr lang="en-US" dirty="0" smtClean="0"/>
              <a:t> regions are exponential with number of constraints and horizon length</a:t>
            </a:r>
          </a:p>
          <a:p>
            <a:pPr lvl="2"/>
            <a:r>
              <a:rPr lang="en-US" dirty="0" smtClean="0"/>
              <a:t>Only works for the regulator problem</a:t>
            </a:r>
          </a:p>
          <a:p>
            <a:r>
              <a:rPr lang="en-US" dirty="0" smtClean="0"/>
              <a:t> Online solution possible but depends on:</a:t>
            </a:r>
          </a:p>
          <a:p>
            <a:pPr lvl="1"/>
            <a:r>
              <a:rPr lang="en-US" dirty="0" smtClean="0"/>
              <a:t>Required control rate and available computational power</a:t>
            </a:r>
          </a:p>
          <a:p>
            <a:pPr lvl="1"/>
            <a:r>
              <a:rPr lang="en-US" dirty="0" smtClean="0"/>
              <a:t>Planning and re-planning horizons</a:t>
            </a:r>
          </a:p>
          <a:p>
            <a:pPr lvl="1"/>
            <a:r>
              <a:rPr lang="en-US" dirty="0" smtClean="0"/>
              <a:t>Number of states, control inputs, constraints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Quadrotor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interest by research community</a:t>
            </a:r>
          </a:p>
          <a:p>
            <a:r>
              <a:rPr lang="en-US" dirty="0" smtClean="0"/>
              <a:t>Applications as </a:t>
            </a:r>
            <a:r>
              <a:rPr lang="en-US" dirty="0" err="1" smtClean="0"/>
              <a:t>UAVs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Power lines, oil rigs or wind turbine inspection</a:t>
            </a:r>
          </a:p>
          <a:p>
            <a:pPr lvl="1"/>
            <a:r>
              <a:rPr lang="en-US" dirty="0" smtClean="0"/>
              <a:t>Border patrol, perimeter search, surveillance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7997" y="3866955"/>
            <a:ext cx="3799718" cy="261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Quadrotor</a:t>
            </a:r>
            <a:r>
              <a:rPr lang="en-US" dirty="0" smtClean="0"/>
              <a:t> &amp; MPC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Three options:</a:t>
            </a:r>
          </a:p>
          <a:p>
            <a:pPr lvl="1"/>
            <a:r>
              <a:rPr lang="en-US" dirty="0" err="1" smtClean="0"/>
              <a:t>monolothic</a:t>
            </a:r>
            <a:r>
              <a:rPr lang="en-US" dirty="0" smtClean="0"/>
              <a:t> MPC to find thrust commands to get to a desired position. Fast dynamics and requires long horizon)</a:t>
            </a:r>
          </a:p>
          <a:p>
            <a:pPr lvl="1"/>
            <a:r>
              <a:rPr lang="en-US" dirty="0" smtClean="0"/>
              <a:t>MPC for high-level trajectory planning and leave inner loop control to classical controller. Slow dynamics, but requires longer horizon.</a:t>
            </a:r>
          </a:p>
          <a:p>
            <a:pPr lvl="1"/>
            <a:r>
              <a:rPr lang="en-US" dirty="0" smtClean="0"/>
              <a:t>MPC for inner-loop control and classical controller for outer loop. Fast dynamics, but requires shorter horizon. </a:t>
            </a:r>
          </a:p>
          <a:p>
            <a:r>
              <a:rPr lang="en-US" dirty="0" smtClean="0"/>
              <a:t>Interested in the last one:</a:t>
            </a:r>
          </a:p>
          <a:p>
            <a:pPr lvl="1"/>
            <a:r>
              <a:rPr lang="en-US" dirty="0" smtClean="0"/>
              <a:t>The complex dynamics that need to be handled are those of the inner loop (actuator saturation, control allocation, etc.)</a:t>
            </a:r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linearities</a:t>
            </a:r>
            <a:r>
              <a:rPr lang="en-US" dirty="0" smtClean="0"/>
              <a:t> in outer loops are easier to handle if the inner loop is well behaved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of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Focusing on 2 DOF, pitch and vertical axis</a:t>
            </a:r>
          </a:p>
          <a:p>
            <a:r>
              <a:rPr lang="en-US" dirty="0" smtClean="0"/>
              <a:t>The goal is to achieve inertial lateral and vertical forces </a:t>
            </a:r>
            <a:r>
              <a:rPr lang="en-US" dirty="0" err="1" smtClean="0"/>
              <a:t>Fx</a:t>
            </a:r>
            <a:r>
              <a:rPr lang="en-US" dirty="0" smtClean="0"/>
              <a:t>, </a:t>
            </a:r>
            <a:r>
              <a:rPr lang="en-US" dirty="0" err="1" smtClean="0"/>
              <a:t>Fz</a:t>
            </a:r>
            <a:r>
              <a:rPr lang="en-US" dirty="0" smtClean="0"/>
              <a:t> (commanded by a position/velocity controller)</a:t>
            </a:r>
          </a:p>
          <a:p>
            <a:r>
              <a:rPr lang="en-US" dirty="0" smtClean="0"/>
              <a:t>EOM are: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432745" y="3933930"/>
            <a:ext cx="8207713" cy="18951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‘Classical’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as a benchmark a classical PID controller:</a:t>
            </a:r>
          </a:p>
          <a:p>
            <a:pPr lvl="1"/>
            <a:r>
              <a:rPr lang="en-US" dirty="0" smtClean="0"/>
              <a:t>Successive loop PID controller:</a:t>
            </a:r>
          </a:p>
          <a:p>
            <a:pPr lvl="2"/>
            <a:r>
              <a:rPr lang="en-US" dirty="0" smtClean="0"/>
              <a:t>Given </a:t>
            </a:r>
            <a:r>
              <a:rPr lang="en-US" dirty="0" err="1" smtClean="0"/>
              <a:t>Fx</a:t>
            </a:r>
            <a:r>
              <a:rPr lang="en-US" dirty="0" smtClean="0"/>
              <a:t> command, synthesize pitch command</a:t>
            </a:r>
          </a:p>
          <a:p>
            <a:pPr lvl="2"/>
            <a:r>
              <a:rPr lang="en-US" dirty="0" smtClean="0"/>
              <a:t>Run pitch controller, synthesize My command</a:t>
            </a:r>
          </a:p>
          <a:p>
            <a:pPr lvl="2"/>
            <a:r>
              <a:rPr lang="en-US" dirty="0" smtClean="0"/>
              <a:t>Solve control allocation problem with (</a:t>
            </a:r>
            <a:r>
              <a:rPr lang="en-US" dirty="0" err="1" smtClean="0"/>
              <a:t>Fz</a:t>
            </a:r>
            <a:r>
              <a:rPr lang="en-US" dirty="0" smtClean="0"/>
              <a:t>, My) to find required controls</a:t>
            </a:r>
          </a:p>
          <a:p>
            <a:pPr lvl="3"/>
            <a:r>
              <a:rPr lang="en-US" dirty="0" smtClean="0"/>
              <a:t>Note that this can be posed as an optimization problem as well, but is relatively ‘trivial’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&amp; Mouse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mouse that’s easy to catch</a:t>
            </a:r>
          </a:p>
          <a:p>
            <a:r>
              <a:rPr lang="en-US" dirty="0" smtClean="0"/>
              <a:t>Teach the cat how to catch it</a:t>
            </a:r>
          </a:p>
          <a:p>
            <a:r>
              <a:rPr lang="en-US" dirty="0" smtClean="0"/>
              <a:t>Make the mouse harder to catch</a:t>
            </a:r>
          </a:p>
          <a:p>
            <a:r>
              <a:rPr lang="en-US" dirty="0" smtClean="0"/>
              <a:t>Teach the cat a new trick</a:t>
            </a:r>
          </a:p>
          <a:p>
            <a:r>
              <a:rPr lang="en-US" dirty="0" smtClean="0"/>
              <a:t>Repeat until the mouse is the desired problem and the cat is the solution </a:t>
            </a:r>
            <a:r>
              <a:rPr lang="en-US" dirty="0" err="1" smtClean="0">
                <a:sym typeface="Wingdings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MPC has perfect knowledge of the model</a:t>
            </a:r>
          </a:p>
          <a:p>
            <a:pPr lvl="1"/>
            <a:r>
              <a:rPr lang="en-US" dirty="0" smtClean="0"/>
              <a:t>Should be able to solve the optimization problem once</a:t>
            </a:r>
          </a:p>
          <a:p>
            <a:pPr lvl="1"/>
            <a:r>
              <a:rPr lang="en-US" dirty="0" smtClean="0"/>
              <a:t>And then apply the solution in a feed-forward manner</a:t>
            </a:r>
          </a:p>
          <a:p>
            <a:r>
              <a:rPr lang="en-US" dirty="0" smtClean="0"/>
              <a:t>The solution should compare to the discrete LQR in the absence of constraints</a:t>
            </a:r>
          </a:p>
          <a:p>
            <a:r>
              <a:rPr lang="en-US" dirty="0" smtClean="0"/>
              <a:t>This was mostly to verify that the problem formulation and solver worked as expected</a:t>
            </a:r>
          </a:p>
          <a:p>
            <a:r>
              <a:rPr lang="en-US" dirty="0" smtClean="0"/>
              <a:t>A lot of the work was to setup the framework…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#1</a:t>
            </a:r>
            <a:endParaRPr lang="en-US" dirty="0"/>
          </a:p>
        </p:txBody>
      </p:sp>
      <p:pic>
        <p:nvPicPr>
          <p:cNvPr id="4" name="Content Placeholder 3" descr="Fz_1G_Fx_3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13" r="-713"/>
          <a:stretch>
            <a:fillRect/>
          </a:stretch>
        </p:blipFill>
        <p:spPr>
          <a:xfrm>
            <a:off x="-95015" y="1074154"/>
            <a:ext cx="9353804" cy="55413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3613" cy="868362"/>
          </a:xfrm>
        </p:spPr>
        <p:txBody>
          <a:bodyPr/>
          <a:lstStyle/>
          <a:p>
            <a:r>
              <a:rPr lang="en-US" dirty="0" smtClean="0"/>
              <a:t>Game #1</a:t>
            </a:r>
            <a:endParaRPr lang="en-US" dirty="0"/>
          </a:p>
        </p:txBody>
      </p:sp>
      <p:pic>
        <p:nvPicPr>
          <p:cNvPr id="4" name="Content Placeholder 3" descr="Fz_1.2G_Fx_15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13" r="-713"/>
          <a:stretch>
            <a:fillRect/>
          </a:stretch>
        </p:blipFill>
        <p:spPr>
          <a:xfrm>
            <a:off x="-44226" y="868362"/>
            <a:ext cx="9232922" cy="56523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Literature Review</a:t>
            </a:r>
          </a:p>
          <a:p>
            <a:r>
              <a:rPr lang="en-US" dirty="0" err="1" smtClean="0"/>
              <a:t>Quadrotor</a:t>
            </a:r>
            <a:endParaRPr lang="en-US" dirty="0" smtClean="0"/>
          </a:p>
          <a:p>
            <a:pPr lvl="1"/>
            <a:r>
              <a:rPr lang="en-US" dirty="0" smtClean="0"/>
              <a:t>Equations of Motion</a:t>
            </a:r>
          </a:p>
          <a:p>
            <a:pPr lvl="1"/>
            <a:r>
              <a:rPr lang="en-US" dirty="0" smtClean="0"/>
              <a:t>Problem Formulation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Cat &amp; mouse investigation approach</a:t>
            </a:r>
          </a:p>
          <a:p>
            <a:pPr lvl="1"/>
            <a:r>
              <a:rPr lang="en-US" dirty="0" smtClean="0"/>
              <a:t>Comparison with PID and discrete LQR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disturbance My to the system:</a:t>
            </a:r>
          </a:p>
          <a:p>
            <a:pPr lvl="1"/>
            <a:r>
              <a:rPr lang="en-US" dirty="0" smtClean="0"/>
              <a:t>Feed-forward diverges</a:t>
            </a:r>
          </a:p>
          <a:p>
            <a:r>
              <a:rPr lang="en-US" dirty="0" smtClean="0"/>
              <a:t>How does one handle disturbances in MPC framework?</a:t>
            </a:r>
          </a:p>
          <a:p>
            <a:pPr lvl="1"/>
            <a:r>
              <a:rPr lang="en-US" dirty="0" smtClean="0"/>
              <a:t>Literature review turned out two options:</a:t>
            </a:r>
          </a:p>
          <a:p>
            <a:pPr lvl="2"/>
            <a:r>
              <a:rPr lang="en-US" dirty="0" smtClean="0"/>
              <a:t>Augment state with an integrator (not ideal…)</a:t>
            </a:r>
          </a:p>
          <a:p>
            <a:pPr lvl="2"/>
            <a:r>
              <a:rPr lang="en-US" dirty="0" smtClean="0"/>
              <a:t>Synthesize a disturbance estimator and include disturbance in dynamics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2324036" y="5162829"/>
            <a:ext cx="5011385" cy="500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#2</a:t>
            </a:r>
            <a:endParaRPr lang="en-US" dirty="0"/>
          </a:p>
        </p:txBody>
      </p:sp>
      <p:pic>
        <p:nvPicPr>
          <p:cNvPr id="4" name="Content Placeholder 3" descr="fig1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074" b="-2074"/>
          <a:stretch>
            <a:fillRect/>
          </a:stretch>
        </p:blipFill>
        <p:spPr>
          <a:xfrm>
            <a:off x="0" y="1175787"/>
            <a:ext cx="9144000" cy="54416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#2</a:t>
            </a:r>
            <a:endParaRPr lang="en-US" dirty="0"/>
          </a:p>
        </p:txBody>
      </p:sp>
      <p:pic>
        <p:nvPicPr>
          <p:cNvPr id="4" name="Content Placeholder 3" descr="fig2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074" b="-2074"/>
          <a:stretch>
            <a:fillRect/>
          </a:stretch>
        </p:blipFill>
        <p:spPr>
          <a:xfrm>
            <a:off x="0" y="1371601"/>
            <a:ext cx="9144000" cy="52121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4913"/>
            <a:ext cx="7313613" cy="40560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Include a stabilizing final set constraint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Include more dynamics:</a:t>
            </a:r>
          </a:p>
          <a:p>
            <a:pPr lvl="1"/>
            <a:r>
              <a:rPr lang="en-US" dirty="0" smtClean="0"/>
              <a:t>So far we ignored actuator dynamics. These are pretty important and performance is very bad if not accounted for;  but to take them into account we introduce a lot of states: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The increase in the number of states slows things down…</a:t>
            </a:r>
          </a:p>
          <a:p>
            <a:pPr lvl="1"/>
            <a:r>
              <a:rPr lang="en-US" dirty="0" smtClean="0"/>
              <a:t>Fortunately, reformulating the problem allows for an amazing simplification 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1722769" y="2078381"/>
            <a:ext cx="3079055" cy="288662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1722769" y="3842235"/>
            <a:ext cx="3129601" cy="3912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3824687" y="5169419"/>
            <a:ext cx="4685916" cy="153061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537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#3</a:t>
            </a:r>
            <a:endParaRPr lang="en-US" dirty="0"/>
          </a:p>
        </p:txBody>
      </p:sp>
      <p:pic>
        <p:nvPicPr>
          <p:cNvPr id="4" name="Content Placeholder 3" descr="mpc_withdelay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074" b="-2074"/>
          <a:stretch>
            <a:fillRect/>
          </a:stretch>
        </p:blipFill>
        <p:spPr>
          <a:xfrm>
            <a:off x="-4004" y="1067836"/>
            <a:ext cx="9148726" cy="5522415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#4-5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can handle more states:</a:t>
            </a:r>
          </a:p>
          <a:p>
            <a:pPr lvl="1"/>
            <a:r>
              <a:rPr lang="en-US" dirty="0" smtClean="0"/>
              <a:t>Include even more dynamics (velocity-pitch interaction)</a:t>
            </a:r>
          </a:p>
          <a:p>
            <a:pPr lvl="1"/>
            <a:r>
              <a:rPr lang="en-US" dirty="0" smtClean="0"/>
              <a:t>Add additional axes (roll-</a:t>
            </a:r>
            <a:r>
              <a:rPr lang="en-US" dirty="0" err="1" smtClean="0"/>
              <a:t>Fy</a:t>
            </a:r>
            <a:r>
              <a:rPr lang="en-US" dirty="0" smtClean="0"/>
              <a:t> and yaw-</a:t>
            </a:r>
            <a:r>
              <a:rPr lang="en-US" dirty="0" err="1" smtClean="0"/>
              <a:t>Mz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We expect to still have the same problem to solve, which is promising!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#4-5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 it as fast as possible</a:t>
            </a:r>
          </a:p>
          <a:p>
            <a:pPr lvl="1"/>
            <a:r>
              <a:rPr lang="en-US" dirty="0" smtClean="0"/>
              <a:t>Look into ‘inexact’ and fast solvers tailored for MPC</a:t>
            </a:r>
          </a:p>
          <a:p>
            <a:pPr lvl="2"/>
            <a:r>
              <a:rPr lang="en-US" dirty="0" smtClean="0"/>
              <a:t>Work by </a:t>
            </a:r>
            <a:r>
              <a:rPr lang="en-US" dirty="0" err="1" smtClean="0"/>
              <a:t>Y.Wang</a:t>
            </a:r>
            <a:r>
              <a:rPr lang="en-US" dirty="0" smtClean="0"/>
              <a:t> and </a:t>
            </a:r>
            <a:r>
              <a:rPr lang="en-US" dirty="0" err="1" smtClean="0"/>
              <a:t>S.Boyd</a:t>
            </a:r>
            <a:r>
              <a:rPr lang="en-US" dirty="0" smtClean="0"/>
              <a:t> might be relevant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Investigate the trade-off between performance and computational delay </a:t>
            </a:r>
            <a:r>
              <a:rPr lang="en-US" dirty="0" err="1" smtClean="0"/>
              <a:t>w.r.t</a:t>
            </a:r>
            <a:r>
              <a:rPr lang="en-US" dirty="0" smtClean="0"/>
              <a:t>. changes in control rate, planning and re-planning horizon lengths, number of constraints, move-blocking, etc.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Can this be done online? </a:t>
            </a:r>
          </a:p>
          <a:p>
            <a:pPr lvl="1"/>
            <a:r>
              <a:rPr lang="en-US" dirty="0" smtClean="0"/>
              <a:t>If not with a CPU, what about FPGA or other parallel architectures?</a:t>
            </a:r>
          </a:p>
          <a:p>
            <a:pPr lvl="1"/>
            <a:r>
              <a:rPr lang="en-US" dirty="0" smtClean="0"/>
              <a:t>If not, how much speed-up are we missing?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#4-5</a:t>
            </a:r>
            <a:endParaRPr lang="en-US" dirty="0"/>
          </a:p>
        </p:txBody>
      </p:sp>
      <p:pic>
        <p:nvPicPr>
          <p:cNvPr id="4" name="Content Placeholder 3" descr="fast_mpc_u0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895" b="-2895"/>
          <a:stretch>
            <a:fillRect/>
          </a:stretch>
        </p:blipFill>
        <p:spPr>
          <a:xfrm>
            <a:off x="0" y="1270031"/>
            <a:ext cx="9144000" cy="5587969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#4-5</a:t>
            </a:r>
            <a:endParaRPr lang="en-US" dirty="0"/>
          </a:p>
        </p:txBody>
      </p:sp>
      <p:pic>
        <p:nvPicPr>
          <p:cNvPr id="4" name="Content Placeholder 3" descr="fast_mpc_u2.png"/>
          <p:cNvPicPr>
            <a:picLocks noGrp="1" noChangeAspect="1"/>
          </p:cNvPicPr>
          <p:nvPr>
            <p:ph idx="1"/>
          </p:nvPr>
        </p:nvPicPr>
        <p:blipFill>
          <a:blip r:embed="rId2"/>
          <a:srcRect t="-3034" b="-3034"/>
          <a:stretch>
            <a:fillRect/>
          </a:stretch>
        </p:blipFill>
        <p:spPr>
          <a:xfrm>
            <a:off x="-19332" y="1378279"/>
            <a:ext cx="9218791" cy="5392536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50343"/>
            <a:ext cx="7563645" cy="44250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Fast MPC implementation from Wang/Boyd does not handle tracker case:</a:t>
            </a:r>
          </a:p>
          <a:p>
            <a:pPr lvl="1"/>
            <a:r>
              <a:rPr lang="en-US" dirty="0" smtClean="0"/>
              <a:t>Expanded implementation of the code.</a:t>
            </a:r>
          </a:p>
          <a:p>
            <a:pPr lvl="2"/>
            <a:r>
              <a:rPr lang="en-US" dirty="0" smtClean="0"/>
              <a:t>takes about 10ms on PC</a:t>
            </a:r>
          </a:p>
          <a:p>
            <a:pPr lvl="1"/>
            <a:r>
              <a:rPr lang="en-US" dirty="0" smtClean="0"/>
              <a:t>Formulation in Wang/Boyd requires a</a:t>
            </a:r>
            <a:r>
              <a:rPr lang="en-US" dirty="0" smtClean="0"/>
              <a:t> full</a:t>
            </a:r>
            <a:r>
              <a:rPr lang="en-US" dirty="0" smtClean="0"/>
              <a:t>-rank hessian</a:t>
            </a:r>
          </a:p>
          <a:p>
            <a:pPr lvl="2"/>
            <a:r>
              <a:rPr lang="en-US" dirty="0" smtClean="0"/>
              <a:t>Discuss implications…</a:t>
            </a:r>
          </a:p>
          <a:p>
            <a:r>
              <a:rPr lang="en-US" dirty="0" smtClean="0"/>
              <a:t>Literature indicates that people are using </a:t>
            </a:r>
            <a:r>
              <a:rPr lang="en-US" dirty="0" err="1" smtClean="0"/>
              <a:t>FPGAs</a:t>
            </a:r>
            <a:r>
              <a:rPr lang="en-US" dirty="0" smtClean="0"/>
              <a:t> to speed-up MPC problems; </a:t>
            </a:r>
          </a:p>
          <a:p>
            <a:pPr lvl="1"/>
            <a:r>
              <a:rPr lang="en-US" dirty="0" smtClean="0"/>
              <a:t>Seems like the computation power is there; </a:t>
            </a:r>
            <a:endParaRPr lang="en-US" dirty="0" smtClean="0"/>
          </a:p>
          <a:p>
            <a:pPr lvl="1"/>
            <a:r>
              <a:rPr lang="en-US" dirty="0" smtClean="0"/>
              <a:t>Tomlin’s group at Berkeley has flown MPC online at 40Hz control rate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Predictive Control</a:t>
            </a:r>
          </a:p>
          <a:p>
            <a:pPr lvl="1"/>
            <a:r>
              <a:rPr lang="en-US" dirty="0" smtClean="0"/>
              <a:t>Subset of Optimal Control Theory</a:t>
            </a:r>
          </a:p>
          <a:p>
            <a:pPr lvl="1"/>
            <a:r>
              <a:rPr lang="en-US" dirty="0" smtClean="0"/>
              <a:t>Relies on model of dynamical system to control a plant</a:t>
            </a:r>
          </a:p>
          <a:p>
            <a:pPr lvl="1"/>
            <a:r>
              <a:rPr lang="en-US" dirty="0" smtClean="0"/>
              <a:t>Formulated as an optimization problem </a:t>
            </a:r>
          </a:p>
          <a:p>
            <a:pPr lvl="2"/>
            <a:r>
              <a:rPr lang="en-US" dirty="0" smtClean="0"/>
              <a:t>Objective is a function of the states and controls</a:t>
            </a:r>
          </a:p>
          <a:p>
            <a:pPr lvl="2"/>
            <a:r>
              <a:rPr lang="en-US" dirty="0" smtClean="0"/>
              <a:t>Constraints can be on both states and controls</a:t>
            </a:r>
          </a:p>
          <a:p>
            <a:pPr lvl="2"/>
            <a:r>
              <a:rPr lang="en-US" dirty="0" smtClean="0"/>
              <a:t>Design variables are the control inputs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Objective: J(x(0),U_0) = \overset{N-1}{\underset{k=0}{\Sigma}}(x^t_kQx_k + </a:t>
            </a:r>
            <a:r>
              <a:rPr lang="en-US" dirty="0" err="1" smtClean="0"/>
              <a:t>u^t_kRu_k</a:t>
            </a:r>
            <a:r>
              <a:rPr lang="en-US" dirty="0" smtClean="0"/>
              <a:t>) + </a:t>
            </a:r>
            <a:r>
              <a:rPr lang="en-US" dirty="0" err="1" smtClean="0"/>
              <a:t>x^t_NPx_N</a:t>
            </a:r>
            <a:endParaRPr lang="en-US" dirty="0" smtClean="0"/>
          </a:p>
          <a:p>
            <a:r>
              <a:rPr lang="en-US" dirty="0" smtClean="0"/>
              <a:t>Optimization: \</a:t>
            </a:r>
            <a:r>
              <a:rPr lang="en-US" dirty="0" err="1" smtClean="0"/>
              <a:t>begin{aligned</a:t>
            </a:r>
            <a:r>
              <a:rPr lang="en-US" dirty="0" smtClean="0"/>
              <a:t>}&amp; \underset{U_0}{\text{minimize}}&amp; &amp; J(x(0),U_0) \\&amp; \</a:t>
            </a:r>
            <a:r>
              <a:rPr lang="en-US" dirty="0" err="1" smtClean="0"/>
              <a:t>text{subject</a:t>
            </a:r>
            <a:r>
              <a:rPr lang="en-US" dirty="0" smtClean="0"/>
              <a:t> to}&amp; &amp; x(k+1) = </a:t>
            </a:r>
            <a:r>
              <a:rPr lang="en-US" dirty="0" err="1" smtClean="0"/>
              <a:t>Ax(k</a:t>
            </a:r>
            <a:r>
              <a:rPr lang="en-US" dirty="0" smtClean="0"/>
              <a:t>) + </a:t>
            </a:r>
            <a:r>
              <a:rPr lang="en-US" dirty="0" err="1" smtClean="0"/>
              <a:t>Bu(k</a:t>
            </a:r>
            <a:r>
              <a:rPr lang="en-US" dirty="0" smtClean="0"/>
              <a:t>)\ </a:t>
            </a:r>
            <a:r>
              <a:rPr lang="en-US" dirty="0" err="1" smtClean="0"/>
              <a:t>k</a:t>
            </a:r>
            <a:r>
              <a:rPr lang="en-US" dirty="0" smtClean="0"/>
              <a:t> = 1, \</a:t>
            </a:r>
            <a:r>
              <a:rPr lang="en-US" dirty="0" err="1" smtClean="0"/>
              <a:t>ldots</a:t>
            </a:r>
            <a:r>
              <a:rPr lang="en-US" dirty="0" smtClean="0"/>
              <a:t>, N-1 \\&amp; &amp; &amp; x_0 = x(0) \\&amp; &amp; &amp; </a:t>
            </a:r>
            <a:r>
              <a:rPr lang="en-US" dirty="0" err="1" smtClean="0"/>
              <a:t>x(N</a:t>
            </a:r>
            <a:r>
              <a:rPr lang="en-US" dirty="0" smtClean="0"/>
              <a:t>) \in \</a:t>
            </a:r>
            <a:r>
              <a:rPr lang="en-US" dirty="0" err="1" smtClean="0"/>
              <a:t>chi_{f</a:t>
            </a:r>
            <a:r>
              <a:rPr lang="en-US" dirty="0" smtClean="0"/>
              <a:t>} \\&amp; &amp; &amp; G X \le </a:t>
            </a:r>
            <a:r>
              <a:rPr lang="en-US" dirty="0" err="1" smtClean="0"/>
              <a:t>h</a:t>
            </a:r>
            <a:r>
              <a:rPr lang="en-US" dirty="0" smtClean="0"/>
              <a:t> \\&amp; &amp; &amp; F U \le </a:t>
            </a:r>
            <a:r>
              <a:rPr lang="en-US" dirty="0" err="1" smtClean="0"/>
              <a:t>e\end{aligned</a:t>
            </a:r>
            <a:r>
              <a:rPr lang="en-US" dirty="0" smtClean="0"/>
              <a:t>}</a:t>
            </a:r>
          </a:p>
          <a:p>
            <a:r>
              <a:rPr lang="en-US" dirty="0" smtClean="0"/>
              <a:t>EOM: \</a:t>
            </a:r>
            <a:r>
              <a:rPr lang="en-US" dirty="0" err="1" smtClean="0"/>
              <a:t>dot{x</a:t>
            </a:r>
            <a:r>
              <a:rPr lang="en-US" dirty="0" smtClean="0"/>
              <a:t>} = \left[\</a:t>
            </a:r>
            <a:r>
              <a:rPr lang="en-US" dirty="0" err="1" smtClean="0"/>
              <a:t>begin{array}{c</a:t>
            </a:r>
            <a:r>
              <a:rPr lang="en-US" dirty="0" smtClean="0"/>
              <a:t>}\dot{\theta} \\\</a:t>
            </a:r>
            <a:r>
              <a:rPr lang="en-US" dirty="0" err="1" smtClean="0"/>
              <a:t>dot{q}\end{array}\right</a:t>
            </a:r>
            <a:r>
              <a:rPr lang="en-US" dirty="0" smtClean="0"/>
              <a:t>] = \left[\begin{array}{cc}0 &amp; 1\\0 &amp; 0\end{array}\right]\left[\begin{array}{c}\theta \\</a:t>
            </a:r>
            <a:r>
              <a:rPr lang="en-US" dirty="0" err="1" smtClean="0"/>
              <a:t>q\end{array}\right</a:t>
            </a:r>
            <a:r>
              <a:rPr lang="en-US" dirty="0" smtClean="0"/>
              <a:t>] + \frac{1}{I_{yy}}\left[\begin{array}{cccc}0 &amp; 0 &amp; 0 &amp; 0\\d_1 &amp; d_2 &amp; d_3 &amp; d_4\end{array}\right]\left[\begin{array}{c}t_1 \\\ldots\\t_4\end{array}\right] \\\left[\</a:t>
            </a:r>
            <a:r>
              <a:rPr lang="en-US" dirty="0" err="1" smtClean="0"/>
              <a:t>begin{array}{c}F_{x,i</a:t>
            </a:r>
            <a:r>
              <a:rPr lang="en-US" dirty="0" smtClean="0"/>
              <a:t>} \\</a:t>
            </a:r>
            <a:r>
              <a:rPr lang="en-US" dirty="0" err="1" smtClean="0"/>
              <a:t>F_{z,i}\end{array}\right</a:t>
            </a:r>
            <a:r>
              <a:rPr lang="en-US" dirty="0" smtClean="0"/>
              <a:t>] = \left[\</a:t>
            </a:r>
            <a:r>
              <a:rPr lang="en-US" dirty="0" err="1" smtClean="0"/>
              <a:t>begin{array}{cc}\cos</a:t>
            </a:r>
            <a:r>
              <a:rPr lang="en-US" dirty="0" smtClean="0"/>
              <a:t> \theta &amp; -\sin \theta \\-\sin \theta &amp; -\</a:t>
            </a:r>
            <a:r>
              <a:rPr lang="en-US" dirty="0" err="1" smtClean="0"/>
              <a:t>cos</a:t>
            </a:r>
            <a:r>
              <a:rPr lang="en-US" dirty="0" smtClean="0"/>
              <a:t> \theta\end{array}\right]\left[\begin{array}{c}0 \\\Sigma </a:t>
            </a:r>
            <a:r>
              <a:rPr lang="en-US" dirty="0" err="1" smtClean="0"/>
              <a:t>t_i\end{array}\right</a:t>
            </a:r>
            <a:r>
              <a:rPr lang="en-US" dirty="0" smtClean="0"/>
              <a:t>]</a:t>
            </a:r>
          </a:p>
          <a:p>
            <a:r>
              <a:rPr lang="en-US" dirty="0" smtClean="0"/>
              <a:t>Final Set constraint: </a:t>
            </a:r>
            <a:r>
              <a:rPr lang="en-US" dirty="0" err="1" smtClean="0"/>
              <a:t>x_N</a:t>
            </a:r>
            <a:r>
              <a:rPr lang="en-US" dirty="0" smtClean="0"/>
              <a:t> = </a:t>
            </a:r>
            <a:r>
              <a:rPr lang="en-US" dirty="0" err="1" smtClean="0"/>
              <a:t>Ax_N</a:t>
            </a:r>
            <a:r>
              <a:rPr lang="en-US" dirty="0" smtClean="0"/>
              <a:t> + Bu_{N-1} + </a:t>
            </a:r>
            <a:r>
              <a:rPr lang="en-US" dirty="0" err="1" smtClean="0"/>
              <a:t>B_d</a:t>
            </a:r>
            <a:r>
              <a:rPr lang="en-US" dirty="0" smtClean="0"/>
              <a:t> \</a:t>
            </a:r>
            <a:r>
              <a:rPr lang="en-US" dirty="0" err="1" smtClean="0"/>
              <a:t>hat{M}_{yd</a:t>
            </a:r>
            <a:r>
              <a:rPr lang="en-US" dirty="0" smtClean="0"/>
              <a:t>}\\</a:t>
            </a:r>
          </a:p>
          <a:p>
            <a:r>
              <a:rPr lang="en-US" dirty="0" smtClean="0"/>
              <a:t>Disturbance: x_{k+1} = </a:t>
            </a:r>
            <a:r>
              <a:rPr lang="en-US" dirty="0" err="1" smtClean="0"/>
              <a:t>Ax_{k</a:t>
            </a:r>
            <a:r>
              <a:rPr lang="en-US" dirty="0" smtClean="0"/>
              <a:t>} + </a:t>
            </a:r>
            <a:r>
              <a:rPr lang="en-US" dirty="0" err="1" smtClean="0"/>
              <a:t>Bu_{k</a:t>
            </a:r>
            <a:r>
              <a:rPr lang="en-US" dirty="0" smtClean="0"/>
              <a:t>} + </a:t>
            </a:r>
            <a:r>
              <a:rPr lang="en-US" dirty="0" err="1" smtClean="0"/>
              <a:t>B_d</a:t>
            </a:r>
            <a:r>
              <a:rPr lang="en-US" dirty="0" smtClean="0"/>
              <a:t> \</a:t>
            </a:r>
            <a:r>
              <a:rPr lang="en-US" dirty="0" err="1" smtClean="0"/>
              <a:t>hat{M}_{yd</a:t>
            </a:r>
            <a:r>
              <a:rPr lang="en-US" dirty="0" smtClean="0"/>
              <a:t>}\\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Achieves optimal objective</a:t>
            </a:r>
          </a:p>
          <a:p>
            <a:r>
              <a:rPr lang="en-US" dirty="0" smtClean="0"/>
              <a:t>Can deal with complex dynamical systems</a:t>
            </a:r>
          </a:p>
          <a:p>
            <a:pPr lvl="1"/>
            <a:r>
              <a:rPr lang="en-US" dirty="0" smtClean="0"/>
              <a:t>Including non-linear dynamics</a:t>
            </a:r>
          </a:p>
          <a:p>
            <a:r>
              <a:rPr lang="en-US" dirty="0" smtClean="0"/>
              <a:t>Can account for actuator saturation</a:t>
            </a:r>
          </a:p>
          <a:p>
            <a:r>
              <a:rPr lang="en-US" dirty="0" smtClean="0"/>
              <a:t>Can provide ‘envelope’ protection through state constraints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the solution of an optimization problem</a:t>
            </a:r>
          </a:p>
          <a:p>
            <a:pPr lvl="1"/>
            <a:r>
              <a:rPr lang="en-US" dirty="0" smtClean="0"/>
              <a:t>Feasibility? Convergence? Speed?</a:t>
            </a:r>
          </a:p>
          <a:p>
            <a:pPr lvl="1"/>
            <a:r>
              <a:rPr lang="en-US" dirty="0" smtClean="0"/>
              <a:t>Problem size can grow quickly</a:t>
            </a:r>
          </a:p>
          <a:p>
            <a:pPr lvl="2"/>
            <a:r>
              <a:rPr lang="en-US" dirty="0" smtClean="0"/>
              <a:t>Except for slow systems, or simplified models; online solution is difficult</a:t>
            </a:r>
          </a:p>
          <a:p>
            <a:r>
              <a:rPr lang="en-US" dirty="0" smtClean="0"/>
              <a:t>Difficult to establish stability guarantees &amp; margins</a:t>
            </a:r>
          </a:p>
          <a:p>
            <a:pPr lvl="1"/>
            <a:r>
              <a:rPr lang="en-US" dirty="0" smtClean="0"/>
              <a:t>Lack of ‘classical’ damping, gain-phase margin metrics</a:t>
            </a:r>
          </a:p>
          <a:p>
            <a:pPr lvl="1"/>
            <a:r>
              <a:rPr lang="en-US" dirty="0" smtClean="0"/>
              <a:t>Robustness to model uncertainty?</a:t>
            </a:r>
          </a:p>
          <a:p>
            <a:pPr lvl="1"/>
            <a:r>
              <a:rPr lang="en-US" dirty="0" smtClean="0"/>
              <a:t>Disturbance rejection?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Predictive Control for linear and hybrid systems; F. </a:t>
            </a:r>
            <a:r>
              <a:rPr lang="en-US" dirty="0" err="1" smtClean="0"/>
              <a:t>Borrelli</a:t>
            </a:r>
            <a:r>
              <a:rPr lang="en-US" dirty="0" smtClean="0"/>
              <a:t>, A. </a:t>
            </a:r>
            <a:r>
              <a:rPr lang="en-US" dirty="0" err="1" smtClean="0"/>
              <a:t>Bemporad</a:t>
            </a:r>
            <a:r>
              <a:rPr lang="en-US" dirty="0" smtClean="0"/>
              <a:t>, M. </a:t>
            </a:r>
            <a:r>
              <a:rPr lang="en-US" dirty="0" err="1" smtClean="0"/>
              <a:t>Morari</a:t>
            </a:r>
            <a:r>
              <a:rPr lang="en-US" dirty="0" smtClean="0"/>
              <a:t>; 2012</a:t>
            </a:r>
          </a:p>
          <a:p>
            <a:r>
              <a:rPr lang="en-US" dirty="0" smtClean="0"/>
              <a:t>MPC: Review of Three Decades; J.H. Lee; 2011</a:t>
            </a:r>
          </a:p>
          <a:p>
            <a:r>
              <a:rPr lang="en-US" dirty="0" smtClean="0"/>
              <a:t>Robust MPC: A survey; </a:t>
            </a:r>
            <a:r>
              <a:rPr lang="en-US" dirty="0" err="1" smtClean="0"/>
              <a:t>Bemporad</a:t>
            </a:r>
            <a:r>
              <a:rPr lang="en-US" dirty="0" smtClean="0"/>
              <a:t> et Al.; 1999</a:t>
            </a:r>
          </a:p>
          <a:p>
            <a:r>
              <a:rPr lang="en-US" dirty="0" smtClean="0"/>
              <a:t>Constrained Optimal Attitude Control of a </a:t>
            </a:r>
            <a:r>
              <a:rPr lang="en-US" dirty="0" err="1" smtClean="0"/>
              <a:t>Quadrotor</a:t>
            </a:r>
            <a:r>
              <a:rPr lang="en-US" dirty="0" smtClean="0"/>
              <a:t>; </a:t>
            </a:r>
            <a:r>
              <a:rPr lang="en-US" dirty="0" err="1" smtClean="0"/>
              <a:t>K.Alexis</a:t>
            </a:r>
            <a:r>
              <a:rPr lang="en-US" dirty="0" smtClean="0"/>
              <a:t> et Al.; 2010</a:t>
            </a:r>
          </a:p>
          <a:p>
            <a:r>
              <a:rPr lang="en-US" dirty="0" smtClean="0"/>
              <a:t>State and Output Feedback Nonlinear MPC; R. </a:t>
            </a:r>
            <a:r>
              <a:rPr lang="en-US" dirty="0" err="1" smtClean="0"/>
              <a:t>Findeise</a:t>
            </a:r>
            <a:r>
              <a:rPr lang="en-US" dirty="0" smtClean="0"/>
              <a:t> et Al.; 2003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090" y="1605403"/>
            <a:ext cx="7526694" cy="4419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MPC is a success story in process industry</a:t>
            </a:r>
          </a:p>
          <a:p>
            <a:pPr lvl="1"/>
            <a:r>
              <a:rPr lang="en-US" dirty="0" smtClean="0"/>
              <a:t>Chemical plants have complex but slow dynamics</a:t>
            </a:r>
          </a:p>
          <a:p>
            <a:pPr lvl="2"/>
            <a:r>
              <a:rPr lang="en-US" dirty="0" smtClean="0"/>
              <a:t>i.e. more time to solve the optimization problem</a:t>
            </a:r>
          </a:p>
          <a:p>
            <a:r>
              <a:rPr lang="en-US" dirty="0" smtClean="0"/>
              <a:t>But generally, NMPC has a large computational complexity</a:t>
            </a:r>
          </a:p>
          <a:p>
            <a:pPr lvl="1"/>
            <a:r>
              <a:rPr lang="en-US" dirty="0" smtClean="0"/>
              <a:t>We will therefore focus on “Linear Quadratic Optimal Control”</a:t>
            </a:r>
          </a:p>
          <a:p>
            <a:pPr lvl="2"/>
            <a:r>
              <a:rPr lang="en-US" dirty="0" smtClean="0"/>
              <a:t>Convex quadratic objective function</a:t>
            </a:r>
          </a:p>
          <a:p>
            <a:pPr lvl="2"/>
            <a:r>
              <a:rPr lang="en-US" dirty="0" smtClean="0"/>
              <a:t>Linear dynamics and Convex linear constraints</a:t>
            </a:r>
          </a:p>
          <a:p>
            <a:r>
              <a:rPr lang="en-US" dirty="0" smtClean="0"/>
              <a:t>Fast MPC</a:t>
            </a:r>
          </a:p>
          <a:p>
            <a:pPr lvl="1"/>
            <a:r>
              <a:rPr lang="en-US" dirty="0" smtClean="0"/>
              <a:t>Existence of offline solutions to optimization problem</a:t>
            </a:r>
          </a:p>
          <a:p>
            <a:pPr lvl="1"/>
            <a:r>
              <a:rPr lang="en-US" dirty="0" smtClean="0"/>
              <a:t>Customized algorithms to exploit MPC structure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Review: </a:t>
            </a:r>
            <a:br>
              <a:rPr lang="en-US" dirty="0" smtClean="0"/>
            </a:br>
            <a:r>
              <a:rPr lang="en-US" dirty="0" smtClean="0"/>
              <a:t>Receding Horizon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21" y="1889247"/>
            <a:ext cx="7691963" cy="4271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Linear Quadratic Optimal Control (CLOQC)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 LTI dynamics </a:t>
            </a:r>
          </a:p>
          <a:p>
            <a:r>
              <a:rPr lang="en-US" dirty="0" smtClean="0"/>
              <a:t>Quadratic Objective Function</a:t>
            </a:r>
          </a:p>
          <a:p>
            <a:endParaRPr lang="en-US" dirty="0" smtClean="0"/>
          </a:p>
          <a:p>
            <a:r>
              <a:rPr lang="en-US" dirty="0" smtClean="0"/>
              <a:t>Convex Optimization problem:</a:t>
            </a: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1449559" y="4098522"/>
            <a:ext cx="6941674" cy="25549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1449559" y="2897102"/>
            <a:ext cx="6609049" cy="663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2768</TotalTime>
  <Words>1748</Words>
  <Application>Microsoft Macintosh PowerPoint</Application>
  <PresentationFormat>On-screen Show (4:3)</PresentationFormat>
  <Paragraphs>170</Paragraphs>
  <Slides>30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Inkwell</vt:lpstr>
      <vt:lpstr>CME 334 Project: Model Predictive Control</vt:lpstr>
      <vt:lpstr>Outline</vt:lpstr>
      <vt:lpstr>Introduction</vt:lpstr>
      <vt:lpstr>Motivation</vt:lpstr>
      <vt:lpstr>Drawbacks</vt:lpstr>
      <vt:lpstr>Literature Review</vt:lpstr>
      <vt:lpstr>Literature Review</vt:lpstr>
      <vt:lpstr>Literature Review:  Receding Horizon Control</vt:lpstr>
      <vt:lpstr>Constrained Linear Quadratic Optimal Control (CLOQC)</vt:lpstr>
      <vt:lpstr>CLOCQ: Observations</vt:lpstr>
      <vt:lpstr>CLOCQ: Solution</vt:lpstr>
      <vt:lpstr>Quadrotor</vt:lpstr>
      <vt:lpstr>Quadrotor &amp; MPC</vt:lpstr>
      <vt:lpstr>Equations of Motion</vt:lpstr>
      <vt:lpstr>‘Classical’ Controller</vt:lpstr>
      <vt:lpstr>Cat &amp; Mouse game</vt:lpstr>
      <vt:lpstr>Game #1</vt:lpstr>
      <vt:lpstr>Game #1</vt:lpstr>
      <vt:lpstr>Game #1</vt:lpstr>
      <vt:lpstr>Game #2</vt:lpstr>
      <vt:lpstr>Game #2</vt:lpstr>
      <vt:lpstr>Game #2</vt:lpstr>
      <vt:lpstr>Game #3</vt:lpstr>
      <vt:lpstr>Game #3</vt:lpstr>
      <vt:lpstr>Game #4-5</vt:lpstr>
      <vt:lpstr>Game #4-5</vt:lpstr>
      <vt:lpstr>Game #4-5</vt:lpstr>
      <vt:lpstr>Game #4-5</vt:lpstr>
      <vt:lpstr>Current Status</vt:lpstr>
      <vt:lpstr>Equations 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Predictive Control</dc:title>
  <dc:creator>zouhair mahboubi</dc:creator>
  <cp:lastModifiedBy>zouhair mahboubi</cp:lastModifiedBy>
  <cp:revision>21</cp:revision>
  <dcterms:created xsi:type="dcterms:W3CDTF">2012-11-27T19:17:34Z</dcterms:created>
  <dcterms:modified xsi:type="dcterms:W3CDTF">2012-11-29T03:56:28Z</dcterms:modified>
</cp:coreProperties>
</file>