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86" r:id="rId2"/>
    <p:sldId id="385" r:id="rId3"/>
    <p:sldId id="301" r:id="rId4"/>
    <p:sldId id="400" r:id="rId5"/>
    <p:sldId id="334" r:id="rId6"/>
    <p:sldId id="387" r:id="rId7"/>
    <p:sldId id="338" r:id="rId8"/>
    <p:sldId id="419" r:id="rId9"/>
    <p:sldId id="388" r:id="rId10"/>
    <p:sldId id="389" r:id="rId11"/>
    <p:sldId id="390" r:id="rId12"/>
    <p:sldId id="348" r:id="rId13"/>
    <p:sldId id="401" r:id="rId14"/>
    <p:sldId id="359" r:id="rId15"/>
    <p:sldId id="392" r:id="rId16"/>
    <p:sldId id="393" r:id="rId17"/>
    <p:sldId id="394" r:id="rId18"/>
    <p:sldId id="395" r:id="rId19"/>
    <p:sldId id="396" r:id="rId20"/>
    <p:sldId id="397" r:id="rId21"/>
    <p:sldId id="391" r:id="rId22"/>
    <p:sldId id="398" r:id="rId23"/>
    <p:sldId id="399" r:id="rId24"/>
    <p:sldId id="412" r:id="rId25"/>
    <p:sldId id="402" r:id="rId26"/>
    <p:sldId id="360" r:id="rId27"/>
    <p:sldId id="403" r:id="rId28"/>
    <p:sldId id="405" r:id="rId29"/>
    <p:sldId id="406" r:id="rId30"/>
    <p:sldId id="407" r:id="rId31"/>
    <p:sldId id="418" r:id="rId32"/>
    <p:sldId id="408" r:id="rId33"/>
    <p:sldId id="409" r:id="rId34"/>
    <p:sldId id="410" r:id="rId35"/>
    <p:sldId id="413" r:id="rId36"/>
    <p:sldId id="414" r:id="rId37"/>
    <p:sldId id="335" r:id="rId38"/>
    <p:sldId id="415" r:id="rId39"/>
    <p:sldId id="416" r:id="rId40"/>
    <p:sldId id="420" r:id="rId41"/>
    <p:sldId id="382" r:id="rId42"/>
    <p:sldId id="383" r:id="rId43"/>
    <p:sldId id="41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200"/>
    <a:srgbClr val="E7D7DB"/>
    <a:srgbClr val="DEA900"/>
    <a:srgbClr val="1A2E35"/>
    <a:srgbClr val="42A6B0"/>
    <a:srgbClr val="316857"/>
    <a:srgbClr val="58B6C0"/>
    <a:srgbClr val="D8DCE7"/>
    <a:srgbClr val="C44F00"/>
    <a:srgbClr val="F4FA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87799" autoAdjust="0"/>
  </p:normalViewPr>
  <p:slideViewPr>
    <p:cSldViewPr snapToGrid="0">
      <p:cViewPr varScale="1">
        <p:scale>
          <a:sx n="63" d="100"/>
          <a:sy n="63" d="100"/>
        </p:scale>
        <p:origin x="700" y="44"/>
      </p:cViewPr>
      <p:guideLst/>
    </p:cSldViewPr>
  </p:slideViewPr>
  <p:notesTextViewPr>
    <p:cViewPr>
      <p:scale>
        <a:sx n="1" d="1"/>
        <a:sy n="1" d="1"/>
      </p:scale>
      <p:origin x="0" y="0"/>
    </p:cViewPr>
  </p:notesTextViewPr>
  <p:notesViewPr>
    <p:cSldViewPr snapToGrid="0">
      <p:cViewPr varScale="1">
        <p:scale>
          <a:sx n="68" d="100"/>
          <a:sy n="68" d="100"/>
        </p:scale>
        <p:origin x="3101"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8B127-D891-4F53-BB5D-88CDB6643A3F}" type="doc">
      <dgm:prSet loTypeId="urn:microsoft.com/office/officeart/2008/layout/HorizontalMultiLevelHierarchy" loCatId="hierarchy" qsTypeId="urn:microsoft.com/office/officeart/2005/8/quickstyle/3d2" qsCatId="3D" csTypeId="urn:microsoft.com/office/officeart/2005/8/colors/accent1_1" csCatId="accent1" phldr="1"/>
      <dgm:spPr/>
      <dgm:t>
        <a:bodyPr/>
        <a:lstStyle/>
        <a:p>
          <a:endParaRPr lang="en-US"/>
        </a:p>
      </dgm:t>
    </dgm:pt>
    <dgm:pt modelId="{67D81918-869A-449E-B6FC-3689D4EC50BF}">
      <dgm:prSet phldrT="[Text]" custT="1"/>
      <dgm:spPr/>
      <dgm:t>
        <a:bodyPr/>
        <a:lstStyle/>
        <a:p>
          <a:r>
            <a:rPr lang="fa-IR" sz="2400" b="1" dirty="0">
              <a:cs typeface="B Nazanin" panose="00000400000000000000" pitchFamily="2" charset="-78"/>
            </a:rPr>
            <a:t>روش های تشخیص ناهنجاری</a:t>
          </a:r>
          <a:endParaRPr lang="en-US" sz="2400" b="1" dirty="0">
            <a:cs typeface="B Nazanin" panose="00000400000000000000" pitchFamily="2" charset="-78"/>
          </a:endParaRPr>
        </a:p>
      </dgm:t>
    </dgm:pt>
    <dgm:pt modelId="{8896D55B-57C3-430A-A267-BE652B6BB332}" type="parTrans" cxnId="{255271F5-F281-409C-95BA-56B7D5D9E687}">
      <dgm:prSet/>
      <dgm:spPr/>
      <dgm:t>
        <a:bodyPr/>
        <a:lstStyle/>
        <a:p>
          <a:endParaRPr lang="en-US"/>
        </a:p>
      </dgm:t>
    </dgm:pt>
    <dgm:pt modelId="{993F476D-4B13-4473-87DA-E5217B4FBA77}" type="sibTrans" cxnId="{255271F5-F281-409C-95BA-56B7D5D9E687}">
      <dgm:prSet/>
      <dgm:spPr/>
      <dgm:t>
        <a:bodyPr/>
        <a:lstStyle/>
        <a:p>
          <a:endParaRPr lang="en-US"/>
        </a:p>
      </dgm:t>
    </dgm:pt>
    <dgm:pt modelId="{21388FC3-F53A-40EF-BAA2-30B10DA5AC05}">
      <dgm:prSet phldrT="[Text]" custT="1"/>
      <dgm:spPr/>
      <dgm:t>
        <a:bodyPr/>
        <a:lstStyle/>
        <a:p>
          <a:r>
            <a:rPr lang="fa-IR" sz="2400" b="1" dirty="0">
              <a:cs typeface="B Nazanin" panose="00000400000000000000" pitchFamily="2" charset="-78"/>
            </a:rPr>
            <a:t>بر اساس فاصله</a:t>
          </a:r>
          <a:endParaRPr lang="en-US" sz="2400" b="1" dirty="0">
            <a:cs typeface="B Nazanin" panose="00000400000000000000" pitchFamily="2" charset="-78"/>
          </a:endParaRPr>
        </a:p>
      </dgm:t>
    </dgm:pt>
    <dgm:pt modelId="{B1B63335-7A03-4796-9C99-D3F5D10D4F89}" type="parTrans" cxnId="{6C512855-7995-478F-81FC-BF3A6CE3E96F}">
      <dgm:prSet/>
      <dgm:spPr/>
      <dgm:t>
        <a:bodyPr/>
        <a:lstStyle/>
        <a:p>
          <a:endParaRPr lang="en-US" dirty="0"/>
        </a:p>
      </dgm:t>
    </dgm:pt>
    <dgm:pt modelId="{4650AFEE-461E-45D7-B857-EFCC4A2ABD6C}" type="sibTrans" cxnId="{6C512855-7995-478F-81FC-BF3A6CE3E96F}">
      <dgm:prSet/>
      <dgm:spPr/>
      <dgm:t>
        <a:bodyPr/>
        <a:lstStyle/>
        <a:p>
          <a:endParaRPr lang="en-US"/>
        </a:p>
      </dgm:t>
    </dgm:pt>
    <dgm:pt modelId="{2672DF0A-9802-494E-899E-28D3991BA1E3}">
      <dgm:prSet phldrT="[Text]" custT="1"/>
      <dgm:spPr/>
      <dgm:t>
        <a:bodyPr/>
        <a:lstStyle/>
        <a:p>
          <a:r>
            <a:rPr lang="fa-IR" sz="2000" b="1" dirty="0">
              <a:cs typeface="B Nazanin" panose="00000400000000000000" pitchFamily="2" charset="-78"/>
            </a:rPr>
            <a:t>دسته بندی تک کلاسی</a:t>
          </a:r>
          <a:endParaRPr lang="en-US" sz="2000" b="1" dirty="0">
            <a:cs typeface="B Nazanin" panose="00000400000000000000" pitchFamily="2" charset="-78"/>
          </a:endParaRPr>
        </a:p>
      </dgm:t>
    </dgm:pt>
    <dgm:pt modelId="{64DD0970-8111-4E0D-AA0F-BDF7026C0A44}" type="parTrans" cxnId="{2708E79B-E184-41B0-86E7-12BDE89EC565}">
      <dgm:prSet/>
      <dgm:spPr/>
      <dgm:t>
        <a:bodyPr/>
        <a:lstStyle/>
        <a:p>
          <a:endParaRPr lang="en-US" dirty="0"/>
        </a:p>
      </dgm:t>
    </dgm:pt>
    <dgm:pt modelId="{9425AC08-7122-4362-8F3C-2725830946A8}" type="sibTrans" cxnId="{2708E79B-E184-41B0-86E7-12BDE89EC565}">
      <dgm:prSet/>
      <dgm:spPr/>
      <dgm:t>
        <a:bodyPr/>
        <a:lstStyle/>
        <a:p>
          <a:endParaRPr lang="en-US"/>
        </a:p>
      </dgm:t>
    </dgm:pt>
    <dgm:pt modelId="{FD06F755-6DD2-4F03-918E-869C2BB6E95F}">
      <dgm:prSet phldrT="[Text]" custT="1"/>
      <dgm:spPr/>
      <dgm:t>
        <a:bodyPr/>
        <a:lstStyle/>
        <a:p>
          <a:r>
            <a:rPr lang="fa-IR" sz="2200" b="1" dirty="0">
              <a:cs typeface="B Nazanin" panose="00000400000000000000" pitchFamily="2" charset="-78"/>
            </a:rPr>
            <a:t>بر اساس بازسازی</a:t>
          </a:r>
          <a:endParaRPr lang="en-US" sz="2200" b="1" dirty="0">
            <a:cs typeface="B Nazanin" panose="00000400000000000000" pitchFamily="2" charset="-78"/>
          </a:endParaRPr>
        </a:p>
      </dgm:t>
    </dgm:pt>
    <dgm:pt modelId="{AAB74273-83B7-4225-A08E-2DEBAA1BF902}" type="parTrans" cxnId="{A6070FB1-4274-42C6-8C1E-80F6DBE47631}">
      <dgm:prSet/>
      <dgm:spPr/>
      <dgm:t>
        <a:bodyPr/>
        <a:lstStyle/>
        <a:p>
          <a:endParaRPr lang="en-US" dirty="0"/>
        </a:p>
      </dgm:t>
    </dgm:pt>
    <dgm:pt modelId="{1DB49BF9-20D6-48EF-B236-B89AB75750F2}" type="sibTrans" cxnId="{A6070FB1-4274-42C6-8C1E-80F6DBE47631}">
      <dgm:prSet/>
      <dgm:spPr/>
      <dgm:t>
        <a:bodyPr/>
        <a:lstStyle/>
        <a:p>
          <a:endParaRPr lang="en-US"/>
        </a:p>
      </dgm:t>
    </dgm:pt>
    <dgm:pt modelId="{F9B7F427-BA25-4DEA-ACCA-8D98FBF5670D}">
      <dgm:prSet phldrT="[Text]" custT="1"/>
      <dgm:spPr/>
      <dgm:t>
        <a:bodyPr/>
        <a:lstStyle/>
        <a:p>
          <a:r>
            <a:rPr lang="en-US" sz="2400" dirty="0" smtClean="0">
              <a:latin typeface="Times New Roman" panose="02020603050405020304" pitchFamily="18" charset="0"/>
              <a:cs typeface="Times New Roman" panose="02020603050405020304" pitchFamily="18" charset="0"/>
            </a:rPr>
            <a:t>GAN</a:t>
          </a:r>
          <a:endParaRPr lang="en-US" sz="2400" dirty="0">
            <a:latin typeface="Times New Roman" panose="02020603050405020304" pitchFamily="18" charset="0"/>
            <a:cs typeface="Times New Roman" panose="02020603050405020304" pitchFamily="18" charset="0"/>
          </a:endParaRPr>
        </a:p>
      </dgm:t>
    </dgm:pt>
    <dgm:pt modelId="{336A3180-C958-4F3E-94B2-6DD1239ED0AB}" type="parTrans" cxnId="{AE114846-0B0D-4637-8E92-2FD4421C3618}">
      <dgm:prSet/>
      <dgm:spPr/>
      <dgm:t>
        <a:bodyPr/>
        <a:lstStyle/>
        <a:p>
          <a:endParaRPr lang="en-US" dirty="0"/>
        </a:p>
      </dgm:t>
    </dgm:pt>
    <dgm:pt modelId="{4CEAF1B1-A5FA-44FD-9050-2FF1B26FDD16}" type="sibTrans" cxnId="{AE114846-0B0D-4637-8E92-2FD4421C3618}">
      <dgm:prSet/>
      <dgm:spPr/>
      <dgm:t>
        <a:bodyPr/>
        <a:lstStyle/>
        <a:p>
          <a:endParaRPr lang="en-US"/>
        </a:p>
      </dgm:t>
    </dgm:pt>
    <dgm:pt modelId="{5BCEDC01-6EEF-4FD7-8B01-899F9C2C18A3}">
      <dgm:prSet phldrT="[Text]" custT="1"/>
      <dgm:spPr/>
      <dgm:t>
        <a:bodyPr/>
        <a:lstStyle/>
        <a:p>
          <a:r>
            <a:rPr lang="en-US" sz="2400" dirty="0">
              <a:latin typeface="Times New Roman" panose="02020603050405020304" pitchFamily="18" charset="0"/>
              <a:cs typeface="Times New Roman" panose="02020603050405020304" pitchFamily="18" charset="0"/>
            </a:rPr>
            <a:t>clustering</a:t>
          </a:r>
        </a:p>
      </dgm:t>
    </dgm:pt>
    <dgm:pt modelId="{A73FE81E-4D12-41B8-AAC1-9A15025C04E4}" type="parTrans" cxnId="{16997CDC-4A37-41AD-8959-CAB58DECD918}">
      <dgm:prSet/>
      <dgm:spPr/>
      <dgm:t>
        <a:bodyPr/>
        <a:lstStyle/>
        <a:p>
          <a:endParaRPr lang="en-US" dirty="0"/>
        </a:p>
      </dgm:t>
    </dgm:pt>
    <dgm:pt modelId="{2C47F9CB-E8C5-45FE-804C-5C0DD0721DBF}" type="sibTrans" cxnId="{16997CDC-4A37-41AD-8959-CAB58DECD918}">
      <dgm:prSet/>
      <dgm:spPr/>
      <dgm:t>
        <a:bodyPr/>
        <a:lstStyle/>
        <a:p>
          <a:endParaRPr lang="en-US"/>
        </a:p>
      </dgm:t>
    </dgm:pt>
    <dgm:pt modelId="{31B825C1-7EAE-4BE8-9D9C-BE6A73BCB9E8}">
      <dgm:prSet phldrT="[Text]" custT="1"/>
      <dgm:spPr/>
      <dgm:t>
        <a:bodyPr/>
        <a:lstStyle/>
        <a:p>
          <a:r>
            <a:rPr lang="en-US" sz="2400" dirty="0">
              <a:latin typeface="Times New Roman" panose="02020603050405020304" pitchFamily="18" charset="0"/>
              <a:cs typeface="Times New Roman" panose="02020603050405020304" pitchFamily="18" charset="0"/>
            </a:rPr>
            <a:t>IF</a:t>
          </a:r>
        </a:p>
      </dgm:t>
    </dgm:pt>
    <dgm:pt modelId="{C4801F20-8F6A-4F23-957E-E4DEDD15E41D}" type="parTrans" cxnId="{FB76595D-AC91-4D69-B5BB-5079A0B35FFF}">
      <dgm:prSet/>
      <dgm:spPr/>
      <dgm:t>
        <a:bodyPr/>
        <a:lstStyle/>
        <a:p>
          <a:endParaRPr lang="en-US" dirty="0"/>
        </a:p>
      </dgm:t>
    </dgm:pt>
    <dgm:pt modelId="{B4EEBB0C-684C-4A14-BD59-9D6154DBD6FC}" type="sibTrans" cxnId="{FB76595D-AC91-4D69-B5BB-5079A0B35FFF}">
      <dgm:prSet/>
      <dgm:spPr/>
      <dgm:t>
        <a:bodyPr/>
        <a:lstStyle/>
        <a:p>
          <a:endParaRPr lang="en-US"/>
        </a:p>
      </dgm:t>
    </dgm:pt>
    <dgm:pt modelId="{B2550880-BF7B-445C-B792-6C4186C97D61}">
      <dgm:prSet phldrT="[Text]" custT="1"/>
      <dgm:spPr/>
      <dgm:t>
        <a:bodyPr/>
        <a:lstStyle/>
        <a:p>
          <a:r>
            <a:rPr lang="en-US" sz="2400" dirty="0" smtClean="0">
              <a:latin typeface="Times New Roman" panose="02020603050405020304" pitchFamily="18" charset="0"/>
              <a:cs typeface="Times New Roman" panose="02020603050405020304" pitchFamily="18" charset="0"/>
            </a:rPr>
            <a:t>AE</a:t>
          </a:r>
          <a:endParaRPr lang="en-US" sz="2400" dirty="0">
            <a:latin typeface="Times New Roman" panose="02020603050405020304" pitchFamily="18" charset="0"/>
            <a:cs typeface="Times New Roman" panose="02020603050405020304" pitchFamily="18" charset="0"/>
          </a:endParaRPr>
        </a:p>
      </dgm:t>
    </dgm:pt>
    <dgm:pt modelId="{1AC75A4F-6024-4144-ADF6-E6C6D00143E5}" type="parTrans" cxnId="{D8779D51-F837-4B74-8FD9-675A972398C7}">
      <dgm:prSet/>
      <dgm:spPr/>
      <dgm:t>
        <a:bodyPr/>
        <a:lstStyle/>
        <a:p>
          <a:endParaRPr lang="en-US" dirty="0"/>
        </a:p>
      </dgm:t>
    </dgm:pt>
    <dgm:pt modelId="{7F67A842-A57D-42D3-A830-2D3A76E07B0A}" type="sibTrans" cxnId="{D8779D51-F837-4B74-8FD9-675A972398C7}">
      <dgm:prSet/>
      <dgm:spPr/>
      <dgm:t>
        <a:bodyPr/>
        <a:lstStyle/>
        <a:p>
          <a:endParaRPr lang="en-US"/>
        </a:p>
      </dgm:t>
    </dgm:pt>
    <dgm:pt modelId="{00A40A5A-C083-47A9-9244-37B9D2726D52}">
      <dgm:prSet phldrT="[Text]" custT="1"/>
      <dgm:spPr/>
      <dgm:t>
        <a:bodyPr/>
        <a:lstStyle/>
        <a:p>
          <a:r>
            <a:rPr lang="en-US" sz="2400" dirty="0">
              <a:latin typeface="Times New Roman" panose="02020603050405020304" pitchFamily="18" charset="0"/>
              <a:cs typeface="Times New Roman" panose="02020603050405020304" pitchFamily="18" charset="0"/>
            </a:rPr>
            <a:t>SVM</a:t>
          </a:r>
        </a:p>
      </dgm:t>
    </dgm:pt>
    <dgm:pt modelId="{6127E3ED-7CB1-40B8-AF95-3C2870C34686}" type="parTrans" cxnId="{AF3A12EB-D2FC-4079-B10D-5D0D712492B0}">
      <dgm:prSet/>
      <dgm:spPr/>
      <dgm:t>
        <a:bodyPr/>
        <a:lstStyle/>
        <a:p>
          <a:endParaRPr lang="en-US" dirty="0"/>
        </a:p>
      </dgm:t>
    </dgm:pt>
    <dgm:pt modelId="{266BEEAD-D472-4EDE-81CE-355442C75A35}" type="sibTrans" cxnId="{AF3A12EB-D2FC-4079-B10D-5D0D712492B0}">
      <dgm:prSet/>
      <dgm:spPr/>
      <dgm:t>
        <a:bodyPr/>
        <a:lstStyle/>
        <a:p>
          <a:endParaRPr lang="en-US"/>
        </a:p>
      </dgm:t>
    </dgm:pt>
    <dgm:pt modelId="{18DA78E6-8AC0-44A9-A81E-39DD12878075}">
      <dgm:prSet phldrT="[Text]" custT="1"/>
      <dgm:spPr/>
      <dgm:t>
        <a:bodyPr/>
        <a:lstStyle/>
        <a:p>
          <a:r>
            <a:rPr lang="en-US" sz="2400" dirty="0">
              <a:latin typeface="Times New Roman" panose="02020603050405020304" pitchFamily="18" charset="0"/>
              <a:cs typeface="Times New Roman" panose="02020603050405020304" pitchFamily="18" charset="0"/>
            </a:rPr>
            <a:t>KNN</a:t>
          </a:r>
        </a:p>
      </dgm:t>
    </dgm:pt>
    <dgm:pt modelId="{D2659806-A0AE-44F7-A8D0-00ABE34CA12F}" type="parTrans" cxnId="{50153A8B-0D29-4655-9BF7-652A3F8853DC}">
      <dgm:prSet/>
      <dgm:spPr/>
      <dgm:t>
        <a:bodyPr/>
        <a:lstStyle/>
        <a:p>
          <a:endParaRPr lang="en-US" dirty="0"/>
        </a:p>
      </dgm:t>
    </dgm:pt>
    <dgm:pt modelId="{DD260D81-6BBA-4E6D-8197-4F4377E97D39}" type="sibTrans" cxnId="{50153A8B-0D29-4655-9BF7-652A3F8853DC}">
      <dgm:prSet/>
      <dgm:spPr/>
      <dgm:t>
        <a:bodyPr/>
        <a:lstStyle/>
        <a:p>
          <a:endParaRPr lang="en-US"/>
        </a:p>
      </dgm:t>
    </dgm:pt>
    <dgm:pt modelId="{05F6E2BB-A91D-4794-8902-6BADDCDA7970}" type="pres">
      <dgm:prSet presAssocID="{8D78B127-D891-4F53-BB5D-88CDB6643A3F}" presName="Name0" presStyleCnt="0">
        <dgm:presLayoutVars>
          <dgm:chPref val="1"/>
          <dgm:dir/>
          <dgm:animOne val="branch"/>
          <dgm:animLvl val="lvl"/>
          <dgm:resizeHandles val="exact"/>
        </dgm:presLayoutVars>
      </dgm:prSet>
      <dgm:spPr/>
      <dgm:t>
        <a:bodyPr/>
        <a:lstStyle/>
        <a:p>
          <a:endParaRPr lang="en-US"/>
        </a:p>
      </dgm:t>
    </dgm:pt>
    <dgm:pt modelId="{B8E93F26-3053-4F0F-911F-6EA6B41939EF}" type="pres">
      <dgm:prSet presAssocID="{67D81918-869A-449E-B6FC-3689D4EC50BF}" presName="root1" presStyleCnt="0"/>
      <dgm:spPr/>
    </dgm:pt>
    <dgm:pt modelId="{55FF4FCF-B64E-4423-9CC0-DA7EE50B8A3C}" type="pres">
      <dgm:prSet presAssocID="{67D81918-869A-449E-B6FC-3689D4EC50BF}" presName="LevelOneTextNode" presStyleLbl="node0" presStyleIdx="0" presStyleCnt="1" custScaleX="111124">
        <dgm:presLayoutVars>
          <dgm:chPref val="3"/>
        </dgm:presLayoutVars>
      </dgm:prSet>
      <dgm:spPr/>
      <dgm:t>
        <a:bodyPr/>
        <a:lstStyle/>
        <a:p>
          <a:endParaRPr lang="en-US"/>
        </a:p>
      </dgm:t>
    </dgm:pt>
    <dgm:pt modelId="{CE15F7F9-4453-4DB5-8D72-D24398946916}" type="pres">
      <dgm:prSet presAssocID="{67D81918-869A-449E-B6FC-3689D4EC50BF}" presName="level2hierChild" presStyleCnt="0"/>
      <dgm:spPr/>
    </dgm:pt>
    <dgm:pt modelId="{E4A8EB9D-6A33-46E2-AF6D-3AAD2F228A92}" type="pres">
      <dgm:prSet presAssocID="{B1B63335-7A03-4796-9C99-D3F5D10D4F89}" presName="conn2-1" presStyleLbl="parChTrans1D2" presStyleIdx="0" presStyleCnt="3"/>
      <dgm:spPr/>
      <dgm:t>
        <a:bodyPr/>
        <a:lstStyle/>
        <a:p>
          <a:endParaRPr lang="en-US"/>
        </a:p>
      </dgm:t>
    </dgm:pt>
    <dgm:pt modelId="{1000BDD2-96F7-4658-B2AE-13D503F27FF0}" type="pres">
      <dgm:prSet presAssocID="{B1B63335-7A03-4796-9C99-D3F5D10D4F89}" presName="connTx" presStyleLbl="parChTrans1D2" presStyleIdx="0" presStyleCnt="3"/>
      <dgm:spPr/>
      <dgm:t>
        <a:bodyPr/>
        <a:lstStyle/>
        <a:p>
          <a:endParaRPr lang="en-US"/>
        </a:p>
      </dgm:t>
    </dgm:pt>
    <dgm:pt modelId="{476F2BAF-09E9-4A53-AEDF-CFF6F44091A3}" type="pres">
      <dgm:prSet presAssocID="{21388FC3-F53A-40EF-BAA2-30B10DA5AC05}" presName="root2" presStyleCnt="0"/>
      <dgm:spPr/>
    </dgm:pt>
    <dgm:pt modelId="{186F5A2D-1C16-482F-9A0E-3A340E4B292D}" type="pres">
      <dgm:prSet presAssocID="{21388FC3-F53A-40EF-BAA2-30B10DA5AC05}" presName="LevelTwoTextNode" presStyleLbl="node2" presStyleIdx="0" presStyleCnt="3">
        <dgm:presLayoutVars>
          <dgm:chPref val="3"/>
        </dgm:presLayoutVars>
      </dgm:prSet>
      <dgm:spPr/>
      <dgm:t>
        <a:bodyPr/>
        <a:lstStyle/>
        <a:p>
          <a:endParaRPr lang="en-US"/>
        </a:p>
      </dgm:t>
    </dgm:pt>
    <dgm:pt modelId="{56D26482-A396-4234-9DF3-3A39799107DC}" type="pres">
      <dgm:prSet presAssocID="{21388FC3-F53A-40EF-BAA2-30B10DA5AC05}" presName="level3hierChild" presStyleCnt="0"/>
      <dgm:spPr/>
    </dgm:pt>
    <dgm:pt modelId="{5168E909-6D32-4186-8127-9E5842EB2D86}" type="pres">
      <dgm:prSet presAssocID="{D2659806-A0AE-44F7-A8D0-00ABE34CA12F}" presName="conn2-1" presStyleLbl="parChTrans1D3" presStyleIdx="0" presStyleCnt="6"/>
      <dgm:spPr/>
      <dgm:t>
        <a:bodyPr/>
        <a:lstStyle/>
        <a:p>
          <a:endParaRPr lang="en-US"/>
        </a:p>
      </dgm:t>
    </dgm:pt>
    <dgm:pt modelId="{7A3DA274-4B38-44C7-8C43-68AFA7E8BDF7}" type="pres">
      <dgm:prSet presAssocID="{D2659806-A0AE-44F7-A8D0-00ABE34CA12F}" presName="connTx" presStyleLbl="parChTrans1D3" presStyleIdx="0" presStyleCnt="6"/>
      <dgm:spPr/>
      <dgm:t>
        <a:bodyPr/>
        <a:lstStyle/>
        <a:p>
          <a:endParaRPr lang="en-US"/>
        </a:p>
      </dgm:t>
    </dgm:pt>
    <dgm:pt modelId="{94FB53DD-E60E-4B7A-998B-F6F67875F8B0}" type="pres">
      <dgm:prSet presAssocID="{18DA78E6-8AC0-44A9-A81E-39DD12878075}" presName="root2" presStyleCnt="0"/>
      <dgm:spPr/>
    </dgm:pt>
    <dgm:pt modelId="{9438DBE0-C8E1-4D53-9F58-664E592DC409}" type="pres">
      <dgm:prSet presAssocID="{18DA78E6-8AC0-44A9-A81E-39DD12878075}" presName="LevelTwoTextNode" presStyleLbl="node3" presStyleIdx="0" presStyleCnt="6">
        <dgm:presLayoutVars>
          <dgm:chPref val="3"/>
        </dgm:presLayoutVars>
      </dgm:prSet>
      <dgm:spPr/>
      <dgm:t>
        <a:bodyPr/>
        <a:lstStyle/>
        <a:p>
          <a:endParaRPr lang="en-US"/>
        </a:p>
      </dgm:t>
    </dgm:pt>
    <dgm:pt modelId="{1A914E14-C52C-434B-A76B-16FFF7AB08C3}" type="pres">
      <dgm:prSet presAssocID="{18DA78E6-8AC0-44A9-A81E-39DD12878075}" presName="level3hierChild" presStyleCnt="0"/>
      <dgm:spPr/>
    </dgm:pt>
    <dgm:pt modelId="{A1149B38-90CE-4589-8970-E8C8CF47D8D3}" type="pres">
      <dgm:prSet presAssocID="{A73FE81E-4D12-41B8-AAC1-9A15025C04E4}" presName="conn2-1" presStyleLbl="parChTrans1D3" presStyleIdx="1" presStyleCnt="6"/>
      <dgm:spPr/>
      <dgm:t>
        <a:bodyPr/>
        <a:lstStyle/>
        <a:p>
          <a:endParaRPr lang="en-US"/>
        </a:p>
      </dgm:t>
    </dgm:pt>
    <dgm:pt modelId="{FDB6DC89-0C6D-4C56-A6AB-F60E62D45040}" type="pres">
      <dgm:prSet presAssocID="{A73FE81E-4D12-41B8-AAC1-9A15025C04E4}" presName="connTx" presStyleLbl="parChTrans1D3" presStyleIdx="1" presStyleCnt="6"/>
      <dgm:spPr/>
      <dgm:t>
        <a:bodyPr/>
        <a:lstStyle/>
        <a:p>
          <a:endParaRPr lang="en-US"/>
        </a:p>
      </dgm:t>
    </dgm:pt>
    <dgm:pt modelId="{B88B844D-4F71-4BF2-BC92-10405B831A90}" type="pres">
      <dgm:prSet presAssocID="{5BCEDC01-6EEF-4FD7-8B01-899F9C2C18A3}" presName="root2" presStyleCnt="0"/>
      <dgm:spPr/>
    </dgm:pt>
    <dgm:pt modelId="{A0D9984B-3EF5-4F51-AC19-1B83C2375764}" type="pres">
      <dgm:prSet presAssocID="{5BCEDC01-6EEF-4FD7-8B01-899F9C2C18A3}" presName="LevelTwoTextNode" presStyleLbl="node3" presStyleIdx="1" presStyleCnt="6">
        <dgm:presLayoutVars>
          <dgm:chPref val="3"/>
        </dgm:presLayoutVars>
      </dgm:prSet>
      <dgm:spPr/>
      <dgm:t>
        <a:bodyPr/>
        <a:lstStyle/>
        <a:p>
          <a:endParaRPr lang="en-US"/>
        </a:p>
      </dgm:t>
    </dgm:pt>
    <dgm:pt modelId="{0B5DC245-659B-468A-921B-4231E49CB057}" type="pres">
      <dgm:prSet presAssocID="{5BCEDC01-6EEF-4FD7-8B01-899F9C2C18A3}" presName="level3hierChild" presStyleCnt="0"/>
      <dgm:spPr/>
    </dgm:pt>
    <dgm:pt modelId="{1D2CF587-6FFB-47B4-AB8F-EB52ED5AC91B}" type="pres">
      <dgm:prSet presAssocID="{64DD0970-8111-4E0D-AA0F-BDF7026C0A44}" presName="conn2-1" presStyleLbl="parChTrans1D2" presStyleIdx="1" presStyleCnt="3"/>
      <dgm:spPr/>
      <dgm:t>
        <a:bodyPr/>
        <a:lstStyle/>
        <a:p>
          <a:endParaRPr lang="en-US"/>
        </a:p>
      </dgm:t>
    </dgm:pt>
    <dgm:pt modelId="{244C5E26-CA83-4A69-974B-35B6DF68BA6C}" type="pres">
      <dgm:prSet presAssocID="{64DD0970-8111-4E0D-AA0F-BDF7026C0A44}" presName="connTx" presStyleLbl="parChTrans1D2" presStyleIdx="1" presStyleCnt="3"/>
      <dgm:spPr/>
      <dgm:t>
        <a:bodyPr/>
        <a:lstStyle/>
        <a:p>
          <a:endParaRPr lang="en-US"/>
        </a:p>
      </dgm:t>
    </dgm:pt>
    <dgm:pt modelId="{2AA58481-663E-4637-9082-1D903F10782E}" type="pres">
      <dgm:prSet presAssocID="{2672DF0A-9802-494E-899E-28D3991BA1E3}" presName="root2" presStyleCnt="0"/>
      <dgm:spPr/>
    </dgm:pt>
    <dgm:pt modelId="{D8639DDB-AF16-467A-9D3A-A62EABAF35DB}" type="pres">
      <dgm:prSet presAssocID="{2672DF0A-9802-494E-899E-28D3991BA1E3}" presName="LevelTwoTextNode" presStyleLbl="node2" presStyleIdx="1" presStyleCnt="3">
        <dgm:presLayoutVars>
          <dgm:chPref val="3"/>
        </dgm:presLayoutVars>
      </dgm:prSet>
      <dgm:spPr/>
      <dgm:t>
        <a:bodyPr/>
        <a:lstStyle/>
        <a:p>
          <a:endParaRPr lang="en-US"/>
        </a:p>
      </dgm:t>
    </dgm:pt>
    <dgm:pt modelId="{20624287-AF0E-4F08-A33A-CA08ADF45C27}" type="pres">
      <dgm:prSet presAssocID="{2672DF0A-9802-494E-899E-28D3991BA1E3}" presName="level3hierChild" presStyleCnt="0"/>
      <dgm:spPr/>
    </dgm:pt>
    <dgm:pt modelId="{79F7B7B6-F1C3-43D4-9C0C-A2947D77804A}" type="pres">
      <dgm:prSet presAssocID="{6127E3ED-7CB1-40B8-AF95-3C2870C34686}" presName="conn2-1" presStyleLbl="parChTrans1D3" presStyleIdx="2" presStyleCnt="6"/>
      <dgm:spPr/>
      <dgm:t>
        <a:bodyPr/>
        <a:lstStyle/>
        <a:p>
          <a:endParaRPr lang="en-US"/>
        </a:p>
      </dgm:t>
    </dgm:pt>
    <dgm:pt modelId="{6EBC2FB9-5A92-461F-9B3D-E731E17C7881}" type="pres">
      <dgm:prSet presAssocID="{6127E3ED-7CB1-40B8-AF95-3C2870C34686}" presName="connTx" presStyleLbl="parChTrans1D3" presStyleIdx="2" presStyleCnt="6"/>
      <dgm:spPr/>
      <dgm:t>
        <a:bodyPr/>
        <a:lstStyle/>
        <a:p>
          <a:endParaRPr lang="en-US"/>
        </a:p>
      </dgm:t>
    </dgm:pt>
    <dgm:pt modelId="{42FE010D-F001-425E-B8D1-8B80F880AA72}" type="pres">
      <dgm:prSet presAssocID="{00A40A5A-C083-47A9-9244-37B9D2726D52}" presName="root2" presStyleCnt="0"/>
      <dgm:spPr/>
    </dgm:pt>
    <dgm:pt modelId="{8632D4FF-52E9-45DE-A417-EF333E995B5E}" type="pres">
      <dgm:prSet presAssocID="{00A40A5A-C083-47A9-9244-37B9D2726D52}" presName="LevelTwoTextNode" presStyleLbl="node3" presStyleIdx="2" presStyleCnt="6">
        <dgm:presLayoutVars>
          <dgm:chPref val="3"/>
        </dgm:presLayoutVars>
      </dgm:prSet>
      <dgm:spPr/>
      <dgm:t>
        <a:bodyPr/>
        <a:lstStyle/>
        <a:p>
          <a:endParaRPr lang="en-US"/>
        </a:p>
      </dgm:t>
    </dgm:pt>
    <dgm:pt modelId="{F9450607-242E-4246-9667-33031D93D64F}" type="pres">
      <dgm:prSet presAssocID="{00A40A5A-C083-47A9-9244-37B9D2726D52}" presName="level3hierChild" presStyleCnt="0"/>
      <dgm:spPr/>
    </dgm:pt>
    <dgm:pt modelId="{40A0255F-92F2-4AA5-BFBE-AD582C2197B2}" type="pres">
      <dgm:prSet presAssocID="{C4801F20-8F6A-4F23-957E-E4DEDD15E41D}" presName="conn2-1" presStyleLbl="parChTrans1D3" presStyleIdx="3" presStyleCnt="6"/>
      <dgm:spPr/>
      <dgm:t>
        <a:bodyPr/>
        <a:lstStyle/>
        <a:p>
          <a:endParaRPr lang="en-US"/>
        </a:p>
      </dgm:t>
    </dgm:pt>
    <dgm:pt modelId="{7335C9AA-32FE-4480-9088-734B05CBF4CC}" type="pres">
      <dgm:prSet presAssocID="{C4801F20-8F6A-4F23-957E-E4DEDD15E41D}" presName="connTx" presStyleLbl="parChTrans1D3" presStyleIdx="3" presStyleCnt="6"/>
      <dgm:spPr/>
      <dgm:t>
        <a:bodyPr/>
        <a:lstStyle/>
        <a:p>
          <a:endParaRPr lang="en-US"/>
        </a:p>
      </dgm:t>
    </dgm:pt>
    <dgm:pt modelId="{FA0CAE0C-8BF5-4B41-9243-E66FC64D4D9C}" type="pres">
      <dgm:prSet presAssocID="{31B825C1-7EAE-4BE8-9D9C-BE6A73BCB9E8}" presName="root2" presStyleCnt="0"/>
      <dgm:spPr/>
    </dgm:pt>
    <dgm:pt modelId="{7901C008-9F3D-48D3-B8BA-5E44C37DB634}" type="pres">
      <dgm:prSet presAssocID="{31B825C1-7EAE-4BE8-9D9C-BE6A73BCB9E8}" presName="LevelTwoTextNode" presStyleLbl="node3" presStyleIdx="3" presStyleCnt="6">
        <dgm:presLayoutVars>
          <dgm:chPref val="3"/>
        </dgm:presLayoutVars>
      </dgm:prSet>
      <dgm:spPr/>
      <dgm:t>
        <a:bodyPr/>
        <a:lstStyle/>
        <a:p>
          <a:endParaRPr lang="en-US"/>
        </a:p>
      </dgm:t>
    </dgm:pt>
    <dgm:pt modelId="{89EC37C1-90B0-459B-9102-DD28E17BE44C}" type="pres">
      <dgm:prSet presAssocID="{31B825C1-7EAE-4BE8-9D9C-BE6A73BCB9E8}" presName="level3hierChild" presStyleCnt="0"/>
      <dgm:spPr/>
    </dgm:pt>
    <dgm:pt modelId="{8103C0CD-C756-4B77-BE27-1E018C7C1CCF}" type="pres">
      <dgm:prSet presAssocID="{AAB74273-83B7-4225-A08E-2DEBAA1BF902}" presName="conn2-1" presStyleLbl="parChTrans1D2" presStyleIdx="2" presStyleCnt="3"/>
      <dgm:spPr/>
      <dgm:t>
        <a:bodyPr/>
        <a:lstStyle/>
        <a:p>
          <a:endParaRPr lang="en-US"/>
        </a:p>
      </dgm:t>
    </dgm:pt>
    <dgm:pt modelId="{9A789B38-2DAC-4E36-9E55-B1640135B93D}" type="pres">
      <dgm:prSet presAssocID="{AAB74273-83B7-4225-A08E-2DEBAA1BF902}" presName="connTx" presStyleLbl="parChTrans1D2" presStyleIdx="2" presStyleCnt="3"/>
      <dgm:spPr/>
      <dgm:t>
        <a:bodyPr/>
        <a:lstStyle/>
        <a:p>
          <a:endParaRPr lang="en-US"/>
        </a:p>
      </dgm:t>
    </dgm:pt>
    <dgm:pt modelId="{E1CC9305-31DC-4231-A822-959120F6FAF9}" type="pres">
      <dgm:prSet presAssocID="{FD06F755-6DD2-4F03-918E-869C2BB6E95F}" presName="root2" presStyleCnt="0"/>
      <dgm:spPr/>
    </dgm:pt>
    <dgm:pt modelId="{80983DF9-F571-472E-825E-49638001739A}" type="pres">
      <dgm:prSet presAssocID="{FD06F755-6DD2-4F03-918E-869C2BB6E95F}" presName="LevelTwoTextNode" presStyleLbl="node2" presStyleIdx="2" presStyleCnt="3">
        <dgm:presLayoutVars>
          <dgm:chPref val="3"/>
        </dgm:presLayoutVars>
      </dgm:prSet>
      <dgm:spPr/>
      <dgm:t>
        <a:bodyPr/>
        <a:lstStyle/>
        <a:p>
          <a:endParaRPr lang="en-US"/>
        </a:p>
      </dgm:t>
    </dgm:pt>
    <dgm:pt modelId="{0088DD20-D98D-427E-B2C3-7D52D722FDEE}" type="pres">
      <dgm:prSet presAssocID="{FD06F755-6DD2-4F03-918E-869C2BB6E95F}" presName="level3hierChild" presStyleCnt="0"/>
      <dgm:spPr/>
    </dgm:pt>
    <dgm:pt modelId="{77234975-FE70-4BC3-BD3E-8C25A4915D79}" type="pres">
      <dgm:prSet presAssocID="{1AC75A4F-6024-4144-ADF6-E6C6D00143E5}" presName="conn2-1" presStyleLbl="parChTrans1D3" presStyleIdx="4" presStyleCnt="6"/>
      <dgm:spPr/>
      <dgm:t>
        <a:bodyPr/>
        <a:lstStyle/>
        <a:p>
          <a:endParaRPr lang="en-US"/>
        </a:p>
      </dgm:t>
    </dgm:pt>
    <dgm:pt modelId="{43F466B6-3FFB-464F-8E7C-527055158D1A}" type="pres">
      <dgm:prSet presAssocID="{1AC75A4F-6024-4144-ADF6-E6C6D00143E5}" presName="connTx" presStyleLbl="parChTrans1D3" presStyleIdx="4" presStyleCnt="6"/>
      <dgm:spPr/>
      <dgm:t>
        <a:bodyPr/>
        <a:lstStyle/>
        <a:p>
          <a:endParaRPr lang="en-US"/>
        </a:p>
      </dgm:t>
    </dgm:pt>
    <dgm:pt modelId="{80757831-8CAA-41C6-9343-B7CD6C59035C}" type="pres">
      <dgm:prSet presAssocID="{B2550880-BF7B-445C-B792-6C4186C97D61}" presName="root2" presStyleCnt="0"/>
      <dgm:spPr/>
    </dgm:pt>
    <dgm:pt modelId="{CF7DDDFA-6807-4960-873D-267CA236C4F5}" type="pres">
      <dgm:prSet presAssocID="{B2550880-BF7B-445C-B792-6C4186C97D61}" presName="LevelTwoTextNode" presStyleLbl="node3" presStyleIdx="4" presStyleCnt="6">
        <dgm:presLayoutVars>
          <dgm:chPref val="3"/>
        </dgm:presLayoutVars>
      </dgm:prSet>
      <dgm:spPr/>
      <dgm:t>
        <a:bodyPr/>
        <a:lstStyle/>
        <a:p>
          <a:endParaRPr lang="en-US"/>
        </a:p>
      </dgm:t>
    </dgm:pt>
    <dgm:pt modelId="{FA478D6B-3C94-4728-A3FF-4E1923B3E905}" type="pres">
      <dgm:prSet presAssocID="{B2550880-BF7B-445C-B792-6C4186C97D61}" presName="level3hierChild" presStyleCnt="0"/>
      <dgm:spPr/>
    </dgm:pt>
    <dgm:pt modelId="{E0D64B9F-11BC-4B8C-96E4-95CED40DD13F}" type="pres">
      <dgm:prSet presAssocID="{336A3180-C958-4F3E-94B2-6DD1239ED0AB}" presName="conn2-1" presStyleLbl="parChTrans1D3" presStyleIdx="5" presStyleCnt="6"/>
      <dgm:spPr/>
      <dgm:t>
        <a:bodyPr/>
        <a:lstStyle/>
        <a:p>
          <a:endParaRPr lang="en-US"/>
        </a:p>
      </dgm:t>
    </dgm:pt>
    <dgm:pt modelId="{0B05496A-D9D3-43F1-BC75-A7619CB01FD5}" type="pres">
      <dgm:prSet presAssocID="{336A3180-C958-4F3E-94B2-6DD1239ED0AB}" presName="connTx" presStyleLbl="parChTrans1D3" presStyleIdx="5" presStyleCnt="6"/>
      <dgm:spPr/>
      <dgm:t>
        <a:bodyPr/>
        <a:lstStyle/>
        <a:p>
          <a:endParaRPr lang="en-US"/>
        </a:p>
      </dgm:t>
    </dgm:pt>
    <dgm:pt modelId="{65472259-6B5A-449A-9E7C-8CD5016FA495}" type="pres">
      <dgm:prSet presAssocID="{F9B7F427-BA25-4DEA-ACCA-8D98FBF5670D}" presName="root2" presStyleCnt="0"/>
      <dgm:spPr/>
    </dgm:pt>
    <dgm:pt modelId="{6B0B5C10-A843-49C7-B75E-51C808C5B4D1}" type="pres">
      <dgm:prSet presAssocID="{F9B7F427-BA25-4DEA-ACCA-8D98FBF5670D}" presName="LevelTwoTextNode" presStyleLbl="node3" presStyleIdx="5" presStyleCnt="6">
        <dgm:presLayoutVars>
          <dgm:chPref val="3"/>
        </dgm:presLayoutVars>
      </dgm:prSet>
      <dgm:spPr/>
      <dgm:t>
        <a:bodyPr/>
        <a:lstStyle/>
        <a:p>
          <a:endParaRPr lang="en-US"/>
        </a:p>
      </dgm:t>
    </dgm:pt>
    <dgm:pt modelId="{24E313DE-1C6C-4A8D-8BCA-9C4B4D4F7227}" type="pres">
      <dgm:prSet presAssocID="{F9B7F427-BA25-4DEA-ACCA-8D98FBF5670D}" presName="level3hierChild" presStyleCnt="0"/>
      <dgm:spPr/>
    </dgm:pt>
  </dgm:ptLst>
  <dgm:cxnLst>
    <dgm:cxn modelId="{ACC8BEA0-784E-4D1E-92CC-0A68A5400D06}" type="presOf" srcId="{B1B63335-7A03-4796-9C99-D3F5D10D4F89}" destId="{E4A8EB9D-6A33-46E2-AF6D-3AAD2F228A92}" srcOrd="0" destOrd="0" presId="urn:microsoft.com/office/officeart/2008/layout/HorizontalMultiLevelHierarchy"/>
    <dgm:cxn modelId="{D8779D51-F837-4B74-8FD9-675A972398C7}" srcId="{FD06F755-6DD2-4F03-918E-869C2BB6E95F}" destId="{B2550880-BF7B-445C-B792-6C4186C97D61}" srcOrd="0" destOrd="0" parTransId="{1AC75A4F-6024-4144-ADF6-E6C6D00143E5}" sibTransId="{7F67A842-A57D-42D3-A830-2D3A76E07B0A}"/>
    <dgm:cxn modelId="{22575169-62C3-40D4-A784-E5E04ADDA9A9}" type="presOf" srcId="{AAB74273-83B7-4225-A08E-2DEBAA1BF902}" destId="{9A789B38-2DAC-4E36-9E55-B1640135B93D}" srcOrd="1" destOrd="0" presId="urn:microsoft.com/office/officeart/2008/layout/HorizontalMultiLevelHierarchy"/>
    <dgm:cxn modelId="{61D968C9-FC87-4E24-A263-77F5CEDBCFD3}" type="presOf" srcId="{31B825C1-7EAE-4BE8-9D9C-BE6A73BCB9E8}" destId="{7901C008-9F3D-48D3-B8BA-5E44C37DB634}" srcOrd="0" destOrd="0" presId="urn:microsoft.com/office/officeart/2008/layout/HorizontalMultiLevelHierarchy"/>
    <dgm:cxn modelId="{2708E79B-E184-41B0-86E7-12BDE89EC565}" srcId="{67D81918-869A-449E-B6FC-3689D4EC50BF}" destId="{2672DF0A-9802-494E-899E-28D3991BA1E3}" srcOrd="1" destOrd="0" parTransId="{64DD0970-8111-4E0D-AA0F-BDF7026C0A44}" sibTransId="{9425AC08-7122-4362-8F3C-2725830946A8}"/>
    <dgm:cxn modelId="{30053724-3D62-4F70-BD0D-1840DFB17296}" type="presOf" srcId="{A73FE81E-4D12-41B8-AAC1-9A15025C04E4}" destId="{FDB6DC89-0C6D-4C56-A6AB-F60E62D45040}" srcOrd="1" destOrd="0" presId="urn:microsoft.com/office/officeart/2008/layout/HorizontalMultiLevelHierarchy"/>
    <dgm:cxn modelId="{16997CDC-4A37-41AD-8959-CAB58DECD918}" srcId="{21388FC3-F53A-40EF-BAA2-30B10DA5AC05}" destId="{5BCEDC01-6EEF-4FD7-8B01-899F9C2C18A3}" srcOrd="1" destOrd="0" parTransId="{A73FE81E-4D12-41B8-AAC1-9A15025C04E4}" sibTransId="{2C47F9CB-E8C5-45FE-804C-5C0DD0721DBF}"/>
    <dgm:cxn modelId="{D9A93B43-D4FB-485D-BAAD-5A3E3E9D17FF}" type="presOf" srcId="{F9B7F427-BA25-4DEA-ACCA-8D98FBF5670D}" destId="{6B0B5C10-A843-49C7-B75E-51C808C5B4D1}" srcOrd="0" destOrd="0" presId="urn:microsoft.com/office/officeart/2008/layout/HorizontalMultiLevelHierarchy"/>
    <dgm:cxn modelId="{1324B1FE-EADF-4F6A-9623-D3DDE1371778}" type="presOf" srcId="{64DD0970-8111-4E0D-AA0F-BDF7026C0A44}" destId="{1D2CF587-6FFB-47B4-AB8F-EB52ED5AC91B}" srcOrd="0" destOrd="0" presId="urn:microsoft.com/office/officeart/2008/layout/HorizontalMultiLevelHierarchy"/>
    <dgm:cxn modelId="{E7F8D0D7-83CA-4819-A2B6-8D5F8356ADE3}" type="presOf" srcId="{D2659806-A0AE-44F7-A8D0-00ABE34CA12F}" destId="{7A3DA274-4B38-44C7-8C43-68AFA7E8BDF7}" srcOrd="1" destOrd="0" presId="urn:microsoft.com/office/officeart/2008/layout/HorizontalMultiLevelHierarchy"/>
    <dgm:cxn modelId="{50153A8B-0D29-4655-9BF7-652A3F8853DC}" srcId="{21388FC3-F53A-40EF-BAA2-30B10DA5AC05}" destId="{18DA78E6-8AC0-44A9-A81E-39DD12878075}" srcOrd="0" destOrd="0" parTransId="{D2659806-A0AE-44F7-A8D0-00ABE34CA12F}" sibTransId="{DD260D81-6BBA-4E6D-8197-4F4377E97D39}"/>
    <dgm:cxn modelId="{1A6B93BF-1FA0-47A9-BBCB-666F2408F828}" type="presOf" srcId="{2672DF0A-9802-494E-899E-28D3991BA1E3}" destId="{D8639DDB-AF16-467A-9D3A-A62EABAF35DB}" srcOrd="0" destOrd="0" presId="urn:microsoft.com/office/officeart/2008/layout/HorizontalMultiLevelHierarchy"/>
    <dgm:cxn modelId="{92979AF9-0253-4370-B336-FAF49A71045E}" type="presOf" srcId="{C4801F20-8F6A-4F23-957E-E4DEDD15E41D}" destId="{40A0255F-92F2-4AA5-BFBE-AD582C2197B2}" srcOrd="0" destOrd="0" presId="urn:microsoft.com/office/officeart/2008/layout/HorizontalMultiLevelHierarchy"/>
    <dgm:cxn modelId="{A6070FB1-4274-42C6-8C1E-80F6DBE47631}" srcId="{67D81918-869A-449E-B6FC-3689D4EC50BF}" destId="{FD06F755-6DD2-4F03-918E-869C2BB6E95F}" srcOrd="2" destOrd="0" parTransId="{AAB74273-83B7-4225-A08E-2DEBAA1BF902}" sibTransId="{1DB49BF9-20D6-48EF-B236-B89AB75750F2}"/>
    <dgm:cxn modelId="{034BA050-5A24-4D5C-82A6-7FC40E1E0F81}" type="presOf" srcId="{18DA78E6-8AC0-44A9-A81E-39DD12878075}" destId="{9438DBE0-C8E1-4D53-9F58-664E592DC409}" srcOrd="0" destOrd="0" presId="urn:microsoft.com/office/officeart/2008/layout/HorizontalMultiLevelHierarchy"/>
    <dgm:cxn modelId="{B8BBBAB6-8CBB-4709-9EFB-426A51FC7C78}" type="presOf" srcId="{B1B63335-7A03-4796-9C99-D3F5D10D4F89}" destId="{1000BDD2-96F7-4658-B2AE-13D503F27FF0}" srcOrd="1" destOrd="0" presId="urn:microsoft.com/office/officeart/2008/layout/HorizontalMultiLevelHierarchy"/>
    <dgm:cxn modelId="{6C512855-7995-478F-81FC-BF3A6CE3E96F}" srcId="{67D81918-869A-449E-B6FC-3689D4EC50BF}" destId="{21388FC3-F53A-40EF-BAA2-30B10DA5AC05}" srcOrd="0" destOrd="0" parTransId="{B1B63335-7A03-4796-9C99-D3F5D10D4F89}" sibTransId="{4650AFEE-461E-45D7-B857-EFCC4A2ABD6C}"/>
    <dgm:cxn modelId="{F58CF314-E1BE-4776-B10B-1C0AB0638F08}" type="presOf" srcId="{336A3180-C958-4F3E-94B2-6DD1239ED0AB}" destId="{0B05496A-D9D3-43F1-BC75-A7619CB01FD5}" srcOrd="1" destOrd="0" presId="urn:microsoft.com/office/officeart/2008/layout/HorizontalMultiLevelHierarchy"/>
    <dgm:cxn modelId="{FB76595D-AC91-4D69-B5BB-5079A0B35FFF}" srcId="{2672DF0A-9802-494E-899E-28D3991BA1E3}" destId="{31B825C1-7EAE-4BE8-9D9C-BE6A73BCB9E8}" srcOrd="1" destOrd="0" parTransId="{C4801F20-8F6A-4F23-957E-E4DEDD15E41D}" sibTransId="{B4EEBB0C-684C-4A14-BD59-9D6154DBD6FC}"/>
    <dgm:cxn modelId="{384BE001-8998-44B2-AC4A-863BE0EA03CB}" type="presOf" srcId="{C4801F20-8F6A-4F23-957E-E4DEDD15E41D}" destId="{7335C9AA-32FE-4480-9088-734B05CBF4CC}" srcOrd="1" destOrd="0" presId="urn:microsoft.com/office/officeart/2008/layout/HorizontalMultiLevelHierarchy"/>
    <dgm:cxn modelId="{AF3A12EB-D2FC-4079-B10D-5D0D712492B0}" srcId="{2672DF0A-9802-494E-899E-28D3991BA1E3}" destId="{00A40A5A-C083-47A9-9244-37B9D2726D52}" srcOrd="0" destOrd="0" parTransId="{6127E3ED-7CB1-40B8-AF95-3C2870C34686}" sibTransId="{266BEEAD-D472-4EDE-81CE-355442C75A35}"/>
    <dgm:cxn modelId="{077CE02D-226D-4B31-8894-ACED51733F6C}" type="presOf" srcId="{8D78B127-D891-4F53-BB5D-88CDB6643A3F}" destId="{05F6E2BB-A91D-4794-8902-6BADDCDA7970}" srcOrd="0" destOrd="0" presId="urn:microsoft.com/office/officeart/2008/layout/HorizontalMultiLevelHierarchy"/>
    <dgm:cxn modelId="{D74EF502-C5AF-49BF-BCFE-E98E14E4098D}" type="presOf" srcId="{00A40A5A-C083-47A9-9244-37B9D2726D52}" destId="{8632D4FF-52E9-45DE-A417-EF333E995B5E}" srcOrd="0" destOrd="0" presId="urn:microsoft.com/office/officeart/2008/layout/HorizontalMultiLevelHierarchy"/>
    <dgm:cxn modelId="{976CF986-6928-4676-B527-4BDA62CB973D}" type="presOf" srcId="{67D81918-869A-449E-B6FC-3689D4EC50BF}" destId="{55FF4FCF-B64E-4423-9CC0-DA7EE50B8A3C}" srcOrd="0" destOrd="0" presId="urn:microsoft.com/office/officeart/2008/layout/HorizontalMultiLevelHierarchy"/>
    <dgm:cxn modelId="{DE6E1B84-717D-4DD8-AB02-4733BD5ACAF9}" type="presOf" srcId="{FD06F755-6DD2-4F03-918E-869C2BB6E95F}" destId="{80983DF9-F571-472E-825E-49638001739A}" srcOrd="0" destOrd="0" presId="urn:microsoft.com/office/officeart/2008/layout/HorizontalMultiLevelHierarchy"/>
    <dgm:cxn modelId="{C61C4749-5BD4-475D-ACA1-8B8B4A79970B}" type="presOf" srcId="{1AC75A4F-6024-4144-ADF6-E6C6D00143E5}" destId="{43F466B6-3FFB-464F-8E7C-527055158D1A}" srcOrd="1" destOrd="0" presId="urn:microsoft.com/office/officeart/2008/layout/HorizontalMultiLevelHierarchy"/>
    <dgm:cxn modelId="{A9D24C83-9BD5-492F-9CE7-150C6E021E18}" type="presOf" srcId="{B2550880-BF7B-445C-B792-6C4186C97D61}" destId="{CF7DDDFA-6807-4960-873D-267CA236C4F5}" srcOrd="0" destOrd="0" presId="urn:microsoft.com/office/officeart/2008/layout/HorizontalMultiLevelHierarchy"/>
    <dgm:cxn modelId="{96F9B48B-92DD-4019-83CB-E999FDD2F841}" type="presOf" srcId="{AAB74273-83B7-4225-A08E-2DEBAA1BF902}" destId="{8103C0CD-C756-4B77-BE27-1E018C7C1CCF}" srcOrd="0" destOrd="0" presId="urn:microsoft.com/office/officeart/2008/layout/HorizontalMultiLevelHierarchy"/>
    <dgm:cxn modelId="{8B2ED4CD-F4EC-4952-97DA-B5464C06B350}" type="presOf" srcId="{A73FE81E-4D12-41B8-AAC1-9A15025C04E4}" destId="{A1149B38-90CE-4589-8970-E8C8CF47D8D3}" srcOrd="0" destOrd="0" presId="urn:microsoft.com/office/officeart/2008/layout/HorizontalMultiLevelHierarchy"/>
    <dgm:cxn modelId="{41092787-10D1-4754-897E-739570E8EB87}" type="presOf" srcId="{64DD0970-8111-4E0D-AA0F-BDF7026C0A44}" destId="{244C5E26-CA83-4A69-974B-35B6DF68BA6C}" srcOrd="1" destOrd="0" presId="urn:microsoft.com/office/officeart/2008/layout/HorizontalMultiLevelHierarchy"/>
    <dgm:cxn modelId="{255271F5-F281-409C-95BA-56B7D5D9E687}" srcId="{8D78B127-D891-4F53-BB5D-88CDB6643A3F}" destId="{67D81918-869A-449E-B6FC-3689D4EC50BF}" srcOrd="0" destOrd="0" parTransId="{8896D55B-57C3-430A-A267-BE652B6BB332}" sibTransId="{993F476D-4B13-4473-87DA-E5217B4FBA77}"/>
    <dgm:cxn modelId="{AE114846-0B0D-4637-8E92-2FD4421C3618}" srcId="{FD06F755-6DD2-4F03-918E-869C2BB6E95F}" destId="{F9B7F427-BA25-4DEA-ACCA-8D98FBF5670D}" srcOrd="1" destOrd="0" parTransId="{336A3180-C958-4F3E-94B2-6DD1239ED0AB}" sibTransId="{4CEAF1B1-A5FA-44FD-9050-2FF1B26FDD16}"/>
    <dgm:cxn modelId="{6B1941E1-33F8-4873-8637-16AC596E5864}" type="presOf" srcId="{1AC75A4F-6024-4144-ADF6-E6C6D00143E5}" destId="{77234975-FE70-4BC3-BD3E-8C25A4915D79}" srcOrd="0" destOrd="0" presId="urn:microsoft.com/office/officeart/2008/layout/HorizontalMultiLevelHierarchy"/>
    <dgm:cxn modelId="{BBCFA538-BF86-414C-A31B-9ABA7E961220}" type="presOf" srcId="{D2659806-A0AE-44F7-A8D0-00ABE34CA12F}" destId="{5168E909-6D32-4186-8127-9E5842EB2D86}" srcOrd="0" destOrd="0" presId="urn:microsoft.com/office/officeart/2008/layout/HorizontalMultiLevelHierarchy"/>
    <dgm:cxn modelId="{C21CB8EB-0713-445D-89FD-0E3061EADA7E}" type="presOf" srcId="{21388FC3-F53A-40EF-BAA2-30B10DA5AC05}" destId="{186F5A2D-1C16-482F-9A0E-3A340E4B292D}" srcOrd="0" destOrd="0" presId="urn:microsoft.com/office/officeart/2008/layout/HorizontalMultiLevelHierarchy"/>
    <dgm:cxn modelId="{CC661360-B771-4C5C-93D3-D5BF50C094DF}" type="presOf" srcId="{336A3180-C958-4F3E-94B2-6DD1239ED0AB}" destId="{E0D64B9F-11BC-4B8C-96E4-95CED40DD13F}" srcOrd="0" destOrd="0" presId="urn:microsoft.com/office/officeart/2008/layout/HorizontalMultiLevelHierarchy"/>
    <dgm:cxn modelId="{DBCDDB16-9325-4C15-9134-C6609E3D27B4}" type="presOf" srcId="{5BCEDC01-6EEF-4FD7-8B01-899F9C2C18A3}" destId="{A0D9984B-3EF5-4F51-AC19-1B83C2375764}" srcOrd="0" destOrd="0" presId="urn:microsoft.com/office/officeart/2008/layout/HorizontalMultiLevelHierarchy"/>
    <dgm:cxn modelId="{05067CEC-3845-45E0-99E2-99825C3B7FE3}" type="presOf" srcId="{6127E3ED-7CB1-40B8-AF95-3C2870C34686}" destId="{79F7B7B6-F1C3-43D4-9C0C-A2947D77804A}" srcOrd="0" destOrd="0" presId="urn:microsoft.com/office/officeart/2008/layout/HorizontalMultiLevelHierarchy"/>
    <dgm:cxn modelId="{3CBB9C76-04CC-481A-B662-99D8EA3B1F87}" type="presOf" srcId="{6127E3ED-7CB1-40B8-AF95-3C2870C34686}" destId="{6EBC2FB9-5A92-461F-9B3D-E731E17C7881}" srcOrd="1" destOrd="0" presId="urn:microsoft.com/office/officeart/2008/layout/HorizontalMultiLevelHierarchy"/>
    <dgm:cxn modelId="{AA19E5E9-E1E9-48ED-A36C-6E22B18B7F35}" type="presParOf" srcId="{05F6E2BB-A91D-4794-8902-6BADDCDA7970}" destId="{B8E93F26-3053-4F0F-911F-6EA6B41939EF}" srcOrd="0" destOrd="0" presId="urn:microsoft.com/office/officeart/2008/layout/HorizontalMultiLevelHierarchy"/>
    <dgm:cxn modelId="{C8090080-003B-468D-B2E9-5969277280DD}" type="presParOf" srcId="{B8E93F26-3053-4F0F-911F-6EA6B41939EF}" destId="{55FF4FCF-B64E-4423-9CC0-DA7EE50B8A3C}" srcOrd="0" destOrd="0" presId="urn:microsoft.com/office/officeart/2008/layout/HorizontalMultiLevelHierarchy"/>
    <dgm:cxn modelId="{864A7DC3-CEA6-4A56-9D16-8E69F083632B}" type="presParOf" srcId="{B8E93F26-3053-4F0F-911F-6EA6B41939EF}" destId="{CE15F7F9-4453-4DB5-8D72-D24398946916}" srcOrd="1" destOrd="0" presId="urn:microsoft.com/office/officeart/2008/layout/HorizontalMultiLevelHierarchy"/>
    <dgm:cxn modelId="{2C063EFB-793B-4B75-8DCE-0C69A83E0E6C}" type="presParOf" srcId="{CE15F7F9-4453-4DB5-8D72-D24398946916}" destId="{E4A8EB9D-6A33-46E2-AF6D-3AAD2F228A92}" srcOrd="0" destOrd="0" presId="urn:microsoft.com/office/officeart/2008/layout/HorizontalMultiLevelHierarchy"/>
    <dgm:cxn modelId="{213A5C1F-67A4-4A21-BA4B-AB25EA523E09}" type="presParOf" srcId="{E4A8EB9D-6A33-46E2-AF6D-3AAD2F228A92}" destId="{1000BDD2-96F7-4658-B2AE-13D503F27FF0}" srcOrd="0" destOrd="0" presId="urn:microsoft.com/office/officeart/2008/layout/HorizontalMultiLevelHierarchy"/>
    <dgm:cxn modelId="{46375809-7779-479A-A942-325EBCB3342C}" type="presParOf" srcId="{CE15F7F9-4453-4DB5-8D72-D24398946916}" destId="{476F2BAF-09E9-4A53-AEDF-CFF6F44091A3}" srcOrd="1" destOrd="0" presId="urn:microsoft.com/office/officeart/2008/layout/HorizontalMultiLevelHierarchy"/>
    <dgm:cxn modelId="{306D4782-D66F-45B2-A0A9-C6835B80F033}" type="presParOf" srcId="{476F2BAF-09E9-4A53-AEDF-CFF6F44091A3}" destId="{186F5A2D-1C16-482F-9A0E-3A340E4B292D}" srcOrd="0" destOrd="0" presId="urn:microsoft.com/office/officeart/2008/layout/HorizontalMultiLevelHierarchy"/>
    <dgm:cxn modelId="{A13855B6-22F5-4C6C-84FE-A387845AFDFD}" type="presParOf" srcId="{476F2BAF-09E9-4A53-AEDF-CFF6F44091A3}" destId="{56D26482-A396-4234-9DF3-3A39799107DC}" srcOrd="1" destOrd="0" presId="urn:microsoft.com/office/officeart/2008/layout/HorizontalMultiLevelHierarchy"/>
    <dgm:cxn modelId="{649B7018-B5E7-4B3F-B49D-63A258B9C79A}" type="presParOf" srcId="{56D26482-A396-4234-9DF3-3A39799107DC}" destId="{5168E909-6D32-4186-8127-9E5842EB2D86}" srcOrd="0" destOrd="0" presId="urn:microsoft.com/office/officeart/2008/layout/HorizontalMultiLevelHierarchy"/>
    <dgm:cxn modelId="{7744B8DA-D116-47BE-94A4-D7560387A651}" type="presParOf" srcId="{5168E909-6D32-4186-8127-9E5842EB2D86}" destId="{7A3DA274-4B38-44C7-8C43-68AFA7E8BDF7}" srcOrd="0" destOrd="0" presId="urn:microsoft.com/office/officeart/2008/layout/HorizontalMultiLevelHierarchy"/>
    <dgm:cxn modelId="{AAFE1975-7A0B-4845-AD2E-C37859457130}" type="presParOf" srcId="{56D26482-A396-4234-9DF3-3A39799107DC}" destId="{94FB53DD-E60E-4B7A-998B-F6F67875F8B0}" srcOrd="1" destOrd="0" presId="urn:microsoft.com/office/officeart/2008/layout/HorizontalMultiLevelHierarchy"/>
    <dgm:cxn modelId="{6DADF272-975A-4350-B9C3-5C03CF0E4B36}" type="presParOf" srcId="{94FB53DD-E60E-4B7A-998B-F6F67875F8B0}" destId="{9438DBE0-C8E1-4D53-9F58-664E592DC409}" srcOrd="0" destOrd="0" presId="urn:microsoft.com/office/officeart/2008/layout/HorizontalMultiLevelHierarchy"/>
    <dgm:cxn modelId="{244D5194-7F2E-488F-9EB4-44CFEF3B619F}" type="presParOf" srcId="{94FB53DD-E60E-4B7A-998B-F6F67875F8B0}" destId="{1A914E14-C52C-434B-A76B-16FFF7AB08C3}" srcOrd="1" destOrd="0" presId="urn:microsoft.com/office/officeart/2008/layout/HorizontalMultiLevelHierarchy"/>
    <dgm:cxn modelId="{BD280A09-786E-4AB1-9FDA-3D777879A981}" type="presParOf" srcId="{56D26482-A396-4234-9DF3-3A39799107DC}" destId="{A1149B38-90CE-4589-8970-E8C8CF47D8D3}" srcOrd="2" destOrd="0" presId="urn:microsoft.com/office/officeart/2008/layout/HorizontalMultiLevelHierarchy"/>
    <dgm:cxn modelId="{7486F753-8495-444B-9361-B3CC57420F60}" type="presParOf" srcId="{A1149B38-90CE-4589-8970-E8C8CF47D8D3}" destId="{FDB6DC89-0C6D-4C56-A6AB-F60E62D45040}" srcOrd="0" destOrd="0" presId="urn:microsoft.com/office/officeart/2008/layout/HorizontalMultiLevelHierarchy"/>
    <dgm:cxn modelId="{285F5355-E1C0-432B-A867-CE56C7A73835}" type="presParOf" srcId="{56D26482-A396-4234-9DF3-3A39799107DC}" destId="{B88B844D-4F71-4BF2-BC92-10405B831A90}" srcOrd="3" destOrd="0" presId="urn:microsoft.com/office/officeart/2008/layout/HorizontalMultiLevelHierarchy"/>
    <dgm:cxn modelId="{8820FABD-8522-42FC-9643-235FD5F7C322}" type="presParOf" srcId="{B88B844D-4F71-4BF2-BC92-10405B831A90}" destId="{A0D9984B-3EF5-4F51-AC19-1B83C2375764}" srcOrd="0" destOrd="0" presId="urn:microsoft.com/office/officeart/2008/layout/HorizontalMultiLevelHierarchy"/>
    <dgm:cxn modelId="{BDEFEE89-A1DB-4414-BCD2-2963F7A92F95}" type="presParOf" srcId="{B88B844D-4F71-4BF2-BC92-10405B831A90}" destId="{0B5DC245-659B-468A-921B-4231E49CB057}" srcOrd="1" destOrd="0" presId="urn:microsoft.com/office/officeart/2008/layout/HorizontalMultiLevelHierarchy"/>
    <dgm:cxn modelId="{F559513A-7E43-4CA2-8B71-C3DA3DCCEC07}" type="presParOf" srcId="{CE15F7F9-4453-4DB5-8D72-D24398946916}" destId="{1D2CF587-6FFB-47B4-AB8F-EB52ED5AC91B}" srcOrd="2" destOrd="0" presId="urn:microsoft.com/office/officeart/2008/layout/HorizontalMultiLevelHierarchy"/>
    <dgm:cxn modelId="{66288A0E-076F-4F30-8FE4-59D7A74C49A3}" type="presParOf" srcId="{1D2CF587-6FFB-47B4-AB8F-EB52ED5AC91B}" destId="{244C5E26-CA83-4A69-974B-35B6DF68BA6C}" srcOrd="0" destOrd="0" presId="urn:microsoft.com/office/officeart/2008/layout/HorizontalMultiLevelHierarchy"/>
    <dgm:cxn modelId="{714B01A9-0C42-425F-9546-19C722E8A003}" type="presParOf" srcId="{CE15F7F9-4453-4DB5-8D72-D24398946916}" destId="{2AA58481-663E-4637-9082-1D903F10782E}" srcOrd="3" destOrd="0" presId="urn:microsoft.com/office/officeart/2008/layout/HorizontalMultiLevelHierarchy"/>
    <dgm:cxn modelId="{E0534C26-0911-45A4-87E6-9F9ED86059F0}" type="presParOf" srcId="{2AA58481-663E-4637-9082-1D903F10782E}" destId="{D8639DDB-AF16-467A-9D3A-A62EABAF35DB}" srcOrd="0" destOrd="0" presId="urn:microsoft.com/office/officeart/2008/layout/HorizontalMultiLevelHierarchy"/>
    <dgm:cxn modelId="{6FFA7FD5-B9E1-4024-A5CF-45DE6B4EFF9E}" type="presParOf" srcId="{2AA58481-663E-4637-9082-1D903F10782E}" destId="{20624287-AF0E-4F08-A33A-CA08ADF45C27}" srcOrd="1" destOrd="0" presId="urn:microsoft.com/office/officeart/2008/layout/HorizontalMultiLevelHierarchy"/>
    <dgm:cxn modelId="{9E202C2E-69EC-45A2-A76E-231FC760A382}" type="presParOf" srcId="{20624287-AF0E-4F08-A33A-CA08ADF45C27}" destId="{79F7B7B6-F1C3-43D4-9C0C-A2947D77804A}" srcOrd="0" destOrd="0" presId="urn:microsoft.com/office/officeart/2008/layout/HorizontalMultiLevelHierarchy"/>
    <dgm:cxn modelId="{8B73F34F-0528-466C-B5CD-3EBD5C871D07}" type="presParOf" srcId="{79F7B7B6-F1C3-43D4-9C0C-A2947D77804A}" destId="{6EBC2FB9-5A92-461F-9B3D-E731E17C7881}" srcOrd="0" destOrd="0" presId="urn:microsoft.com/office/officeart/2008/layout/HorizontalMultiLevelHierarchy"/>
    <dgm:cxn modelId="{0FF7BE35-6781-4040-9AE9-C82A835DA24B}" type="presParOf" srcId="{20624287-AF0E-4F08-A33A-CA08ADF45C27}" destId="{42FE010D-F001-425E-B8D1-8B80F880AA72}" srcOrd="1" destOrd="0" presId="urn:microsoft.com/office/officeart/2008/layout/HorizontalMultiLevelHierarchy"/>
    <dgm:cxn modelId="{0A4457B2-1B30-412C-8D77-9121CC96FCBF}" type="presParOf" srcId="{42FE010D-F001-425E-B8D1-8B80F880AA72}" destId="{8632D4FF-52E9-45DE-A417-EF333E995B5E}" srcOrd="0" destOrd="0" presId="urn:microsoft.com/office/officeart/2008/layout/HorizontalMultiLevelHierarchy"/>
    <dgm:cxn modelId="{185C1C74-6C93-4CDA-A1C0-2AAAD8CC8F2E}" type="presParOf" srcId="{42FE010D-F001-425E-B8D1-8B80F880AA72}" destId="{F9450607-242E-4246-9667-33031D93D64F}" srcOrd="1" destOrd="0" presId="urn:microsoft.com/office/officeart/2008/layout/HorizontalMultiLevelHierarchy"/>
    <dgm:cxn modelId="{922ED9D7-FC3B-47BD-85A5-A14CB8549084}" type="presParOf" srcId="{20624287-AF0E-4F08-A33A-CA08ADF45C27}" destId="{40A0255F-92F2-4AA5-BFBE-AD582C2197B2}" srcOrd="2" destOrd="0" presId="urn:microsoft.com/office/officeart/2008/layout/HorizontalMultiLevelHierarchy"/>
    <dgm:cxn modelId="{0977C1A8-3961-413A-84DE-113B60F7AB38}" type="presParOf" srcId="{40A0255F-92F2-4AA5-BFBE-AD582C2197B2}" destId="{7335C9AA-32FE-4480-9088-734B05CBF4CC}" srcOrd="0" destOrd="0" presId="urn:microsoft.com/office/officeart/2008/layout/HorizontalMultiLevelHierarchy"/>
    <dgm:cxn modelId="{EFC2845E-265D-4634-BFC0-D871EF7471D7}" type="presParOf" srcId="{20624287-AF0E-4F08-A33A-CA08ADF45C27}" destId="{FA0CAE0C-8BF5-4B41-9243-E66FC64D4D9C}" srcOrd="3" destOrd="0" presId="urn:microsoft.com/office/officeart/2008/layout/HorizontalMultiLevelHierarchy"/>
    <dgm:cxn modelId="{186242F7-D24F-4C5D-A9C3-BA921B35FF09}" type="presParOf" srcId="{FA0CAE0C-8BF5-4B41-9243-E66FC64D4D9C}" destId="{7901C008-9F3D-48D3-B8BA-5E44C37DB634}" srcOrd="0" destOrd="0" presId="urn:microsoft.com/office/officeart/2008/layout/HorizontalMultiLevelHierarchy"/>
    <dgm:cxn modelId="{12535AEA-9DD3-4478-97CF-9A538975740B}" type="presParOf" srcId="{FA0CAE0C-8BF5-4B41-9243-E66FC64D4D9C}" destId="{89EC37C1-90B0-459B-9102-DD28E17BE44C}" srcOrd="1" destOrd="0" presId="urn:microsoft.com/office/officeart/2008/layout/HorizontalMultiLevelHierarchy"/>
    <dgm:cxn modelId="{75208EEB-33B2-42FE-85B1-B929528A36E8}" type="presParOf" srcId="{CE15F7F9-4453-4DB5-8D72-D24398946916}" destId="{8103C0CD-C756-4B77-BE27-1E018C7C1CCF}" srcOrd="4" destOrd="0" presId="urn:microsoft.com/office/officeart/2008/layout/HorizontalMultiLevelHierarchy"/>
    <dgm:cxn modelId="{AA32FDF6-3C5C-44C0-B5DC-19DD4B2FC9A0}" type="presParOf" srcId="{8103C0CD-C756-4B77-BE27-1E018C7C1CCF}" destId="{9A789B38-2DAC-4E36-9E55-B1640135B93D}" srcOrd="0" destOrd="0" presId="urn:microsoft.com/office/officeart/2008/layout/HorizontalMultiLevelHierarchy"/>
    <dgm:cxn modelId="{58A0F120-D49F-4FDF-9555-22FF70E0DFB2}" type="presParOf" srcId="{CE15F7F9-4453-4DB5-8D72-D24398946916}" destId="{E1CC9305-31DC-4231-A822-959120F6FAF9}" srcOrd="5" destOrd="0" presId="urn:microsoft.com/office/officeart/2008/layout/HorizontalMultiLevelHierarchy"/>
    <dgm:cxn modelId="{8AC7EB99-D8DC-48C3-B733-2FD6481F57F6}" type="presParOf" srcId="{E1CC9305-31DC-4231-A822-959120F6FAF9}" destId="{80983DF9-F571-472E-825E-49638001739A}" srcOrd="0" destOrd="0" presId="urn:microsoft.com/office/officeart/2008/layout/HorizontalMultiLevelHierarchy"/>
    <dgm:cxn modelId="{97C0E61C-7101-4C19-B7F7-A096E5A1CB95}" type="presParOf" srcId="{E1CC9305-31DC-4231-A822-959120F6FAF9}" destId="{0088DD20-D98D-427E-B2C3-7D52D722FDEE}" srcOrd="1" destOrd="0" presId="urn:microsoft.com/office/officeart/2008/layout/HorizontalMultiLevelHierarchy"/>
    <dgm:cxn modelId="{109E3B26-6590-4CC0-BE4C-D097FA2FA16D}" type="presParOf" srcId="{0088DD20-D98D-427E-B2C3-7D52D722FDEE}" destId="{77234975-FE70-4BC3-BD3E-8C25A4915D79}" srcOrd="0" destOrd="0" presId="urn:microsoft.com/office/officeart/2008/layout/HorizontalMultiLevelHierarchy"/>
    <dgm:cxn modelId="{A0262120-0ACA-4B29-A96C-0FE83453CAD8}" type="presParOf" srcId="{77234975-FE70-4BC3-BD3E-8C25A4915D79}" destId="{43F466B6-3FFB-464F-8E7C-527055158D1A}" srcOrd="0" destOrd="0" presId="urn:microsoft.com/office/officeart/2008/layout/HorizontalMultiLevelHierarchy"/>
    <dgm:cxn modelId="{D91F6529-6C95-4111-8820-B6BB2693EEA1}" type="presParOf" srcId="{0088DD20-D98D-427E-B2C3-7D52D722FDEE}" destId="{80757831-8CAA-41C6-9343-B7CD6C59035C}" srcOrd="1" destOrd="0" presId="urn:microsoft.com/office/officeart/2008/layout/HorizontalMultiLevelHierarchy"/>
    <dgm:cxn modelId="{2B097367-ED9A-4106-B500-FE7D868E8950}" type="presParOf" srcId="{80757831-8CAA-41C6-9343-B7CD6C59035C}" destId="{CF7DDDFA-6807-4960-873D-267CA236C4F5}" srcOrd="0" destOrd="0" presId="urn:microsoft.com/office/officeart/2008/layout/HorizontalMultiLevelHierarchy"/>
    <dgm:cxn modelId="{D6498380-D1F5-47D3-863B-A66BF6D6DE77}" type="presParOf" srcId="{80757831-8CAA-41C6-9343-B7CD6C59035C}" destId="{FA478D6B-3C94-4728-A3FF-4E1923B3E905}" srcOrd="1" destOrd="0" presId="urn:microsoft.com/office/officeart/2008/layout/HorizontalMultiLevelHierarchy"/>
    <dgm:cxn modelId="{0D674204-B5B1-47A2-824F-915AFE23ABAB}" type="presParOf" srcId="{0088DD20-D98D-427E-B2C3-7D52D722FDEE}" destId="{E0D64B9F-11BC-4B8C-96E4-95CED40DD13F}" srcOrd="2" destOrd="0" presId="urn:microsoft.com/office/officeart/2008/layout/HorizontalMultiLevelHierarchy"/>
    <dgm:cxn modelId="{11986A35-B339-42CB-9077-0EE1ABA7CDBA}" type="presParOf" srcId="{E0D64B9F-11BC-4B8C-96E4-95CED40DD13F}" destId="{0B05496A-D9D3-43F1-BC75-A7619CB01FD5}" srcOrd="0" destOrd="0" presId="urn:microsoft.com/office/officeart/2008/layout/HorizontalMultiLevelHierarchy"/>
    <dgm:cxn modelId="{E8EC6A3B-409D-4697-A1E8-966DBEFD8694}" type="presParOf" srcId="{0088DD20-D98D-427E-B2C3-7D52D722FDEE}" destId="{65472259-6B5A-449A-9E7C-8CD5016FA495}" srcOrd="3" destOrd="0" presId="urn:microsoft.com/office/officeart/2008/layout/HorizontalMultiLevelHierarchy"/>
    <dgm:cxn modelId="{4BD4B7EF-5336-4FB3-B28E-D7F7F3A1DB69}" type="presParOf" srcId="{65472259-6B5A-449A-9E7C-8CD5016FA495}" destId="{6B0B5C10-A843-49C7-B75E-51C808C5B4D1}" srcOrd="0" destOrd="0" presId="urn:microsoft.com/office/officeart/2008/layout/HorizontalMultiLevelHierarchy"/>
    <dgm:cxn modelId="{EB9BC373-AADD-4F34-9716-97AA9E0039A2}" type="presParOf" srcId="{65472259-6B5A-449A-9E7C-8CD5016FA495}" destId="{24E313DE-1C6C-4A8D-8BCA-9C4B4D4F722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64B9F-11BC-4B8C-96E4-95CED40DD13F}">
      <dsp:nvSpPr>
        <dsp:cNvPr id="0" name=""/>
        <dsp:cNvSpPr/>
      </dsp:nvSpPr>
      <dsp:spPr>
        <a:xfrm>
          <a:off x="4412812" y="4277266"/>
          <a:ext cx="457966" cy="436325"/>
        </a:xfrm>
        <a:custGeom>
          <a:avLst/>
          <a:gdLst/>
          <a:ahLst/>
          <a:cxnLst/>
          <a:rect l="0" t="0" r="0" b="0"/>
          <a:pathLst>
            <a:path>
              <a:moveTo>
                <a:pt x="0" y="0"/>
              </a:moveTo>
              <a:lnTo>
                <a:pt x="228983" y="0"/>
              </a:lnTo>
              <a:lnTo>
                <a:pt x="228983" y="436325"/>
              </a:lnTo>
              <a:lnTo>
                <a:pt x="457966" y="43632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625982" y="4479615"/>
        <a:ext cx="31627" cy="31627"/>
      </dsp:txXfrm>
    </dsp:sp>
    <dsp:sp modelId="{77234975-FE70-4BC3-BD3E-8C25A4915D79}">
      <dsp:nvSpPr>
        <dsp:cNvPr id="0" name=""/>
        <dsp:cNvSpPr/>
      </dsp:nvSpPr>
      <dsp:spPr>
        <a:xfrm>
          <a:off x="4412812" y="3840941"/>
          <a:ext cx="457966" cy="436325"/>
        </a:xfrm>
        <a:custGeom>
          <a:avLst/>
          <a:gdLst/>
          <a:ahLst/>
          <a:cxnLst/>
          <a:rect l="0" t="0" r="0" b="0"/>
          <a:pathLst>
            <a:path>
              <a:moveTo>
                <a:pt x="0" y="436325"/>
              </a:moveTo>
              <a:lnTo>
                <a:pt x="228983" y="436325"/>
              </a:lnTo>
              <a:lnTo>
                <a:pt x="228983" y="0"/>
              </a:lnTo>
              <a:lnTo>
                <a:pt x="457966" y="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625982" y="4043290"/>
        <a:ext cx="31627" cy="31627"/>
      </dsp:txXfrm>
    </dsp:sp>
    <dsp:sp modelId="{8103C0CD-C756-4B77-BE27-1E018C7C1CCF}">
      <dsp:nvSpPr>
        <dsp:cNvPr id="0" name=""/>
        <dsp:cNvSpPr/>
      </dsp:nvSpPr>
      <dsp:spPr>
        <a:xfrm>
          <a:off x="1665010" y="2531966"/>
          <a:ext cx="457966" cy="1745300"/>
        </a:xfrm>
        <a:custGeom>
          <a:avLst/>
          <a:gdLst/>
          <a:ahLst/>
          <a:cxnLst/>
          <a:rect l="0" t="0" r="0" b="0"/>
          <a:pathLst>
            <a:path>
              <a:moveTo>
                <a:pt x="0" y="0"/>
              </a:moveTo>
              <a:lnTo>
                <a:pt x="228983" y="0"/>
              </a:lnTo>
              <a:lnTo>
                <a:pt x="228983" y="1745300"/>
              </a:lnTo>
              <a:lnTo>
                <a:pt x="457966" y="174530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1848884" y="3359506"/>
        <a:ext cx="90219" cy="90219"/>
      </dsp:txXfrm>
    </dsp:sp>
    <dsp:sp modelId="{40A0255F-92F2-4AA5-BFBE-AD582C2197B2}">
      <dsp:nvSpPr>
        <dsp:cNvPr id="0" name=""/>
        <dsp:cNvSpPr/>
      </dsp:nvSpPr>
      <dsp:spPr>
        <a:xfrm>
          <a:off x="4412812" y="2531966"/>
          <a:ext cx="457966" cy="436325"/>
        </a:xfrm>
        <a:custGeom>
          <a:avLst/>
          <a:gdLst/>
          <a:ahLst/>
          <a:cxnLst/>
          <a:rect l="0" t="0" r="0" b="0"/>
          <a:pathLst>
            <a:path>
              <a:moveTo>
                <a:pt x="0" y="0"/>
              </a:moveTo>
              <a:lnTo>
                <a:pt x="228983" y="0"/>
              </a:lnTo>
              <a:lnTo>
                <a:pt x="228983" y="436325"/>
              </a:lnTo>
              <a:lnTo>
                <a:pt x="457966" y="43632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625982" y="2734314"/>
        <a:ext cx="31627" cy="31627"/>
      </dsp:txXfrm>
    </dsp:sp>
    <dsp:sp modelId="{79F7B7B6-F1C3-43D4-9C0C-A2947D77804A}">
      <dsp:nvSpPr>
        <dsp:cNvPr id="0" name=""/>
        <dsp:cNvSpPr/>
      </dsp:nvSpPr>
      <dsp:spPr>
        <a:xfrm>
          <a:off x="4412812" y="2095640"/>
          <a:ext cx="457966" cy="436325"/>
        </a:xfrm>
        <a:custGeom>
          <a:avLst/>
          <a:gdLst/>
          <a:ahLst/>
          <a:cxnLst/>
          <a:rect l="0" t="0" r="0" b="0"/>
          <a:pathLst>
            <a:path>
              <a:moveTo>
                <a:pt x="0" y="436325"/>
              </a:moveTo>
              <a:lnTo>
                <a:pt x="228983" y="436325"/>
              </a:lnTo>
              <a:lnTo>
                <a:pt x="228983" y="0"/>
              </a:lnTo>
              <a:lnTo>
                <a:pt x="457966" y="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625982" y="2297989"/>
        <a:ext cx="31627" cy="31627"/>
      </dsp:txXfrm>
    </dsp:sp>
    <dsp:sp modelId="{1D2CF587-6FFB-47B4-AB8F-EB52ED5AC91B}">
      <dsp:nvSpPr>
        <dsp:cNvPr id="0" name=""/>
        <dsp:cNvSpPr/>
      </dsp:nvSpPr>
      <dsp:spPr>
        <a:xfrm>
          <a:off x="1665010" y="2486246"/>
          <a:ext cx="457966" cy="91440"/>
        </a:xfrm>
        <a:custGeom>
          <a:avLst/>
          <a:gdLst/>
          <a:ahLst/>
          <a:cxnLst/>
          <a:rect l="0" t="0" r="0" b="0"/>
          <a:pathLst>
            <a:path>
              <a:moveTo>
                <a:pt x="0" y="45720"/>
              </a:moveTo>
              <a:lnTo>
                <a:pt x="457966" y="4572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882544" y="2520516"/>
        <a:ext cx="22898" cy="22898"/>
      </dsp:txXfrm>
    </dsp:sp>
    <dsp:sp modelId="{A1149B38-90CE-4589-8970-E8C8CF47D8D3}">
      <dsp:nvSpPr>
        <dsp:cNvPr id="0" name=""/>
        <dsp:cNvSpPr/>
      </dsp:nvSpPr>
      <dsp:spPr>
        <a:xfrm>
          <a:off x="4412812" y="786665"/>
          <a:ext cx="457966" cy="436325"/>
        </a:xfrm>
        <a:custGeom>
          <a:avLst/>
          <a:gdLst/>
          <a:ahLst/>
          <a:cxnLst/>
          <a:rect l="0" t="0" r="0" b="0"/>
          <a:pathLst>
            <a:path>
              <a:moveTo>
                <a:pt x="0" y="0"/>
              </a:moveTo>
              <a:lnTo>
                <a:pt x="228983" y="0"/>
              </a:lnTo>
              <a:lnTo>
                <a:pt x="228983" y="436325"/>
              </a:lnTo>
              <a:lnTo>
                <a:pt x="457966" y="43632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625982" y="989014"/>
        <a:ext cx="31627" cy="31627"/>
      </dsp:txXfrm>
    </dsp:sp>
    <dsp:sp modelId="{5168E909-6D32-4186-8127-9E5842EB2D86}">
      <dsp:nvSpPr>
        <dsp:cNvPr id="0" name=""/>
        <dsp:cNvSpPr/>
      </dsp:nvSpPr>
      <dsp:spPr>
        <a:xfrm>
          <a:off x="4412812" y="350339"/>
          <a:ext cx="457966" cy="436325"/>
        </a:xfrm>
        <a:custGeom>
          <a:avLst/>
          <a:gdLst/>
          <a:ahLst/>
          <a:cxnLst/>
          <a:rect l="0" t="0" r="0" b="0"/>
          <a:pathLst>
            <a:path>
              <a:moveTo>
                <a:pt x="0" y="436325"/>
              </a:moveTo>
              <a:lnTo>
                <a:pt x="228983" y="436325"/>
              </a:lnTo>
              <a:lnTo>
                <a:pt x="228983" y="0"/>
              </a:lnTo>
              <a:lnTo>
                <a:pt x="457966" y="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625982" y="552688"/>
        <a:ext cx="31627" cy="31627"/>
      </dsp:txXfrm>
    </dsp:sp>
    <dsp:sp modelId="{E4A8EB9D-6A33-46E2-AF6D-3AAD2F228A92}">
      <dsp:nvSpPr>
        <dsp:cNvPr id="0" name=""/>
        <dsp:cNvSpPr/>
      </dsp:nvSpPr>
      <dsp:spPr>
        <a:xfrm>
          <a:off x="1665010" y="786665"/>
          <a:ext cx="457966" cy="1745300"/>
        </a:xfrm>
        <a:custGeom>
          <a:avLst/>
          <a:gdLst/>
          <a:ahLst/>
          <a:cxnLst/>
          <a:rect l="0" t="0" r="0" b="0"/>
          <a:pathLst>
            <a:path>
              <a:moveTo>
                <a:pt x="0" y="1745300"/>
              </a:moveTo>
              <a:lnTo>
                <a:pt x="228983" y="1745300"/>
              </a:lnTo>
              <a:lnTo>
                <a:pt x="228983" y="0"/>
              </a:lnTo>
              <a:lnTo>
                <a:pt x="457966" y="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1848884" y="1614205"/>
        <a:ext cx="90219" cy="90219"/>
      </dsp:txXfrm>
    </dsp:sp>
    <dsp:sp modelId="{55FF4FCF-B64E-4423-9CC0-DA7EE50B8A3C}">
      <dsp:nvSpPr>
        <dsp:cNvPr id="0" name=""/>
        <dsp:cNvSpPr/>
      </dsp:nvSpPr>
      <dsp:spPr>
        <a:xfrm rot="16200000">
          <a:off x="-560038" y="2144076"/>
          <a:ext cx="3674317" cy="77577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a-IR" sz="2400" b="1" kern="1200" dirty="0">
              <a:cs typeface="B Nazanin" panose="00000400000000000000" pitchFamily="2" charset="-78"/>
            </a:rPr>
            <a:t>روش های تشخیص ناهنجاری</a:t>
          </a:r>
          <a:endParaRPr lang="en-US" sz="2400" b="1" kern="1200" dirty="0">
            <a:cs typeface="B Nazanin" panose="00000400000000000000" pitchFamily="2" charset="-78"/>
          </a:endParaRPr>
        </a:p>
      </dsp:txBody>
      <dsp:txXfrm>
        <a:off x="-560038" y="2144076"/>
        <a:ext cx="3674317" cy="775779"/>
      </dsp:txXfrm>
    </dsp:sp>
    <dsp:sp modelId="{186F5A2D-1C16-482F-9A0E-3A340E4B292D}">
      <dsp:nvSpPr>
        <dsp:cNvPr id="0" name=""/>
        <dsp:cNvSpPr/>
      </dsp:nvSpPr>
      <dsp:spPr>
        <a:xfrm>
          <a:off x="2122977" y="437604"/>
          <a:ext cx="2289834" cy="6981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a-IR" sz="2400" b="1" kern="1200" dirty="0">
              <a:cs typeface="B Nazanin" panose="00000400000000000000" pitchFamily="2" charset="-78"/>
            </a:rPr>
            <a:t>بر اساس فاصله</a:t>
          </a:r>
          <a:endParaRPr lang="en-US" sz="2400" b="1" kern="1200" dirty="0">
            <a:cs typeface="B Nazanin" panose="00000400000000000000" pitchFamily="2" charset="-78"/>
          </a:endParaRPr>
        </a:p>
      </dsp:txBody>
      <dsp:txXfrm>
        <a:off x="2122977" y="437604"/>
        <a:ext cx="2289834" cy="698120"/>
      </dsp:txXfrm>
    </dsp:sp>
    <dsp:sp modelId="{9438DBE0-C8E1-4D53-9F58-664E592DC409}">
      <dsp:nvSpPr>
        <dsp:cNvPr id="0" name=""/>
        <dsp:cNvSpPr/>
      </dsp:nvSpPr>
      <dsp:spPr>
        <a:xfrm>
          <a:off x="4870779" y="1279"/>
          <a:ext cx="2289834" cy="6981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KNN</a:t>
          </a:r>
        </a:p>
      </dsp:txBody>
      <dsp:txXfrm>
        <a:off x="4870779" y="1279"/>
        <a:ext cx="2289834" cy="698120"/>
      </dsp:txXfrm>
    </dsp:sp>
    <dsp:sp modelId="{A0D9984B-3EF5-4F51-AC19-1B83C2375764}">
      <dsp:nvSpPr>
        <dsp:cNvPr id="0" name=""/>
        <dsp:cNvSpPr/>
      </dsp:nvSpPr>
      <dsp:spPr>
        <a:xfrm>
          <a:off x="4870779" y="873930"/>
          <a:ext cx="2289834" cy="6981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clustering</a:t>
          </a:r>
        </a:p>
      </dsp:txBody>
      <dsp:txXfrm>
        <a:off x="4870779" y="873930"/>
        <a:ext cx="2289834" cy="698120"/>
      </dsp:txXfrm>
    </dsp:sp>
    <dsp:sp modelId="{D8639DDB-AF16-467A-9D3A-A62EABAF35DB}">
      <dsp:nvSpPr>
        <dsp:cNvPr id="0" name=""/>
        <dsp:cNvSpPr/>
      </dsp:nvSpPr>
      <dsp:spPr>
        <a:xfrm>
          <a:off x="2122977" y="2182905"/>
          <a:ext cx="2289834" cy="6981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a-IR" sz="2000" b="1" kern="1200" dirty="0">
              <a:cs typeface="B Nazanin" panose="00000400000000000000" pitchFamily="2" charset="-78"/>
            </a:rPr>
            <a:t>دسته بندی تک کلاسی</a:t>
          </a:r>
          <a:endParaRPr lang="en-US" sz="2000" b="1" kern="1200" dirty="0">
            <a:cs typeface="B Nazanin" panose="00000400000000000000" pitchFamily="2" charset="-78"/>
          </a:endParaRPr>
        </a:p>
      </dsp:txBody>
      <dsp:txXfrm>
        <a:off x="2122977" y="2182905"/>
        <a:ext cx="2289834" cy="698120"/>
      </dsp:txXfrm>
    </dsp:sp>
    <dsp:sp modelId="{8632D4FF-52E9-45DE-A417-EF333E995B5E}">
      <dsp:nvSpPr>
        <dsp:cNvPr id="0" name=""/>
        <dsp:cNvSpPr/>
      </dsp:nvSpPr>
      <dsp:spPr>
        <a:xfrm>
          <a:off x="4870779" y="1746580"/>
          <a:ext cx="2289834" cy="6981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SVM</a:t>
          </a:r>
        </a:p>
      </dsp:txBody>
      <dsp:txXfrm>
        <a:off x="4870779" y="1746580"/>
        <a:ext cx="2289834" cy="698120"/>
      </dsp:txXfrm>
    </dsp:sp>
    <dsp:sp modelId="{7901C008-9F3D-48D3-B8BA-5E44C37DB634}">
      <dsp:nvSpPr>
        <dsp:cNvPr id="0" name=""/>
        <dsp:cNvSpPr/>
      </dsp:nvSpPr>
      <dsp:spPr>
        <a:xfrm>
          <a:off x="4870779" y="2619231"/>
          <a:ext cx="2289834" cy="6981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IF</a:t>
          </a:r>
        </a:p>
      </dsp:txBody>
      <dsp:txXfrm>
        <a:off x="4870779" y="2619231"/>
        <a:ext cx="2289834" cy="698120"/>
      </dsp:txXfrm>
    </dsp:sp>
    <dsp:sp modelId="{80983DF9-F571-472E-825E-49638001739A}">
      <dsp:nvSpPr>
        <dsp:cNvPr id="0" name=""/>
        <dsp:cNvSpPr/>
      </dsp:nvSpPr>
      <dsp:spPr>
        <a:xfrm>
          <a:off x="2122977" y="3928206"/>
          <a:ext cx="2289834" cy="6981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fa-IR" sz="2200" b="1" kern="1200" dirty="0">
              <a:cs typeface="B Nazanin" panose="00000400000000000000" pitchFamily="2" charset="-78"/>
            </a:rPr>
            <a:t>بر اساس بازسازی</a:t>
          </a:r>
          <a:endParaRPr lang="en-US" sz="2200" b="1" kern="1200" dirty="0">
            <a:cs typeface="B Nazanin" panose="00000400000000000000" pitchFamily="2" charset="-78"/>
          </a:endParaRPr>
        </a:p>
      </dsp:txBody>
      <dsp:txXfrm>
        <a:off x="2122977" y="3928206"/>
        <a:ext cx="2289834" cy="698120"/>
      </dsp:txXfrm>
    </dsp:sp>
    <dsp:sp modelId="{CF7DDDFA-6807-4960-873D-267CA236C4F5}">
      <dsp:nvSpPr>
        <dsp:cNvPr id="0" name=""/>
        <dsp:cNvSpPr/>
      </dsp:nvSpPr>
      <dsp:spPr>
        <a:xfrm>
          <a:off x="4870779" y="3491881"/>
          <a:ext cx="2289834" cy="6981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AE</a:t>
          </a:r>
          <a:endParaRPr lang="en-US" sz="2400" kern="1200" dirty="0">
            <a:latin typeface="Times New Roman" panose="02020603050405020304" pitchFamily="18" charset="0"/>
            <a:cs typeface="Times New Roman" panose="02020603050405020304" pitchFamily="18" charset="0"/>
          </a:endParaRPr>
        </a:p>
      </dsp:txBody>
      <dsp:txXfrm>
        <a:off x="4870779" y="3491881"/>
        <a:ext cx="2289834" cy="698120"/>
      </dsp:txXfrm>
    </dsp:sp>
    <dsp:sp modelId="{6B0B5C10-A843-49C7-B75E-51C808C5B4D1}">
      <dsp:nvSpPr>
        <dsp:cNvPr id="0" name=""/>
        <dsp:cNvSpPr/>
      </dsp:nvSpPr>
      <dsp:spPr>
        <a:xfrm>
          <a:off x="4870779" y="4364532"/>
          <a:ext cx="2289834" cy="6981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GAN</a:t>
          </a:r>
          <a:endParaRPr lang="en-US" sz="2400" kern="1200" dirty="0">
            <a:latin typeface="Times New Roman" panose="02020603050405020304" pitchFamily="18" charset="0"/>
            <a:cs typeface="Times New Roman" panose="02020603050405020304" pitchFamily="18" charset="0"/>
          </a:endParaRPr>
        </a:p>
      </dsp:txBody>
      <dsp:txXfrm>
        <a:off x="4870779" y="4364532"/>
        <a:ext cx="2289834" cy="69812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0358B7-2ABB-46CD-9247-758621B4446A}" type="datetimeFigureOut">
              <a:rPr lang="en-US" smtClean="0"/>
              <a:t>9/11/2022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ED5BF2-6FCC-4A8C-9BBA-1D3A7D3E766C}" type="slidenum">
              <a:rPr lang="en-US" smtClean="0"/>
              <a:t>‹#›</a:t>
            </a:fld>
            <a:endParaRPr lang="en-US"/>
          </a:p>
        </p:txBody>
      </p:sp>
    </p:spTree>
    <p:extLst>
      <p:ext uri="{BB962C8B-B14F-4D97-AF65-F5344CB8AC3E}">
        <p14:creationId xmlns:p14="http://schemas.microsoft.com/office/powerpoint/2010/main" val="282193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591BC-044D-4834-BB9D-4ED186643E5F}" type="datetimeFigureOut">
              <a:rPr lang="en-US" smtClean="0"/>
              <a:t>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C86A1-1236-4D7B-BDC1-080283E8FA34}" type="slidenum">
              <a:rPr lang="en-US" smtClean="0"/>
              <a:t>‹#›</a:t>
            </a:fld>
            <a:endParaRPr lang="en-US"/>
          </a:p>
        </p:txBody>
      </p:sp>
    </p:spTree>
    <p:extLst>
      <p:ext uri="{BB962C8B-B14F-4D97-AF65-F5344CB8AC3E}">
        <p14:creationId xmlns:p14="http://schemas.microsoft.com/office/powerpoint/2010/main" val="145508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8C86A1-1236-4D7B-BDC1-080283E8FA34}" type="slidenum">
              <a:rPr lang="en-US" smtClean="0"/>
              <a:t>3</a:t>
            </a:fld>
            <a:endParaRPr lang="en-US" dirty="0"/>
          </a:p>
        </p:txBody>
      </p:sp>
    </p:spTree>
    <p:extLst>
      <p:ext uri="{BB962C8B-B14F-4D97-AF65-F5344CB8AC3E}">
        <p14:creationId xmlns:p14="http://schemas.microsoft.com/office/powerpoint/2010/main" val="4213028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16</a:t>
            </a:fld>
            <a:endParaRPr lang="en-US" dirty="0"/>
          </a:p>
        </p:txBody>
      </p:sp>
    </p:spTree>
    <p:extLst>
      <p:ext uri="{BB962C8B-B14F-4D97-AF65-F5344CB8AC3E}">
        <p14:creationId xmlns:p14="http://schemas.microsoft.com/office/powerpoint/2010/main" val="209378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17</a:t>
            </a:fld>
            <a:endParaRPr lang="en-US" dirty="0"/>
          </a:p>
        </p:txBody>
      </p:sp>
    </p:spTree>
    <p:extLst>
      <p:ext uri="{BB962C8B-B14F-4D97-AF65-F5344CB8AC3E}">
        <p14:creationId xmlns:p14="http://schemas.microsoft.com/office/powerpoint/2010/main" val="2728874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18</a:t>
            </a:fld>
            <a:endParaRPr lang="en-US" dirty="0"/>
          </a:p>
        </p:txBody>
      </p:sp>
    </p:spTree>
    <p:extLst>
      <p:ext uri="{BB962C8B-B14F-4D97-AF65-F5344CB8AC3E}">
        <p14:creationId xmlns:p14="http://schemas.microsoft.com/office/powerpoint/2010/main" val="363898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19</a:t>
            </a:fld>
            <a:endParaRPr lang="en-US" dirty="0"/>
          </a:p>
        </p:txBody>
      </p:sp>
    </p:spTree>
    <p:extLst>
      <p:ext uri="{BB962C8B-B14F-4D97-AF65-F5344CB8AC3E}">
        <p14:creationId xmlns:p14="http://schemas.microsoft.com/office/powerpoint/2010/main" val="2430093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20</a:t>
            </a:fld>
            <a:endParaRPr lang="en-US" dirty="0"/>
          </a:p>
        </p:txBody>
      </p:sp>
    </p:spTree>
    <p:extLst>
      <p:ext uri="{BB962C8B-B14F-4D97-AF65-F5344CB8AC3E}">
        <p14:creationId xmlns:p14="http://schemas.microsoft.com/office/powerpoint/2010/main" val="110881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21</a:t>
            </a:fld>
            <a:endParaRPr lang="en-US" dirty="0"/>
          </a:p>
        </p:txBody>
      </p:sp>
    </p:spTree>
    <p:extLst>
      <p:ext uri="{BB962C8B-B14F-4D97-AF65-F5344CB8AC3E}">
        <p14:creationId xmlns:p14="http://schemas.microsoft.com/office/powerpoint/2010/main" val="2858315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22</a:t>
            </a:fld>
            <a:endParaRPr lang="en-US" dirty="0"/>
          </a:p>
        </p:txBody>
      </p:sp>
    </p:spTree>
    <p:extLst>
      <p:ext uri="{BB962C8B-B14F-4D97-AF65-F5344CB8AC3E}">
        <p14:creationId xmlns:p14="http://schemas.microsoft.com/office/powerpoint/2010/main" val="4267993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23</a:t>
            </a:fld>
            <a:endParaRPr lang="en-US" dirty="0"/>
          </a:p>
        </p:txBody>
      </p:sp>
    </p:spTree>
    <p:extLst>
      <p:ext uri="{BB962C8B-B14F-4D97-AF65-F5344CB8AC3E}">
        <p14:creationId xmlns:p14="http://schemas.microsoft.com/office/powerpoint/2010/main" val="181374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24</a:t>
            </a:fld>
            <a:endParaRPr lang="en-US" dirty="0"/>
          </a:p>
        </p:txBody>
      </p:sp>
    </p:spTree>
    <p:extLst>
      <p:ext uri="{BB962C8B-B14F-4D97-AF65-F5344CB8AC3E}">
        <p14:creationId xmlns:p14="http://schemas.microsoft.com/office/powerpoint/2010/main" val="748286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26</a:t>
            </a:fld>
            <a:endParaRPr lang="en-US" dirty="0"/>
          </a:p>
        </p:txBody>
      </p:sp>
    </p:spTree>
    <p:extLst>
      <p:ext uri="{BB962C8B-B14F-4D97-AF65-F5344CB8AC3E}">
        <p14:creationId xmlns:p14="http://schemas.microsoft.com/office/powerpoint/2010/main" val="124366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a:t>تمرکز ما در این پژوهش استفاده از رویکرد گرافی برای حل برخی از چالش‌های خلاصه‌سازی انتزاعی متن بوده</a:t>
            </a:r>
          </a:p>
          <a:p>
            <a:pPr algn="r" rtl="1"/>
            <a:endParaRPr lang="fa-IR" baseline="0" dirty="0"/>
          </a:p>
          <a:p>
            <a:pPr algn="r" rtl="1"/>
            <a:r>
              <a:rPr lang="fa-IR" baseline="0" dirty="0"/>
              <a:t>اما چرا این رویکرد مناسبه؟</a:t>
            </a:r>
          </a:p>
          <a:p>
            <a:pPr algn="r" rtl="1"/>
            <a:r>
              <a:rPr lang="fa-IR" baseline="0" dirty="0"/>
              <a:t>مثل خیلی از تسک‌های دیگه در پردازش زبان طبیعی مدل‌های توالی به توالی و ترنسفرمری به بهترین نتایج رسیدن</a:t>
            </a:r>
          </a:p>
          <a:p>
            <a:pPr algn="r" rtl="1"/>
            <a:endParaRPr lang="fa-IR" baseline="0" dirty="0"/>
          </a:p>
          <a:p>
            <a:pPr algn="r" rtl="1"/>
            <a:r>
              <a:rPr lang="fa-IR" sz="1200" kern="1200" dirty="0">
                <a:solidFill>
                  <a:schemeClr val="tx1"/>
                </a:solidFill>
                <a:effectLst/>
                <a:latin typeface="+mn-lt"/>
                <a:ea typeface="+mn-ea"/>
                <a:cs typeface="+mn-cs"/>
              </a:rPr>
              <a:t>در رویکرد</a:t>
            </a:r>
            <a:r>
              <a:rPr lang="fa-IR" sz="1200" kern="1200" baseline="0" dirty="0">
                <a:solidFill>
                  <a:schemeClr val="tx1"/>
                </a:solidFill>
                <a:effectLst/>
                <a:latin typeface="+mn-lt"/>
                <a:ea typeface="+mn-ea"/>
                <a:cs typeface="+mn-cs"/>
              </a:rPr>
              <a:t> توالی به توالی بازنمایی میانی تبدیل به یک گلوگاه اطلاعاتی میشه و فقط اطلاعات مربوط به توالی متن در یک تعبیه‌ی ثابت به کدگشا داده میشه </a:t>
            </a:r>
          </a:p>
          <a:p>
            <a:pPr algn="r" rtl="1"/>
            <a:endParaRPr lang="fa-IR" baseline="0" dirty="0"/>
          </a:p>
          <a:p>
            <a:pPr algn="r" rtl="1"/>
            <a:r>
              <a:rPr lang="fa-IR" baseline="0" dirty="0"/>
              <a:t>توی روش‌های مبتنی بر ترنسفرمر – روی حجم خیلی زیادی از داده پیش آموزش انجام میشه و در بردارهایی با ابعاد بزرگ این دانش زبانی ذخیره میشه که در شرایط با سیستم سخت افزاری محدود میشه گفت که غیرممکنه</a:t>
            </a:r>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7</a:t>
            </a:fld>
            <a:endParaRPr lang="en-US" dirty="0"/>
          </a:p>
        </p:txBody>
      </p:sp>
    </p:spTree>
    <p:extLst>
      <p:ext uri="{BB962C8B-B14F-4D97-AF65-F5344CB8AC3E}">
        <p14:creationId xmlns:p14="http://schemas.microsoft.com/office/powerpoint/2010/main" val="2948008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27</a:t>
            </a:fld>
            <a:endParaRPr lang="en-US" dirty="0"/>
          </a:p>
        </p:txBody>
      </p:sp>
    </p:spTree>
    <p:extLst>
      <p:ext uri="{BB962C8B-B14F-4D97-AF65-F5344CB8AC3E}">
        <p14:creationId xmlns:p14="http://schemas.microsoft.com/office/powerpoint/2010/main" val="3943531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28</a:t>
            </a:fld>
            <a:endParaRPr lang="en-US" dirty="0"/>
          </a:p>
        </p:txBody>
      </p:sp>
    </p:spTree>
    <p:extLst>
      <p:ext uri="{BB962C8B-B14F-4D97-AF65-F5344CB8AC3E}">
        <p14:creationId xmlns:p14="http://schemas.microsoft.com/office/powerpoint/2010/main" val="3671237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29</a:t>
            </a:fld>
            <a:endParaRPr lang="en-US" dirty="0"/>
          </a:p>
        </p:txBody>
      </p:sp>
    </p:spTree>
    <p:extLst>
      <p:ext uri="{BB962C8B-B14F-4D97-AF65-F5344CB8AC3E}">
        <p14:creationId xmlns:p14="http://schemas.microsoft.com/office/powerpoint/2010/main" val="2922263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30</a:t>
            </a:fld>
            <a:endParaRPr lang="en-US" dirty="0"/>
          </a:p>
        </p:txBody>
      </p:sp>
    </p:spTree>
    <p:extLst>
      <p:ext uri="{BB962C8B-B14F-4D97-AF65-F5344CB8AC3E}">
        <p14:creationId xmlns:p14="http://schemas.microsoft.com/office/powerpoint/2010/main" val="577251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31</a:t>
            </a:fld>
            <a:endParaRPr lang="en-US" dirty="0"/>
          </a:p>
        </p:txBody>
      </p:sp>
    </p:spTree>
    <p:extLst>
      <p:ext uri="{BB962C8B-B14F-4D97-AF65-F5344CB8AC3E}">
        <p14:creationId xmlns:p14="http://schemas.microsoft.com/office/powerpoint/2010/main" val="3678100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32</a:t>
            </a:fld>
            <a:endParaRPr lang="en-US" dirty="0"/>
          </a:p>
        </p:txBody>
      </p:sp>
    </p:spTree>
    <p:extLst>
      <p:ext uri="{BB962C8B-B14F-4D97-AF65-F5344CB8AC3E}">
        <p14:creationId xmlns:p14="http://schemas.microsoft.com/office/powerpoint/2010/main" val="1266500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33</a:t>
            </a:fld>
            <a:endParaRPr lang="en-US" dirty="0"/>
          </a:p>
        </p:txBody>
      </p:sp>
    </p:spTree>
    <p:extLst>
      <p:ext uri="{BB962C8B-B14F-4D97-AF65-F5344CB8AC3E}">
        <p14:creationId xmlns:p14="http://schemas.microsoft.com/office/powerpoint/2010/main" val="4104359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34</a:t>
            </a:fld>
            <a:endParaRPr lang="en-US" dirty="0"/>
          </a:p>
        </p:txBody>
      </p:sp>
    </p:spTree>
    <p:extLst>
      <p:ext uri="{BB962C8B-B14F-4D97-AF65-F5344CB8AC3E}">
        <p14:creationId xmlns:p14="http://schemas.microsoft.com/office/powerpoint/2010/main" val="2090780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35</a:t>
            </a:fld>
            <a:endParaRPr lang="en-US" dirty="0"/>
          </a:p>
        </p:txBody>
      </p:sp>
    </p:spTree>
    <p:extLst>
      <p:ext uri="{BB962C8B-B14F-4D97-AF65-F5344CB8AC3E}">
        <p14:creationId xmlns:p14="http://schemas.microsoft.com/office/powerpoint/2010/main" val="777855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38</a:t>
            </a:fld>
            <a:endParaRPr lang="en-US" dirty="0"/>
          </a:p>
        </p:txBody>
      </p:sp>
    </p:spTree>
    <p:extLst>
      <p:ext uri="{BB962C8B-B14F-4D97-AF65-F5344CB8AC3E}">
        <p14:creationId xmlns:p14="http://schemas.microsoft.com/office/powerpoint/2010/main" val="577835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a:t>تمرکز ما در این پژوهش استفاده از رویکرد گرافی برای حل برخی از چالش‌های خلاصه‌سازی انتزاعی متن بوده</a:t>
            </a:r>
          </a:p>
          <a:p>
            <a:pPr algn="r" rtl="1"/>
            <a:endParaRPr lang="fa-IR" baseline="0" dirty="0"/>
          </a:p>
          <a:p>
            <a:pPr algn="r" rtl="1"/>
            <a:r>
              <a:rPr lang="fa-IR" baseline="0" dirty="0"/>
              <a:t>اما چرا این رویکرد مناسبه؟</a:t>
            </a:r>
          </a:p>
          <a:p>
            <a:pPr algn="r" rtl="1"/>
            <a:r>
              <a:rPr lang="fa-IR" baseline="0" dirty="0"/>
              <a:t>مثل خیلی از تسک‌های دیگه در پردازش زبان طبیعی مدل‌های توالی به توالی و ترنسفرمری به بهترین نتایج رسیدن</a:t>
            </a:r>
          </a:p>
          <a:p>
            <a:pPr algn="r" rtl="1"/>
            <a:endParaRPr lang="fa-IR" baseline="0" dirty="0"/>
          </a:p>
          <a:p>
            <a:pPr algn="r" rtl="1"/>
            <a:r>
              <a:rPr lang="fa-IR" sz="1200" kern="1200" dirty="0">
                <a:solidFill>
                  <a:schemeClr val="tx1"/>
                </a:solidFill>
                <a:effectLst/>
                <a:latin typeface="+mn-lt"/>
                <a:ea typeface="+mn-ea"/>
                <a:cs typeface="+mn-cs"/>
              </a:rPr>
              <a:t>در رویکرد</a:t>
            </a:r>
            <a:r>
              <a:rPr lang="fa-IR" sz="1200" kern="1200" baseline="0" dirty="0">
                <a:solidFill>
                  <a:schemeClr val="tx1"/>
                </a:solidFill>
                <a:effectLst/>
                <a:latin typeface="+mn-lt"/>
                <a:ea typeface="+mn-ea"/>
                <a:cs typeface="+mn-cs"/>
              </a:rPr>
              <a:t> توالی به توالی بازنمایی میانی تبدیل به یک گلوگاه اطلاعاتی میشه و فقط اطلاعات مربوط به توالی متن در یک تعبیه‌ی ثابت به کدگشا داده میشه </a:t>
            </a:r>
          </a:p>
          <a:p>
            <a:pPr algn="r" rtl="1"/>
            <a:endParaRPr lang="fa-IR" baseline="0" dirty="0"/>
          </a:p>
          <a:p>
            <a:pPr algn="r" rtl="1"/>
            <a:r>
              <a:rPr lang="fa-IR" baseline="0" dirty="0"/>
              <a:t>توی روش‌های مبتنی بر ترنسفرمر – روی حجم خیلی زیادی از داده پیش آموزش انجام میشه و در بردارهایی با ابعاد بزرگ این دانش زبانی ذخیره میشه که در شرایط با سیستم سخت افزاری محدود میشه گفت که غیرممکنه</a:t>
            </a:r>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8</a:t>
            </a:fld>
            <a:endParaRPr lang="en-US" dirty="0"/>
          </a:p>
        </p:txBody>
      </p:sp>
    </p:spTree>
    <p:extLst>
      <p:ext uri="{BB962C8B-B14F-4D97-AF65-F5344CB8AC3E}">
        <p14:creationId xmlns:p14="http://schemas.microsoft.com/office/powerpoint/2010/main" val="982189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39</a:t>
            </a:fld>
            <a:endParaRPr lang="en-US" dirty="0"/>
          </a:p>
        </p:txBody>
      </p:sp>
    </p:spTree>
    <p:extLst>
      <p:ext uri="{BB962C8B-B14F-4D97-AF65-F5344CB8AC3E}">
        <p14:creationId xmlns:p14="http://schemas.microsoft.com/office/powerpoint/2010/main" val="3236796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40</a:t>
            </a:fld>
            <a:endParaRPr lang="en-US" dirty="0"/>
          </a:p>
        </p:txBody>
      </p:sp>
    </p:spTree>
    <p:extLst>
      <p:ext uri="{BB962C8B-B14F-4D97-AF65-F5344CB8AC3E}">
        <p14:creationId xmlns:p14="http://schemas.microsoft.com/office/powerpoint/2010/main" val="3532766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41</a:t>
            </a:fld>
            <a:endParaRPr lang="en-US"/>
          </a:p>
        </p:txBody>
      </p:sp>
    </p:spTree>
    <p:extLst>
      <p:ext uri="{BB962C8B-B14F-4D97-AF65-F5344CB8AC3E}">
        <p14:creationId xmlns:p14="http://schemas.microsoft.com/office/powerpoint/2010/main" val="200308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8C86A1-1236-4D7B-BDC1-080283E8FA34}" type="slidenum">
              <a:rPr lang="en-US" smtClean="0"/>
              <a:t>43</a:t>
            </a:fld>
            <a:endParaRPr lang="en-US"/>
          </a:p>
        </p:txBody>
      </p:sp>
    </p:spTree>
    <p:extLst>
      <p:ext uri="{BB962C8B-B14F-4D97-AF65-F5344CB8AC3E}">
        <p14:creationId xmlns:p14="http://schemas.microsoft.com/office/powerpoint/2010/main" val="2056868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a:t>تمرکز ما در این پژوهش استفاده از رویکرد گرافی برای حل برخی از چالش‌های خلاصه‌سازی انتزاعی متن بوده</a:t>
            </a:r>
          </a:p>
          <a:p>
            <a:pPr algn="r" rtl="1"/>
            <a:endParaRPr lang="fa-IR" baseline="0" dirty="0"/>
          </a:p>
          <a:p>
            <a:pPr algn="r" rtl="1"/>
            <a:r>
              <a:rPr lang="fa-IR" baseline="0" dirty="0"/>
              <a:t>اما چرا این رویکرد مناسبه؟</a:t>
            </a:r>
          </a:p>
          <a:p>
            <a:pPr algn="r" rtl="1"/>
            <a:r>
              <a:rPr lang="fa-IR" baseline="0" dirty="0"/>
              <a:t>مثل خیلی از تسک‌های دیگه در پردازش زبان طبیعی مدل‌های توالی به توالی و ترنسفرمری به بهترین نتایج رسیدن</a:t>
            </a:r>
          </a:p>
          <a:p>
            <a:pPr algn="r" rtl="1"/>
            <a:endParaRPr lang="fa-IR" baseline="0" dirty="0"/>
          </a:p>
          <a:p>
            <a:pPr algn="r" rtl="1"/>
            <a:r>
              <a:rPr lang="fa-IR" sz="1200" kern="1200" dirty="0">
                <a:solidFill>
                  <a:schemeClr val="tx1"/>
                </a:solidFill>
                <a:effectLst/>
                <a:latin typeface="+mn-lt"/>
                <a:ea typeface="+mn-ea"/>
                <a:cs typeface="+mn-cs"/>
              </a:rPr>
              <a:t>در رویکرد</a:t>
            </a:r>
            <a:r>
              <a:rPr lang="fa-IR" sz="1200" kern="1200" baseline="0" dirty="0">
                <a:solidFill>
                  <a:schemeClr val="tx1"/>
                </a:solidFill>
                <a:effectLst/>
                <a:latin typeface="+mn-lt"/>
                <a:ea typeface="+mn-ea"/>
                <a:cs typeface="+mn-cs"/>
              </a:rPr>
              <a:t> توالی به توالی بازنمایی میانی تبدیل به یک گلوگاه اطلاعاتی میشه و فقط اطلاعات مربوط به توالی متن در یک تعبیه‌ی ثابت به کدگشا داده میشه </a:t>
            </a:r>
          </a:p>
          <a:p>
            <a:pPr algn="r" rtl="1"/>
            <a:endParaRPr lang="fa-IR" baseline="0" dirty="0"/>
          </a:p>
          <a:p>
            <a:pPr algn="r" rtl="1"/>
            <a:r>
              <a:rPr lang="fa-IR" baseline="0" dirty="0"/>
              <a:t>توی روش‌های مبتنی بر ترنسفرمر – روی حجم خیلی زیادی از داده پیش آموزش انجام میشه و در بردارهایی با ابعاد بزرگ این دانش زبانی ذخیره میشه که در شرایط با سیستم سخت افزاری محدود میشه گفت که غیرممکنه</a:t>
            </a:r>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9</a:t>
            </a:fld>
            <a:endParaRPr lang="en-US" dirty="0"/>
          </a:p>
        </p:txBody>
      </p:sp>
    </p:spTree>
    <p:extLst>
      <p:ext uri="{BB962C8B-B14F-4D97-AF65-F5344CB8AC3E}">
        <p14:creationId xmlns:p14="http://schemas.microsoft.com/office/powerpoint/2010/main" val="1976862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a:t>تمرکز ما در این پژوهش استفاده از رویکرد گرافی برای حل برخی از چالش‌های خلاصه‌سازی انتزاعی متن بوده</a:t>
            </a:r>
          </a:p>
          <a:p>
            <a:pPr algn="r" rtl="1"/>
            <a:endParaRPr lang="fa-IR" baseline="0" dirty="0"/>
          </a:p>
          <a:p>
            <a:pPr algn="r" rtl="1"/>
            <a:r>
              <a:rPr lang="fa-IR" baseline="0" dirty="0"/>
              <a:t>اما چرا این رویکرد مناسبه؟</a:t>
            </a:r>
          </a:p>
          <a:p>
            <a:pPr algn="r" rtl="1"/>
            <a:r>
              <a:rPr lang="fa-IR" baseline="0" dirty="0"/>
              <a:t>مثل خیلی از تسک‌های دیگه در پردازش زبان طبیعی مدل‌های توالی به توالی و ترنسفرمری به بهترین نتایج رسیدن</a:t>
            </a:r>
          </a:p>
          <a:p>
            <a:pPr algn="r" rtl="1"/>
            <a:endParaRPr lang="fa-IR" baseline="0" dirty="0"/>
          </a:p>
          <a:p>
            <a:pPr algn="r" rtl="1"/>
            <a:r>
              <a:rPr lang="fa-IR" sz="1200" kern="1200" dirty="0">
                <a:solidFill>
                  <a:schemeClr val="tx1"/>
                </a:solidFill>
                <a:effectLst/>
                <a:latin typeface="+mn-lt"/>
                <a:ea typeface="+mn-ea"/>
                <a:cs typeface="+mn-cs"/>
              </a:rPr>
              <a:t>در رویکرد</a:t>
            </a:r>
            <a:r>
              <a:rPr lang="fa-IR" sz="1200" kern="1200" baseline="0" dirty="0">
                <a:solidFill>
                  <a:schemeClr val="tx1"/>
                </a:solidFill>
                <a:effectLst/>
                <a:latin typeface="+mn-lt"/>
                <a:ea typeface="+mn-ea"/>
                <a:cs typeface="+mn-cs"/>
              </a:rPr>
              <a:t> توالی به توالی بازنمایی میانی تبدیل به یک گلوگاه اطلاعاتی میشه و فقط اطلاعات مربوط به توالی متن در یک تعبیه‌ی ثابت به کدگشا داده میشه </a:t>
            </a:r>
          </a:p>
          <a:p>
            <a:pPr algn="r" rtl="1"/>
            <a:endParaRPr lang="fa-IR" baseline="0" dirty="0"/>
          </a:p>
          <a:p>
            <a:pPr algn="r" rtl="1"/>
            <a:r>
              <a:rPr lang="fa-IR" baseline="0" dirty="0"/>
              <a:t>توی روش‌های مبتنی بر ترنسفرمر – روی حجم خیلی زیادی از داده پیش آموزش انجام میشه و در بردارهایی با ابعاد بزرگ این دانش زبانی ذخیره میشه که در شرایط با سیستم سخت افزاری محدود میشه گفت که غیرممکنه</a:t>
            </a:r>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10</a:t>
            </a:fld>
            <a:endParaRPr lang="en-US" dirty="0"/>
          </a:p>
        </p:txBody>
      </p:sp>
    </p:spTree>
    <p:extLst>
      <p:ext uri="{BB962C8B-B14F-4D97-AF65-F5344CB8AC3E}">
        <p14:creationId xmlns:p14="http://schemas.microsoft.com/office/powerpoint/2010/main" val="410509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a:t>تمرکز ما در این پژوهش استفاده از رویکرد گرافی برای حل برخی از چالش‌های خلاصه‌سازی انتزاعی متن بوده</a:t>
            </a:r>
          </a:p>
          <a:p>
            <a:pPr algn="r" rtl="1"/>
            <a:endParaRPr lang="fa-IR" baseline="0" dirty="0"/>
          </a:p>
          <a:p>
            <a:pPr algn="r" rtl="1"/>
            <a:r>
              <a:rPr lang="fa-IR" baseline="0" dirty="0"/>
              <a:t>اما چرا این رویکرد مناسبه؟</a:t>
            </a:r>
          </a:p>
          <a:p>
            <a:pPr algn="r" rtl="1"/>
            <a:r>
              <a:rPr lang="fa-IR" baseline="0" dirty="0"/>
              <a:t>مثل خیلی از تسک‌های دیگه در پردازش زبان طبیعی مدل‌های توالی به توالی و ترنسفرمری به بهترین نتایج رسیدن</a:t>
            </a:r>
          </a:p>
          <a:p>
            <a:pPr algn="r" rtl="1"/>
            <a:endParaRPr lang="fa-IR" baseline="0" dirty="0"/>
          </a:p>
          <a:p>
            <a:pPr algn="r" rtl="1"/>
            <a:r>
              <a:rPr lang="fa-IR" sz="1200" kern="1200" dirty="0">
                <a:solidFill>
                  <a:schemeClr val="tx1"/>
                </a:solidFill>
                <a:effectLst/>
                <a:latin typeface="+mn-lt"/>
                <a:ea typeface="+mn-ea"/>
                <a:cs typeface="+mn-cs"/>
              </a:rPr>
              <a:t>در رویکرد</a:t>
            </a:r>
            <a:r>
              <a:rPr lang="fa-IR" sz="1200" kern="1200" baseline="0" dirty="0">
                <a:solidFill>
                  <a:schemeClr val="tx1"/>
                </a:solidFill>
                <a:effectLst/>
                <a:latin typeface="+mn-lt"/>
                <a:ea typeface="+mn-ea"/>
                <a:cs typeface="+mn-cs"/>
              </a:rPr>
              <a:t> توالی به توالی بازنمایی میانی تبدیل به یک گلوگاه اطلاعاتی میشه و فقط اطلاعات مربوط به توالی متن در یک تعبیه‌ی ثابت به کدگشا داده میشه </a:t>
            </a:r>
          </a:p>
          <a:p>
            <a:pPr algn="r" rtl="1"/>
            <a:endParaRPr lang="fa-IR" baseline="0" dirty="0"/>
          </a:p>
          <a:p>
            <a:pPr algn="r" rtl="1"/>
            <a:r>
              <a:rPr lang="fa-IR" baseline="0" dirty="0"/>
              <a:t>توی روش‌های مبتنی بر ترنسفرمر – روی حجم خیلی زیادی از داده پیش آموزش انجام میشه و در بردارهایی با ابعاد بزرگ این دانش زبانی ذخیره میشه که در شرایط با سیستم سخت افزاری محدود میشه گفت که غیرممکنه</a:t>
            </a:r>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11</a:t>
            </a:fld>
            <a:endParaRPr lang="en-US" dirty="0"/>
          </a:p>
        </p:txBody>
      </p:sp>
    </p:spTree>
    <p:extLst>
      <p:ext uri="{BB962C8B-B14F-4D97-AF65-F5344CB8AC3E}">
        <p14:creationId xmlns:p14="http://schemas.microsoft.com/office/powerpoint/2010/main" val="291365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200" dirty="0">
                <a:solidFill>
                  <a:schemeClr val="bg1"/>
                </a:solidFill>
                <a:latin typeface="Calibri" panose="020F0502020204030204" pitchFamily="34" charset="0"/>
                <a:cs typeface="B Nazanin" panose="00000400000000000000" pitchFamily="2" charset="-78"/>
              </a:rPr>
              <a:t>شیوه‌ی ساخت گراف پیشنهادشده با اینکه به سادگی آن به عنوان یک مزیت می‌توان اشاره کرد، باعث شده است که یکی از ایده‌ّهای اصلی در استفاده از شبکه‌های عصبی گرافی نادیده گرفته شود. در واقع هدف بسیاری از پژوهش‌ها این است که اطلاعاتی مانند وابستگی‌های نحوی، معنایی و سایر روابط میان عبارات را با اطلاعات متوالی متن که به خوبی توسط روش های توالی به توالی به دست می‌آید، ترکیب کنند. با استفاده از شیوه‌هایی ساخت گراف دیگر می‌توان اطلاعات با اهمیت‌تری را به ساختار گراف ورودی اضافه کرد. </a:t>
            </a:r>
          </a:p>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12</a:t>
            </a:fld>
            <a:endParaRPr lang="en-US" dirty="0"/>
          </a:p>
        </p:txBody>
      </p:sp>
    </p:spTree>
    <p:extLst>
      <p:ext uri="{BB962C8B-B14F-4D97-AF65-F5344CB8AC3E}">
        <p14:creationId xmlns:p14="http://schemas.microsoft.com/office/powerpoint/2010/main" val="845870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14</a:t>
            </a:fld>
            <a:endParaRPr lang="en-US" dirty="0"/>
          </a:p>
        </p:txBody>
      </p:sp>
    </p:spTree>
    <p:extLst>
      <p:ext uri="{BB962C8B-B14F-4D97-AF65-F5344CB8AC3E}">
        <p14:creationId xmlns:p14="http://schemas.microsoft.com/office/powerpoint/2010/main" val="232071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C86A1-1236-4D7B-BDC1-080283E8FA34}" type="slidenum">
              <a:rPr lang="en-US" smtClean="0"/>
              <a:t>15</a:t>
            </a:fld>
            <a:endParaRPr lang="en-US" dirty="0"/>
          </a:p>
        </p:txBody>
      </p:sp>
    </p:spTree>
    <p:extLst>
      <p:ext uri="{BB962C8B-B14F-4D97-AF65-F5344CB8AC3E}">
        <p14:creationId xmlns:p14="http://schemas.microsoft.com/office/powerpoint/2010/main" val="70558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E46E-B8FD-C94E-4176-1FBF4EF66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E2CA3B-DB8B-4E4E-F95E-75C2AF7E5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9AB5DD-F6A3-B10E-2BB8-8E3357C66D9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2EB7F07-BB0A-6EC5-A52C-3D66A2A4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CB46E-5633-1D72-95A7-4625E1A0D674}"/>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170990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9B02-E65E-4932-0AD1-338F78DB4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4E312-664E-1180-6086-F2B45F66C4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D6909-A847-75A0-3FE4-9BDC94FF415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EA25BE-34F2-FC8D-89CF-488026206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A9F12-355C-2D4B-B092-EABED298795E}"/>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136161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5A229-913C-8B87-E64E-8F606B3AB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11A82-8C8C-2B7A-6ECD-D31245C441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43C51-18AA-1B5B-4F9B-E7D4396DA06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FB0CB08-DE36-982D-4C5C-A6F67D012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09A0F-5A45-E489-0911-5123B809FB3E}"/>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1318404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1A2E35"/>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688A3DA-4235-A50E-8DBD-50BCC5B3370E}"/>
              </a:ext>
            </a:extLst>
          </p:cNvPr>
          <p:cNvSpPr txBox="1"/>
          <p:nvPr userDrawn="1"/>
        </p:nvSpPr>
        <p:spPr>
          <a:xfrm>
            <a:off x="3438144" y="6455522"/>
            <a:ext cx="4704369" cy="346234"/>
          </a:xfrm>
          <a:prstGeom prst="roundRect">
            <a:avLst>
              <a:gd name="adj" fmla="val 50000"/>
            </a:avLst>
          </a:prstGeom>
          <a:solidFill>
            <a:schemeClr val="bg1"/>
          </a:solidFill>
          <a:ln>
            <a:solidFill>
              <a:srgbClr val="F4FAF8"/>
            </a:solidFill>
          </a:ln>
          <a:effectLst>
            <a:outerShdw blurRad="50800" dist="38100" dir="2700000" algn="tl" rotWithShape="0">
              <a:prstClr val="black">
                <a:alpha val="40000"/>
              </a:prstClr>
            </a:outerShdw>
          </a:effectLst>
        </p:spPr>
        <p:txBody>
          <a:bodyPr wrap="square" lIns="0" tIns="0" rIns="0" bIns="0" rtlCol="0" anchor="t">
            <a:spAutoFit/>
          </a:bodyPr>
          <a:lstStyle/>
          <a:p>
            <a:pPr marL="0" marR="0" lvl="0" indent="0" algn="ctr" defTabSz="1219170" rtl="1"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ndara" panose="020E0502030303020204" pitchFamily="34" charset="0"/>
                <a:ea typeface="+mn-ea"/>
                <a:cs typeface="B Titr" panose="00000700000000000000" pitchFamily="2" charset="-78"/>
              </a:rPr>
              <a:t> </a:t>
            </a:r>
            <a:r>
              <a:rPr kumimoji="0" lang="fa-IR" sz="1600" b="1" i="0" u="none" strike="noStrike" kern="1200" cap="none" spc="0" normalizeH="0" baseline="0" noProof="0" dirty="0">
                <a:ln>
                  <a:noFill/>
                </a:ln>
                <a:solidFill>
                  <a:schemeClr val="tx1"/>
                </a:solidFill>
                <a:effectLst/>
                <a:uLnTx/>
                <a:uFillTx/>
                <a:latin typeface="Candara" panose="020E0502030303020204" pitchFamily="34" charset="0"/>
                <a:ea typeface="+mn-ea"/>
                <a:cs typeface="B Titr" panose="00000700000000000000" pitchFamily="2" charset="-78"/>
              </a:rPr>
              <a:t>موضوع پژوهش: تشخیص ناهنجاری با شبکه‌های مولد تقابلی</a:t>
            </a:r>
          </a:p>
        </p:txBody>
      </p:sp>
      <p:sp>
        <p:nvSpPr>
          <p:cNvPr id="11" name="TextBox 10">
            <a:extLst>
              <a:ext uri="{FF2B5EF4-FFF2-40B4-BE49-F238E27FC236}">
                <a16:creationId xmlns:a16="http://schemas.microsoft.com/office/drawing/2014/main" id="{495808A3-5F01-488D-E570-AA7872E91329}"/>
              </a:ext>
            </a:extLst>
          </p:cNvPr>
          <p:cNvSpPr txBox="1"/>
          <p:nvPr userDrawn="1"/>
        </p:nvSpPr>
        <p:spPr>
          <a:xfrm>
            <a:off x="10977153" y="6105468"/>
            <a:ext cx="917300" cy="591619"/>
          </a:xfrm>
          <a:prstGeom prst="roundRect">
            <a:avLst>
              <a:gd name="adj" fmla="val 25895"/>
            </a:avLst>
          </a:prstGeom>
          <a:solidFill>
            <a:schemeClr val="accent3">
              <a:lumMod val="50000"/>
            </a:schemeClr>
          </a:solidFill>
          <a:ln w="9525">
            <a:solidFill>
              <a:schemeClr val="tx1">
                <a:lumMod val="85000"/>
                <a:lumOff val="15000"/>
              </a:schemeClr>
            </a:solidFill>
            <a:round/>
          </a:ln>
          <a:effectLst>
            <a:outerShdw blurRad="50800" dist="38100" dir="2700000" algn="tl" rotWithShape="0">
              <a:prstClr val="black">
                <a:alpha val="40000"/>
              </a:prstClr>
            </a:outerShdw>
            <a:softEdge rad="0"/>
          </a:effectLst>
        </p:spPr>
        <p:txBody>
          <a:bodyPr wrap="square" lIns="0" tIns="0" rIns="0" bIns="0" rtlCol="0" anchor="t">
            <a:spAutoFit/>
          </a:bodyPr>
          <a:lstStyle/>
          <a:p>
            <a:pPr marL="0" marR="0" lvl="0" indent="0" algn="ctr" defTabSz="1219170" rtl="1" eaLnBrk="1" fontAlgn="auto" latinLnBrk="0" hangingPunct="1">
              <a:lnSpc>
                <a:spcPct val="100000"/>
              </a:lnSpc>
              <a:spcBef>
                <a:spcPct val="20000"/>
              </a:spcBef>
              <a:spcAft>
                <a:spcPts val="0"/>
              </a:spcAft>
              <a:buClrTx/>
              <a:buSzTx/>
              <a:buFontTx/>
              <a:buNone/>
              <a:tabLst/>
              <a:defRPr/>
            </a:pPr>
            <a:endParaRPr kumimoji="0" lang="fa-IR" sz="1400" b="1" i="0" u="none" strike="noStrike" kern="1200" cap="none" spc="0" normalizeH="0" baseline="0" noProof="0" dirty="0">
              <a:ln>
                <a:noFill/>
              </a:ln>
              <a:solidFill>
                <a:srgbClr val="2D455B"/>
              </a:solidFill>
              <a:effectLst/>
              <a:uLnTx/>
              <a:uFillTx/>
              <a:latin typeface="Candara" panose="020E0502030303020204" pitchFamily="34" charset="0"/>
              <a:ea typeface="+mn-ea"/>
              <a:cs typeface="B Titr" panose="00000700000000000000" pitchFamily="2" charset="-78"/>
            </a:endParaRPr>
          </a:p>
        </p:txBody>
      </p:sp>
      <p:sp>
        <p:nvSpPr>
          <p:cNvPr id="12" name="Rectangle: Rounded Corners 32">
            <a:extLst>
              <a:ext uri="{FF2B5EF4-FFF2-40B4-BE49-F238E27FC236}">
                <a16:creationId xmlns:a16="http://schemas.microsoft.com/office/drawing/2014/main" id="{BF15E37E-9149-40A3-A544-70F03BDCEDCA}"/>
              </a:ext>
            </a:extLst>
          </p:cNvPr>
          <p:cNvSpPr/>
          <p:nvPr userDrawn="1"/>
        </p:nvSpPr>
        <p:spPr>
          <a:xfrm>
            <a:off x="10780776" y="61479"/>
            <a:ext cx="1317815" cy="5872595"/>
          </a:xfrm>
          <a:prstGeom prst="roundRect">
            <a:avLst>
              <a:gd name="adj" fmla="val 10908"/>
            </a:avLst>
          </a:prstGeom>
          <a:solidFill>
            <a:schemeClr val="accent4">
              <a:lumMod val="20000"/>
              <a:lumOff val="80000"/>
            </a:schemeClr>
          </a:solidFill>
          <a:ln w="9525">
            <a:solidFill>
              <a:srgbClr val="F4FAF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3">
            <a:extLst>
              <a:ext uri="{FF2B5EF4-FFF2-40B4-BE49-F238E27FC236}">
                <a16:creationId xmlns:a16="http://schemas.microsoft.com/office/drawing/2014/main" id="{D95F9D8F-D5E1-4BA1-A920-8EA2674AA33E}"/>
              </a:ext>
            </a:extLst>
          </p:cNvPr>
          <p:cNvSpPr/>
          <p:nvPr userDrawn="1"/>
        </p:nvSpPr>
        <p:spPr>
          <a:xfrm>
            <a:off x="92280" y="61479"/>
            <a:ext cx="10569624" cy="6305682"/>
          </a:xfrm>
          <a:prstGeom prst="roundRect">
            <a:avLst>
              <a:gd name="adj" fmla="val 3218"/>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Text Placeholder 2">
            <a:extLst>
              <a:ext uri="{FF2B5EF4-FFF2-40B4-BE49-F238E27FC236}">
                <a16:creationId xmlns:a16="http://schemas.microsoft.com/office/drawing/2014/main" id="{7AD669A8-4FF6-120F-07DB-3BAC71E0110C}"/>
              </a:ext>
            </a:extLst>
          </p:cNvPr>
          <p:cNvSpPr>
            <a:spLocks noGrp="1"/>
          </p:cNvSpPr>
          <p:nvPr>
            <p:ph type="body" sz="quarter" idx="10" hasCustomPrompt="1"/>
          </p:nvPr>
        </p:nvSpPr>
        <p:spPr>
          <a:xfrm>
            <a:off x="11011532" y="6249147"/>
            <a:ext cx="917299" cy="412750"/>
          </a:xfrm>
        </p:spPr>
        <p:txBody>
          <a:bodyPr>
            <a:noAutofit/>
          </a:bodyPr>
          <a:lstStyle>
            <a:lvl1pPr marL="0" indent="0" rtl="0">
              <a:buNone/>
              <a:defRPr sz="1600" b="1">
                <a:solidFill>
                  <a:schemeClr val="bg1"/>
                </a:solidFill>
                <a:cs typeface="B Nazanin" panose="00000400000000000000" pitchFamily="2" charset="-78"/>
              </a:defRPr>
            </a:lvl1pPr>
          </a:lstStyle>
          <a:p>
            <a:pPr lvl="0"/>
            <a:fld id="{7DF2939C-7E9F-48C0-8410-3782CFDF3806}" type="slidenum">
              <a:rPr lang="en-US" smtClean="0"/>
              <a:t>‹#›</a:t>
            </a:fld>
            <a:r>
              <a:rPr lang="en-US" dirty="0"/>
              <a:t> / </a:t>
            </a:r>
            <a:r>
              <a:rPr lang="fa-IR" dirty="0"/>
              <a:t>39</a:t>
            </a:r>
            <a:endParaRPr lang="en-US" dirty="0"/>
          </a:p>
        </p:txBody>
      </p:sp>
    </p:spTree>
    <p:extLst>
      <p:ext uri="{BB962C8B-B14F-4D97-AF65-F5344CB8AC3E}">
        <p14:creationId xmlns:p14="http://schemas.microsoft.com/office/powerpoint/2010/main" val="954683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solidFill>
          <a:srgbClr val="1A2E35"/>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688A3DA-4235-A50E-8DBD-50BCC5B3370E}"/>
              </a:ext>
            </a:extLst>
          </p:cNvPr>
          <p:cNvSpPr txBox="1"/>
          <p:nvPr userDrawn="1"/>
        </p:nvSpPr>
        <p:spPr>
          <a:xfrm>
            <a:off x="3438144" y="6455522"/>
            <a:ext cx="4704369" cy="346234"/>
          </a:xfrm>
          <a:prstGeom prst="roundRect">
            <a:avLst>
              <a:gd name="adj" fmla="val 50000"/>
            </a:avLst>
          </a:prstGeom>
          <a:solidFill>
            <a:schemeClr val="tx1"/>
          </a:solidFill>
          <a:ln>
            <a:solidFill>
              <a:srgbClr val="F4FAF8"/>
            </a:solidFill>
          </a:ln>
          <a:effectLst>
            <a:outerShdw blurRad="50800" dist="38100" dir="2700000" algn="tl" rotWithShape="0">
              <a:prstClr val="black">
                <a:alpha val="40000"/>
              </a:prstClr>
            </a:outerShdw>
          </a:effectLst>
        </p:spPr>
        <p:txBody>
          <a:bodyPr wrap="square" lIns="0" tIns="0" rIns="0" bIns="0" rtlCol="0" anchor="t">
            <a:spAutoFit/>
          </a:bodyPr>
          <a:lstStyle/>
          <a:p>
            <a:pPr marL="0" marR="0" lvl="0" indent="0" algn="ctr" defTabSz="1219170" rtl="1"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chemeClr val="bg2">
                    <a:lumMod val="75000"/>
                  </a:schemeClr>
                </a:solidFill>
                <a:effectLst/>
                <a:uLnTx/>
                <a:uFillTx/>
                <a:latin typeface="Candara" panose="020E0502030303020204" pitchFamily="34" charset="0"/>
                <a:ea typeface="+mn-ea"/>
                <a:cs typeface="B Titr" panose="00000700000000000000" pitchFamily="2" charset="-78"/>
              </a:rPr>
              <a:t>   </a:t>
            </a:r>
            <a:r>
              <a:rPr kumimoji="0" lang="fa-IR" sz="1600" b="1" i="0" u="none" strike="noStrike" kern="1200" cap="none" spc="0" normalizeH="0" baseline="0" noProof="0" dirty="0">
                <a:ln>
                  <a:noFill/>
                </a:ln>
                <a:solidFill>
                  <a:schemeClr val="bg2">
                    <a:lumMod val="75000"/>
                  </a:schemeClr>
                </a:solidFill>
                <a:effectLst/>
                <a:uLnTx/>
                <a:uFillTx/>
                <a:latin typeface="Candara" panose="020E0502030303020204" pitchFamily="34" charset="0"/>
                <a:ea typeface="+mn-ea"/>
                <a:cs typeface="B Titr" panose="00000700000000000000" pitchFamily="2" charset="-78"/>
              </a:rPr>
              <a:t>موضوع پژوهش: تشخیص ناهنجاری با شبکه‌های مولد تقابلی</a:t>
            </a:r>
          </a:p>
        </p:txBody>
      </p:sp>
      <p:sp>
        <p:nvSpPr>
          <p:cNvPr id="7" name="TextBox 6">
            <a:extLst>
              <a:ext uri="{FF2B5EF4-FFF2-40B4-BE49-F238E27FC236}">
                <a16:creationId xmlns:a16="http://schemas.microsoft.com/office/drawing/2014/main" id="{495808A3-5F01-488D-E570-AA7872E91329}"/>
              </a:ext>
            </a:extLst>
          </p:cNvPr>
          <p:cNvSpPr txBox="1"/>
          <p:nvPr userDrawn="1"/>
        </p:nvSpPr>
        <p:spPr>
          <a:xfrm>
            <a:off x="10977153" y="6105468"/>
            <a:ext cx="917300" cy="591619"/>
          </a:xfrm>
          <a:prstGeom prst="roundRect">
            <a:avLst>
              <a:gd name="adj" fmla="val 25895"/>
            </a:avLst>
          </a:prstGeom>
          <a:solidFill>
            <a:schemeClr val="accent3">
              <a:lumMod val="50000"/>
            </a:schemeClr>
          </a:solidFill>
          <a:ln w="9525">
            <a:solidFill>
              <a:schemeClr val="bg1">
                <a:lumMod val="85000"/>
                <a:lumOff val="15000"/>
              </a:schemeClr>
            </a:solidFill>
            <a:round/>
          </a:ln>
          <a:effectLst>
            <a:outerShdw blurRad="50800" dist="38100" dir="2700000" algn="tl" rotWithShape="0">
              <a:prstClr val="black">
                <a:alpha val="40000"/>
              </a:prstClr>
            </a:outerShdw>
            <a:softEdge rad="0"/>
          </a:effectLst>
        </p:spPr>
        <p:txBody>
          <a:bodyPr wrap="square" lIns="0" tIns="0" rIns="0" bIns="0" rtlCol="0" anchor="t">
            <a:spAutoFit/>
          </a:bodyPr>
          <a:lstStyle/>
          <a:p>
            <a:pPr marL="0" marR="0" lvl="0" indent="0" algn="ctr" defTabSz="1219170" rtl="1" eaLnBrk="1" fontAlgn="auto" latinLnBrk="0" hangingPunct="1">
              <a:lnSpc>
                <a:spcPct val="100000"/>
              </a:lnSpc>
              <a:spcBef>
                <a:spcPct val="20000"/>
              </a:spcBef>
              <a:spcAft>
                <a:spcPts val="0"/>
              </a:spcAft>
              <a:buClrTx/>
              <a:buSzTx/>
              <a:buFontTx/>
              <a:buNone/>
              <a:tabLst/>
              <a:defRPr/>
            </a:pPr>
            <a:endParaRPr kumimoji="0" lang="fa-IR" sz="1400" b="1" i="0" u="none" strike="noStrike" kern="1200" cap="none" spc="0" normalizeH="0" baseline="0" noProof="0" dirty="0">
              <a:ln>
                <a:noFill/>
              </a:ln>
              <a:solidFill>
                <a:srgbClr val="2D455B"/>
              </a:solidFill>
              <a:effectLst/>
              <a:uLnTx/>
              <a:uFillTx/>
              <a:latin typeface="Candara" panose="020E0502030303020204" pitchFamily="34" charset="0"/>
              <a:ea typeface="+mn-ea"/>
              <a:cs typeface="B Titr" panose="00000700000000000000" pitchFamily="2" charset="-78"/>
            </a:endParaRPr>
          </a:p>
        </p:txBody>
      </p:sp>
      <p:sp>
        <p:nvSpPr>
          <p:cNvPr id="11" name="Rectangle: Rounded Corners 32">
            <a:extLst>
              <a:ext uri="{FF2B5EF4-FFF2-40B4-BE49-F238E27FC236}">
                <a16:creationId xmlns:a16="http://schemas.microsoft.com/office/drawing/2014/main" id="{BF15E37E-9149-40A3-A544-70F03BDCEDCA}"/>
              </a:ext>
            </a:extLst>
          </p:cNvPr>
          <p:cNvSpPr/>
          <p:nvPr userDrawn="1"/>
        </p:nvSpPr>
        <p:spPr>
          <a:xfrm>
            <a:off x="10780776" y="61479"/>
            <a:ext cx="1317815" cy="5872595"/>
          </a:xfrm>
          <a:prstGeom prst="roundRect">
            <a:avLst>
              <a:gd name="adj" fmla="val 10908"/>
            </a:avLst>
          </a:prstGeom>
          <a:solidFill>
            <a:schemeClr val="accent4">
              <a:lumMod val="20000"/>
              <a:lumOff val="80000"/>
            </a:schemeClr>
          </a:solidFill>
          <a:ln w="9525">
            <a:solidFill>
              <a:srgbClr val="F4FAF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33">
            <a:extLst>
              <a:ext uri="{FF2B5EF4-FFF2-40B4-BE49-F238E27FC236}">
                <a16:creationId xmlns:a16="http://schemas.microsoft.com/office/drawing/2014/main" id="{D95F9D8F-D5E1-4BA1-A920-8EA2674AA33E}"/>
              </a:ext>
            </a:extLst>
          </p:cNvPr>
          <p:cNvSpPr/>
          <p:nvPr userDrawn="1"/>
        </p:nvSpPr>
        <p:spPr>
          <a:xfrm>
            <a:off x="92280" y="61479"/>
            <a:ext cx="10569624" cy="6305682"/>
          </a:xfrm>
          <a:prstGeom prst="roundRect">
            <a:avLst>
              <a:gd name="adj" fmla="val 3218"/>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Half Frame 12">
            <a:extLst>
              <a:ext uri="{FF2B5EF4-FFF2-40B4-BE49-F238E27FC236}">
                <a16:creationId xmlns:a16="http://schemas.microsoft.com/office/drawing/2014/main" id="{EFED1422-967C-4350-9836-891C9B190116}"/>
              </a:ext>
            </a:extLst>
          </p:cNvPr>
          <p:cNvSpPr/>
          <p:nvPr userDrawn="1"/>
        </p:nvSpPr>
        <p:spPr>
          <a:xfrm rot="-2700000">
            <a:off x="10308754" y="384535"/>
            <a:ext cx="724586" cy="724586"/>
          </a:xfrm>
          <a:prstGeom prst="halfFrame">
            <a:avLst/>
          </a:prstGeom>
          <a:solidFill>
            <a:srgbClr val="1A2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2">
            <a:extLst>
              <a:ext uri="{FF2B5EF4-FFF2-40B4-BE49-F238E27FC236}">
                <a16:creationId xmlns:a16="http://schemas.microsoft.com/office/drawing/2014/main" id="{0E2A5FCC-DC66-272D-82BD-143C3432A2E4}"/>
              </a:ext>
            </a:extLst>
          </p:cNvPr>
          <p:cNvSpPr>
            <a:spLocks noGrp="1"/>
          </p:cNvSpPr>
          <p:nvPr>
            <p:ph type="body" sz="quarter" idx="10" hasCustomPrompt="1"/>
          </p:nvPr>
        </p:nvSpPr>
        <p:spPr>
          <a:xfrm>
            <a:off x="11011532" y="6249147"/>
            <a:ext cx="917299" cy="412750"/>
          </a:xfrm>
        </p:spPr>
        <p:txBody>
          <a:bodyPr>
            <a:noAutofit/>
          </a:bodyPr>
          <a:lstStyle>
            <a:lvl1pPr marL="0" indent="0" rtl="0">
              <a:buNone/>
              <a:defRPr sz="1600" b="1">
                <a:solidFill>
                  <a:schemeClr val="tx1"/>
                </a:solidFill>
                <a:cs typeface="B Nazanin" panose="00000400000000000000" pitchFamily="2" charset="-78"/>
              </a:defRPr>
            </a:lvl1pPr>
          </a:lstStyle>
          <a:p>
            <a:pPr lvl="0"/>
            <a:fld id="{7DF2939C-7E9F-48C0-8410-3782CFDF3806}" type="slidenum">
              <a:rPr lang="en-US" smtClean="0"/>
              <a:t>‹#›</a:t>
            </a:fld>
            <a:r>
              <a:rPr lang="en-US" dirty="0"/>
              <a:t> / </a:t>
            </a:r>
            <a:r>
              <a:rPr lang="fa-IR" dirty="0"/>
              <a:t>39</a:t>
            </a:r>
            <a:endParaRPr lang="en-US" dirty="0"/>
          </a:p>
        </p:txBody>
      </p:sp>
    </p:spTree>
    <p:extLst>
      <p:ext uri="{BB962C8B-B14F-4D97-AF65-F5344CB8AC3E}">
        <p14:creationId xmlns:p14="http://schemas.microsoft.com/office/powerpoint/2010/main" val="173776161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EF8A-F135-26CF-8E1B-FBECC625B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3FF91-0707-4BEF-AD1F-E5E44EB3D1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177C8-36B5-0137-574F-923AC1EAB7C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9E1B996-A2F7-D2DB-500B-AF684FD3D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01192-B296-123D-C21E-A15F3DFA3528}"/>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237955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BA48-C4AF-3D6F-49F6-D726504E7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3185B-D2C9-2AF6-10B3-43B7385086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21CE9-F524-1024-D0DF-F3A5FD38D15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7BD6F0D-8AB0-A803-B53C-2E33CC9F3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F476A-E7E6-D497-AC4A-193C7AB11E31}"/>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166866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33C5-9129-0F92-E93F-FD15152B5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273F4B-8FCD-298F-0880-50031E3333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D0084-6244-995F-C9C7-7B179B8593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90E7AA-DC18-CBC1-66C7-CB221ADBB66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941DA30-14AB-E082-A8D2-292C4FDCA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69E70-8F09-0BF1-964F-0FB804E8F9FD}"/>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79422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A804-76E7-D495-43A7-6F7FA448A2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E3B8B5-DBB8-297D-A3CC-954F5C873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D5502-C9FC-FE09-03B5-D69C0D8238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65342D-0BEB-95AA-8C55-9079BAC31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382194-6685-9888-4530-E0796F2FD7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B88505-54D1-93DC-9B41-6F0F55506FE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0A82C7D-11BC-F156-2B3C-89EB41AA4E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8141A3-8DFF-1C50-B2AE-578FE7405408}"/>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294710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3A13-FF0E-B829-51A8-D2596ADC1E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1AF4A-D69B-ECF1-4E25-C673AA66B1F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967DFFB-5874-7A89-BD95-2183D5260F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7D975-64DC-4D20-A6C4-FBA6EB956BF5}"/>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175307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2CCC6-B96C-9C55-6381-04170012085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E5FD1A1-4CE0-B84D-EBBB-997EF57972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CA4158-B0EB-B906-7761-9B210F2A84E1}"/>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281889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D449-A77F-08AA-41A1-A5DBB0149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14B509-4C66-E3CE-DC7B-B4A1DD3C7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73F6B4-B0DC-9D04-B5AF-4B2FDC14E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069C8-BE87-A99B-3A4F-B70808507B5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031A613-BA8A-3EE5-1F46-9297E1EE1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862C0-578E-5619-43D0-5560306C00A1}"/>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29529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ABEA-FFDF-141D-1DEF-2DFFDE1C1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904411-E1A5-BB7E-41C8-DAFF48F35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EBAE1C-E013-7B28-8545-3285F47E2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3C552-EB75-1012-13E2-D688F3C73D3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59956F5-8FFB-BF58-7982-A4F92B293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97670-4766-E81A-12DD-96560388E4AA}"/>
              </a:ext>
            </a:extLst>
          </p:cNvPr>
          <p:cNvSpPr>
            <a:spLocks noGrp="1"/>
          </p:cNvSpPr>
          <p:nvPr>
            <p:ph type="sldNum" sz="quarter" idx="12"/>
          </p:nvPr>
        </p:nvSpPr>
        <p:spPr/>
        <p:txBody>
          <a:bodyPr/>
          <a:lstStyle/>
          <a:p>
            <a:fld id="{7CF62FE6-7737-401A-B7C9-0D1EA46AD3BC}" type="slidenum">
              <a:rPr lang="en-US" smtClean="0"/>
              <a:t>‹#›</a:t>
            </a:fld>
            <a:endParaRPr lang="en-US"/>
          </a:p>
        </p:txBody>
      </p:sp>
    </p:spTree>
    <p:extLst>
      <p:ext uri="{BB962C8B-B14F-4D97-AF65-F5344CB8AC3E}">
        <p14:creationId xmlns:p14="http://schemas.microsoft.com/office/powerpoint/2010/main" val="124745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4B2ED-46D5-3498-6C42-F7BDAC9BA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3FA1FA-D2E4-C9DE-79B7-DFF48CFCF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C354D-CA06-8285-0982-9D88E9765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444B0065-7282-33E6-6C39-E8213D9FD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036C0B-F2DB-67A5-D597-CCFCFAA56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62FE6-7737-401A-B7C9-0D1EA46AD3BC}" type="slidenum">
              <a:rPr lang="en-US" smtClean="0"/>
              <a:t>‹#›</a:t>
            </a:fld>
            <a:endParaRPr lang="en-US"/>
          </a:p>
        </p:txBody>
      </p:sp>
    </p:spTree>
    <p:extLst>
      <p:ext uri="{BB962C8B-B14F-4D97-AF65-F5344CB8AC3E}">
        <p14:creationId xmlns:p14="http://schemas.microsoft.com/office/powerpoint/2010/main" val="3758698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37.pn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40.png"/><Relationship Id="rId4" Type="http://schemas.microsoft.com/office/2007/relationships/hdphoto" Target="../media/hdphoto4.wdp"/></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microsoft.com/office/2007/relationships/hdphoto" Target="../media/hdphoto5.wdp"/><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2E35"/>
        </a:solidFill>
        <a:effectLst/>
      </p:bgPr>
    </p:bg>
    <p:spTree>
      <p:nvGrpSpPr>
        <p:cNvPr id="1" name=""/>
        <p:cNvGrpSpPr/>
        <p:nvPr/>
      </p:nvGrpSpPr>
      <p:grpSpPr>
        <a:xfrm>
          <a:off x="0" y="0"/>
          <a:ext cx="0" cy="0"/>
          <a:chOff x="0" y="0"/>
          <a:chExt cx="0" cy="0"/>
        </a:xfrm>
      </p:grpSpPr>
      <p:sp>
        <p:nvSpPr>
          <p:cNvPr id="3" name="Rectangle 2"/>
          <p:cNvSpPr/>
          <p:nvPr/>
        </p:nvSpPr>
        <p:spPr>
          <a:xfrm>
            <a:off x="3143459" y="1458759"/>
            <a:ext cx="6096000" cy="2154436"/>
          </a:xfrm>
          <a:prstGeom prst="rect">
            <a:avLst/>
          </a:prstGeom>
        </p:spPr>
        <p:txBody>
          <a:bodyPr>
            <a:spAutoFit/>
          </a:bodyPr>
          <a:lstStyle/>
          <a:p>
            <a:pPr algn="ctr">
              <a:lnSpc>
                <a:spcPct val="150000"/>
              </a:lnSpc>
            </a:pPr>
            <a:r>
              <a:rPr lang="fa-IR" sz="2800" b="1" dirty="0">
                <a:solidFill>
                  <a:schemeClr val="bg1"/>
                </a:solidFill>
                <a:effectLst>
                  <a:outerShdw blurRad="38100" dist="38100" dir="2700000" algn="tl">
                    <a:srgbClr val="000000">
                      <a:alpha val="43137"/>
                    </a:srgbClr>
                  </a:outerShdw>
                </a:effectLst>
                <a:cs typeface="B Titr" panose="00000700000000000000" pitchFamily="2" charset="-78"/>
              </a:rPr>
              <a:t>عنوان پایان‌نامه: </a:t>
            </a:r>
            <a:br>
              <a:rPr lang="fa-IR" sz="2800" b="1" dirty="0">
                <a:solidFill>
                  <a:schemeClr val="bg1"/>
                </a:solidFill>
                <a:effectLst>
                  <a:outerShdw blurRad="38100" dist="38100" dir="2700000" algn="tl">
                    <a:srgbClr val="000000">
                      <a:alpha val="43137"/>
                    </a:srgbClr>
                  </a:outerShdw>
                </a:effectLst>
                <a:cs typeface="B Titr" panose="00000700000000000000" pitchFamily="2" charset="-78"/>
              </a:rPr>
            </a:br>
            <a:r>
              <a:rPr lang="fa-IR" sz="3200" b="1" dirty="0">
                <a:solidFill>
                  <a:srgbClr val="DEA900"/>
                </a:solidFill>
                <a:effectLst>
                  <a:outerShdw blurRad="38100" dist="38100" dir="2700000" algn="tl">
                    <a:srgbClr val="000000">
                      <a:alpha val="43137"/>
                    </a:srgbClr>
                  </a:outerShdw>
                </a:effectLst>
                <a:cs typeface="B Titr" panose="00000700000000000000" pitchFamily="2" charset="-78"/>
              </a:rPr>
              <a:t>تشخیص ناهنجاری با استفاده از شبکه های مولد تقابلی</a:t>
            </a:r>
            <a:endParaRPr lang="en-US" sz="2800" dirty="0">
              <a:solidFill>
                <a:srgbClr val="DEA900"/>
              </a:solidFill>
              <a:cs typeface="B Titr" panose="00000700000000000000" pitchFamily="2" charset="-78"/>
            </a:endParaRPr>
          </a:p>
        </p:txBody>
      </p:sp>
      <p:sp>
        <p:nvSpPr>
          <p:cNvPr id="17" name="Rectangle 16"/>
          <p:cNvSpPr/>
          <p:nvPr/>
        </p:nvSpPr>
        <p:spPr>
          <a:xfrm>
            <a:off x="7030496" y="4237051"/>
            <a:ext cx="4304044" cy="1331134"/>
          </a:xfrm>
          <a:prstGeom prst="rect">
            <a:avLst/>
          </a:prstGeom>
        </p:spPr>
        <p:txBody>
          <a:bodyPr wrap="square">
            <a:spAutoFit/>
          </a:bodyPr>
          <a:lstStyle/>
          <a:p>
            <a:pPr>
              <a:lnSpc>
                <a:spcPct val="150000"/>
              </a:lnSpc>
            </a:pPr>
            <a:r>
              <a:rPr lang="fa-IR" sz="2800" b="1" dirty="0">
                <a:solidFill>
                  <a:schemeClr val="bg1"/>
                </a:solidFill>
                <a:effectLst>
                  <a:outerShdw blurRad="38100" dist="38100" dir="2700000" algn="tl">
                    <a:srgbClr val="000000">
                      <a:alpha val="43137"/>
                    </a:srgbClr>
                  </a:outerShdw>
                </a:effectLst>
                <a:cs typeface="B Titr" panose="00000700000000000000" pitchFamily="2" charset="-78"/>
              </a:rPr>
              <a:t>استاد راهنما:  </a:t>
            </a:r>
            <a:r>
              <a:rPr lang="fa-IR" sz="2800" b="1" dirty="0">
                <a:solidFill>
                  <a:schemeClr val="bg1"/>
                </a:solidFill>
                <a:effectLst>
                  <a:outerShdw blurRad="38100" dist="38100" dir="2700000" algn="tl">
                    <a:srgbClr val="000000">
                      <a:alpha val="43137"/>
                    </a:srgbClr>
                  </a:outerShdw>
                </a:effectLst>
                <a:cs typeface="B Nazanin" panose="00000400000000000000" pitchFamily="2" charset="-78"/>
              </a:rPr>
              <a:t> </a:t>
            </a:r>
            <a:r>
              <a:rPr lang="fa-IR" sz="2800" b="1" dirty="0">
                <a:solidFill>
                  <a:srgbClr val="FFC000"/>
                </a:solidFill>
                <a:effectLst>
                  <a:outerShdw blurRad="38100" dist="38100" dir="2700000" algn="tl">
                    <a:srgbClr val="000000">
                      <a:alpha val="43137"/>
                    </a:srgbClr>
                  </a:outerShdw>
                </a:effectLst>
                <a:cs typeface="B Nazanin" panose="00000400000000000000" pitchFamily="2" charset="-78"/>
              </a:rPr>
              <a:t>دکتر رحمتی       </a:t>
            </a:r>
          </a:p>
          <a:p>
            <a:pPr>
              <a:lnSpc>
                <a:spcPct val="150000"/>
              </a:lnSpc>
            </a:pPr>
            <a:r>
              <a:rPr lang="fa-IR" sz="2800" b="1" dirty="0">
                <a:solidFill>
                  <a:srgbClr val="FFC000"/>
                </a:solidFill>
                <a:effectLst>
                  <a:outerShdw blurRad="38100" dist="38100" dir="2700000" algn="tl">
                    <a:srgbClr val="000000">
                      <a:alpha val="43137"/>
                    </a:srgbClr>
                  </a:outerShdw>
                </a:effectLst>
                <a:cs typeface="B Nazanin" panose="00000400000000000000" pitchFamily="2" charset="-78"/>
              </a:rPr>
              <a:t>دکتر امیرمزلقانی</a:t>
            </a:r>
            <a:endParaRPr lang="en-US" sz="2800" dirty="0">
              <a:solidFill>
                <a:srgbClr val="FFC000"/>
              </a:solidFill>
              <a:cs typeface="B Nazanin" panose="00000400000000000000" pitchFamily="2" charset="-78"/>
            </a:endParaRPr>
          </a:p>
        </p:txBody>
      </p:sp>
      <p:sp>
        <p:nvSpPr>
          <p:cNvPr id="18" name="Rectangle 17"/>
          <p:cNvSpPr/>
          <p:nvPr/>
        </p:nvSpPr>
        <p:spPr>
          <a:xfrm>
            <a:off x="395926" y="4237051"/>
            <a:ext cx="6096000" cy="684803"/>
          </a:xfrm>
          <a:prstGeom prst="rect">
            <a:avLst/>
          </a:prstGeom>
        </p:spPr>
        <p:txBody>
          <a:bodyPr>
            <a:spAutoFit/>
          </a:bodyPr>
          <a:lstStyle/>
          <a:p>
            <a:pPr algn="ctr">
              <a:lnSpc>
                <a:spcPct val="150000"/>
              </a:lnSpc>
            </a:pPr>
            <a:r>
              <a:rPr lang="fa-IR" sz="2800" b="1" dirty="0">
                <a:solidFill>
                  <a:schemeClr val="bg1"/>
                </a:solidFill>
                <a:effectLst>
                  <a:outerShdw blurRad="38100" dist="38100" dir="2700000" algn="tl">
                    <a:srgbClr val="000000">
                      <a:alpha val="43137"/>
                    </a:srgbClr>
                  </a:outerShdw>
                </a:effectLst>
                <a:cs typeface="B Titr" panose="00000700000000000000" pitchFamily="2" charset="-78"/>
              </a:rPr>
              <a:t>ارائه‌دهنده: </a:t>
            </a:r>
            <a:r>
              <a:rPr lang="fa-IR" sz="2800" b="1" dirty="0">
                <a:solidFill>
                  <a:srgbClr val="FFC000"/>
                </a:solidFill>
                <a:effectLst>
                  <a:outerShdw blurRad="38100" dist="38100" dir="2700000" algn="tl">
                    <a:srgbClr val="000000">
                      <a:alpha val="43137"/>
                    </a:srgbClr>
                  </a:outerShdw>
                </a:effectLst>
                <a:cs typeface="B Nazanin" panose="00000400000000000000" pitchFamily="2" charset="-78"/>
              </a:rPr>
              <a:t>زهرا دهقانیان</a:t>
            </a:r>
            <a:endParaRPr lang="en-US" sz="2800" b="1" dirty="0">
              <a:solidFill>
                <a:srgbClr val="FFC000"/>
              </a:solidFill>
              <a:effectLst>
                <a:outerShdw blurRad="38100" dist="38100" dir="2700000" algn="tl">
                  <a:srgbClr val="000000">
                    <a:alpha val="43137"/>
                  </a:srgbClr>
                </a:outerShdw>
              </a:effectLst>
              <a:cs typeface="B Nazanin" panose="00000400000000000000" pitchFamily="2" charset="-78"/>
            </a:endParaRPr>
          </a:p>
        </p:txBody>
      </p:sp>
      <p:sp>
        <p:nvSpPr>
          <p:cNvPr id="19" name="Rectangle 18"/>
          <p:cNvSpPr/>
          <p:nvPr/>
        </p:nvSpPr>
        <p:spPr>
          <a:xfrm>
            <a:off x="5242321" y="5855559"/>
            <a:ext cx="1898277" cy="461665"/>
          </a:xfrm>
          <a:prstGeom prst="rect">
            <a:avLst/>
          </a:prstGeom>
        </p:spPr>
        <p:txBody>
          <a:bodyPr wrap="none">
            <a:spAutoFit/>
          </a:bodyPr>
          <a:lstStyle/>
          <a:p>
            <a:pPr algn="ctr"/>
            <a:r>
              <a:rPr lang="fa-IR" sz="2400" b="1" dirty="0" smtClean="0">
                <a:solidFill>
                  <a:schemeClr val="bg1"/>
                </a:solidFill>
                <a:cs typeface="B Nazanin" panose="00000400000000000000" pitchFamily="2" charset="-78"/>
              </a:rPr>
              <a:t>شهریور ماه </a:t>
            </a:r>
            <a:r>
              <a:rPr lang="fa-IR" sz="2400" b="1" dirty="0">
                <a:solidFill>
                  <a:schemeClr val="bg1"/>
                </a:solidFill>
                <a:cs typeface="B Nazanin" panose="00000400000000000000" pitchFamily="2" charset="-78"/>
              </a:rPr>
              <a:t>1401</a:t>
            </a:r>
            <a:endParaRPr lang="en-US" sz="2400" b="1" dirty="0">
              <a:solidFill>
                <a:schemeClr val="bg1"/>
              </a:solidFill>
              <a:cs typeface="B Nazanin" panose="00000400000000000000" pitchFamily="2" charset="-78"/>
            </a:endParaRPr>
          </a:p>
        </p:txBody>
      </p:sp>
      <p:pic>
        <p:nvPicPr>
          <p:cNvPr id="7" name="Picture 6" descr="@AUT-CEIT">
            <a:extLst>
              <a:ext uri="{FF2B5EF4-FFF2-40B4-BE49-F238E27FC236}">
                <a16:creationId xmlns:a16="http://schemas.microsoft.com/office/drawing/2014/main" id="{B04216F4-0DFC-01DB-EE82-AF6C12ADEFB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60002" y="312832"/>
            <a:ext cx="1905000" cy="17744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DE93E0C-F1D2-FAD3-FD82-A294D6A53D7C}"/>
              </a:ext>
            </a:extLst>
          </p:cNvPr>
          <p:cNvPicPr/>
          <p:nvPr/>
        </p:nvPicPr>
        <p:blipFill>
          <a:blip r:embed="rId3">
            <a:lum bright="70000" contrast="-70000"/>
          </a:blip>
          <a:stretch>
            <a:fillRect/>
          </a:stretch>
        </p:blipFill>
        <p:spPr>
          <a:xfrm>
            <a:off x="10217916" y="452176"/>
            <a:ext cx="1418075" cy="1635096"/>
          </a:xfrm>
          <a:prstGeom prst="rect">
            <a:avLst/>
          </a:prstGeom>
          <a:ln>
            <a:noFill/>
          </a:ln>
        </p:spPr>
      </p:pic>
      <p:cxnSp>
        <p:nvCxnSpPr>
          <p:cNvPr id="9" name="直接连接符 5">
            <a:extLst>
              <a:ext uri="{FF2B5EF4-FFF2-40B4-BE49-F238E27FC236}">
                <a16:creationId xmlns:a16="http://schemas.microsoft.com/office/drawing/2014/main" id="{2B7E723B-0935-A050-4F54-DF45B7F76B72}"/>
              </a:ext>
            </a:extLst>
          </p:cNvPr>
          <p:cNvCxnSpPr>
            <a:cxnSpLocks/>
          </p:cNvCxnSpPr>
          <p:nvPr/>
        </p:nvCxnSpPr>
        <p:spPr>
          <a:xfrm>
            <a:off x="2165002" y="3786113"/>
            <a:ext cx="7813452" cy="0"/>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cxnSp>
        <p:nvCxnSpPr>
          <p:cNvPr id="10" name="直接连接符 5">
            <a:extLst>
              <a:ext uri="{FF2B5EF4-FFF2-40B4-BE49-F238E27FC236}">
                <a16:creationId xmlns:a16="http://schemas.microsoft.com/office/drawing/2014/main" id="{96E28845-AD4E-93E5-65AA-DE0B6B2F07CF}"/>
              </a:ext>
            </a:extLst>
          </p:cNvPr>
          <p:cNvCxnSpPr>
            <a:cxnSpLocks/>
          </p:cNvCxnSpPr>
          <p:nvPr/>
        </p:nvCxnSpPr>
        <p:spPr>
          <a:xfrm>
            <a:off x="1029955" y="6881219"/>
            <a:ext cx="6000541" cy="0"/>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2093658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47400" y="6141382"/>
            <a:ext cx="889000" cy="538818"/>
          </a:xfrm>
        </p:spPr>
        <p:txBody>
          <a:bodyPr/>
          <a:lstStyle/>
          <a:p>
            <a:r>
              <a:rPr lang="fa-IR" sz="2000" b="1" dirty="0">
                <a:solidFill>
                  <a:schemeClr val="tx1"/>
                </a:solidFill>
                <a:cs typeface="B Nazanin" panose="00000400000000000000" pitchFamily="2" charset="-78"/>
              </a:rPr>
              <a:t>41 / </a:t>
            </a:r>
            <a:r>
              <a:rPr lang="fa-IR" sz="2000" b="1" dirty="0" smtClean="0">
                <a:solidFill>
                  <a:schemeClr val="tx1"/>
                </a:solidFill>
                <a:cs typeface="B Nazanin" panose="00000400000000000000" pitchFamily="2" charset="-78"/>
              </a:rPr>
              <a:t>10</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0" name="TextBox 19">
            <a:extLst>
              <a:ext uri="{FF2B5EF4-FFF2-40B4-BE49-F238E27FC236}">
                <a16:creationId xmlns:a16="http://schemas.microsoft.com/office/drawing/2014/main" id="{6102BDB9-2095-41B6-8471-9C9486F93FF8}"/>
              </a:ext>
            </a:extLst>
          </p:cNvPr>
          <p:cNvSpPr txBox="1"/>
          <p:nvPr/>
        </p:nvSpPr>
        <p:spPr>
          <a:xfrm>
            <a:off x="3878322" y="475818"/>
            <a:ext cx="6248400" cy="707886"/>
          </a:xfrm>
          <a:prstGeom prst="rect">
            <a:avLst/>
          </a:prstGeom>
          <a:noFill/>
        </p:spPr>
        <p:txBody>
          <a:bodyPr wrap="square" rtlCol="0">
            <a:spAutoFit/>
          </a:bodyPr>
          <a:lstStyle/>
          <a:p>
            <a:pPr algn="r" rtl="1"/>
            <a:r>
              <a:rPr lang="fa-IR" sz="4000" b="1" dirty="0">
                <a:solidFill>
                  <a:srgbClr val="203449"/>
                </a:solidFill>
                <a:latin typeface="Linotte-Bold" pitchFamily="50" charset="0"/>
                <a:cs typeface="B Nazanin" panose="00000400000000000000" pitchFamily="2" charset="-78"/>
              </a:rPr>
              <a:t>شبکه </a:t>
            </a:r>
            <a:r>
              <a:rPr lang="en-US" sz="3400" b="1" dirty="0">
                <a:solidFill>
                  <a:srgbClr val="203449"/>
                </a:solidFill>
                <a:latin typeface="Times New Roman" panose="02020603050405020304" pitchFamily="18" charset="0"/>
                <a:cs typeface="Times New Roman" panose="02020603050405020304" pitchFamily="18" charset="0"/>
              </a:rPr>
              <a:t>ALICE</a:t>
            </a:r>
          </a:p>
        </p:txBody>
      </p:sp>
      <p:sp>
        <p:nvSpPr>
          <p:cNvPr id="25" name="TextBox 24"/>
          <p:cNvSpPr txBox="1"/>
          <p:nvPr/>
        </p:nvSpPr>
        <p:spPr>
          <a:xfrm>
            <a:off x="494312" y="475818"/>
            <a:ext cx="1143113" cy="769441"/>
          </a:xfrm>
          <a:prstGeom prst="rect">
            <a:avLst/>
          </a:prstGeom>
          <a:noFill/>
        </p:spPr>
        <p:txBody>
          <a:bodyPr wrap="square" rtlCol="0">
            <a:spAutoFit/>
          </a:bodyPr>
          <a:lstStyle/>
          <a:p>
            <a:pPr algn="ctr" rtl="1"/>
            <a:r>
              <a:rPr lang="en-US" sz="2200" b="1" dirty="0">
                <a:solidFill>
                  <a:schemeClr val="bg1"/>
                </a:solidFill>
                <a:latin typeface="Times New Roman" panose="02020603050405020304" pitchFamily="18" charset="0"/>
                <a:cs typeface="Times New Roman" panose="02020603050405020304" pitchFamily="18" charset="0"/>
              </a:rPr>
              <a:t>NIPS</a:t>
            </a:r>
          </a:p>
          <a:p>
            <a:pPr algn="ctr" rtl="1"/>
            <a:r>
              <a:rPr lang="en-US" sz="2200" b="1" dirty="0">
                <a:solidFill>
                  <a:schemeClr val="bg1"/>
                </a:solidFill>
                <a:latin typeface="Times New Roman" panose="02020603050405020304" pitchFamily="18" charset="0"/>
                <a:cs typeface="Times New Roman" panose="02020603050405020304" pitchFamily="18" charset="0"/>
              </a:rPr>
              <a:t>2017</a:t>
            </a:r>
          </a:p>
        </p:txBody>
      </p:sp>
      <p:pic>
        <p:nvPicPr>
          <p:cNvPr id="5" name="Picture 4">
            <a:extLst>
              <a:ext uri="{FF2B5EF4-FFF2-40B4-BE49-F238E27FC236}">
                <a16:creationId xmlns:a16="http://schemas.microsoft.com/office/drawing/2014/main" id="{4D0E0A4C-DA5A-BC72-8D7E-3420BF7D9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103" y="776379"/>
            <a:ext cx="5106225" cy="4472552"/>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8FC7F64-E82A-8388-9814-FDA2718EDD8B}"/>
                  </a:ext>
                </a:extLst>
              </p:cNvPr>
              <p:cNvSpPr txBox="1"/>
              <p:nvPr/>
            </p:nvSpPr>
            <p:spPr>
              <a:xfrm>
                <a:off x="734862" y="5362700"/>
                <a:ext cx="9412794" cy="5548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000" b="1" i="1" smtClean="0">
                              <a:solidFill>
                                <a:schemeClr val="bg1"/>
                              </a:solidFill>
                              <a:latin typeface="Cambria Math" panose="02040503050406030204" pitchFamily="18" charset="0"/>
                            </a:rPr>
                          </m:ctrlPr>
                        </m:funcPr>
                        <m:fName>
                          <m:limLow>
                            <m:limLowPr>
                              <m:ctrlPr>
                                <a:rPr lang="en-US" sz="2000" b="1" i="1">
                                  <a:solidFill>
                                    <a:schemeClr val="bg1"/>
                                  </a:solidFill>
                                  <a:latin typeface="Cambria Math" panose="02040503050406030204" pitchFamily="18" charset="0"/>
                                </a:rPr>
                              </m:ctrlPr>
                            </m:limLowPr>
                            <m:e>
                              <m:r>
                                <a:rPr lang="en-US" sz="2000" b="1" i="1">
                                  <a:solidFill>
                                    <a:schemeClr val="bg1"/>
                                  </a:solidFill>
                                  <a:latin typeface="Cambria Math" panose="02040503050406030204" pitchFamily="18" charset="0"/>
                                </a:rPr>
                                <m:t>𝒎𝒊𝒏</m:t>
                              </m:r>
                            </m:e>
                            <m:lim>
                              <m:r>
                                <a:rPr lang="en-US" sz="2000" b="1" i="1">
                                  <a:solidFill>
                                    <a:schemeClr val="bg1"/>
                                  </a:solidFill>
                                  <a:latin typeface="Cambria Math" panose="02040503050406030204" pitchFamily="18" charset="0"/>
                                </a:rPr>
                                <m:t>𝑬</m:t>
                              </m:r>
                              <m:r>
                                <a:rPr lang="en-US" sz="2000" b="1" i="0">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𝑮</m:t>
                              </m:r>
                            </m:lim>
                          </m:limLow>
                        </m:fName>
                        <m:e>
                          <m:func>
                            <m:funcPr>
                              <m:ctrlPr>
                                <a:rPr lang="en-US" sz="2000" b="1" i="1">
                                  <a:solidFill>
                                    <a:schemeClr val="bg1"/>
                                  </a:solidFill>
                                  <a:latin typeface="Cambria Math" panose="02040503050406030204" pitchFamily="18" charset="0"/>
                                </a:rPr>
                              </m:ctrlPr>
                            </m:funcPr>
                            <m:fName>
                              <m:limLow>
                                <m:limLowPr>
                                  <m:ctrlPr>
                                    <a:rPr lang="en-US" sz="2000" b="1" i="1">
                                      <a:solidFill>
                                        <a:schemeClr val="bg1"/>
                                      </a:solidFill>
                                      <a:latin typeface="Cambria Math" panose="02040503050406030204" pitchFamily="18" charset="0"/>
                                    </a:rPr>
                                  </m:ctrlPr>
                                </m:limLowPr>
                                <m:e>
                                  <m:r>
                                    <a:rPr lang="en-US" sz="2000" b="1" i="0">
                                      <a:solidFill>
                                        <a:schemeClr val="bg1"/>
                                      </a:solidFill>
                                      <a:latin typeface="Cambria Math" panose="02040503050406030204" pitchFamily="18" charset="0"/>
                                    </a:rPr>
                                    <m:t>𝐦𝐚𝐱</m:t>
                                  </m:r>
                                </m:e>
                                <m:lim>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𝒙𝒛</m:t>
                                      </m:r>
                                    </m:sub>
                                  </m:sSub>
                                  <m:r>
                                    <a:rPr lang="en-US" sz="2000" b="1" i="0">
                                      <a:solidFill>
                                        <a:schemeClr val="bg1"/>
                                      </a:solidFill>
                                      <a:latin typeface="Cambria Math" panose="02040503050406030204" pitchFamily="18" charset="0"/>
                                    </a:rPr>
                                    <m:t>,</m:t>
                                  </m:r>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𝒙𝒙</m:t>
                                      </m:r>
                                    </m:sub>
                                  </m:sSub>
                                  <m:r>
                                    <a:rPr lang="en-US" sz="2000" b="1" i="0">
                                      <a:solidFill>
                                        <a:schemeClr val="bg1"/>
                                      </a:solidFill>
                                      <a:latin typeface="Cambria Math" panose="02040503050406030204" pitchFamily="18" charset="0"/>
                                    </a:rPr>
                                    <m:t> </m:t>
                                  </m:r>
                                </m:lim>
                              </m:limLow>
                            </m:fName>
                            <m:e>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𝑽</m:t>
                                  </m:r>
                                </m:e>
                                <m:sub>
                                  <m:r>
                                    <a:rPr lang="en-US" sz="2000" b="1" i="1">
                                      <a:solidFill>
                                        <a:schemeClr val="bg1"/>
                                      </a:solidFill>
                                      <a:latin typeface="Cambria Math" panose="02040503050406030204" pitchFamily="18" charset="0"/>
                                    </a:rPr>
                                    <m:t>𝑨𝑳𝑰𝑪𝑬</m:t>
                                  </m:r>
                                </m:sub>
                              </m:sSub>
                            </m:e>
                          </m:func>
                        </m:e>
                      </m:func>
                      <m:r>
                        <a:rPr lang="en-US" sz="2000" b="1" i="0">
                          <a:solidFill>
                            <a:schemeClr val="bg1"/>
                          </a:solidFill>
                          <a:latin typeface="Cambria Math" panose="02040503050406030204" pitchFamily="18" charset="0"/>
                        </a:rPr>
                        <m:t>  = </m:t>
                      </m:r>
                      <m:sSub>
                        <m:sSubPr>
                          <m:ctrlPr>
                            <a:rPr lang="en-US" sz="2000" b="1" i="1">
                              <a:solidFill>
                                <a:schemeClr val="bg1"/>
                              </a:solidFill>
                              <a:latin typeface="Cambria Math" panose="02040503050406030204" pitchFamily="18" charset="0"/>
                            </a:rPr>
                          </m:ctrlPr>
                        </m:sSubPr>
                        <m:e>
                          <m:r>
                            <a:rPr lang="en-US" sz="2000" b="1" i="0">
                              <a:solidFill>
                                <a:schemeClr val="bg1"/>
                              </a:solidFill>
                              <a:latin typeface="Cambria Math" panose="02040503050406030204" pitchFamily="18" charset="0"/>
                            </a:rPr>
                            <m:t>𝐕</m:t>
                          </m:r>
                        </m:e>
                        <m:sub>
                          <m:r>
                            <a:rPr lang="en-US" sz="2000" b="1" i="0">
                              <a:solidFill>
                                <a:schemeClr val="bg1"/>
                              </a:solidFill>
                              <a:latin typeface="Cambria Math" panose="02040503050406030204" pitchFamily="18" charset="0"/>
                            </a:rPr>
                            <m:t>𝐀𝐋𝐈</m:t>
                          </m:r>
                        </m:sub>
                      </m:sSub>
                      <m:r>
                        <a:rPr lang="en-US" sz="2000" b="1" i="0">
                          <a:solidFill>
                            <a:schemeClr val="bg1"/>
                          </a:solidFill>
                          <a:latin typeface="Cambria Math" panose="02040503050406030204" pitchFamily="18" charset="0"/>
                        </a:rPr>
                        <m:t> + </m:t>
                      </m:r>
                      <m:sSub>
                        <m:sSubPr>
                          <m:ctrlPr>
                            <a:rPr lang="en-US" sz="2000" b="1" i="1">
                              <a:solidFill>
                                <a:schemeClr val="bg1"/>
                              </a:solidFill>
                              <a:latin typeface="Cambria Math" panose="02040503050406030204" pitchFamily="18" charset="0"/>
                            </a:rPr>
                          </m:ctrlPr>
                        </m:sSubPr>
                        <m:e>
                          <m:r>
                            <a:rPr lang="en-US" sz="2000" b="1" i="0">
                              <a:solidFill>
                                <a:schemeClr val="bg1"/>
                              </a:solidFill>
                              <a:latin typeface="Cambria Math" panose="02040503050406030204" pitchFamily="18" charset="0"/>
                            </a:rPr>
                            <m:t>𝔼</m:t>
                          </m:r>
                        </m:e>
                        <m:sub>
                          <m:r>
                            <a:rPr lang="en-US" sz="2000" b="1" i="1">
                              <a:solidFill>
                                <a:schemeClr val="bg1"/>
                              </a:solidFill>
                              <a:latin typeface="Cambria Math" panose="02040503050406030204" pitchFamily="18" charset="0"/>
                            </a:rPr>
                            <m:t>𝒙</m:t>
                          </m:r>
                          <m:r>
                            <a:rPr lang="en-US" sz="2000" b="1" i="0">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𝒒</m:t>
                          </m:r>
                          <m:d>
                            <m:dPr>
                              <m:ctrlPr>
                                <a:rPr lang="en-US" sz="2000" b="1" i="1">
                                  <a:solidFill>
                                    <a:schemeClr val="bg1"/>
                                  </a:solidFill>
                                  <a:latin typeface="Cambria Math" panose="02040503050406030204" pitchFamily="18" charset="0"/>
                                </a:rPr>
                              </m:ctrlPr>
                            </m:dPr>
                            <m:e>
                              <m:r>
                                <a:rPr lang="en-US" sz="2000" b="1" i="1">
                                  <a:solidFill>
                                    <a:schemeClr val="bg1"/>
                                  </a:solidFill>
                                  <a:latin typeface="Cambria Math" panose="02040503050406030204" pitchFamily="18" charset="0"/>
                                </a:rPr>
                                <m:t>𝒙</m:t>
                              </m:r>
                            </m:e>
                          </m:d>
                        </m:sub>
                      </m:sSub>
                      <m:d>
                        <m:dPr>
                          <m:begChr m:val="["/>
                          <m:endChr m:val="]"/>
                          <m:ctrlPr>
                            <a:rPr lang="en-US" sz="2000" b="1" i="1">
                              <a:solidFill>
                                <a:schemeClr val="bg1"/>
                              </a:solidFill>
                              <a:latin typeface="Cambria Math" panose="02040503050406030204" pitchFamily="18" charset="0"/>
                            </a:rPr>
                          </m:ctrlPr>
                        </m:dPr>
                        <m:e>
                          <m:r>
                            <a:rPr lang="en-US" sz="2000" b="1" i="0">
                              <a:solidFill>
                                <a:schemeClr val="bg1"/>
                              </a:solidFill>
                              <a:latin typeface="Cambria Math" panose="02040503050406030204" pitchFamily="18" charset="0"/>
                            </a:rPr>
                            <m:t>𝐥𝐨</m:t>
                          </m:r>
                          <m:func>
                            <m:funcPr>
                              <m:ctrlPr>
                                <a:rPr lang="en-US" sz="2000" b="1" i="1">
                                  <a:solidFill>
                                    <a:schemeClr val="bg1"/>
                                  </a:solidFill>
                                  <a:latin typeface="Cambria Math" panose="02040503050406030204" pitchFamily="18" charset="0"/>
                                </a:rPr>
                              </m:ctrlPr>
                            </m:funcPr>
                            <m:fName>
                              <m:r>
                                <a:rPr lang="en-US" sz="2000" b="1" i="0">
                                  <a:solidFill>
                                    <a:schemeClr val="bg1"/>
                                  </a:solidFill>
                                  <a:latin typeface="Cambria Math" panose="02040503050406030204" pitchFamily="18" charset="0"/>
                                </a:rPr>
                                <m:t>𝐠</m:t>
                              </m:r>
                            </m:fName>
                            <m:e>
                              <m:sSub>
                                <m:sSubPr>
                                  <m:ctrlPr>
                                    <a:rPr lang="en-US" sz="2000" b="1" i="1">
                                      <a:solidFill>
                                        <a:schemeClr val="bg1"/>
                                      </a:solidFill>
                                      <a:latin typeface="Cambria Math" panose="02040503050406030204" pitchFamily="18" charset="0"/>
                                    </a:rPr>
                                  </m:ctrlPr>
                                </m:sSubPr>
                                <m:e>
                                  <m:r>
                                    <a:rPr lang="en-US" sz="2000" b="1" i="0">
                                      <a:solidFill>
                                        <a:schemeClr val="bg1"/>
                                      </a:solidFill>
                                      <a:latin typeface="Cambria Math" panose="02040503050406030204" pitchFamily="18" charset="0"/>
                                    </a:rPr>
                                    <m:t>𝐃</m:t>
                                  </m:r>
                                </m:e>
                                <m:sub>
                                  <m:r>
                                    <a:rPr lang="en-US" sz="2000" b="1" i="1">
                                      <a:solidFill>
                                        <a:schemeClr val="bg1"/>
                                      </a:solidFill>
                                      <a:latin typeface="Cambria Math" panose="02040503050406030204" pitchFamily="18" charset="0"/>
                                    </a:rPr>
                                    <m:t>𝒙𝒙</m:t>
                                  </m:r>
                                </m:sub>
                              </m:sSub>
                            </m:e>
                          </m:func>
                          <m:d>
                            <m:dPr>
                              <m:ctrlPr>
                                <a:rPr lang="en-US" sz="2000" b="1" i="1">
                                  <a:solidFill>
                                    <a:schemeClr val="bg1"/>
                                  </a:solidFill>
                                  <a:latin typeface="Cambria Math" panose="02040503050406030204" pitchFamily="18" charset="0"/>
                                </a:rPr>
                              </m:ctrlPr>
                            </m:dPr>
                            <m:e>
                              <m:r>
                                <a:rPr lang="en-US" sz="2000" b="1" i="0">
                                  <a:solidFill>
                                    <a:schemeClr val="bg1"/>
                                  </a:solidFill>
                                  <a:latin typeface="Cambria Math" panose="02040503050406030204" pitchFamily="18" charset="0"/>
                                </a:rPr>
                                <m:t>𝐱</m:t>
                              </m:r>
                              <m:r>
                                <a:rPr lang="en-US" sz="2000" b="1" i="0">
                                  <a:solidFill>
                                    <a:schemeClr val="bg1"/>
                                  </a:solidFill>
                                  <a:latin typeface="Cambria Math" panose="02040503050406030204" pitchFamily="18" charset="0"/>
                                </a:rPr>
                                <m:t>,</m:t>
                              </m:r>
                              <m:r>
                                <a:rPr lang="en-US" sz="2000" b="1" i="0">
                                  <a:solidFill>
                                    <a:schemeClr val="bg1"/>
                                  </a:solidFill>
                                  <a:latin typeface="Cambria Math" panose="02040503050406030204" pitchFamily="18" charset="0"/>
                                </a:rPr>
                                <m:t>𝐱</m:t>
                              </m:r>
                            </m:e>
                          </m:d>
                          <m:r>
                            <a:rPr lang="en-US" sz="2000" b="1" i="0">
                              <a:solidFill>
                                <a:schemeClr val="bg1"/>
                              </a:solidFill>
                              <a:latin typeface="Cambria Math" panose="02040503050406030204" pitchFamily="18" charset="0"/>
                            </a:rPr>
                            <m:t>+</m:t>
                          </m:r>
                          <m:r>
                            <a:rPr lang="en-US" sz="2000" b="1" i="0">
                              <a:solidFill>
                                <a:schemeClr val="bg1"/>
                              </a:solidFill>
                              <a:latin typeface="Cambria Math" panose="02040503050406030204" pitchFamily="18" charset="0"/>
                            </a:rPr>
                            <m:t>𝐥𝐨</m:t>
                          </m:r>
                          <m:func>
                            <m:funcPr>
                              <m:ctrlPr>
                                <a:rPr lang="en-US" sz="2000" b="1" i="1">
                                  <a:solidFill>
                                    <a:schemeClr val="bg1"/>
                                  </a:solidFill>
                                  <a:latin typeface="Cambria Math" panose="02040503050406030204" pitchFamily="18" charset="0"/>
                                </a:rPr>
                              </m:ctrlPr>
                            </m:funcPr>
                            <m:fName>
                              <m:r>
                                <a:rPr lang="en-US" sz="2000" b="1" i="0">
                                  <a:solidFill>
                                    <a:schemeClr val="bg1"/>
                                  </a:solidFill>
                                  <a:latin typeface="Cambria Math" panose="02040503050406030204" pitchFamily="18" charset="0"/>
                                </a:rPr>
                                <m:t>𝐠</m:t>
                              </m:r>
                            </m:fName>
                            <m:e>
                              <m:r>
                                <a:rPr lang="en-US" sz="2000" b="1" i="0">
                                  <a:solidFill>
                                    <a:schemeClr val="bg1"/>
                                  </a:solidFill>
                                  <a:latin typeface="Cambria Math" panose="02040503050406030204" pitchFamily="18" charset="0"/>
                                </a:rPr>
                                <m:t>𝟏</m:t>
                              </m:r>
                            </m:e>
                          </m:func>
                          <m:r>
                            <a:rPr lang="en-US" sz="2000" b="1" i="0">
                              <a:solidFill>
                                <a:schemeClr val="bg1"/>
                              </a:solidFill>
                              <a:latin typeface="Cambria Math" panose="02040503050406030204" pitchFamily="18" charset="0"/>
                            </a:rPr>
                            <m:t>−</m:t>
                          </m:r>
                          <m:sSub>
                            <m:sSubPr>
                              <m:ctrlPr>
                                <a:rPr lang="en-US" sz="2000" b="1" i="1">
                                  <a:solidFill>
                                    <a:schemeClr val="bg1"/>
                                  </a:solidFill>
                                  <a:latin typeface="Cambria Math" panose="02040503050406030204" pitchFamily="18" charset="0"/>
                                </a:rPr>
                              </m:ctrlPr>
                            </m:sSubPr>
                            <m:e>
                              <m:r>
                                <a:rPr lang="en-US" sz="2000" b="1" i="0">
                                  <a:solidFill>
                                    <a:schemeClr val="bg1"/>
                                  </a:solidFill>
                                  <a:latin typeface="Cambria Math" panose="02040503050406030204" pitchFamily="18" charset="0"/>
                                </a:rPr>
                                <m:t>𝐃</m:t>
                              </m:r>
                            </m:e>
                            <m:sub>
                              <m:r>
                                <a:rPr lang="en-US" sz="2000" b="1" i="1">
                                  <a:solidFill>
                                    <a:schemeClr val="bg1"/>
                                  </a:solidFill>
                                  <a:latin typeface="Cambria Math" panose="02040503050406030204" pitchFamily="18" charset="0"/>
                                </a:rPr>
                                <m:t>𝒙𝒙</m:t>
                              </m:r>
                            </m:sub>
                          </m:sSub>
                          <m:d>
                            <m:dPr>
                              <m:sepChr m:val=","/>
                              <m:ctrlPr>
                                <a:rPr lang="en-US" sz="2000" b="1" i="1">
                                  <a:solidFill>
                                    <a:schemeClr val="bg1"/>
                                  </a:solidFill>
                                  <a:latin typeface="Cambria Math" panose="02040503050406030204" pitchFamily="18" charset="0"/>
                                </a:rPr>
                              </m:ctrlPr>
                            </m:dPr>
                            <m:e>
                              <m:r>
                                <a:rPr lang="en-US" sz="2000" b="1" i="0">
                                  <a:solidFill>
                                    <a:schemeClr val="bg1"/>
                                  </a:solidFill>
                                  <a:latin typeface="Cambria Math" panose="02040503050406030204" pitchFamily="18" charset="0"/>
                                </a:rPr>
                                <m:t>𝐱</m:t>
                              </m:r>
                            </m:e>
                            <m:e>
                              <m:r>
                                <a:rPr lang="en-US" sz="2000" b="1" i="0">
                                  <a:solidFill>
                                    <a:schemeClr val="bg1"/>
                                  </a:solidFill>
                                  <a:latin typeface="Cambria Math" panose="02040503050406030204" pitchFamily="18" charset="0"/>
                                </a:rPr>
                                <m:t>𝐆</m:t>
                              </m:r>
                              <m:d>
                                <m:dPr>
                                  <m:ctrlPr>
                                    <a:rPr lang="en-US" sz="2000" b="1" i="1">
                                      <a:solidFill>
                                        <a:schemeClr val="bg1"/>
                                      </a:solidFill>
                                      <a:latin typeface="Cambria Math" panose="02040503050406030204" pitchFamily="18" charset="0"/>
                                    </a:rPr>
                                  </m:ctrlPr>
                                </m:dPr>
                                <m:e>
                                  <m:r>
                                    <a:rPr lang="en-US" sz="2000" b="1" i="0">
                                      <a:solidFill>
                                        <a:schemeClr val="bg1"/>
                                      </a:solidFill>
                                      <a:latin typeface="Cambria Math" panose="02040503050406030204" pitchFamily="18" charset="0"/>
                                    </a:rPr>
                                    <m:t>𝐄</m:t>
                                  </m:r>
                                  <m:d>
                                    <m:dPr>
                                      <m:ctrlPr>
                                        <a:rPr lang="en-US" sz="2000" b="1" i="1">
                                          <a:solidFill>
                                            <a:schemeClr val="bg1"/>
                                          </a:solidFill>
                                          <a:latin typeface="Cambria Math" panose="02040503050406030204" pitchFamily="18" charset="0"/>
                                        </a:rPr>
                                      </m:ctrlPr>
                                    </m:dPr>
                                    <m:e>
                                      <m:r>
                                        <a:rPr lang="en-US" sz="2000" b="1" i="0">
                                          <a:solidFill>
                                            <a:schemeClr val="bg1"/>
                                          </a:solidFill>
                                          <a:latin typeface="Cambria Math" panose="02040503050406030204" pitchFamily="18" charset="0"/>
                                        </a:rPr>
                                        <m:t>𝐱</m:t>
                                      </m:r>
                                    </m:e>
                                  </m:d>
                                </m:e>
                              </m:d>
                            </m:e>
                          </m:d>
                        </m:e>
                      </m:d>
                    </m:oMath>
                  </m:oMathPara>
                </a14:m>
                <a:endParaRPr lang="en-US" sz="2000" b="1" dirty="0">
                  <a:solidFill>
                    <a:schemeClr val="bg1"/>
                  </a:solidFill>
                </a:endParaRPr>
              </a:p>
            </p:txBody>
          </p:sp>
        </mc:Choice>
        <mc:Fallback xmlns="">
          <p:sp>
            <p:nvSpPr>
              <p:cNvPr id="23" name="TextBox 22">
                <a:extLst>
                  <a:ext uri="{FF2B5EF4-FFF2-40B4-BE49-F238E27FC236}">
                    <a16:creationId xmlns:a16="http://schemas.microsoft.com/office/drawing/2014/main" id="{D8FC7F64-E82A-8388-9814-FDA2718EDD8B}"/>
                  </a:ext>
                </a:extLst>
              </p:cNvPr>
              <p:cNvSpPr txBox="1">
                <a:spLocks noRot="1" noChangeAspect="1" noMove="1" noResize="1" noEditPoints="1" noAdjustHandles="1" noChangeArrowheads="1" noChangeShapeType="1" noTextEdit="1"/>
              </p:cNvSpPr>
              <p:nvPr/>
            </p:nvSpPr>
            <p:spPr>
              <a:xfrm>
                <a:off x="734862" y="5362700"/>
                <a:ext cx="9412794" cy="554832"/>
              </a:xfrm>
              <a:prstGeom prst="rect">
                <a:avLst/>
              </a:prstGeom>
              <a:blipFill>
                <a:blip r:embed="rId4"/>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2B034EB9-1EC3-A831-B565-EBAAFCB38AAE}"/>
              </a:ext>
            </a:extLst>
          </p:cNvPr>
          <p:cNvSpPr txBox="1"/>
          <p:nvPr/>
        </p:nvSpPr>
        <p:spPr>
          <a:xfrm>
            <a:off x="6799035" y="2505967"/>
            <a:ext cx="3887802" cy="954107"/>
          </a:xfrm>
          <a:prstGeom prst="rect">
            <a:avLst/>
          </a:prstGeom>
          <a:noFill/>
        </p:spPr>
        <p:txBody>
          <a:bodyPr wrap="square">
            <a:spAutoFit/>
          </a:bodyPr>
          <a:lstStyle/>
          <a:p>
            <a:pPr algn="ctr" rtl="1"/>
            <a:r>
              <a:rPr lang="fa-IR" sz="2800" dirty="0">
                <a:solidFill>
                  <a:schemeClr val="bg1"/>
                </a:solidFill>
                <a:cs typeface="B Nazanin" panose="00000400000000000000" pitchFamily="2" charset="-78"/>
              </a:rPr>
              <a:t>ایده اصلی:</a:t>
            </a:r>
          </a:p>
          <a:p>
            <a:pPr algn="ctr" rtl="1"/>
            <a:r>
              <a:rPr lang="fa-IR" sz="2800" dirty="0">
                <a:solidFill>
                  <a:schemeClr val="bg1"/>
                </a:solidFill>
                <a:cs typeface="B Nazanin" panose="00000400000000000000" pitchFamily="2" charset="-78"/>
              </a:rPr>
              <a:t>تضمین چرخه پایداری</a:t>
            </a:r>
            <a:endParaRPr lang="en-US" sz="2800" dirty="0">
              <a:solidFill>
                <a:schemeClr val="bg1"/>
              </a:solidFill>
              <a:cs typeface="B Nazanin" panose="00000400000000000000" pitchFamily="2" charset="-78"/>
            </a:endParaRPr>
          </a:p>
        </p:txBody>
      </p:sp>
      <p:grpSp>
        <p:nvGrpSpPr>
          <p:cNvPr id="21" name="Group 20">
            <a:extLst>
              <a:ext uri="{FF2B5EF4-FFF2-40B4-BE49-F238E27FC236}">
                <a16:creationId xmlns:a16="http://schemas.microsoft.com/office/drawing/2014/main" id="{9AEE0359-1F51-0DDB-9DC0-C1C3739F86EB}"/>
              </a:ext>
            </a:extLst>
          </p:cNvPr>
          <p:cNvGrpSpPr/>
          <p:nvPr/>
        </p:nvGrpSpPr>
        <p:grpSpPr>
          <a:xfrm>
            <a:off x="10929112" y="330760"/>
            <a:ext cx="1042573" cy="5297458"/>
            <a:chOff x="10860675" y="518576"/>
            <a:chExt cx="1042573" cy="5297458"/>
          </a:xfrm>
        </p:grpSpPr>
        <p:grpSp>
          <p:nvGrpSpPr>
            <p:cNvPr id="22" name="Group 21">
              <a:extLst>
                <a:ext uri="{FF2B5EF4-FFF2-40B4-BE49-F238E27FC236}">
                  <a16:creationId xmlns:a16="http://schemas.microsoft.com/office/drawing/2014/main" id="{63EDDB5F-8D53-71C4-3335-2A7FB8203E09}"/>
                </a:ext>
              </a:extLst>
            </p:cNvPr>
            <p:cNvGrpSpPr/>
            <p:nvPr/>
          </p:nvGrpSpPr>
          <p:grpSpPr>
            <a:xfrm>
              <a:off x="10860675" y="518576"/>
              <a:ext cx="1042573" cy="4334491"/>
              <a:chOff x="10728762" y="1572963"/>
              <a:chExt cx="1042573" cy="4334491"/>
            </a:xfrm>
          </p:grpSpPr>
          <p:sp>
            <p:nvSpPr>
              <p:cNvPr id="27" name="Freeform: Shape 26">
                <a:extLst>
                  <a:ext uri="{FF2B5EF4-FFF2-40B4-BE49-F238E27FC236}">
                    <a16:creationId xmlns:a16="http://schemas.microsoft.com/office/drawing/2014/main" id="{A691DD7E-D24C-68AB-316E-BBF582B559D6}"/>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8" name="Freeform: Shape 27">
                <a:extLst>
                  <a:ext uri="{FF2B5EF4-FFF2-40B4-BE49-F238E27FC236}">
                    <a16:creationId xmlns:a16="http://schemas.microsoft.com/office/drawing/2014/main" id="{7F2DB23E-7431-6035-E972-7ECF71476F32}"/>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9" name="Freeform: Shape 28">
                <a:extLst>
                  <a:ext uri="{FF2B5EF4-FFF2-40B4-BE49-F238E27FC236}">
                    <a16:creationId xmlns:a16="http://schemas.microsoft.com/office/drawing/2014/main" id="{7D61B224-9CB3-7A84-B937-784334919908}"/>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کارهای پیشین</a:t>
                </a:r>
                <a:endParaRPr lang="en-US" kern="1200" dirty="0">
                  <a:solidFill>
                    <a:schemeClr val="tx1"/>
                  </a:solidFill>
                  <a:cs typeface="B Nazanin" panose="00000400000000000000" pitchFamily="2" charset="-78"/>
                </a:endParaRPr>
              </a:p>
            </p:txBody>
          </p:sp>
          <p:sp>
            <p:nvSpPr>
              <p:cNvPr id="30" name="Freeform: Shape 29">
                <a:extLst>
                  <a:ext uri="{FF2B5EF4-FFF2-40B4-BE49-F238E27FC236}">
                    <a16:creationId xmlns:a16="http://schemas.microsoft.com/office/drawing/2014/main" id="{FD13A61E-CD85-B264-AE43-BBD7CAC747AE}"/>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1" name="Freeform: Shape 30">
                <a:extLst>
                  <a:ext uri="{FF2B5EF4-FFF2-40B4-BE49-F238E27FC236}">
                    <a16:creationId xmlns:a16="http://schemas.microsoft.com/office/drawing/2014/main" id="{BD85066D-7874-D1B2-898C-289C0459E373}"/>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32" name="Freeform: Shape 31">
                <a:extLst>
                  <a:ext uri="{FF2B5EF4-FFF2-40B4-BE49-F238E27FC236}">
                    <a16:creationId xmlns:a16="http://schemas.microsoft.com/office/drawing/2014/main" id="{11886601-EE33-D132-81ED-495CC3D3C1CB}"/>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algn="ctr" defTabSz="1022350">
                  <a:lnSpc>
                    <a:spcPct val="90000"/>
                  </a:lnSpc>
                  <a:spcBef>
                    <a:spcPct val="0"/>
                  </a:spcBef>
                  <a:spcAft>
                    <a:spcPct val="35000"/>
                  </a:spcAft>
                </a:pPr>
                <a:endParaRPr lang="fa-IR" sz="1600" kern="1200" dirty="0">
                  <a:cs typeface="B Nazanin" panose="00000400000000000000" pitchFamily="2" charset="-78"/>
                </a:endParaRPr>
              </a:p>
              <a:p>
                <a:pPr algn="ctr" defTabSz="1022350">
                  <a:lnSpc>
                    <a:spcPct val="90000"/>
                  </a:lnSpc>
                  <a:spcBef>
                    <a:spcPct val="0"/>
                  </a:spcBef>
                  <a:spcAft>
                    <a:spcPct val="35000"/>
                  </a:spcAft>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a:p>
                <a:pPr marL="0" lvl="0" indent="0" algn="ctr" defTabSz="1022350">
                  <a:lnSpc>
                    <a:spcPct val="90000"/>
                  </a:lnSpc>
                  <a:spcBef>
                    <a:spcPct val="0"/>
                  </a:spcBef>
                  <a:spcAft>
                    <a:spcPct val="35000"/>
                  </a:spcAft>
                  <a:buNone/>
                </a:pPr>
                <a:endParaRPr lang="en-US" kern="1200" dirty="0">
                  <a:cs typeface="B Nazanin" panose="00000400000000000000" pitchFamily="2" charset="-78"/>
                </a:endParaRPr>
              </a:p>
            </p:txBody>
          </p:sp>
        </p:grpSp>
        <p:sp>
          <p:nvSpPr>
            <p:cNvPr id="26" name="Freeform: Shape 18">
              <a:extLst>
                <a:ext uri="{FF2B5EF4-FFF2-40B4-BE49-F238E27FC236}">
                  <a16:creationId xmlns:a16="http://schemas.microsoft.com/office/drawing/2014/main" id="{7C9FC800-D7F6-1DDA-A03B-18ABA9F25DCC}"/>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704431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47400" y="6141382"/>
            <a:ext cx="889000" cy="538818"/>
          </a:xfrm>
        </p:spPr>
        <p:txBody>
          <a:bodyPr/>
          <a:lstStyle/>
          <a:p>
            <a:r>
              <a:rPr lang="fa-IR" sz="2000" b="1" dirty="0">
                <a:solidFill>
                  <a:schemeClr val="tx1"/>
                </a:solidFill>
                <a:cs typeface="B Nazanin" panose="00000400000000000000" pitchFamily="2" charset="-78"/>
              </a:rPr>
              <a:t>41 / </a:t>
            </a:r>
            <a:r>
              <a:rPr lang="fa-IR" sz="2000" b="1" dirty="0" smtClean="0">
                <a:solidFill>
                  <a:schemeClr val="tx1"/>
                </a:solidFill>
                <a:cs typeface="B Nazanin" panose="00000400000000000000" pitchFamily="2" charset="-78"/>
              </a:rPr>
              <a:t>11</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0" name="TextBox 19">
            <a:extLst>
              <a:ext uri="{FF2B5EF4-FFF2-40B4-BE49-F238E27FC236}">
                <a16:creationId xmlns:a16="http://schemas.microsoft.com/office/drawing/2014/main" id="{6102BDB9-2095-41B6-8471-9C9486F93FF8}"/>
              </a:ext>
            </a:extLst>
          </p:cNvPr>
          <p:cNvSpPr txBox="1"/>
          <p:nvPr/>
        </p:nvSpPr>
        <p:spPr>
          <a:xfrm>
            <a:off x="3878322" y="475818"/>
            <a:ext cx="6248400" cy="707886"/>
          </a:xfrm>
          <a:prstGeom prst="rect">
            <a:avLst/>
          </a:prstGeom>
          <a:noFill/>
        </p:spPr>
        <p:txBody>
          <a:bodyPr wrap="square" rtlCol="0">
            <a:spAutoFit/>
          </a:bodyPr>
          <a:lstStyle/>
          <a:p>
            <a:pPr algn="r" rtl="1"/>
            <a:r>
              <a:rPr lang="fa-IR" sz="4000" b="1" dirty="0">
                <a:solidFill>
                  <a:srgbClr val="203449"/>
                </a:solidFill>
                <a:latin typeface="Linotte-Bold" pitchFamily="50" charset="0"/>
                <a:cs typeface="B Nazanin" panose="00000400000000000000" pitchFamily="2" charset="-78"/>
              </a:rPr>
              <a:t>شبکه</a:t>
            </a:r>
            <a:r>
              <a:rPr lang="fa-IR" sz="4000" b="1" dirty="0">
                <a:solidFill>
                  <a:srgbClr val="203449"/>
                </a:solidFill>
                <a:latin typeface="Linotte-Bold" pitchFamily="50" charset="0"/>
                <a:cs typeface="+mj-cs"/>
              </a:rPr>
              <a:t> </a:t>
            </a:r>
            <a:r>
              <a:rPr lang="en-US" sz="3600" b="1" dirty="0">
                <a:solidFill>
                  <a:srgbClr val="203449"/>
                </a:solidFill>
                <a:latin typeface="Times New Roman" panose="02020603050405020304" pitchFamily="18" charset="0"/>
                <a:cs typeface="Times New Roman" panose="02020603050405020304" pitchFamily="18" charset="0"/>
              </a:rPr>
              <a:t>ALAD</a:t>
            </a:r>
            <a:endParaRPr lang="en-US" sz="4000" b="1" dirty="0">
              <a:solidFill>
                <a:srgbClr val="203449"/>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494312" y="475818"/>
            <a:ext cx="1143113" cy="769441"/>
          </a:xfrm>
          <a:prstGeom prst="rect">
            <a:avLst/>
          </a:prstGeom>
          <a:noFill/>
        </p:spPr>
        <p:txBody>
          <a:bodyPr wrap="square" rtlCol="0">
            <a:spAutoFit/>
          </a:bodyPr>
          <a:lstStyle/>
          <a:p>
            <a:pPr algn="ctr" rtl="1"/>
            <a:r>
              <a:rPr lang="en-US" sz="2200" b="1" dirty="0">
                <a:solidFill>
                  <a:schemeClr val="bg1"/>
                </a:solidFill>
                <a:latin typeface="Times New Roman" panose="02020603050405020304" pitchFamily="18" charset="0"/>
                <a:cs typeface="Times New Roman" panose="02020603050405020304" pitchFamily="18" charset="0"/>
              </a:rPr>
              <a:t>ICDM</a:t>
            </a:r>
          </a:p>
          <a:p>
            <a:pPr algn="ctr" rtl="1"/>
            <a:r>
              <a:rPr lang="en-US" sz="2200" b="1" dirty="0">
                <a:solidFill>
                  <a:schemeClr val="bg1"/>
                </a:solidFill>
                <a:latin typeface="Times New Roman" panose="02020603050405020304" pitchFamily="18" charset="0"/>
                <a:cs typeface="Times New Roman" panose="02020603050405020304" pitchFamily="18" charset="0"/>
              </a:rPr>
              <a:t>2018</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8FC7F64-E82A-8388-9814-FDA2718EDD8B}"/>
                  </a:ext>
                </a:extLst>
              </p:cNvPr>
              <p:cNvSpPr txBox="1"/>
              <p:nvPr/>
            </p:nvSpPr>
            <p:spPr>
              <a:xfrm>
                <a:off x="-110533" y="5493324"/>
                <a:ext cx="9435401" cy="8288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𝒎𝒊𝒏</m:t>
                          </m:r>
                        </m:e>
                        <m:sub>
                          <m:r>
                            <a:rPr lang="en-US" sz="2000" b="1" i="1">
                              <a:solidFill>
                                <a:schemeClr val="bg1"/>
                              </a:solidFill>
                              <a:latin typeface="Cambria Math" panose="02040503050406030204" pitchFamily="18" charset="0"/>
                            </a:rPr>
                            <m:t>𝑮</m:t>
                          </m:r>
                          <m:r>
                            <a:rPr lang="en-US" sz="2000" b="1" i="1">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𝑬</m:t>
                          </m:r>
                        </m:sub>
                      </m:sSub>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𝒎𝒂𝒙</m:t>
                          </m:r>
                        </m:e>
                        <m:sub>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𝒙𝒛</m:t>
                              </m:r>
                            </m:sub>
                          </m:sSub>
                          <m:r>
                            <a:rPr lang="en-US" sz="2000" b="1" i="1">
                              <a:solidFill>
                                <a:schemeClr val="bg1"/>
                              </a:solidFill>
                              <a:latin typeface="Cambria Math" panose="02040503050406030204" pitchFamily="18" charset="0"/>
                            </a:rPr>
                            <m:t> , </m:t>
                          </m:r>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𝒙𝒙</m:t>
                              </m:r>
                            </m:sub>
                          </m:sSub>
                          <m:r>
                            <a:rPr lang="en-US" sz="2000" b="1" i="1">
                              <a:solidFill>
                                <a:schemeClr val="bg1"/>
                              </a:solidFill>
                              <a:latin typeface="Cambria Math" panose="02040503050406030204" pitchFamily="18" charset="0"/>
                            </a:rPr>
                            <m:t> , </m:t>
                          </m:r>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𝒛𝒛</m:t>
                              </m:r>
                              <m:r>
                                <a:rPr lang="en-US" sz="2000" b="1" i="1">
                                  <a:solidFill>
                                    <a:schemeClr val="bg1"/>
                                  </a:solidFill>
                                  <a:latin typeface="Cambria Math" panose="02040503050406030204" pitchFamily="18" charset="0"/>
                                </a:rPr>
                                <m:t> ,</m:t>
                              </m:r>
                            </m:sub>
                          </m:sSub>
                        </m:sub>
                      </m:sSub>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𝑽</m:t>
                          </m:r>
                        </m:e>
                        <m:sub>
                          <m:r>
                            <a:rPr lang="en-US" sz="2000" b="1" i="1">
                              <a:solidFill>
                                <a:schemeClr val="bg1"/>
                              </a:solidFill>
                              <a:latin typeface="Cambria Math" panose="02040503050406030204" pitchFamily="18" charset="0"/>
                            </a:rPr>
                            <m:t>𝑨𝑳𝑨𝑫</m:t>
                          </m:r>
                        </m:sub>
                      </m:sSub>
                      <m:d>
                        <m:dPr>
                          <m:ctrlPr>
                            <a:rPr lang="en-US" sz="2000" b="1" i="1">
                              <a:solidFill>
                                <a:schemeClr val="bg1"/>
                              </a:solidFill>
                              <a:latin typeface="Cambria Math" panose="02040503050406030204" pitchFamily="18" charset="0"/>
                            </a:rPr>
                          </m:ctrlPr>
                        </m:dPr>
                        <m:e>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𝒙𝒛</m:t>
                              </m:r>
                            </m:sub>
                          </m:sSub>
                          <m:r>
                            <a:rPr lang="en-US" sz="2000" b="1" i="1">
                              <a:solidFill>
                                <a:schemeClr val="bg1"/>
                              </a:solidFill>
                              <a:latin typeface="Cambria Math" panose="02040503050406030204" pitchFamily="18" charset="0"/>
                            </a:rPr>
                            <m:t> , </m:t>
                          </m:r>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𝒙𝒙</m:t>
                              </m:r>
                            </m:sub>
                          </m:sSub>
                          <m:r>
                            <a:rPr lang="en-US" sz="2000" b="1" i="1">
                              <a:solidFill>
                                <a:schemeClr val="bg1"/>
                              </a:solidFill>
                              <a:latin typeface="Cambria Math" panose="02040503050406030204" pitchFamily="18" charset="0"/>
                            </a:rPr>
                            <m:t> , </m:t>
                          </m:r>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𝒛𝒛</m:t>
                              </m:r>
                              <m:r>
                                <a:rPr lang="en-US" sz="2000" b="1" i="1">
                                  <a:solidFill>
                                    <a:schemeClr val="bg1"/>
                                  </a:solidFill>
                                  <a:latin typeface="Cambria Math" panose="02040503050406030204" pitchFamily="18" charset="0"/>
                                </a:rPr>
                                <m:t> ,</m:t>
                              </m:r>
                            </m:sub>
                          </m:sSub>
                          <m:r>
                            <a:rPr lang="en-US" sz="2000" b="1" i="1">
                              <a:solidFill>
                                <a:schemeClr val="bg1"/>
                              </a:solidFill>
                              <a:latin typeface="Cambria Math" panose="02040503050406030204" pitchFamily="18" charset="0"/>
                            </a:rPr>
                            <m:t> </m:t>
                          </m:r>
                          <m:r>
                            <a:rPr lang="en-US" sz="2000" b="1" i="1">
                              <a:solidFill>
                                <a:schemeClr val="bg1"/>
                              </a:solidFill>
                              <a:latin typeface="Cambria Math" panose="02040503050406030204" pitchFamily="18" charset="0"/>
                            </a:rPr>
                            <m:t>𝑬</m:t>
                          </m:r>
                          <m:r>
                            <a:rPr lang="en-US" sz="2000" b="1" i="1">
                              <a:solidFill>
                                <a:schemeClr val="bg1"/>
                              </a:solidFill>
                              <a:latin typeface="Cambria Math" panose="02040503050406030204" pitchFamily="18" charset="0"/>
                            </a:rPr>
                            <m:t> , </m:t>
                          </m:r>
                          <m:r>
                            <a:rPr lang="en-US" sz="2000" b="1" i="1">
                              <a:solidFill>
                                <a:schemeClr val="bg1"/>
                              </a:solidFill>
                              <a:latin typeface="Cambria Math" panose="02040503050406030204" pitchFamily="18" charset="0"/>
                            </a:rPr>
                            <m:t>𝑮</m:t>
                          </m:r>
                        </m:e>
                      </m:d>
                      <m:r>
                        <a:rPr lang="en-US" sz="2000" b="1" i="1">
                          <a:solidFill>
                            <a:schemeClr val="bg1"/>
                          </a:solidFill>
                          <a:latin typeface="Cambria Math" panose="02040503050406030204" pitchFamily="18" charset="0"/>
                        </a:rPr>
                        <m:t>=</m:t>
                      </m:r>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𝑽</m:t>
                          </m:r>
                        </m:e>
                        <m:sub>
                          <m:r>
                            <a:rPr lang="en-US" sz="2000" b="1" i="1">
                              <a:solidFill>
                                <a:schemeClr val="bg1"/>
                              </a:solidFill>
                              <a:latin typeface="Cambria Math" panose="02040503050406030204" pitchFamily="18" charset="0"/>
                            </a:rPr>
                            <m:t>𝑨𝑳𝑰𝑪𝑬</m:t>
                          </m:r>
                        </m:sub>
                      </m:sSub>
                      <m:r>
                        <a:rPr lang="en-US" sz="2000" b="1" i="1">
                          <a:solidFill>
                            <a:schemeClr val="bg1"/>
                          </a:solidFill>
                          <a:latin typeface="Cambria Math" panose="02040503050406030204" pitchFamily="18" charset="0"/>
                        </a:rPr>
                        <m:t>+ </m:t>
                      </m:r>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𝔼</m:t>
                          </m:r>
                        </m:e>
                        <m:sub>
                          <m:r>
                            <a:rPr lang="en-US" sz="2000" b="1" i="1">
                              <a:solidFill>
                                <a:schemeClr val="bg1"/>
                              </a:solidFill>
                              <a:latin typeface="Cambria Math" panose="02040503050406030204" pitchFamily="18" charset="0"/>
                            </a:rPr>
                            <m:t>𝒛</m:t>
                          </m:r>
                          <m:r>
                            <a:rPr lang="en-US" sz="2000" b="1" i="1">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𝐩</m:t>
                          </m:r>
                          <m:r>
                            <a:rPr lang="en-US" sz="2000" b="1">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𝐳</m:t>
                          </m:r>
                          <m:r>
                            <a:rPr lang="en-US" sz="2000" b="1">
                              <a:solidFill>
                                <a:schemeClr val="bg1"/>
                              </a:solidFill>
                              <a:latin typeface="Cambria Math" panose="02040503050406030204" pitchFamily="18" charset="0"/>
                            </a:rPr>
                            <m:t>)</m:t>
                          </m:r>
                        </m:sub>
                      </m:sSub>
                      <m:r>
                        <a:rPr lang="en-US" sz="2000" b="1" i="1">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𝒍𝒐𝒈</m:t>
                      </m:r>
                      <m:d>
                        <m:dPr>
                          <m:ctrlPr>
                            <a:rPr lang="en-US" sz="2000" b="1" i="1">
                              <a:solidFill>
                                <a:schemeClr val="bg1"/>
                              </a:solidFill>
                              <a:latin typeface="Cambria Math" panose="02040503050406030204" pitchFamily="18" charset="0"/>
                            </a:rPr>
                          </m:ctrlPr>
                        </m:dPr>
                        <m:e>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𝒛𝒛</m:t>
                              </m:r>
                            </m:sub>
                          </m:sSub>
                          <m:d>
                            <m:dPr>
                              <m:ctrlPr>
                                <a:rPr lang="en-US" sz="2000" b="1" i="1">
                                  <a:solidFill>
                                    <a:schemeClr val="bg1"/>
                                  </a:solidFill>
                                  <a:latin typeface="Cambria Math" panose="02040503050406030204" pitchFamily="18" charset="0"/>
                                </a:rPr>
                              </m:ctrlPr>
                            </m:dPr>
                            <m:e>
                              <m:r>
                                <a:rPr lang="en-US" sz="2000" b="1" i="1">
                                  <a:solidFill>
                                    <a:schemeClr val="bg1"/>
                                  </a:solidFill>
                                  <a:latin typeface="Cambria Math" panose="02040503050406030204" pitchFamily="18" charset="0"/>
                                </a:rPr>
                                <m:t>𝒛</m:t>
                              </m:r>
                              <m:r>
                                <a:rPr lang="en-US" sz="2000" b="1" i="1">
                                  <a:solidFill>
                                    <a:schemeClr val="bg1"/>
                                  </a:solidFill>
                                  <a:latin typeface="Cambria Math" panose="02040503050406030204" pitchFamily="18" charset="0"/>
                                </a:rPr>
                                <m:t>, </m:t>
                              </m:r>
                              <m:r>
                                <a:rPr lang="en-US" sz="2000" b="1" i="1">
                                  <a:solidFill>
                                    <a:schemeClr val="bg1"/>
                                  </a:solidFill>
                                  <a:latin typeface="Cambria Math" panose="02040503050406030204" pitchFamily="18" charset="0"/>
                                </a:rPr>
                                <m:t>𝒛</m:t>
                              </m:r>
                            </m:e>
                          </m:d>
                        </m:e>
                      </m:d>
                      <m:r>
                        <a:rPr lang="en-US" sz="2000" b="1" i="1">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𝒍𝒐𝒈</m:t>
                      </m:r>
                      <m:r>
                        <a:rPr lang="en-US" sz="2000" b="1" i="1">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𝟏</m:t>
                      </m:r>
                      <m:r>
                        <a:rPr lang="en-US" sz="2000" b="1" i="1">
                          <a:solidFill>
                            <a:schemeClr val="bg1"/>
                          </a:solidFill>
                          <a:latin typeface="Cambria Math" panose="02040503050406030204" pitchFamily="18" charset="0"/>
                        </a:rPr>
                        <m:t>−</m:t>
                      </m:r>
                      <m:sSub>
                        <m:sSubPr>
                          <m:ctrlPr>
                            <a:rPr lang="en-US" sz="2000" b="1" i="1">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𝑫</m:t>
                          </m:r>
                        </m:e>
                        <m:sub>
                          <m:r>
                            <a:rPr lang="en-US" sz="2000" b="1" i="1">
                              <a:solidFill>
                                <a:schemeClr val="bg1"/>
                              </a:solidFill>
                              <a:latin typeface="Cambria Math" panose="02040503050406030204" pitchFamily="18" charset="0"/>
                            </a:rPr>
                            <m:t>𝒛𝒛</m:t>
                          </m:r>
                        </m:sub>
                      </m:sSub>
                      <m:r>
                        <a:rPr lang="en-US" sz="2000" b="1" i="1">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𝒛</m:t>
                      </m:r>
                      <m:r>
                        <a:rPr lang="en-US" sz="2000" b="1" i="1">
                          <a:solidFill>
                            <a:schemeClr val="bg1"/>
                          </a:solidFill>
                          <a:latin typeface="Cambria Math" panose="02040503050406030204" pitchFamily="18" charset="0"/>
                        </a:rPr>
                        <m:t>, </m:t>
                      </m:r>
                      <m:r>
                        <a:rPr lang="en-US" sz="2000" b="1" i="1">
                          <a:solidFill>
                            <a:schemeClr val="bg1"/>
                          </a:solidFill>
                          <a:latin typeface="Cambria Math" panose="02040503050406030204" pitchFamily="18" charset="0"/>
                        </a:rPr>
                        <m:t>𝑬</m:t>
                      </m:r>
                      <m:d>
                        <m:dPr>
                          <m:ctrlPr>
                            <a:rPr lang="en-US" sz="2000" b="1" i="1">
                              <a:solidFill>
                                <a:schemeClr val="bg1"/>
                              </a:solidFill>
                              <a:latin typeface="Cambria Math" panose="02040503050406030204" pitchFamily="18" charset="0"/>
                            </a:rPr>
                          </m:ctrlPr>
                        </m:dPr>
                        <m:e>
                          <m:r>
                            <a:rPr lang="en-US" sz="2000" b="1" i="1">
                              <a:solidFill>
                                <a:schemeClr val="bg1"/>
                              </a:solidFill>
                              <a:latin typeface="Cambria Math" panose="02040503050406030204" pitchFamily="18" charset="0"/>
                            </a:rPr>
                            <m:t>𝑮</m:t>
                          </m:r>
                          <m:r>
                            <a:rPr lang="en-US" sz="2000" b="1" i="1">
                              <a:solidFill>
                                <a:schemeClr val="bg1"/>
                              </a:solidFill>
                              <a:latin typeface="Cambria Math" panose="02040503050406030204" pitchFamily="18" charset="0"/>
                            </a:rPr>
                            <m:t>(</m:t>
                          </m:r>
                          <m:r>
                            <a:rPr lang="en-US" sz="2000" b="1" i="1">
                              <a:solidFill>
                                <a:schemeClr val="bg1"/>
                              </a:solidFill>
                              <a:latin typeface="Cambria Math" panose="02040503050406030204" pitchFamily="18" charset="0"/>
                            </a:rPr>
                            <m:t>𝒛</m:t>
                          </m:r>
                          <m:r>
                            <a:rPr lang="en-US" sz="2000" b="1" i="1">
                              <a:solidFill>
                                <a:schemeClr val="bg1"/>
                              </a:solidFill>
                              <a:latin typeface="Cambria Math" panose="02040503050406030204" pitchFamily="18" charset="0"/>
                            </a:rPr>
                            <m:t>)</m:t>
                          </m:r>
                        </m:e>
                      </m:d>
                      <m:r>
                        <a:rPr lang="en-US" sz="2000" b="1" i="1">
                          <a:solidFill>
                            <a:schemeClr val="bg1"/>
                          </a:solidFill>
                          <a:latin typeface="Cambria Math" panose="02040503050406030204" pitchFamily="18" charset="0"/>
                        </a:rPr>
                        <m:t>))]</m:t>
                      </m:r>
                    </m:oMath>
                  </m:oMathPara>
                </a14:m>
                <a:endParaRPr lang="en-US" sz="2400" b="1" dirty="0">
                  <a:solidFill>
                    <a:schemeClr val="bg1"/>
                  </a:solidFill>
                </a:endParaRPr>
              </a:p>
            </p:txBody>
          </p:sp>
        </mc:Choice>
        <mc:Fallback xmlns="">
          <p:sp>
            <p:nvSpPr>
              <p:cNvPr id="23" name="TextBox 22">
                <a:extLst>
                  <a:ext uri="{FF2B5EF4-FFF2-40B4-BE49-F238E27FC236}">
                    <a16:creationId xmlns:a16="http://schemas.microsoft.com/office/drawing/2014/main" id="{D8FC7F64-E82A-8388-9814-FDA2718EDD8B}"/>
                  </a:ext>
                </a:extLst>
              </p:cNvPr>
              <p:cNvSpPr txBox="1">
                <a:spLocks noRot="1" noChangeAspect="1" noMove="1" noResize="1" noEditPoints="1" noAdjustHandles="1" noChangeArrowheads="1" noChangeShapeType="1" noTextEdit="1"/>
              </p:cNvSpPr>
              <p:nvPr/>
            </p:nvSpPr>
            <p:spPr>
              <a:xfrm>
                <a:off x="-110533" y="5493324"/>
                <a:ext cx="9435401" cy="828817"/>
              </a:xfrm>
              <a:prstGeom prst="rect">
                <a:avLst/>
              </a:prstGeom>
              <a:blipFill>
                <a:blip r:embed="rId3"/>
                <a:stretch>
                  <a:fillRect b="-51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862D1BC-AA01-A357-2DB5-C019009AD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13" y="982069"/>
            <a:ext cx="6248400" cy="4598883"/>
          </a:xfrm>
          <a:prstGeom prst="rect">
            <a:avLst/>
          </a:prstGeom>
        </p:spPr>
      </p:pic>
      <p:sp>
        <p:nvSpPr>
          <p:cNvPr id="22" name="TextBox 21">
            <a:extLst>
              <a:ext uri="{FF2B5EF4-FFF2-40B4-BE49-F238E27FC236}">
                <a16:creationId xmlns:a16="http://schemas.microsoft.com/office/drawing/2014/main" id="{CCCDA1E1-2E5E-B112-0D3E-7AFEEA527217}"/>
              </a:ext>
            </a:extLst>
          </p:cNvPr>
          <p:cNvSpPr txBox="1"/>
          <p:nvPr/>
        </p:nvSpPr>
        <p:spPr>
          <a:xfrm>
            <a:off x="7145934" y="2609840"/>
            <a:ext cx="3887802" cy="1384995"/>
          </a:xfrm>
          <a:prstGeom prst="rect">
            <a:avLst/>
          </a:prstGeom>
          <a:noFill/>
        </p:spPr>
        <p:txBody>
          <a:bodyPr wrap="square">
            <a:spAutoFit/>
          </a:bodyPr>
          <a:lstStyle/>
          <a:p>
            <a:pPr algn="ctr" rtl="1"/>
            <a:r>
              <a:rPr lang="fa-IR" sz="2800" dirty="0">
                <a:solidFill>
                  <a:schemeClr val="bg1"/>
                </a:solidFill>
                <a:cs typeface="B Nazanin" panose="00000400000000000000" pitchFamily="2" charset="-78"/>
              </a:rPr>
              <a:t>ایده اصلی:</a:t>
            </a:r>
          </a:p>
          <a:p>
            <a:pPr algn="ctr" rtl="1"/>
            <a:r>
              <a:rPr lang="fa-IR" sz="2800" dirty="0">
                <a:solidFill>
                  <a:schemeClr val="bg1"/>
                </a:solidFill>
                <a:cs typeface="B Nazanin" panose="00000400000000000000" pitchFamily="2" charset="-78"/>
              </a:rPr>
              <a:t>تضمین چرخه پایداری </a:t>
            </a:r>
          </a:p>
          <a:p>
            <a:pPr algn="ctr" rtl="1"/>
            <a:r>
              <a:rPr lang="fa-IR" sz="2800" dirty="0">
                <a:solidFill>
                  <a:schemeClr val="bg1"/>
                </a:solidFill>
                <a:cs typeface="B Nazanin" panose="00000400000000000000" pitchFamily="2" charset="-78"/>
              </a:rPr>
              <a:t>در فضای نهان</a:t>
            </a:r>
            <a:endParaRPr lang="en-US" sz="2800" dirty="0">
              <a:solidFill>
                <a:schemeClr val="bg1"/>
              </a:solidFill>
              <a:cs typeface="B Nazanin" panose="00000400000000000000" pitchFamily="2" charset="-78"/>
            </a:endParaRPr>
          </a:p>
        </p:txBody>
      </p:sp>
      <p:grpSp>
        <p:nvGrpSpPr>
          <p:cNvPr id="21" name="Group 20">
            <a:extLst>
              <a:ext uri="{FF2B5EF4-FFF2-40B4-BE49-F238E27FC236}">
                <a16:creationId xmlns:a16="http://schemas.microsoft.com/office/drawing/2014/main" id="{CCC930E0-4479-F822-5F49-6AA19E8FDF3A}"/>
              </a:ext>
            </a:extLst>
          </p:cNvPr>
          <p:cNvGrpSpPr/>
          <p:nvPr/>
        </p:nvGrpSpPr>
        <p:grpSpPr>
          <a:xfrm>
            <a:off x="10929112" y="330760"/>
            <a:ext cx="1042573" cy="5297458"/>
            <a:chOff x="10860675" y="518576"/>
            <a:chExt cx="1042573" cy="5297458"/>
          </a:xfrm>
        </p:grpSpPr>
        <p:grpSp>
          <p:nvGrpSpPr>
            <p:cNvPr id="24" name="Group 23">
              <a:extLst>
                <a:ext uri="{FF2B5EF4-FFF2-40B4-BE49-F238E27FC236}">
                  <a16:creationId xmlns:a16="http://schemas.microsoft.com/office/drawing/2014/main" id="{7AC4ADC6-0A5C-303C-4C72-4D3925D52929}"/>
                </a:ext>
              </a:extLst>
            </p:cNvPr>
            <p:cNvGrpSpPr/>
            <p:nvPr/>
          </p:nvGrpSpPr>
          <p:grpSpPr>
            <a:xfrm>
              <a:off x="10860675" y="518576"/>
              <a:ext cx="1042573" cy="4334491"/>
              <a:chOff x="10728762" y="1572963"/>
              <a:chExt cx="1042573" cy="4334491"/>
            </a:xfrm>
          </p:grpSpPr>
          <p:sp>
            <p:nvSpPr>
              <p:cNvPr id="27" name="Freeform: Shape 26">
                <a:extLst>
                  <a:ext uri="{FF2B5EF4-FFF2-40B4-BE49-F238E27FC236}">
                    <a16:creationId xmlns:a16="http://schemas.microsoft.com/office/drawing/2014/main" id="{E7099624-672E-0A03-96AF-BD1E25168050}"/>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8" name="Freeform: Shape 27">
                <a:extLst>
                  <a:ext uri="{FF2B5EF4-FFF2-40B4-BE49-F238E27FC236}">
                    <a16:creationId xmlns:a16="http://schemas.microsoft.com/office/drawing/2014/main" id="{C540C015-B838-594C-5485-C9EFEB34E60C}"/>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9" name="Freeform: Shape 28">
                <a:extLst>
                  <a:ext uri="{FF2B5EF4-FFF2-40B4-BE49-F238E27FC236}">
                    <a16:creationId xmlns:a16="http://schemas.microsoft.com/office/drawing/2014/main" id="{8A48A177-D4A8-4CF6-282F-F81656EBC874}"/>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کارهای پیشین</a:t>
                </a:r>
                <a:endParaRPr lang="en-US" kern="1200" dirty="0">
                  <a:solidFill>
                    <a:schemeClr val="tx1"/>
                  </a:solidFill>
                  <a:cs typeface="B Nazanin" panose="00000400000000000000" pitchFamily="2" charset="-78"/>
                </a:endParaRPr>
              </a:p>
            </p:txBody>
          </p:sp>
          <p:sp>
            <p:nvSpPr>
              <p:cNvPr id="30" name="Freeform: Shape 29">
                <a:extLst>
                  <a:ext uri="{FF2B5EF4-FFF2-40B4-BE49-F238E27FC236}">
                    <a16:creationId xmlns:a16="http://schemas.microsoft.com/office/drawing/2014/main" id="{B5159224-4608-1895-DABB-E94F577A869B}"/>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1" name="Freeform: Shape 30">
                <a:extLst>
                  <a:ext uri="{FF2B5EF4-FFF2-40B4-BE49-F238E27FC236}">
                    <a16:creationId xmlns:a16="http://schemas.microsoft.com/office/drawing/2014/main" id="{D3992C98-6057-5ECD-1A3C-B3E8F8BEEABA}"/>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32" name="Freeform: Shape 31">
                <a:extLst>
                  <a:ext uri="{FF2B5EF4-FFF2-40B4-BE49-F238E27FC236}">
                    <a16:creationId xmlns:a16="http://schemas.microsoft.com/office/drawing/2014/main" id="{FB2B6B97-80CA-39EA-C47C-6A59C769733E}"/>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6" name="Freeform: Shape 18">
              <a:extLst>
                <a:ext uri="{FF2B5EF4-FFF2-40B4-BE49-F238E27FC236}">
                  <a16:creationId xmlns:a16="http://schemas.microsoft.com/office/drawing/2014/main" id="{8D812D31-1AAD-408A-DB96-01401A5BA2E4}"/>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1070984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a:t>
            </a:r>
            <a:r>
              <a:rPr lang="fa-IR" sz="2000" b="1" dirty="0" smtClean="0">
                <a:solidFill>
                  <a:schemeClr val="tx1"/>
                </a:solidFill>
                <a:cs typeface="B Nazanin" panose="00000400000000000000" pitchFamily="2" charset="-78"/>
              </a:rPr>
              <a:t>12</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8" name="TextBox 17">
            <a:extLst>
              <a:ext uri="{FF2B5EF4-FFF2-40B4-BE49-F238E27FC236}">
                <a16:creationId xmlns:a16="http://schemas.microsoft.com/office/drawing/2014/main" id="{6102BDB9-2095-41B6-8471-9C9486F93FF8}"/>
              </a:ext>
            </a:extLst>
          </p:cNvPr>
          <p:cNvSpPr txBox="1"/>
          <p:nvPr/>
        </p:nvSpPr>
        <p:spPr>
          <a:xfrm>
            <a:off x="3706601" y="489626"/>
            <a:ext cx="6248400" cy="646331"/>
          </a:xfrm>
          <a:prstGeom prst="rect">
            <a:avLst/>
          </a:prstGeom>
          <a:noFill/>
        </p:spPr>
        <p:txBody>
          <a:bodyPr wrap="square" rtlCol="0">
            <a:spAutoFit/>
          </a:bodyPr>
          <a:lstStyle/>
          <a:p>
            <a:pPr algn="r" rtl="1"/>
            <a:r>
              <a:rPr lang="fa-IR" sz="3200" b="1" dirty="0">
                <a:solidFill>
                  <a:srgbClr val="1F3347"/>
                </a:solidFill>
                <a:latin typeface="Linotte-Bold" pitchFamily="50" charset="0"/>
                <a:cs typeface="B Nazanin" panose="00000400000000000000" pitchFamily="2" charset="-78"/>
              </a:rPr>
              <a:t>ارزیابی مقاله پایه </a:t>
            </a:r>
            <a:r>
              <a:rPr lang="en-US" sz="3600" b="1" dirty="0">
                <a:solidFill>
                  <a:srgbClr val="1F3347"/>
                </a:solidFill>
                <a:latin typeface="Times New Roman" panose="02020603050405020304" pitchFamily="18" charset="0"/>
                <a:cs typeface="Times New Roman" panose="02020603050405020304" pitchFamily="18" charset="0"/>
              </a:rPr>
              <a:t>ALAD</a:t>
            </a:r>
            <a:endParaRPr lang="en-US" sz="3200" b="1" dirty="0">
              <a:solidFill>
                <a:srgbClr val="1F3347"/>
              </a:solidFill>
              <a:latin typeface="Times New Roman" panose="02020603050405020304" pitchFamily="18" charset="0"/>
              <a:cs typeface="Times New Roman" panose="02020603050405020304" pitchFamily="18" charset="0"/>
            </a:endParaRPr>
          </a:p>
        </p:txBody>
      </p:sp>
      <p:sp>
        <p:nvSpPr>
          <p:cNvPr id="20" name="Content Placeholder 5">
            <a:extLst>
              <a:ext uri="{FF2B5EF4-FFF2-40B4-BE49-F238E27FC236}">
                <a16:creationId xmlns:a16="http://schemas.microsoft.com/office/drawing/2014/main" id="{3E824BC0-EA9E-5AAA-C9E6-F3DBCFF6EA12}"/>
              </a:ext>
            </a:extLst>
          </p:cNvPr>
          <p:cNvSpPr txBox="1">
            <a:spLocks/>
          </p:cNvSpPr>
          <p:nvPr/>
        </p:nvSpPr>
        <p:spPr>
          <a:xfrm>
            <a:off x="5811519" y="1223417"/>
            <a:ext cx="4329801" cy="34418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rtl="1">
              <a:buNone/>
            </a:pPr>
            <a:endParaRPr lang="en-US" sz="2800" dirty="0">
              <a:solidFill>
                <a:schemeClr val="accent3">
                  <a:lumMod val="50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just" rtl="1">
              <a:buNone/>
            </a:pPr>
            <a:r>
              <a:rPr lang="fa-IR" sz="3200" b="1" dirty="0">
                <a:solidFill>
                  <a:schemeClr val="accent3">
                    <a:lumMod val="50000"/>
                  </a:schemeClr>
                </a:solidFill>
                <a:latin typeface="Times New Roman" panose="02020603050405020304" pitchFamily="18" charset="0"/>
                <a:ea typeface="Times New Roman" panose="02020603050405020304" pitchFamily="18" charset="0"/>
                <a:cs typeface="B Nazanin" panose="00000400000000000000" pitchFamily="2" charset="-78"/>
              </a:rPr>
              <a:t>مزایا</a:t>
            </a:r>
          </a:p>
          <a:p>
            <a:pPr lvl="0" algn="just" rtl="1">
              <a:lnSpc>
                <a:spcPct val="120000"/>
              </a:lnSpc>
              <a:spcBef>
                <a:spcPts val="600"/>
              </a:spcBef>
              <a:buClrTx/>
              <a:buFont typeface="Symbol" panose="05050102010706020507" pitchFamily="18" charset="2"/>
              <a:buChar char=""/>
            </a:pPr>
            <a:r>
              <a:rPr lang="fa-IR" sz="2400" dirty="0">
                <a:solidFill>
                  <a:schemeClr val="bg1"/>
                </a:solidFill>
                <a:latin typeface="Calibri" panose="020F0502020204030204" pitchFamily="34" charset="0"/>
                <a:ea typeface="B Nazanin" panose="00000400000000000000" pitchFamily="2" charset="-78"/>
                <a:cs typeface="B Nazanin" panose="00000400000000000000" pitchFamily="2" charset="-78"/>
              </a:rPr>
              <a:t>نتایج قابل قبول به نسبت مدل های اصلی موجود در این حوزه</a:t>
            </a:r>
            <a:endParaRPr lang="ar-SA" sz="2400" dirty="0">
              <a:solidFill>
                <a:schemeClr val="bg1"/>
              </a:solidFill>
              <a:latin typeface="Calibri" panose="020F0502020204030204" pitchFamily="34" charset="0"/>
              <a:ea typeface="B Nazanin" panose="00000400000000000000" pitchFamily="2" charset="-78"/>
              <a:cs typeface="B Nazanin" panose="00000400000000000000" pitchFamily="2" charset="-78"/>
            </a:endParaRPr>
          </a:p>
          <a:p>
            <a:pPr lvl="0" algn="just" rtl="1">
              <a:lnSpc>
                <a:spcPct val="120000"/>
              </a:lnSpc>
              <a:spcBef>
                <a:spcPts val="600"/>
              </a:spcBef>
              <a:buClrTx/>
              <a:buFont typeface="Symbol" panose="05050102010706020507" pitchFamily="18" charset="2"/>
              <a:buChar char=""/>
            </a:pPr>
            <a:r>
              <a:rPr lang="fa-IR" sz="2400" dirty="0">
                <a:solidFill>
                  <a:schemeClr val="bg1"/>
                </a:solidFill>
                <a:latin typeface="Calibri" panose="020F0502020204030204" pitchFamily="34" charset="0"/>
                <a:ea typeface="B Nazanin" panose="00000400000000000000" pitchFamily="2" charset="-78"/>
                <a:cs typeface="B Nazanin" panose="00000400000000000000" pitchFamily="2" charset="-78"/>
              </a:rPr>
              <a:t>چارچوب کلی قابل تفکیک و بدون ابهام</a:t>
            </a:r>
          </a:p>
          <a:p>
            <a:pPr marL="0" lvl="0" indent="0" algn="just" rtl="1">
              <a:lnSpc>
                <a:spcPct val="120000"/>
              </a:lnSpc>
              <a:spcBef>
                <a:spcPts val="600"/>
              </a:spcBef>
              <a:buClrTx/>
              <a:buNone/>
            </a:pPr>
            <a:endParaRPr lang="fa-IR" sz="2400" dirty="0">
              <a:solidFill>
                <a:schemeClr val="bg1"/>
              </a:solidFill>
              <a:latin typeface="Calibri" panose="020F0502020204030204" pitchFamily="34" charset="0"/>
              <a:ea typeface="B Nazanin" panose="00000400000000000000" pitchFamily="2" charset="-78"/>
              <a:cs typeface="B Nazanin" panose="00000400000000000000" pitchFamily="2" charset="-78"/>
            </a:endParaRPr>
          </a:p>
          <a:p>
            <a:pPr lvl="0" algn="just" rtl="1">
              <a:lnSpc>
                <a:spcPct val="120000"/>
              </a:lnSpc>
              <a:spcBef>
                <a:spcPts val="600"/>
              </a:spcBef>
              <a:buClrTx/>
              <a:buFont typeface="Symbol" panose="05050102010706020507" pitchFamily="18" charset="2"/>
              <a:buChar char=""/>
            </a:pPr>
            <a:endParaRPr lang="ar-SA" sz="2400" dirty="0">
              <a:solidFill>
                <a:schemeClr val="bg1"/>
              </a:solidFill>
              <a:latin typeface="Calibri" panose="020F0502020204030204" pitchFamily="34" charset="0"/>
              <a:ea typeface="B Nazanin" panose="00000400000000000000" pitchFamily="2" charset="-78"/>
              <a:cs typeface="B Nazanin" panose="00000400000000000000" pitchFamily="2" charset="-78"/>
            </a:endParaRPr>
          </a:p>
        </p:txBody>
      </p:sp>
      <p:sp>
        <p:nvSpPr>
          <p:cNvPr id="21" name="Content Placeholder 5">
            <a:extLst>
              <a:ext uri="{FF2B5EF4-FFF2-40B4-BE49-F238E27FC236}">
                <a16:creationId xmlns:a16="http://schemas.microsoft.com/office/drawing/2014/main" id="{5B24CCEB-8D98-1BC1-B6DE-4CCE57F1E88F}"/>
              </a:ext>
            </a:extLst>
          </p:cNvPr>
          <p:cNvSpPr txBox="1">
            <a:spLocks/>
          </p:cNvSpPr>
          <p:nvPr/>
        </p:nvSpPr>
        <p:spPr>
          <a:xfrm>
            <a:off x="592855" y="1261031"/>
            <a:ext cx="4518408" cy="43232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rtl="1">
              <a:buNone/>
            </a:pPr>
            <a:endParaRPr lang="en-US" sz="2800" dirty="0">
              <a:latin typeface="Times New Roman" panose="02020603050405020304" pitchFamily="18" charset="0"/>
              <a:ea typeface="Times New Roman" panose="02020603050405020304" pitchFamily="18" charset="0"/>
              <a:cs typeface="B Nazanin" panose="00000400000000000000" pitchFamily="2" charset="-78"/>
            </a:endParaRPr>
          </a:p>
          <a:p>
            <a:pPr marL="0" indent="0" algn="just" rtl="1">
              <a:buNone/>
            </a:pPr>
            <a:r>
              <a:rPr lang="fa-IR" sz="2800" b="1" dirty="0">
                <a:solidFill>
                  <a:srgbClr val="C00000"/>
                </a:solidFill>
                <a:latin typeface="Times New Roman" panose="02020603050405020304" pitchFamily="18" charset="0"/>
                <a:ea typeface="Times New Roman" panose="02020603050405020304" pitchFamily="18" charset="0"/>
                <a:cs typeface="B Nazanin" panose="00000400000000000000" pitchFamily="2" charset="-78"/>
              </a:rPr>
              <a:t>معایب</a:t>
            </a:r>
          </a:p>
          <a:p>
            <a:pPr algn="just" rtl="1">
              <a:lnSpc>
                <a:spcPct val="120000"/>
              </a:lnSpc>
              <a:spcBef>
                <a:spcPts val="600"/>
              </a:spcBef>
              <a:buClrTx/>
              <a:buFont typeface="Symbol" panose="05050102010706020507" pitchFamily="18" charset="2"/>
              <a:buChar char=""/>
            </a:pPr>
            <a:r>
              <a:rPr lang="fa-IR" sz="2400" dirty="0">
                <a:solidFill>
                  <a:schemeClr val="bg1"/>
                </a:solidFill>
                <a:latin typeface="Calibri" panose="020F0502020204030204" pitchFamily="34" charset="0"/>
                <a:cs typeface="B Nazanin" panose="00000400000000000000" pitchFamily="2" charset="-78"/>
              </a:rPr>
              <a:t>نتایج غیر قابل تکرار در بعضی از مجموعه داده ها</a:t>
            </a:r>
          </a:p>
          <a:p>
            <a:pPr algn="just" rtl="1">
              <a:lnSpc>
                <a:spcPct val="120000"/>
              </a:lnSpc>
              <a:spcBef>
                <a:spcPts val="600"/>
              </a:spcBef>
              <a:buClrTx/>
              <a:buFont typeface="Symbol" panose="05050102010706020507" pitchFamily="18" charset="2"/>
              <a:buChar char=""/>
            </a:pPr>
            <a:r>
              <a:rPr lang="fa-IR" sz="2400" dirty="0">
                <a:solidFill>
                  <a:schemeClr val="bg1"/>
                </a:solidFill>
                <a:latin typeface="Calibri" panose="020F0502020204030204" pitchFamily="34" charset="0"/>
                <a:cs typeface="B Nazanin" panose="00000400000000000000" pitchFamily="2" charset="-78"/>
              </a:rPr>
              <a:t>فرض </a:t>
            </a:r>
            <a:r>
              <a:rPr lang="fa-IR" sz="2400" dirty="0" smtClean="0">
                <a:solidFill>
                  <a:schemeClr val="bg1"/>
                </a:solidFill>
                <a:latin typeface="Calibri" panose="020F0502020204030204" pitchFamily="34" charset="0"/>
                <a:cs typeface="B Nazanin" panose="00000400000000000000" pitchFamily="2" charset="-78"/>
              </a:rPr>
              <a:t>ساده انگارانه </a:t>
            </a:r>
            <a:r>
              <a:rPr lang="fa-IR" sz="2400" dirty="0">
                <a:solidFill>
                  <a:schemeClr val="bg1"/>
                </a:solidFill>
                <a:latin typeface="Calibri" panose="020F0502020204030204" pitchFamily="34" charset="0"/>
                <a:cs typeface="B Nazanin" panose="00000400000000000000" pitchFamily="2" charset="-78"/>
              </a:rPr>
              <a:t>لزوم بازسازی ضعیف برای داده های ناهنجار</a:t>
            </a:r>
          </a:p>
          <a:p>
            <a:pPr algn="just" rtl="1">
              <a:lnSpc>
                <a:spcPct val="120000"/>
              </a:lnSpc>
              <a:spcBef>
                <a:spcPts val="600"/>
              </a:spcBef>
              <a:buClrTx/>
              <a:buFont typeface="Symbol" panose="05050102010706020507" pitchFamily="18" charset="2"/>
              <a:buChar char=""/>
            </a:pPr>
            <a:r>
              <a:rPr lang="fa-IR" sz="2200" dirty="0">
                <a:solidFill>
                  <a:schemeClr val="bg1"/>
                </a:solidFill>
                <a:latin typeface="Calibri" panose="020F0502020204030204" pitchFamily="34" charset="0"/>
                <a:cs typeface="B Nazanin" panose="00000400000000000000" pitchFamily="2" charset="-78"/>
              </a:rPr>
              <a:t>فرض استقلال چرخه ها و عدم استفاده از تمامی اطلاعات موجود در فرایند آموزش</a:t>
            </a:r>
          </a:p>
        </p:txBody>
      </p:sp>
      <p:grpSp>
        <p:nvGrpSpPr>
          <p:cNvPr id="22" name="Group 21">
            <a:extLst>
              <a:ext uri="{FF2B5EF4-FFF2-40B4-BE49-F238E27FC236}">
                <a16:creationId xmlns:a16="http://schemas.microsoft.com/office/drawing/2014/main" id="{F5F5FF97-CB75-94C8-9E71-4790B8AEA609}"/>
              </a:ext>
            </a:extLst>
          </p:cNvPr>
          <p:cNvGrpSpPr/>
          <p:nvPr/>
        </p:nvGrpSpPr>
        <p:grpSpPr>
          <a:xfrm>
            <a:off x="10929112" y="330760"/>
            <a:ext cx="1042573" cy="5297458"/>
            <a:chOff x="10860675" y="518576"/>
            <a:chExt cx="1042573" cy="5297458"/>
          </a:xfrm>
        </p:grpSpPr>
        <p:grpSp>
          <p:nvGrpSpPr>
            <p:cNvPr id="23" name="Group 22">
              <a:extLst>
                <a:ext uri="{FF2B5EF4-FFF2-40B4-BE49-F238E27FC236}">
                  <a16:creationId xmlns:a16="http://schemas.microsoft.com/office/drawing/2014/main" id="{DAD99A1F-36AE-5B06-A99C-2C42472331F9}"/>
                </a:ext>
              </a:extLst>
            </p:cNvPr>
            <p:cNvGrpSpPr/>
            <p:nvPr/>
          </p:nvGrpSpPr>
          <p:grpSpPr>
            <a:xfrm>
              <a:off x="10860675" y="518576"/>
              <a:ext cx="1042573" cy="4334491"/>
              <a:chOff x="10728762" y="1572963"/>
              <a:chExt cx="1042573" cy="4334491"/>
            </a:xfrm>
          </p:grpSpPr>
          <p:sp>
            <p:nvSpPr>
              <p:cNvPr id="25" name="Freeform: Shape 24">
                <a:extLst>
                  <a:ext uri="{FF2B5EF4-FFF2-40B4-BE49-F238E27FC236}">
                    <a16:creationId xmlns:a16="http://schemas.microsoft.com/office/drawing/2014/main" id="{E1EB87B4-C18A-65C5-D9EA-8B5E2620A937}"/>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6" name="Freeform: Shape 25">
                <a:extLst>
                  <a:ext uri="{FF2B5EF4-FFF2-40B4-BE49-F238E27FC236}">
                    <a16:creationId xmlns:a16="http://schemas.microsoft.com/office/drawing/2014/main" id="{88E80D6D-CD01-35FE-694A-2A88EF5585D7}"/>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7" name="Freeform: Shape 26">
                <a:extLst>
                  <a:ext uri="{FF2B5EF4-FFF2-40B4-BE49-F238E27FC236}">
                    <a16:creationId xmlns:a16="http://schemas.microsoft.com/office/drawing/2014/main" id="{5AF72FDE-3D16-35C3-D58F-6854FAA05D4C}"/>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کارهای پیشین</a:t>
                </a:r>
                <a:endParaRPr lang="en-US" kern="1200" dirty="0">
                  <a:solidFill>
                    <a:schemeClr val="tx1"/>
                  </a:solidFill>
                  <a:cs typeface="B Nazanin" panose="00000400000000000000" pitchFamily="2" charset="-78"/>
                </a:endParaRPr>
              </a:p>
            </p:txBody>
          </p:sp>
          <p:sp>
            <p:nvSpPr>
              <p:cNvPr id="28" name="Freeform: Shape 27">
                <a:extLst>
                  <a:ext uri="{FF2B5EF4-FFF2-40B4-BE49-F238E27FC236}">
                    <a16:creationId xmlns:a16="http://schemas.microsoft.com/office/drawing/2014/main" id="{5B5A9023-EAB1-2EB4-532A-95896C68D0A7}"/>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29" name="Freeform: Shape 28">
                <a:extLst>
                  <a:ext uri="{FF2B5EF4-FFF2-40B4-BE49-F238E27FC236}">
                    <a16:creationId xmlns:a16="http://schemas.microsoft.com/office/drawing/2014/main" id="{0AEE74E6-5BF8-F9F6-F323-92C7BE6F804C}"/>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30" name="Freeform: Shape 29">
                <a:extLst>
                  <a:ext uri="{FF2B5EF4-FFF2-40B4-BE49-F238E27FC236}">
                    <a16:creationId xmlns:a16="http://schemas.microsoft.com/office/drawing/2014/main" id="{D2611202-7C15-3EC1-1350-6073AB96F5B1}"/>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4" name="Freeform: Shape 18">
              <a:extLst>
                <a:ext uri="{FF2B5EF4-FFF2-40B4-BE49-F238E27FC236}">
                  <a16:creationId xmlns:a16="http://schemas.microsoft.com/office/drawing/2014/main" id="{40B90607-B8D5-F6B4-9C94-06446620A3DB}"/>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3011067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0390-7616-F283-E6EB-D6137C9589C3}"/>
              </a:ext>
            </a:extLst>
          </p:cNvPr>
          <p:cNvSpPr>
            <a:spLocks noGrp="1"/>
          </p:cNvSpPr>
          <p:nvPr>
            <p:ph type="ctrTitle"/>
          </p:nvPr>
        </p:nvSpPr>
        <p:spPr>
          <a:xfrm>
            <a:off x="1483808" y="1122363"/>
            <a:ext cx="9144000" cy="2387600"/>
          </a:xfrm>
        </p:spPr>
        <p:txBody>
          <a:bodyPr/>
          <a:lstStyle/>
          <a:p>
            <a:endParaRPr lang="en-US" dirty="0"/>
          </a:p>
        </p:txBody>
      </p:sp>
      <p:sp>
        <p:nvSpPr>
          <p:cNvPr id="3" name="Subtitle 2">
            <a:extLst>
              <a:ext uri="{FF2B5EF4-FFF2-40B4-BE49-F238E27FC236}">
                <a16:creationId xmlns:a16="http://schemas.microsoft.com/office/drawing/2014/main" id="{78B71694-E9E6-71E2-5170-C7F74C8AD926}"/>
              </a:ext>
            </a:extLst>
          </p:cNvPr>
          <p:cNvSpPr>
            <a:spLocks noGrp="1"/>
          </p:cNvSpPr>
          <p:nvPr>
            <p:ph type="subTitle" idx="1"/>
          </p:nvPr>
        </p:nvSpPr>
        <p:spPr>
          <a:xfrm>
            <a:off x="1483808" y="3602038"/>
            <a:ext cx="9144000" cy="1655762"/>
          </a:xfrm>
        </p:spPr>
        <p:txBody>
          <a:bodyPr/>
          <a:lstStyle/>
          <a:p>
            <a:endParaRPr lang="en-US" dirty="0"/>
          </a:p>
        </p:txBody>
      </p:sp>
      <p:sp>
        <p:nvSpPr>
          <p:cNvPr id="6" name="Rounded Rectangle 20">
            <a:extLst>
              <a:ext uri="{FF2B5EF4-FFF2-40B4-BE49-F238E27FC236}">
                <a16:creationId xmlns:a16="http://schemas.microsoft.com/office/drawing/2014/main" id="{3F1EFB54-0280-D6CE-6433-6B7A70F516CD}"/>
              </a:ext>
            </a:extLst>
          </p:cNvPr>
          <p:cNvSpPr/>
          <p:nvPr/>
        </p:nvSpPr>
        <p:spPr>
          <a:xfrm>
            <a:off x="1135466" y="462223"/>
            <a:ext cx="9983399" cy="5747658"/>
          </a:xfrm>
          <a:prstGeom prst="roundRect">
            <a:avLst/>
          </a:prstGeom>
          <a:solidFill>
            <a:srgbClr val="316857"/>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endParaRPr lang="en-US" sz="2400" dirty="0">
              <a:solidFill>
                <a:schemeClr val="tx1"/>
              </a:solidFill>
              <a:cs typeface="B Nazanin" panose="00000400000000000000" pitchFamily="2" charset="-78"/>
            </a:endParaRPr>
          </a:p>
        </p:txBody>
      </p:sp>
      <p:sp>
        <p:nvSpPr>
          <p:cNvPr id="7" name="Rounded Rectangle 20">
            <a:extLst>
              <a:ext uri="{FF2B5EF4-FFF2-40B4-BE49-F238E27FC236}">
                <a16:creationId xmlns:a16="http://schemas.microsoft.com/office/drawing/2014/main" id="{7795008E-ED02-B8DD-F61A-D331A9FCB582}"/>
              </a:ext>
            </a:extLst>
          </p:cNvPr>
          <p:cNvSpPr/>
          <p:nvPr/>
        </p:nvSpPr>
        <p:spPr>
          <a:xfrm>
            <a:off x="1681244" y="853273"/>
            <a:ext cx="8946564" cy="4994868"/>
          </a:xfrm>
          <a:prstGeom prst="roundRect">
            <a:avLst/>
          </a:prstGeom>
          <a:solidFill>
            <a:schemeClr val="bg1"/>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fa-IR" sz="8000" b="1" dirty="0">
                <a:solidFill>
                  <a:schemeClr val="tx1"/>
                </a:solidFill>
                <a:cs typeface="B Nazanin" panose="00000400000000000000" pitchFamily="2" charset="-78"/>
              </a:rPr>
              <a:t>مدل‌های پیشنهادی</a:t>
            </a:r>
            <a:endParaRPr lang="en-US" sz="8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836342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29112" y="6141382"/>
            <a:ext cx="944996" cy="538818"/>
          </a:xfrm>
        </p:spPr>
        <p:txBody>
          <a:bodyPr/>
          <a:lstStyle/>
          <a:p>
            <a:r>
              <a:rPr lang="fa-IR" sz="2000" b="1" dirty="0">
                <a:solidFill>
                  <a:schemeClr val="tx1"/>
                </a:solidFill>
                <a:cs typeface="B Nazanin" panose="00000400000000000000" pitchFamily="2" charset="-78"/>
              </a:rPr>
              <a:t>41 / 13</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45" name="Picture 44">
            <a:extLst>
              <a:ext uri="{FF2B5EF4-FFF2-40B4-BE49-F238E27FC236}">
                <a16:creationId xmlns:a16="http://schemas.microsoft.com/office/drawing/2014/main" id="{A61C1D1B-874B-23AE-5CE6-85C50353D98D}"/>
              </a:ext>
            </a:extLst>
          </p:cNvPr>
          <p:cNvPicPr>
            <a:picLocks noChangeAspect="1"/>
          </p:cNvPicPr>
          <p:nvPr/>
        </p:nvPicPr>
        <p:blipFill>
          <a:blip r:embed="rId3"/>
          <a:stretch>
            <a:fillRect/>
          </a:stretch>
        </p:blipFill>
        <p:spPr>
          <a:xfrm>
            <a:off x="228466" y="982069"/>
            <a:ext cx="7395537" cy="4691091"/>
          </a:xfrm>
          <a:prstGeom prst="rect">
            <a:avLst/>
          </a:prstGeom>
        </p:spPr>
      </p:pic>
      <p:sp>
        <p:nvSpPr>
          <p:cNvPr id="48" name="TextBox 47">
            <a:extLst>
              <a:ext uri="{FF2B5EF4-FFF2-40B4-BE49-F238E27FC236}">
                <a16:creationId xmlns:a16="http://schemas.microsoft.com/office/drawing/2014/main" id="{70DC66D0-B645-8045-65C5-BBC3635756AC}"/>
              </a:ext>
            </a:extLst>
          </p:cNvPr>
          <p:cNvSpPr txBox="1"/>
          <p:nvPr/>
        </p:nvSpPr>
        <p:spPr>
          <a:xfrm>
            <a:off x="3931418" y="365198"/>
            <a:ext cx="609432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a:t>
            </a:r>
            <a:r>
              <a:rPr lang="en-US" sz="3200" b="1" dirty="0" smtClean="0">
                <a:solidFill>
                  <a:srgbClr val="203449"/>
                </a:solidFill>
                <a:latin typeface="Times New Roman" panose="02020603050405020304" pitchFamily="18" charset="0"/>
                <a:cs typeface="Times New Roman" panose="02020603050405020304" pitchFamily="18" charset="0"/>
              </a:rPr>
              <a:t>CALAD</a:t>
            </a:r>
            <a:endParaRPr lang="en-US" sz="3200" b="1" dirty="0">
              <a:solidFill>
                <a:srgbClr val="203449"/>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DC0D4D5A-C1C7-AF2A-A57E-606C29C3583A}"/>
              </a:ext>
            </a:extLst>
          </p:cNvPr>
          <p:cNvSpPr txBox="1"/>
          <p:nvPr/>
        </p:nvSpPr>
        <p:spPr>
          <a:xfrm>
            <a:off x="7145934" y="2609840"/>
            <a:ext cx="3887802" cy="1384995"/>
          </a:xfrm>
          <a:prstGeom prst="rect">
            <a:avLst/>
          </a:prstGeom>
          <a:noFill/>
        </p:spPr>
        <p:txBody>
          <a:bodyPr wrap="square">
            <a:spAutoFit/>
          </a:bodyPr>
          <a:lstStyle/>
          <a:p>
            <a:pPr algn="ctr" rtl="1"/>
            <a:r>
              <a:rPr lang="fa-IR" sz="2800" dirty="0">
                <a:solidFill>
                  <a:schemeClr val="bg1"/>
                </a:solidFill>
                <a:cs typeface="B Nazanin" panose="00000400000000000000" pitchFamily="2" charset="-78"/>
              </a:rPr>
              <a:t>ایده اصلی:</a:t>
            </a:r>
          </a:p>
          <a:p>
            <a:pPr algn="ctr" rtl="1"/>
            <a:r>
              <a:rPr lang="fa-IR" sz="2800" dirty="0">
                <a:solidFill>
                  <a:schemeClr val="bg1"/>
                </a:solidFill>
                <a:cs typeface="B Nazanin" panose="00000400000000000000" pitchFamily="2" charset="-78"/>
              </a:rPr>
              <a:t>تضمین چرخه پایداری </a:t>
            </a:r>
          </a:p>
          <a:p>
            <a:pPr algn="ctr" rtl="1"/>
            <a:r>
              <a:rPr lang="fa-IR" sz="2800" dirty="0">
                <a:solidFill>
                  <a:schemeClr val="bg1"/>
                </a:solidFill>
                <a:cs typeface="B Nazanin" panose="00000400000000000000" pitchFamily="2" charset="-78"/>
              </a:rPr>
              <a:t>کامل</a:t>
            </a:r>
            <a:endParaRPr lang="en-US" sz="2800" dirty="0">
              <a:solidFill>
                <a:schemeClr val="bg1"/>
              </a:solidFill>
              <a:cs typeface="B Nazanin" panose="00000400000000000000" pitchFamily="2" charset="-78"/>
            </a:endParaRPr>
          </a:p>
        </p:txBody>
      </p:sp>
    </p:spTree>
    <p:extLst>
      <p:ext uri="{BB962C8B-B14F-4D97-AF65-F5344CB8AC3E}">
        <p14:creationId xmlns:p14="http://schemas.microsoft.com/office/powerpoint/2010/main" val="312022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14</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8" name="TextBox 47">
            <a:extLst>
              <a:ext uri="{FF2B5EF4-FFF2-40B4-BE49-F238E27FC236}">
                <a16:creationId xmlns:a16="http://schemas.microsoft.com/office/drawing/2014/main" id="{70DC66D0-B645-8045-65C5-BBC3635756AC}"/>
              </a:ext>
            </a:extLst>
          </p:cNvPr>
          <p:cNvSpPr txBox="1"/>
          <p:nvPr/>
        </p:nvSpPr>
        <p:spPr>
          <a:xfrm>
            <a:off x="3931418" y="365198"/>
            <a:ext cx="609432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a:t>
            </a:r>
            <a:r>
              <a:rPr lang="en-US" sz="3200" b="1" dirty="0">
                <a:solidFill>
                  <a:srgbClr val="203449"/>
                </a:solidFill>
                <a:latin typeface="Times New Roman" panose="02020603050405020304" pitchFamily="18" charset="0"/>
                <a:cs typeface="Times New Roman" panose="02020603050405020304" pitchFamily="18" charset="0"/>
              </a:rPr>
              <a:t>CALAD</a:t>
            </a:r>
          </a:p>
        </p:txBody>
      </p:sp>
      <p:sp>
        <p:nvSpPr>
          <p:cNvPr id="49" name="TextBox 48">
            <a:extLst>
              <a:ext uri="{FF2B5EF4-FFF2-40B4-BE49-F238E27FC236}">
                <a16:creationId xmlns:a16="http://schemas.microsoft.com/office/drawing/2014/main" id="{DC0D4D5A-C1C7-AF2A-A57E-606C29C3583A}"/>
              </a:ext>
            </a:extLst>
          </p:cNvPr>
          <p:cNvSpPr txBox="1"/>
          <p:nvPr/>
        </p:nvSpPr>
        <p:spPr>
          <a:xfrm>
            <a:off x="5345723" y="1510375"/>
            <a:ext cx="4924338" cy="523220"/>
          </a:xfrm>
          <a:prstGeom prst="rect">
            <a:avLst/>
          </a:prstGeom>
          <a:noFill/>
        </p:spPr>
        <p:txBody>
          <a:bodyPr wrap="square">
            <a:spAutoFit/>
          </a:bodyPr>
          <a:lstStyle/>
          <a:p>
            <a:pPr marL="457200" indent="-457200" algn="ctr" rtl="1">
              <a:buFont typeface="Wingdings" panose="05000000000000000000" pitchFamily="2" charset="2"/>
              <a:buChar char="ü"/>
            </a:pPr>
            <a:r>
              <a:rPr lang="fa-IR" sz="2800" b="1" dirty="0">
                <a:solidFill>
                  <a:schemeClr val="bg1"/>
                </a:solidFill>
                <a:cs typeface="B Nazanin" panose="00000400000000000000" pitchFamily="2" charset="-78"/>
              </a:rPr>
              <a:t>تعریف مسئله چرخه پایداری کامل</a:t>
            </a:r>
            <a:endParaRPr lang="en-US" sz="2800" b="1" dirty="0">
              <a:solidFill>
                <a:schemeClr val="bg1"/>
              </a:solidFill>
              <a:cs typeface="B Nazanin" panose="00000400000000000000" pitchFamily="2" charset="-78"/>
            </a:endParaRPr>
          </a:p>
        </p:txBody>
      </p:sp>
      <p:pic>
        <p:nvPicPr>
          <p:cNvPr id="5" name="Picture 4">
            <a:extLst>
              <a:ext uri="{FF2B5EF4-FFF2-40B4-BE49-F238E27FC236}">
                <a16:creationId xmlns:a16="http://schemas.microsoft.com/office/drawing/2014/main" id="{CEF23DEC-9B7B-1D5A-4090-CF7DA98F5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7" y="2033595"/>
            <a:ext cx="10410092" cy="4144949"/>
          </a:xfrm>
          <a:prstGeom prst="rect">
            <a:avLst/>
          </a:prstGeom>
        </p:spPr>
      </p:pic>
    </p:spTree>
    <p:extLst>
      <p:ext uri="{BB962C8B-B14F-4D97-AF65-F5344CB8AC3E}">
        <p14:creationId xmlns:p14="http://schemas.microsoft.com/office/powerpoint/2010/main" val="2598872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15</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mc:AlternateContent xmlns:mc="http://schemas.openxmlformats.org/markup-compatibility/2006" xmlns:a14="http://schemas.microsoft.com/office/drawing/2010/main">
        <mc:Choice Requires="a14">
          <p:sp>
            <p:nvSpPr>
              <p:cNvPr id="34" name="Rectangle 4"/>
              <p:cNvSpPr>
                <a:spLocks noChangeArrowheads="1"/>
              </p:cNvSpPr>
              <p:nvPr/>
            </p:nvSpPr>
            <p:spPr bwMode="auto">
              <a:xfrm>
                <a:off x="7890394" y="3775650"/>
                <a:ext cx="139166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sSub>
                        <m:sSubPr>
                          <m:ctrlPr>
                            <a:rPr lang="en-US" sz="3600" b="1" i="1">
                              <a:solidFill>
                                <a:schemeClr val="bg1"/>
                              </a:solidFill>
                              <a:latin typeface="Cambria Math" panose="02040503050406030204" pitchFamily="18" charset="0"/>
                            </a:rPr>
                          </m:ctrlPr>
                        </m:sSubPr>
                        <m:e>
                          <m:r>
                            <a:rPr lang="en-US" sz="3600" b="1" i="1">
                              <a:solidFill>
                                <a:schemeClr val="bg1"/>
                              </a:solidFill>
                              <a:latin typeface="Cambria Math" panose="02040503050406030204" pitchFamily="18" charset="0"/>
                            </a:rPr>
                            <m:t>𝑫</m:t>
                          </m:r>
                        </m:e>
                        <m:sub>
                          <m:r>
                            <a:rPr lang="en-US" sz="3600" b="1" i="1">
                              <a:solidFill>
                                <a:schemeClr val="bg1"/>
                              </a:solidFill>
                              <a:latin typeface="Cambria Math" panose="02040503050406030204" pitchFamily="18" charset="0"/>
                            </a:rPr>
                            <m:t>𝒙𝒙𝒛𝒛</m:t>
                          </m:r>
                        </m:sub>
                      </m:sSub>
                    </m:oMath>
                  </m:oMathPara>
                </a14:m>
                <a:endParaRPr lang="en-US" sz="3600" b="1" dirty="0">
                  <a:solidFill>
                    <a:schemeClr val="bg1"/>
                  </a:solidFill>
                </a:endParaRPr>
              </a:p>
            </p:txBody>
          </p:sp>
        </mc:Choice>
        <mc:Fallback xmlns="">
          <p:sp>
            <p:nvSpPr>
              <p:cNvPr id="34" name="Rectangle 4"/>
              <p:cNvSpPr>
                <a:spLocks noRot="1" noChangeAspect="1" noMove="1" noResize="1" noEditPoints="1" noAdjustHandles="1" noChangeArrowheads="1" noChangeShapeType="1" noTextEdit="1"/>
              </p:cNvSpPr>
              <p:nvPr/>
            </p:nvSpPr>
            <p:spPr bwMode="auto">
              <a:xfrm>
                <a:off x="7890394" y="3775650"/>
                <a:ext cx="1391663" cy="646331"/>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8" name="TextBox 47">
            <a:extLst>
              <a:ext uri="{FF2B5EF4-FFF2-40B4-BE49-F238E27FC236}">
                <a16:creationId xmlns:a16="http://schemas.microsoft.com/office/drawing/2014/main" id="{70DC66D0-B645-8045-65C5-BBC3635756AC}"/>
              </a:ext>
            </a:extLst>
          </p:cNvPr>
          <p:cNvSpPr txBox="1"/>
          <p:nvPr/>
        </p:nvSpPr>
        <p:spPr>
          <a:xfrm>
            <a:off x="3931418" y="365198"/>
            <a:ext cx="609432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a:t>
            </a:r>
            <a:r>
              <a:rPr lang="en-US" sz="3200" b="1" dirty="0">
                <a:solidFill>
                  <a:srgbClr val="203449"/>
                </a:solidFill>
                <a:latin typeface="Times New Roman" panose="02020603050405020304" pitchFamily="18" charset="0"/>
                <a:cs typeface="Times New Roman" panose="02020603050405020304" pitchFamily="18" charset="0"/>
              </a:rPr>
              <a:t>CALAD</a:t>
            </a:r>
          </a:p>
        </p:txBody>
      </p:sp>
      <p:pic>
        <p:nvPicPr>
          <p:cNvPr id="5" name="Picture 4">
            <a:extLst>
              <a:ext uri="{FF2B5EF4-FFF2-40B4-BE49-F238E27FC236}">
                <a16:creationId xmlns:a16="http://schemas.microsoft.com/office/drawing/2014/main" id="{CEF23DEC-9B7B-1D5A-4090-CF7DA98F5C26}"/>
              </a:ext>
            </a:extLst>
          </p:cNvPr>
          <p:cNvPicPr>
            <a:picLocks noChangeAspect="1"/>
          </p:cNvPicPr>
          <p:nvPr/>
        </p:nvPicPr>
        <p:blipFill rotWithShape="1">
          <a:blip r:embed="rId4">
            <a:extLst>
              <a:ext uri="{28A0092B-C50C-407E-A947-70E740481C1C}">
                <a14:useLocalDpi xmlns:a14="http://schemas.microsoft.com/office/drawing/2010/main" val="0"/>
              </a:ext>
            </a:extLst>
          </a:blip>
          <a:srcRect l="44633" t="60359" r="50676" b="28300"/>
          <a:stretch/>
        </p:blipFill>
        <p:spPr>
          <a:xfrm>
            <a:off x="1387366" y="1646445"/>
            <a:ext cx="909998" cy="876038"/>
          </a:xfrm>
          <a:prstGeom prst="rect">
            <a:avLst/>
          </a:prstGeom>
        </p:spPr>
      </p:pic>
      <p:sp>
        <p:nvSpPr>
          <p:cNvPr id="3" name="Arrow: Curved Right 2">
            <a:extLst>
              <a:ext uri="{FF2B5EF4-FFF2-40B4-BE49-F238E27FC236}">
                <a16:creationId xmlns:a16="http://schemas.microsoft.com/office/drawing/2014/main" id="{5FA9F916-9D95-9303-8ECF-7AFD12C55523}"/>
              </a:ext>
            </a:extLst>
          </p:cNvPr>
          <p:cNvSpPr/>
          <p:nvPr/>
        </p:nvSpPr>
        <p:spPr>
          <a:xfrm>
            <a:off x="360185" y="501252"/>
            <a:ext cx="855807" cy="161053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Plus Sign 3">
            <a:extLst>
              <a:ext uri="{FF2B5EF4-FFF2-40B4-BE49-F238E27FC236}">
                <a16:creationId xmlns:a16="http://schemas.microsoft.com/office/drawing/2014/main" id="{F17C707B-B9C4-3EB3-B800-2F390495A425}"/>
              </a:ext>
            </a:extLst>
          </p:cNvPr>
          <p:cNvSpPr/>
          <p:nvPr/>
        </p:nvSpPr>
        <p:spPr>
          <a:xfrm>
            <a:off x="2516406" y="1271118"/>
            <a:ext cx="1271752" cy="1325646"/>
          </a:xfrm>
          <a:prstGeom prst="mathPlus">
            <a:avLst>
              <a:gd name="adj1" fmla="val 15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4021E098-B77C-DEBD-5087-335C4893CB59}"/>
              </a:ext>
            </a:extLst>
          </p:cNvPr>
          <p:cNvSpPr txBox="1"/>
          <p:nvPr/>
        </p:nvSpPr>
        <p:spPr>
          <a:xfrm>
            <a:off x="3912608" y="1433679"/>
            <a:ext cx="2540745" cy="1200329"/>
          </a:xfrm>
          <a:prstGeom prst="rect">
            <a:avLst/>
          </a:prstGeom>
          <a:noFill/>
        </p:spPr>
        <p:txBody>
          <a:bodyPr wrap="square">
            <a:spAutoFit/>
          </a:bodyPr>
          <a:lstStyle/>
          <a:p>
            <a:pPr algn="ctr" rtl="1"/>
            <a:r>
              <a:rPr lang="fa-IR" sz="2400" b="1" dirty="0">
                <a:solidFill>
                  <a:schemeClr val="bg1"/>
                </a:solidFill>
                <a:cs typeface="B Nazanin" panose="00000400000000000000" pitchFamily="2" charset="-78"/>
              </a:rPr>
              <a:t>اعمال فرض عدم استقلال در روال آموزش </a:t>
            </a:r>
            <a:endParaRPr lang="en-US" sz="2400" b="1" dirty="0">
              <a:solidFill>
                <a:schemeClr val="bg1"/>
              </a:solidFill>
              <a:cs typeface="B Nazanin" panose="00000400000000000000" pitchFamily="2" charset="-78"/>
            </a:endParaRPr>
          </a:p>
        </p:txBody>
      </p:sp>
      <p:sp>
        <p:nvSpPr>
          <p:cNvPr id="7" name="Equals 6">
            <a:extLst>
              <a:ext uri="{FF2B5EF4-FFF2-40B4-BE49-F238E27FC236}">
                <a16:creationId xmlns:a16="http://schemas.microsoft.com/office/drawing/2014/main" id="{7F1B4955-8432-BEA7-6C71-E822FB218D8D}"/>
              </a:ext>
            </a:extLst>
          </p:cNvPr>
          <p:cNvSpPr/>
          <p:nvPr/>
        </p:nvSpPr>
        <p:spPr>
          <a:xfrm>
            <a:off x="6585585" y="1509663"/>
            <a:ext cx="1513489" cy="841536"/>
          </a:xfrm>
          <a:prstGeom prst="mathEqual">
            <a:avLst>
              <a:gd name="adj1" fmla="val 21022"/>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a:extLst>
              <a:ext uri="{FF2B5EF4-FFF2-40B4-BE49-F238E27FC236}">
                <a16:creationId xmlns:a16="http://schemas.microsoft.com/office/drawing/2014/main" id="{2F55AB9C-DCAC-BE68-C43B-BCAAB3428722}"/>
              </a:ext>
            </a:extLst>
          </p:cNvPr>
          <p:cNvSpPr txBox="1"/>
          <p:nvPr/>
        </p:nvSpPr>
        <p:spPr>
          <a:xfrm>
            <a:off x="8481850" y="1415612"/>
            <a:ext cx="1650124" cy="461665"/>
          </a:xfrm>
          <a:prstGeom prst="rect">
            <a:avLst/>
          </a:prstGeom>
          <a:noFill/>
        </p:spPr>
        <p:txBody>
          <a:bodyPr wrap="square">
            <a:spAutoFit/>
          </a:bodyPr>
          <a:lstStyle/>
          <a:p>
            <a:pPr algn="ctr" rtl="1"/>
            <a:r>
              <a:rPr lang="fa-IR" sz="2400" b="1" dirty="0">
                <a:solidFill>
                  <a:schemeClr val="bg1"/>
                </a:solidFill>
                <a:cs typeface="B Nazanin" panose="00000400000000000000" pitchFamily="2" charset="-78"/>
              </a:rPr>
              <a:t>تمایزگر جدید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36847EE-A1C6-83E3-CB68-D8D294A35D09}"/>
                  </a:ext>
                </a:extLst>
              </p:cNvPr>
              <p:cNvSpPr txBox="1"/>
              <p:nvPr/>
            </p:nvSpPr>
            <p:spPr>
              <a:xfrm>
                <a:off x="8626496" y="1819396"/>
                <a:ext cx="122971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chemeClr val="bg1"/>
                              </a:solidFill>
                              <a:latin typeface="Cambria Math" panose="02040503050406030204" pitchFamily="18" charset="0"/>
                            </a:rPr>
                          </m:ctrlPr>
                        </m:sSubPr>
                        <m:e>
                          <m:r>
                            <a:rPr lang="en-US" sz="3200" b="1" i="1">
                              <a:solidFill>
                                <a:schemeClr val="bg1"/>
                              </a:solidFill>
                              <a:latin typeface="Cambria Math" panose="02040503050406030204" pitchFamily="18" charset="0"/>
                            </a:rPr>
                            <m:t>𝑫</m:t>
                          </m:r>
                        </m:e>
                        <m:sub>
                          <m:r>
                            <a:rPr lang="en-US" sz="3200" b="1" i="1">
                              <a:solidFill>
                                <a:schemeClr val="bg1"/>
                              </a:solidFill>
                              <a:latin typeface="Cambria Math" panose="02040503050406030204" pitchFamily="18" charset="0"/>
                            </a:rPr>
                            <m:t>𝒙𝒙𝒛𝒛</m:t>
                          </m:r>
                        </m:sub>
                      </m:sSub>
                    </m:oMath>
                  </m:oMathPara>
                </a14:m>
                <a:endParaRPr lang="en-US" sz="3200" b="1" dirty="0">
                  <a:solidFill>
                    <a:schemeClr val="bg1"/>
                  </a:solidFill>
                </a:endParaRPr>
              </a:p>
            </p:txBody>
          </p:sp>
        </mc:Choice>
        <mc:Fallback xmlns="">
          <p:sp>
            <p:nvSpPr>
              <p:cNvPr id="29" name="TextBox 28">
                <a:extLst>
                  <a:ext uri="{FF2B5EF4-FFF2-40B4-BE49-F238E27FC236}">
                    <a16:creationId xmlns:a16="http://schemas.microsoft.com/office/drawing/2014/main" id="{436847EE-A1C6-83E3-CB68-D8D294A35D09}"/>
                  </a:ext>
                </a:extLst>
              </p:cNvPr>
              <p:cNvSpPr txBox="1">
                <a:spLocks noRot="1" noChangeAspect="1" noMove="1" noResize="1" noEditPoints="1" noAdjustHandles="1" noChangeArrowheads="1" noChangeShapeType="1" noTextEdit="1"/>
              </p:cNvSpPr>
              <p:nvPr/>
            </p:nvSpPr>
            <p:spPr>
              <a:xfrm>
                <a:off x="8626496" y="1819396"/>
                <a:ext cx="1229710" cy="584775"/>
              </a:xfrm>
              <a:prstGeom prst="rect">
                <a:avLst/>
              </a:prstGeom>
              <a:blipFill>
                <a:blip r:embed="rId5"/>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D96464C-C735-9277-ADE2-63CEB087D029}"/>
              </a:ext>
            </a:extLst>
          </p:cNvPr>
          <p:cNvCxnSpPr>
            <a:cxnSpLocks/>
          </p:cNvCxnSpPr>
          <p:nvPr/>
        </p:nvCxnSpPr>
        <p:spPr>
          <a:xfrm flipH="1" flipV="1">
            <a:off x="6978580" y="3225521"/>
            <a:ext cx="899328" cy="786388"/>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91EB7FD0-C474-8C5D-0CBC-F72ACED2F551}"/>
              </a:ext>
            </a:extLst>
          </p:cNvPr>
          <p:cNvCxnSpPr>
            <a:cxnSpLocks/>
          </p:cNvCxnSpPr>
          <p:nvPr/>
        </p:nvCxnSpPr>
        <p:spPr>
          <a:xfrm flipH="1">
            <a:off x="6994458" y="4210259"/>
            <a:ext cx="873401" cy="874207"/>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800EB6A-D236-EE96-A2B3-DE1639CCA37E}"/>
                  </a:ext>
                </a:extLst>
              </p:cNvPr>
              <p:cNvSpPr txBox="1"/>
              <p:nvPr/>
            </p:nvSpPr>
            <p:spPr>
              <a:xfrm>
                <a:off x="4342372" y="2903605"/>
                <a:ext cx="2540745" cy="584775"/>
              </a:xfrm>
              <a:prstGeom prst="rect">
                <a:avLst/>
              </a:prstGeom>
              <a:noFill/>
            </p:spPr>
            <p:txBody>
              <a:bodyPr wrap="square">
                <a:spAutoFit/>
              </a:bodyPr>
              <a:lstStyle/>
              <a:p>
                <a:r>
                  <a:rPr lang="en-US" sz="3200" b="1" dirty="0">
                    <a:solidFill>
                      <a:schemeClr val="bg1"/>
                    </a:solidFill>
                    <a:effectLst/>
                    <a:ea typeface="Times New Roman" panose="02020603050405020304" pitchFamily="18" charset="0"/>
                    <a:cs typeface="B Nazanin" panose="00000400000000000000" pitchFamily="2" charset="-78"/>
                  </a:rPr>
                  <a:t>0</a:t>
                </a:r>
                <a:r>
                  <a:rPr lang="en-US" sz="2800" b="1" dirty="0">
                    <a:solidFill>
                      <a:schemeClr val="bg1"/>
                    </a:solidFill>
                    <a:effectLst/>
                    <a:ea typeface="Times New Roman" panose="02020603050405020304" pitchFamily="18" charset="0"/>
                    <a:cs typeface="B Nazanin" panose="00000400000000000000" pitchFamily="2" charset="-78"/>
                  </a:rPr>
                  <a:t> : </a:t>
                </a:r>
                <a14:m>
                  <m:oMath xmlns:m="http://schemas.openxmlformats.org/officeDocument/2006/math">
                    <m:r>
                      <a:rPr lang="fa-IR" sz="2800" b="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2800" b="1" i="1" smtClean="0">
                        <a:solidFill>
                          <a:schemeClr val="bg1"/>
                        </a:solidFill>
                        <a:latin typeface="Cambria Math" panose="02040503050406030204" pitchFamily="18" charset="0"/>
                      </a:rPr>
                      <m:t>𝒙</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2800" b="1" i="1">
                            <a:solidFill>
                              <a:schemeClr val="bg1"/>
                            </a:solidFill>
                            <a:effectLst/>
                            <a:latin typeface="Cambria Math" panose="02040503050406030204" pitchFamily="18" charset="0"/>
                          </a:rPr>
                        </m:ctrlPr>
                      </m:sSubPr>
                      <m:e>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𝒛</m:t>
                        </m:r>
                      </m:e>
                      <m:sub>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sub>
                    </m:sSub>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2800" b="1" i="1">
                            <a:solidFill>
                              <a:schemeClr val="bg1"/>
                            </a:solidFill>
                            <a:effectLst/>
                            <a:latin typeface="Cambria Math" panose="02040503050406030204" pitchFamily="18" charset="0"/>
                          </a:rPr>
                        </m:ctrlPr>
                      </m:sSubPr>
                      <m:e>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𝒛</m:t>
                        </m:r>
                      </m:e>
                      <m:sub>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sub>
                    </m:sSub>
                    <m:r>
                      <a:rPr lang="fa-IR" sz="2800" b="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oMath>
                </a14:m>
                <a:endParaRPr lang="en-US" sz="2800" b="1" dirty="0">
                  <a:solidFill>
                    <a:schemeClr val="bg1"/>
                  </a:solidFill>
                </a:endParaRPr>
              </a:p>
            </p:txBody>
          </p:sp>
        </mc:Choice>
        <mc:Fallback xmlns="">
          <p:sp>
            <p:nvSpPr>
              <p:cNvPr id="40" name="TextBox 39">
                <a:extLst>
                  <a:ext uri="{FF2B5EF4-FFF2-40B4-BE49-F238E27FC236}">
                    <a16:creationId xmlns:a16="http://schemas.microsoft.com/office/drawing/2014/main" id="{2800EB6A-D236-EE96-A2B3-DE1639CCA37E}"/>
                  </a:ext>
                </a:extLst>
              </p:cNvPr>
              <p:cNvSpPr txBox="1">
                <a:spLocks noRot="1" noChangeAspect="1" noMove="1" noResize="1" noEditPoints="1" noAdjustHandles="1" noChangeArrowheads="1" noChangeShapeType="1" noTextEdit="1"/>
              </p:cNvSpPr>
              <p:nvPr/>
            </p:nvSpPr>
            <p:spPr>
              <a:xfrm>
                <a:off x="4342372" y="2903605"/>
                <a:ext cx="2540745" cy="584775"/>
              </a:xfrm>
              <a:prstGeom prst="rect">
                <a:avLst/>
              </a:prstGeom>
              <a:blipFill>
                <a:blip r:embed="rId6"/>
                <a:stretch>
                  <a:fillRect l="-5995"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13AF4F8-7371-B48B-4A86-B4707181EFC4}"/>
                  </a:ext>
                </a:extLst>
              </p:cNvPr>
              <p:cNvSpPr txBox="1"/>
              <p:nvPr/>
            </p:nvSpPr>
            <p:spPr>
              <a:xfrm>
                <a:off x="626522" y="4910902"/>
                <a:ext cx="7855328" cy="646331"/>
              </a:xfrm>
              <a:prstGeom prst="rect">
                <a:avLst/>
              </a:prstGeom>
              <a:noFill/>
            </p:spPr>
            <p:txBody>
              <a:bodyPr wrap="square">
                <a:spAutoFit/>
              </a:bodyPr>
              <a:lstStyle/>
              <a:p>
                <a:r>
                  <a:rPr lang="en-US" sz="3600" b="1" dirty="0">
                    <a:solidFill>
                      <a:schemeClr val="bg1"/>
                    </a:solidFill>
                    <a:effectLst/>
                    <a:ea typeface="Times New Roman" panose="02020603050405020304" pitchFamily="18" charset="0"/>
                    <a:cs typeface="B Nazanin" panose="00000400000000000000" pitchFamily="2" charset="-78"/>
                  </a:rPr>
                  <a:t>1</a:t>
                </a:r>
                <a:r>
                  <a:rPr lang="en-US" sz="2800" b="1" dirty="0">
                    <a:solidFill>
                      <a:schemeClr val="bg1"/>
                    </a:solidFill>
                    <a:effectLst/>
                    <a:ea typeface="Times New Roman" panose="02020603050405020304" pitchFamily="18" charset="0"/>
                    <a:cs typeface="B Nazanin" panose="00000400000000000000" pitchFamily="2" charset="-78"/>
                  </a:rPr>
                  <a:t> </a:t>
                </a:r>
                <a14:m>
                  <m:oMath xmlns:m="http://schemas.openxmlformats.org/officeDocument/2006/math">
                    <m:r>
                      <a:rPr lang="en-US" sz="2800" b="1" i="0"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fa-IR" sz="2800" b="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𝑮</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d>
                      <m:dPr>
                        <m:ctrlPr>
                          <a:rPr lang="en-US" sz="2800" b="1" i="1">
                            <a:solidFill>
                              <a:schemeClr val="bg1"/>
                            </a:solidFill>
                            <a:effectLst/>
                            <a:latin typeface="Cambria Math" panose="02040503050406030204" pitchFamily="18" charset="0"/>
                          </a:rPr>
                        </m:ctrlPr>
                      </m:dPr>
                      <m:e>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e>
                    </m:d>
                    <m:r>
                      <a:rPr lang="en-US" sz="2800" b="1"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𝒙</m:t>
                        </m:r>
                      </m:e>
                    </m:acc>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2800" b="1" i="1">
                            <a:solidFill>
                              <a:schemeClr val="bg1"/>
                            </a:solidFill>
                            <a:effectLst/>
                            <a:latin typeface="Cambria Math" panose="02040503050406030204" pitchFamily="18" charset="0"/>
                          </a:rPr>
                        </m:ctrlPr>
                      </m:sSubPr>
                      <m:e>
                        <m:r>
                          <a:rPr lang="en-US" sz="2800"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𝑬</m:t>
                        </m:r>
                        <m:d>
                          <m:dPr>
                            <m:ctrlPr>
                              <a:rPr lang="en-US" sz="2800" b="1" i="1">
                                <a:solidFill>
                                  <a:schemeClr val="bg1"/>
                                </a:solidFill>
                                <a:latin typeface="Cambria Math" panose="02040503050406030204" pitchFamily="18" charset="0"/>
                              </a:rPr>
                            </m:ctrlPr>
                          </m:dPr>
                          <m:e>
                            <m:r>
                              <a:rPr lang="en-US" sz="2800"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𝒙</m:t>
                            </m:r>
                          </m:e>
                        </m:d>
                        <m:r>
                          <a:rPr lang="en-US" sz="2800"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m:t>
                        </m:r>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𝒛</m:t>
                        </m:r>
                      </m:e>
                      <m:sub>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sub>
                    </m:sSub>
                    <m:r>
                      <a:rPr lang="en-US" sz="2800" b="1"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2800" b="1"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d>
                      <m:dPr>
                        <m:ctrlPr>
                          <a:rPr lang="en-US" sz="2800" b="1" i="1">
                            <a:solidFill>
                              <a:schemeClr val="bg1"/>
                            </a:solidFill>
                            <a:effectLst/>
                            <a:latin typeface="Cambria Math" panose="02040503050406030204" pitchFamily="18" charset="0"/>
                          </a:rPr>
                        </m:ctrlPr>
                      </m:dPr>
                      <m:e>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𝑮</m:t>
                        </m:r>
                        <m:d>
                          <m:dPr>
                            <m:ctrlP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2800" b="1" i="1">
                                    <a:solidFill>
                                      <a:schemeClr val="bg1"/>
                                    </a:solidFill>
                                    <a:effectLst/>
                                    <a:latin typeface="Cambria Math" panose="02040503050406030204" pitchFamily="18" charset="0"/>
                                  </a:rPr>
                                </m:ctrlPr>
                              </m:sSubPr>
                              <m:e>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𝒛</m:t>
                                </m:r>
                              </m:e>
                              <m:sub>
                                <m:r>
                                  <a:rPr lang="en-US" sz="2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sub>
                            </m:sSub>
                          </m:e>
                        </m:d>
                      </m:e>
                    </m:d>
                    <m:r>
                      <a:rPr lang="en-US" sz="2800" b="1" i="0"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2800" b="1" i="1">
                            <a:solidFill>
                              <a:schemeClr val="bg1"/>
                            </a:solidFill>
                            <a:latin typeface="Cambria Math" panose="02040503050406030204" pitchFamily="18" charset="0"/>
                          </a:rPr>
                        </m:ctrlPr>
                      </m:sSubPr>
                      <m:e>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𝒛</m:t>
                            </m:r>
                          </m:e>
                        </m:acc>
                      </m:e>
                      <m:sub>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𝒙</m:t>
                            </m:r>
                          </m:e>
                        </m:acc>
                      </m:sub>
                    </m:sSub>
                    <m:r>
                      <a:rPr lang="fa-IR" sz="2800" b="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oMath>
                </a14:m>
                <a:r>
                  <a:rPr lang="fa-IR" sz="2800" b="1" dirty="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a:t> </a:t>
                </a:r>
                <a:endParaRPr lang="en-US" sz="2800" b="1" dirty="0"/>
              </a:p>
            </p:txBody>
          </p:sp>
        </mc:Choice>
        <mc:Fallback xmlns="">
          <p:sp>
            <p:nvSpPr>
              <p:cNvPr id="41" name="TextBox 40">
                <a:extLst>
                  <a:ext uri="{FF2B5EF4-FFF2-40B4-BE49-F238E27FC236}">
                    <a16:creationId xmlns:a16="http://schemas.microsoft.com/office/drawing/2014/main" id="{D13AF4F8-7371-B48B-4A86-B4707181EFC4}"/>
                  </a:ext>
                </a:extLst>
              </p:cNvPr>
              <p:cNvSpPr txBox="1">
                <a:spLocks noRot="1" noChangeAspect="1" noMove="1" noResize="1" noEditPoints="1" noAdjustHandles="1" noChangeArrowheads="1" noChangeShapeType="1" noTextEdit="1"/>
              </p:cNvSpPr>
              <p:nvPr/>
            </p:nvSpPr>
            <p:spPr>
              <a:xfrm>
                <a:off x="626522" y="4910902"/>
                <a:ext cx="7855328" cy="646331"/>
              </a:xfrm>
              <a:prstGeom prst="rect">
                <a:avLst/>
              </a:prstGeom>
              <a:blipFill>
                <a:blip r:embed="rId7"/>
                <a:stretch>
                  <a:fillRect l="-2407" t="-17925" b="-32075"/>
                </a:stretch>
              </a:blipFill>
            </p:spPr>
            <p:txBody>
              <a:bodyPr/>
              <a:lstStyle/>
              <a:p>
                <a:r>
                  <a:rPr lang="en-US">
                    <a:noFill/>
                  </a:rPr>
                  <a:t> </a:t>
                </a:r>
              </a:p>
            </p:txBody>
          </p:sp>
        </mc:Fallback>
      </mc:AlternateContent>
    </p:spTree>
    <p:extLst>
      <p:ext uri="{BB962C8B-B14F-4D97-AF65-F5344CB8AC3E}">
        <p14:creationId xmlns:p14="http://schemas.microsoft.com/office/powerpoint/2010/main" val="1000323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16</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algn="ctr" defTabSz="1022350">
                  <a:lnSpc>
                    <a:spcPct val="90000"/>
                  </a:lnSpc>
                  <a:spcBef>
                    <a:spcPct val="0"/>
                  </a:spcBef>
                  <a:spcAft>
                    <a:spcPct val="35000"/>
                  </a:spcAft>
                </a:pPr>
                <a:endParaRPr lang="fa-IR" sz="1600" kern="1200" dirty="0">
                  <a:cs typeface="B Nazanin" panose="00000400000000000000" pitchFamily="2" charset="-78"/>
                </a:endParaRPr>
              </a:p>
              <a:p>
                <a:pPr algn="ctr" defTabSz="1022350">
                  <a:lnSpc>
                    <a:spcPct val="90000"/>
                  </a:lnSpc>
                  <a:spcBef>
                    <a:spcPct val="0"/>
                  </a:spcBef>
                  <a:spcAft>
                    <a:spcPct val="35000"/>
                  </a:spcAft>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a:p>
                <a:pPr marL="0" lvl="0" indent="0" algn="ctr" defTabSz="1022350">
                  <a:lnSpc>
                    <a:spcPct val="90000"/>
                  </a:lnSpc>
                  <a:spcBef>
                    <a:spcPct val="0"/>
                  </a:spcBef>
                  <a:spcAft>
                    <a:spcPct val="35000"/>
                  </a:spcAft>
                  <a:buNone/>
                </a:pPr>
                <a:endParaRPr lang="en-US"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48" name="TextBox 47">
            <a:extLst>
              <a:ext uri="{FF2B5EF4-FFF2-40B4-BE49-F238E27FC236}">
                <a16:creationId xmlns:a16="http://schemas.microsoft.com/office/drawing/2014/main" id="{70DC66D0-B645-8045-65C5-BBC3635756AC}"/>
              </a:ext>
            </a:extLst>
          </p:cNvPr>
          <p:cNvSpPr txBox="1"/>
          <p:nvPr/>
        </p:nvSpPr>
        <p:spPr>
          <a:xfrm>
            <a:off x="3931418" y="365198"/>
            <a:ext cx="609432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a:t>
            </a:r>
            <a:r>
              <a:rPr lang="en-US" sz="3200" b="1" dirty="0">
                <a:solidFill>
                  <a:srgbClr val="203449"/>
                </a:solidFill>
                <a:latin typeface="Times New Roman" panose="02020603050405020304" pitchFamily="18" charset="0"/>
                <a:cs typeface="Times New Roman" panose="02020603050405020304" pitchFamily="18" charset="0"/>
              </a:rPr>
              <a:t>CALAD</a:t>
            </a:r>
          </a:p>
        </p:txBody>
      </p:sp>
      <p:pic>
        <p:nvPicPr>
          <p:cNvPr id="30" name="Picture 29">
            <a:extLst>
              <a:ext uri="{FF2B5EF4-FFF2-40B4-BE49-F238E27FC236}">
                <a16:creationId xmlns:a16="http://schemas.microsoft.com/office/drawing/2014/main" id="{C3BA50AA-48B1-87A8-79CE-E522139C3C38}"/>
              </a:ext>
            </a:extLst>
          </p:cNvPr>
          <p:cNvPicPr>
            <a:picLocks noChangeAspect="1"/>
          </p:cNvPicPr>
          <p:nvPr/>
        </p:nvPicPr>
        <p:blipFill>
          <a:blip r:embed="rId3"/>
          <a:stretch>
            <a:fillRect/>
          </a:stretch>
        </p:blipFill>
        <p:spPr>
          <a:xfrm>
            <a:off x="409331" y="393363"/>
            <a:ext cx="7395537" cy="4691091"/>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2D52CE-9E3D-085B-B82F-BF9FD0C56410}"/>
                  </a:ext>
                </a:extLst>
              </p:cNvPr>
              <p:cNvSpPr txBox="1"/>
              <p:nvPr/>
            </p:nvSpPr>
            <p:spPr>
              <a:xfrm>
                <a:off x="220315" y="5067907"/>
                <a:ext cx="11565652" cy="1346844"/>
              </a:xfrm>
              <a:prstGeom prst="rect">
                <a:avLst/>
              </a:prstGeom>
              <a:noFill/>
            </p:spPr>
            <p:txBody>
              <a:bodyPr wrap="square">
                <a:spAutoFit/>
              </a:bodyPr>
              <a:lstStyle/>
              <a:p>
                <a:pPr marL="44450" marR="0" algn="justLow" rtl="0">
                  <a:lnSpc>
                    <a:spcPct val="120000"/>
                  </a:lnSpc>
                  <a:spcBef>
                    <a:spcPts val="600"/>
                  </a:spcBef>
                  <a:spcAft>
                    <a:spcPts val="0"/>
                  </a:spcAft>
                </a:pPr>
                <a14:m>
                  <m:oMathPara xmlns:m="http://schemas.openxmlformats.org/officeDocument/2006/math">
                    <m:oMathParaPr>
                      <m:jc m:val="left"/>
                    </m:oMathParaPr>
                    <m:oMath xmlns:m="http://schemas.openxmlformats.org/officeDocument/2006/math">
                      <m:sSub>
                        <m:sSubPr>
                          <m:ctrlPr>
                            <a:rPr lang="en-US" b="1"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𝒎𝒊𝒏</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𝑮</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sub>
                      </m:sSub>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𝒎𝒂𝒙</m:t>
                          </m:r>
                        </m:e>
                        <m:sub>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𝒙𝒙𝒛𝒛</m:t>
                              </m:r>
                            </m:sub>
                          </m:s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𝒙𝒛</m:t>
                              </m:r>
                            </m:sub>
                          </m:s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m:t>
                              </m:r>
                            </m:sub>
                          </m:s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𝒛𝒛</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ub>
                          </m:sSub>
                        </m:sub>
                      </m:sSub>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𝑽</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𝑪𝑨𝑳𝑨𝑫</m:t>
                          </m:r>
                        </m:sub>
                      </m:sSub>
                      <m:d>
                        <m:d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𝒙𝒙𝒛𝒛</m:t>
                              </m:r>
                            </m:sub>
                          </m:s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𝒙𝒛</m:t>
                              </m:r>
                            </m:sub>
                          </m:s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m:t>
                              </m:r>
                            </m:sub>
                          </m:s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𝒛𝒛</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ub>
                          </m:s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𝑮</m:t>
                          </m:r>
                        </m:e>
                      </m:d>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oMath>
                  </m:oMathPara>
                </a14:m>
                <a:endParaRPr lang="en-US" b="1" i="1" dirty="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endParaRPr>
              </a:p>
              <a:p>
                <a:pPr marL="44450" algn="justLow">
                  <a:lnSpc>
                    <a:spcPct val="120000"/>
                  </a:lnSpc>
                  <a:spcBef>
                    <a:spcPts val="600"/>
                  </a:spcBef>
                </a:pPr>
                <a14:m>
                  <m:oMathPara xmlns:m="http://schemas.openxmlformats.org/officeDocument/2006/math">
                    <m:oMathParaPr>
                      <m:jc m:val="left"/>
                    </m:oMathParaPr>
                    <m:oMath xmlns:m="http://schemas.openxmlformats.org/officeDocument/2006/math">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𝑽</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𝑨𝑳𝑨𝑫</m:t>
                          </m:r>
                        </m:sub>
                      </m:sSub>
                      <m:r>
                        <a:rPr lang="en-US" b="1" i="1">
                          <a:solidFill>
                            <a:schemeClr val="bg1"/>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𝔼</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𝐪</m:t>
                          </m:r>
                          <m:d>
                            <m:d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e>
                          </m:d>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ub>
                      </m:sSub>
                      <m:d>
                        <m:dPr>
                          <m:begChr m:val="["/>
                          <m:endChr m:val="]"/>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func>
                            <m:func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funcPr>
                            <m:fNa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𝒍𝒐𝒈</m:t>
                              </m:r>
                            </m:fName>
                            <m:e>
                              <m:sSub>
                                <m:sSub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𝒙𝒙𝒛𝒛</m:t>
                                  </m:r>
                                </m:sub>
                              </m:sSub>
                              <m:d>
                                <m:dPr>
                                  <m:ctrlP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e>
                              </m:d>
                            </m:e>
                          </m:func>
                        </m:e>
                      </m:d>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Sub>
                        <m:sSubPr>
                          <m:ctrlPr>
                            <a:rPr lang="en-US" b="1" i="1">
                              <a:solidFill>
                                <a:schemeClr val="bg1"/>
                              </a:solidFill>
                              <a:latin typeface="Cambria Math" panose="02040503050406030204" pitchFamily="18" charset="0"/>
                            </a:rPr>
                          </m:ctrlPr>
                        </m:sSubPr>
                        <m:e>
                          <m:r>
                            <a:rPr lang="en-US" b="1">
                              <a:solidFill>
                                <a:schemeClr val="bg1"/>
                              </a:solidFill>
                              <a:latin typeface="Cambria Math" panose="02040503050406030204" pitchFamily="18" charset="0"/>
                              <a:ea typeface="Times New Roman" panose="02020603050405020304" pitchFamily="18" charset="0"/>
                              <a:cs typeface="B Nazanin" panose="00000400000000000000" pitchFamily="2" charset="-78"/>
                            </a:rPr>
                            <m:t>+ </m:t>
                          </m:r>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𝔼</m:t>
                          </m:r>
                        </m:e>
                        <m:sub>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 </m:t>
                          </m:r>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𝒙</m:t>
                          </m:r>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𝐪</m:t>
                          </m:r>
                          <m:d>
                            <m:dPr>
                              <m:ctrlPr>
                                <a:rPr lang="en-US" b="1" i="1">
                                  <a:solidFill>
                                    <a:schemeClr val="bg1"/>
                                  </a:solidFill>
                                  <a:latin typeface="Cambria Math" panose="02040503050406030204" pitchFamily="18" charset="0"/>
                                </a:rPr>
                              </m:ctrlPr>
                            </m:d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𝒙</m:t>
                              </m:r>
                            </m:e>
                          </m:d>
                        </m:sub>
                      </m:sSub>
                      <m:d>
                        <m:dPr>
                          <m:begChr m:val="["/>
                          <m:endChr m:val="]"/>
                          <m:ctrlPr>
                            <a:rPr lang="en-US" b="1" i="1">
                              <a:solidFill>
                                <a:schemeClr val="bg1"/>
                              </a:solidFill>
                              <a:latin typeface="Cambria Math" panose="02040503050406030204" pitchFamily="18" charset="0"/>
                            </a:rPr>
                          </m:ctrlPr>
                        </m:d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𝟏</m:t>
                          </m:r>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m:t>
                          </m:r>
                          <m:func>
                            <m:funcPr>
                              <m:ctrlPr>
                                <a:rPr lang="en-US" b="1" i="1">
                                  <a:solidFill>
                                    <a:schemeClr val="bg1"/>
                                  </a:solidFill>
                                  <a:latin typeface="Cambria Math" panose="02040503050406030204" pitchFamily="18" charset="0"/>
                                </a:rPr>
                              </m:ctrlPr>
                            </m:funcPr>
                            <m:fNa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𝒍𝒐𝒈</m:t>
                              </m:r>
                            </m:fName>
                            <m:e>
                              <m:sSub>
                                <m:sSubPr>
                                  <m:ctrlPr>
                                    <a:rPr lang="en-US" b="1" i="1">
                                      <a:solidFill>
                                        <a:schemeClr val="bg1"/>
                                      </a:solidFill>
                                      <a:latin typeface="Cambria Math" panose="02040503050406030204" pitchFamily="18" charset="0"/>
                                    </a:rPr>
                                  </m:ctrlPr>
                                </m:sSub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𝑫</m:t>
                                  </m:r>
                                </m:e>
                                <m:sub>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𝒙𝒙𝒛𝒛</m:t>
                                  </m:r>
                                </m:sub>
                              </m:sSub>
                              <m:d>
                                <m:dPr>
                                  <m:ctrlPr>
                                    <a:rPr lang="en-US" b="1" i="1">
                                      <a:solidFill>
                                        <a:schemeClr val="bg1"/>
                                      </a:solidFill>
                                      <a:latin typeface="Cambria Math" panose="02040503050406030204" pitchFamily="18" charset="0"/>
                                    </a:rPr>
                                  </m:ctrlPr>
                                </m:d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𝒙</m:t>
                                  </m:r>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𝑮</m:t>
                                  </m:r>
                                  <m:d>
                                    <m:dPr>
                                      <m:ctrlPr>
                                        <a:rPr lang="en-US" b="1" i="1">
                                          <a:solidFill>
                                            <a:schemeClr val="bg1"/>
                                          </a:solidFill>
                                          <a:latin typeface="Cambria Math" panose="02040503050406030204" pitchFamily="18" charset="0"/>
                                        </a:rPr>
                                      </m:ctrlPr>
                                    </m:d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𝑬</m:t>
                                      </m:r>
                                      <m:d>
                                        <m:dPr>
                                          <m:ctrlPr>
                                            <a:rPr lang="en-US" b="1" i="1">
                                              <a:solidFill>
                                                <a:schemeClr val="bg1"/>
                                              </a:solidFill>
                                              <a:latin typeface="Cambria Math" panose="02040503050406030204" pitchFamily="18" charset="0"/>
                                            </a:rPr>
                                          </m:ctrlPr>
                                        </m:d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𝒙</m:t>
                                          </m:r>
                                        </m:e>
                                      </m:d>
                                    </m:e>
                                  </m:d>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𝑬</m:t>
                                  </m:r>
                                  <m:d>
                                    <m:dPr>
                                      <m:ctrlPr>
                                        <a:rPr lang="en-US" b="1" i="1">
                                          <a:solidFill>
                                            <a:schemeClr val="bg1"/>
                                          </a:solidFill>
                                          <a:latin typeface="Cambria Math" panose="02040503050406030204" pitchFamily="18" charset="0"/>
                                        </a:rPr>
                                      </m:ctrlPr>
                                    </m:d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𝒙</m:t>
                                      </m:r>
                                    </m:e>
                                  </m:d>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m:t>
                                  </m:r>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𝑬</m:t>
                                  </m:r>
                                  <m:d>
                                    <m:dPr>
                                      <m:ctrlPr>
                                        <a:rPr lang="en-US" b="1" i="1">
                                          <a:solidFill>
                                            <a:schemeClr val="bg1"/>
                                          </a:solidFill>
                                          <a:latin typeface="Cambria Math" panose="02040503050406030204" pitchFamily="18" charset="0"/>
                                        </a:rPr>
                                      </m:ctrlPr>
                                    </m:d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𝑮</m:t>
                                      </m:r>
                                      <m:d>
                                        <m:dPr>
                                          <m:ctrlPr>
                                            <a:rPr lang="en-US" b="1" i="1">
                                              <a:solidFill>
                                                <a:schemeClr val="bg1"/>
                                              </a:solidFill>
                                              <a:latin typeface="Cambria Math" panose="02040503050406030204" pitchFamily="18" charset="0"/>
                                            </a:rPr>
                                          </m:ctrlPr>
                                        </m:d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𝑬</m:t>
                                          </m:r>
                                          <m:d>
                                            <m:dPr>
                                              <m:ctrlPr>
                                                <a:rPr lang="en-US" b="1" i="1">
                                                  <a:solidFill>
                                                    <a:schemeClr val="bg1"/>
                                                  </a:solidFill>
                                                  <a:latin typeface="Cambria Math" panose="02040503050406030204" pitchFamily="18" charset="0"/>
                                                </a:rPr>
                                              </m:ctrlPr>
                                            </m:dPr>
                                            <m:e>
                                              <m:r>
                                                <a:rPr lang="en-US" b="1" i="1">
                                                  <a:solidFill>
                                                    <a:schemeClr val="bg1"/>
                                                  </a:solidFill>
                                                  <a:latin typeface="Cambria Math" panose="02040503050406030204" pitchFamily="18" charset="0"/>
                                                  <a:ea typeface="Times New Roman" panose="02020603050405020304" pitchFamily="18" charset="0"/>
                                                  <a:cs typeface="B Nazanin" panose="00000400000000000000" pitchFamily="2" charset="-78"/>
                                                </a:rPr>
                                                <m:t>𝒙</m:t>
                                              </m:r>
                                            </m:e>
                                          </m:d>
                                        </m:e>
                                      </m:d>
                                    </m:e>
                                  </m:d>
                                </m:e>
                              </m:d>
                            </m:e>
                          </m:func>
                        </m:e>
                      </m:d>
                    </m:oMath>
                  </m:oMathPara>
                </a14:m>
                <a:endParaRPr lang="en-US" b="1"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endParaRPr>
              </a:p>
              <a:p>
                <a:pPr/>
                <a14:m>
                  <m:oMathPara xmlns:m="http://schemas.openxmlformats.org/officeDocument/2006/math">
                    <m:oMathParaPr>
                      <m:jc m:val="centerGroup"/>
                    </m:oMathParaPr>
                    <m:oMath xmlns:m="http://schemas.openxmlformats.org/officeDocument/2006/math">
                      <m:r>
                        <a:rPr lang="en-US"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oMath>
                  </m:oMathPara>
                </a14:m>
                <a:endParaRPr lang="en-US" b="1" dirty="0">
                  <a:solidFill>
                    <a:schemeClr val="bg1"/>
                  </a:solidFill>
                </a:endParaRPr>
              </a:p>
            </p:txBody>
          </p:sp>
        </mc:Choice>
        <mc:Fallback xmlns="">
          <p:sp>
            <p:nvSpPr>
              <p:cNvPr id="31" name="TextBox 30">
                <a:extLst>
                  <a:ext uri="{FF2B5EF4-FFF2-40B4-BE49-F238E27FC236}">
                    <a16:creationId xmlns:a16="http://schemas.microsoft.com/office/drawing/2014/main" id="{3D2D52CE-9E3D-085B-B82F-BF9FD0C56410}"/>
                  </a:ext>
                </a:extLst>
              </p:cNvPr>
              <p:cNvSpPr txBox="1">
                <a:spLocks noRot="1" noChangeAspect="1" noMove="1" noResize="1" noEditPoints="1" noAdjustHandles="1" noChangeArrowheads="1" noChangeShapeType="1" noTextEdit="1"/>
              </p:cNvSpPr>
              <p:nvPr/>
            </p:nvSpPr>
            <p:spPr>
              <a:xfrm>
                <a:off x="220315" y="5067907"/>
                <a:ext cx="11565652" cy="13468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308934D-D6A5-C5F2-052D-383CE308EBFE}"/>
                  </a:ext>
                </a:extLst>
              </p:cNvPr>
              <p:cNvSpPr txBox="1"/>
              <p:nvPr/>
            </p:nvSpPr>
            <p:spPr>
              <a:xfrm>
                <a:off x="9194183" y="4957802"/>
                <a:ext cx="1042574"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chemeClr val="bg1"/>
                              </a:solidFill>
                              <a:latin typeface="Cambria Math" panose="02040503050406030204" pitchFamily="18" charset="0"/>
                            </a:rPr>
                          </m:ctrlPr>
                        </m:sSubPr>
                        <m:e>
                          <m:acc>
                            <m:accPr>
                              <m:chr m:val="̂"/>
                              <m:ctrlPr>
                                <a:rPr lang="en-US" sz="3200" b="1" i="1">
                                  <a:solidFill>
                                    <a:schemeClr val="bg1"/>
                                  </a:solidFill>
                                  <a:latin typeface="Cambria Math" panose="02040503050406030204" pitchFamily="18" charset="0"/>
                                </a:rPr>
                              </m:ctrlPr>
                            </m:accPr>
                            <m:e>
                              <m:r>
                                <a:rPr lang="en-US" sz="3200" b="1" i="1">
                                  <a:solidFill>
                                    <a:schemeClr val="bg1"/>
                                  </a:solidFill>
                                  <a:latin typeface="Cambria Math" panose="02040503050406030204" pitchFamily="18" charset="0"/>
                                </a:rPr>
                                <m:t>𝒛</m:t>
                              </m:r>
                            </m:e>
                          </m:acc>
                        </m:e>
                        <m:sub>
                          <m:acc>
                            <m:accPr>
                              <m:chr m:val="̂"/>
                              <m:ctrlPr>
                                <a:rPr lang="en-US" sz="3200" b="1" i="1">
                                  <a:solidFill>
                                    <a:schemeClr val="bg1"/>
                                  </a:solidFill>
                                  <a:latin typeface="Cambria Math" panose="02040503050406030204" pitchFamily="18" charset="0"/>
                                </a:rPr>
                              </m:ctrlPr>
                            </m:accPr>
                            <m:e>
                              <m:r>
                                <a:rPr lang="en-US" sz="3200" b="1" i="1">
                                  <a:solidFill>
                                    <a:schemeClr val="bg1"/>
                                  </a:solidFill>
                                  <a:latin typeface="Cambria Math" panose="02040503050406030204" pitchFamily="18" charset="0"/>
                                </a:rPr>
                                <m:t>𝒙</m:t>
                              </m:r>
                            </m:e>
                          </m:acc>
                        </m:sub>
                      </m:sSub>
                    </m:oMath>
                  </m:oMathPara>
                </a14:m>
                <a:endParaRPr lang="en-US" sz="3200" dirty="0"/>
              </a:p>
            </p:txBody>
          </p:sp>
        </mc:Choice>
        <mc:Fallback xmlns="">
          <p:sp>
            <p:nvSpPr>
              <p:cNvPr id="33" name="TextBox 32">
                <a:extLst>
                  <a:ext uri="{FF2B5EF4-FFF2-40B4-BE49-F238E27FC236}">
                    <a16:creationId xmlns:a16="http://schemas.microsoft.com/office/drawing/2014/main" id="{0308934D-D6A5-C5F2-052D-383CE308EBFE}"/>
                  </a:ext>
                </a:extLst>
              </p:cNvPr>
              <p:cNvSpPr txBox="1">
                <a:spLocks noRot="1" noChangeAspect="1" noMove="1" noResize="1" noEditPoints="1" noAdjustHandles="1" noChangeArrowheads="1" noChangeShapeType="1" noTextEdit="1"/>
              </p:cNvSpPr>
              <p:nvPr/>
            </p:nvSpPr>
            <p:spPr>
              <a:xfrm>
                <a:off x="9194183" y="4957802"/>
                <a:ext cx="1042574"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7A5EBAA-DEA3-F6A9-C0F3-236492E7DDE4}"/>
                  </a:ext>
                </a:extLst>
              </p:cNvPr>
              <p:cNvSpPr txBox="1"/>
              <p:nvPr/>
            </p:nvSpPr>
            <p:spPr>
              <a:xfrm>
                <a:off x="7672027" y="4934652"/>
                <a:ext cx="1042574"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chemeClr val="bg1"/>
                              </a:solidFill>
                              <a:latin typeface="Cambria Math" panose="02040503050406030204" pitchFamily="18" charset="0"/>
                            </a:rPr>
                          </m:ctrlPr>
                        </m:sSubPr>
                        <m:e>
                          <m:r>
                            <a:rPr lang="en-US" sz="3200" b="1" i="1" smtClean="0">
                              <a:solidFill>
                                <a:schemeClr val="bg1"/>
                              </a:solidFill>
                              <a:latin typeface="Cambria Math" panose="02040503050406030204" pitchFamily="18" charset="0"/>
                            </a:rPr>
                            <m:t>𝒛</m:t>
                          </m:r>
                        </m:e>
                        <m:sub>
                          <m:r>
                            <a:rPr lang="en-US" sz="3200" b="1" i="1" smtClean="0">
                              <a:solidFill>
                                <a:schemeClr val="bg1"/>
                              </a:solidFill>
                              <a:latin typeface="Cambria Math" panose="02040503050406030204" pitchFamily="18" charset="0"/>
                            </a:rPr>
                            <m:t>𝒙</m:t>
                          </m:r>
                        </m:sub>
                      </m:sSub>
                    </m:oMath>
                  </m:oMathPara>
                </a14:m>
                <a:endParaRPr lang="en-US" sz="3200" dirty="0"/>
              </a:p>
            </p:txBody>
          </p:sp>
        </mc:Choice>
        <mc:Fallback xmlns="">
          <p:sp>
            <p:nvSpPr>
              <p:cNvPr id="36" name="TextBox 35">
                <a:extLst>
                  <a:ext uri="{FF2B5EF4-FFF2-40B4-BE49-F238E27FC236}">
                    <a16:creationId xmlns:a16="http://schemas.microsoft.com/office/drawing/2014/main" id="{77A5EBAA-DEA3-F6A9-C0F3-236492E7DDE4}"/>
                  </a:ext>
                </a:extLst>
              </p:cNvPr>
              <p:cNvSpPr txBox="1">
                <a:spLocks noRot="1" noChangeAspect="1" noMove="1" noResize="1" noEditPoints="1" noAdjustHandles="1" noChangeArrowheads="1" noChangeShapeType="1" noTextEdit="1"/>
              </p:cNvSpPr>
              <p:nvPr/>
            </p:nvSpPr>
            <p:spPr>
              <a:xfrm>
                <a:off x="7672027" y="4934652"/>
                <a:ext cx="1042574" cy="584775"/>
              </a:xfrm>
              <a:prstGeom prst="rect">
                <a:avLst/>
              </a:prstGeom>
              <a:blipFill>
                <a:blip r:embed="rId6"/>
                <a:stretch>
                  <a:fillRect/>
                </a:stretch>
              </a:blipFill>
            </p:spPr>
            <p:txBody>
              <a:bodyPr/>
              <a:lstStyle/>
              <a:p>
                <a:r>
                  <a:rPr lang="en-US">
                    <a:noFill/>
                  </a:rPr>
                  <a:t> </a:t>
                </a:r>
              </a:p>
            </p:txBody>
          </p:sp>
        </mc:Fallback>
      </mc:AlternateContent>
      <p:sp>
        <p:nvSpPr>
          <p:cNvPr id="14" name="Left Brace 13">
            <a:extLst>
              <a:ext uri="{FF2B5EF4-FFF2-40B4-BE49-F238E27FC236}">
                <a16:creationId xmlns:a16="http://schemas.microsoft.com/office/drawing/2014/main" id="{588AED25-1369-33C9-6611-546967CB9BAF}"/>
              </a:ext>
            </a:extLst>
          </p:cNvPr>
          <p:cNvSpPr/>
          <p:nvPr/>
        </p:nvSpPr>
        <p:spPr>
          <a:xfrm rot="5400000">
            <a:off x="8203153" y="5302807"/>
            <a:ext cx="58903" cy="538446"/>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Brace 41">
            <a:extLst>
              <a:ext uri="{FF2B5EF4-FFF2-40B4-BE49-F238E27FC236}">
                <a16:creationId xmlns:a16="http://schemas.microsoft.com/office/drawing/2014/main" id="{57422495-1C54-7460-33D3-CA43759BE61E}"/>
              </a:ext>
            </a:extLst>
          </p:cNvPr>
          <p:cNvSpPr/>
          <p:nvPr/>
        </p:nvSpPr>
        <p:spPr>
          <a:xfrm rot="5400000">
            <a:off x="9697889" y="5074048"/>
            <a:ext cx="106420" cy="1011507"/>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640463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17</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8" name="TextBox 47">
            <a:extLst>
              <a:ext uri="{FF2B5EF4-FFF2-40B4-BE49-F238E27FC236}">
                <a16:creationId xmlns:a16="http://schemas.microsoft.com/office/drawing/2014/main" id="{70DC66D0-B645-8045-65C5-BBC3635756AC}"/>
              </a:ext>
            </a:extLst>
          </p:cNvPr>
          <p:cNvSpPr txBox="1"/>
          <p:nvPr/>
        </p:nvSpPr>
        <p:spPr>
          <a:xfrm>
            <a:off x="3931418" y="365198"/>
            <a:ext cx="609432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a:t>
            </a:r>
            <a:r>
              <a:rPr lang="en-US" sz="3200" b="1" dirty="0">
                <a:solidFill>
                  <a:srgbClr val="203449"/>
                </a:solidFill>
                <a:latin typeface="Times New Roman" panose="02020603050405020304" pitchFamily="18" charset="0"/>
                <a:cs typeface="Times New Roman" panose="02020603050405020304" pitchFamily="18" charset="0"/>
              </a:rPr>
              <a:t>RALAD</a:t>
            </a:r>
          </a:p>
        </p:txBody>
      </p:sp>
      <p:sp>
        <p:nvSpPr>
          <p:cNvPr id="49" name="TextBox 48">
            <a:extLst>
              <a:ext uri="{FF2B5EF4-FFF2-40B4-BE49-F238E27FC236}">
                <a16:creationId xmlns:a16="http://schemas.microsoft.com/office/drawing/2014/main" id="{DC0D4D5A-C1C7-AF2A-A57E-606C29C3583A}"/>
              </a:ext>
            </a:extLst>
          </p:cNvPr>
          <p:cNvSpPr txBox="1"/>
          <p:nvPr/>
        </p:nvSpPr>
        <p:spPr>
          <a:xfrm>
            <a:off x="7145934" y="2609840"/>
            <a:ext cx="3887802" cy="1384995"/>
          </a:xfrm>
          <a:prstGeom prst="rect">
            <a:avLst/>
          </a:prstGeom>
          <a:noFill/>
        </p:spPr>
        <p:txBody>
          <a:bodyPr wrap="square">
            <a:spAutoFit/>
          </a:bodyPr>
          <a:lstStyle/>
          <a:p>
            <a:pPr algn="ctr" rtl="1"/>
            <a:r>
              <a:rPr lang="fa-IR" sz="2800" dirty="0">
                <a:solidFill>
                  <a:schemeClr val="bg1"/>
                </a:solidFill>
                <a:cs typeface="B Nazanin" panose="00000400000000000000" pitchFamily="2" charset="-78"/>
              </a:rPr>
              <a:t>ایده اصلی:</a:t>
            </a:r>
          </a:p>
          <a:p>
            <a:pPr algn="ctr" rtl="1"/>
            <a:r>
              <a:rPr lang="fa-IR" sz="2800" dirty="0">
                <a:solidFill>
                  <a:schemeClr val="bg1"/>
                </a:solidFill>
                <a:cs typeface="B Nazanin" panose="00000400000000000000" pitchFamily="2" charset="-78"/>
              </a:rPr>
              <a:t> استلزام بازسازی ضعیف </a:t>
            </a:r>
          </a:p>
          <a:p>
            <a:pPr algn="ctr" rtl="1"/>
            <a:r>
              <a:rPr lang="fa-IR" sz="2800" dirty="0">
                <a:solidFill>
                  <a:schemeClr val="bg1"/>
                </a:solidFill>
                <a:cs typeface="B Nazanin" panose="00000400000000000000" pitchFamily="2" charset="-78"/>
              </a:rPr>
              <a:t>ناهنجاری ها </a:t>
            </a:r>
            <a:endParaRPr lang="en-US" sz="2800" dirty="0">
              <a:solidFill>
                <a:schemeClr val="bg1"/>
              </a:solidFill>
              <a:cs typeface="B Nazanin" panose="00000400000000000000" pitchFamily="2" charset="-78"/>
            </a:endParaRPr>
          </a:p>
        </p:txBody>
      </p:sp>
      <p:pic>
        <p:nvPicPr>
          <p:cNvPr id="21" name="Picture 20">
            <a:extLst>
              <a:ext uri="{FF2B5EF4-FFF2-40B4-BE49-F238E27FC236}">
                <a16:creationId xmlns:a16="http://schemas.microsoft.com/office/drawing/2014/main" id="{30602C20-DA93-E59B-87D9-E7379700AFF8}"/>
              </a:ext>
            </a:extLst>
          </p:cNvPr>
          <p:cNvPicPr>
            <a:picLocks noChangeAspect="1"/>
          </p:cNvPicPr>
          <p:nvPr/>
        </p:nvPicPr>
        <p:blipFill>
          <a:blip r:embed="rId3"/>
          <a:stretch>
            <a:fillRect/>
          </a:stretch>
        </p:blipFill>
        <p:spPr>
          <a:xfrm>
            <a:off x="454803" y="657585"/>
            <a:ext cx="6910639" cy="5315660"/>
          </a:xfrm>
          <a:prstGeom prst="rect">
            <a:avLst/>
          </a:prstGeom>
        </p:spPr>
      </p:pic>
    </p:spTree>
    <p:extLst>
      <p:ext uri="{BB962C8B-B14F-4D97-AF65-F5344CB8AC3E}">
        <p14:creationId xmlns:p14="http://schemas.microsoft.com/office/powerpoint/2010/main" val="1501733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18</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8" name="TextBox 47">
            <a:extLst>
              <a:ext uri="{FF2B5EF4-FFF2-40B4-BE49-F238E27FC236}">
                <a16:creationId xmlns:a16="http://schemas.microsoft.com/office/drawing/2014/main" id="{70DC66D0-B645-8045-65C5-BBC3635756AC}"/>
              </a:ext>
            </a:extLst>
          </p:cNvPr>
          <p:cNvSpPr txBox="1"/>
          <p:nvPr/>
        </p:nvSpPr>
        <p:spPr>
          <a:xfrm>
            <a:off x="3931418" y="365198"/>
            <a:ext cx="609432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a:t>
            </a:r>
            <a:r>
              <a:rPr lang="en-US" sz="3200" b="1" dirty="0">
                <a:solidFill>
                  <a:srgbClr val="203449"/>
                </a:solidFill>
                <a:latin typeface="Times New Roman" panose="02020603050405020304" pitchFamily="18" charset="0"/>
                <a:cs typeface="Times New Roman" panose="02020603050405020304" pitchFamily="18" charset="0"/>
              </a:rPr>
              <a:t>RALAD</a:t>
            </a:r>
          </a:p>
        </p:txBody>
      </p:sp>
      <p:sp>
        <p:nvSpPr>
          <p:cNvPr id="49" name="TextBox 48">
            <a:extLst>
              <a:ext uri="{FF2B5EF4-FFF2-40B4-BE49-F238E27FC236}">
                <a16:creationId xmlns:a16="http://schemas.microsoft.com/office/drawing/2014/main" id="{DC0D4D5A-C1C7-AF2A-A57E-606C29C3583A}"/>
              </a:ext>
            </a:extLst>
          </p:cNvPr>
          <p:cNvSpPr txBox="1"/>
          <p:nvPr/>
        </p:nvSpPr>
        <p:spPr>
          <a:xfrm>
            <a:off x="5345723" y="1510375"/>
            <a:ext cx="4924338" cy="523220"/>
          </a:xfrm>
          <a:prstGeom prst="rect">
            <a:avLst/>
          </a:prstGeom>
          <a:noFill/>
        </p:spPr>
        <p:txBody>
          <a:bodyPr wrap="square">
            <a:spAutoFit/>
          </a:bodyPr>
          <a:lstStyle/>
          <a:p>
            <a:pPr marL="457200" indent="-457200" algn="ctr" rtl="1">
              <a:buFont typeface="Wingdings" panose="05000000000000000000" pitchFamily="2" charset="2"/>
              <a:buChar char="ü"/>
            </a:pPr>
            <a:r>
              <a:rPr lang="fa-IR" sz="2800" b="1" dirty="0">
                <a:solidFill>
                  <a:schemeClr val="bg1"/>
                </a:solidFill>
                <a:cs typeface="B Nazanin" panose="00000400000000000000" pitchFamily="2" charset="-78"/>
              </a:rPr>
              <a:t>تعریف مسئله استلزام بازسازی</a:t>
            </a:r>
            <a:endParaRPr lang="en-US" sz="2800" b="1" dirty="0">
              <a:solidFill>
                <a:schemeClr val="bg1"/>
              </a:solidFill>
              <a:cs typeface="B Nazanin" panose="00000400000000000000" pitchFamily="2" charset="-78"/>
            </a:endParaRPr>
          </a:p>
        </p:txBody>
      </p:sp>
      <p:pic>
        <p:nvPicPr>
          <p:cNvPr id="21" name="Picture 20">
            <a:extLst>
              <a:ext uri="{FF2B5EF4-FFF2-40B4-BE49-F238E27FC236}">
                <a16:creationId xmlns:a16="http://schemas.microsoft.com/office/drawing/2014/main" id="{C33C1B07-D021-0530-734E-5ED6DE5E26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315" y="2154269"/>
            <a:ext cx="10297198" cy="3712507"/>
          </a:xfrm>
          <a:prstGeom prst="rect">
            <a:avLst/>
          </a:prstGeom>
          <a:noFill/>
          <a:ln>
            <a:noFill/>
          </a:ln>
        </p:spPr>
      </p:pic>
    </p:spTree>
    <p:extLst>
      <p:ext uri="{BB962C8B-B14F-4D97-AF65-F5344CB8AC3E}">
        <p14:creationId xmlns:p14="http://schemas.microsoft.com/office/powerpoint/2010/main" val="276053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2E35"/>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0FAE48A-A3E5-4052-962E-6D49817FD3ED}"/>
              </a:ext>
            </a:extLst>
          </p:cNvPr>
          <p:cNvCxnSpPr>
            <a:cxnSpLocks/>
          </p:cNvCxnSpPr>
          <p:nvPr/>
        </p:nvCxnSpPr>
        <p:spPr>
          <a:xfrm flipH="1">
            <a:off x="8241107" y="1513698"/>
            <a:ext cx="24089" cy="3548573"/>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p:cNvSpPr txBox="1"/>
          <p:nvPr/>
        </p:nvSpPr>
        <p:spPr>
          <a:xfrm flipH="1">
            <a:off x="2090063" y="1153616"/>
            <a:ext cx="5704982" cy="553998"/>
          </a:xfrm>
          <a:prstGeom prst="rect">
            <a:avLst/>
          </a:prstGeom>
          <a:noFill/>
        </p:spPr>
        <p:txBody>
          <a:bodyPr wrap="square" rtlCol="0">
            <a:spAutoFit/>
          </a:bodyPr>
          <a:lstStyle/>
          <a:p>
            <a:pPr lvl="0" algn="r" rtl="1"/>
            <a:r>
              <a:rPr lang="fa-IR" sz="3000" b="1" dirty="0">
                <a:solidFill>
                  <a:schemeClr val="bg1"/>
                </a:solidFill>
                <a:latin typeface="Linotte-Bold" pitchFamily="50" charset="0"/>
                <a:cs typeface="B Nazanin" panose="00000400000000000000" pitchFamily="2" charset="-78"/>
              </a:rPr>
              <a:t>مقدمه</a:t>
            </a:r>
            <a:endParaRPr lang="en-US" sz="3000" b="1" dirty="0">
              <a:solidFill>
                <a:schemeClr val="bg1"/>
              </a:solidFill>
              <a:latin typeface="Linotte-Bold" pitchFamily="50" charset="0"/>
              <a:cs typeface="B Nazanin" panose="00000400000000000000" pitchFamily="2" charset="-78"/>
            </a:endParaRPr>
          </a:p>
        </p:txBody>
      </p:sp>
      <p:sp>
        <p:nvSpPr>
          <p:cNvPr id="6" name="TextBox 5"/>
          <p:cNvSpPr txBox="1"/>
          <p:nvPr/>
        </p:nvSpPr>
        <p:spPr>
          <a:xfrm flipH="1">
            <a:off x="3192999" y="1938477"/>
            <a:ext cx="4582788" cy="553998"/>
          </a:xfrm>
          <a:prstGeom prst="rect">
            <a:avLst/>
          </a:prstGeom>
          <a:noFill/>
        </p:spPr>
        <p:txBody>
          <a:bodyPr wrap="square" rtlCol="0">
            <a:spAutoFit/>
          </a:bodyPr>
          <a:lstStyle/>
          <a:p>
            <a:pPr lvl="0" algn="r" rtl="1"/>
            <a:r>
              <a:rPr lang="fa-IR" sz="3000" b="1" dirty="0">
                <a:solidFill>
                  <a:schemeClr val="bg1"/>
                </a:solidFill>
                <a:latin typeface="Linotte-Bold" pitchFamily="50" charset="0"/>
                <a:cs typeface="B Nazanin" panose="00000400000000000000" pitchFamily="2" charset="-78"/>
              </a:rPr>
              <a:t>کارهای پیشین</a:t>
            </a:r>
          </a:p>
        </p:txBody>
      </p:sp>
      <p:sp>
        <p:nvSpPr>
          <p:cNvPr id="7" name="TextBox 6"/>
          <p:cNvSpPr txBox="1"/>
          <p:nvPr/>
        </p:nvSpPr>
        <p:spPr>
          <a:xfrm flipH="1">
            <a:off x="3496357" y="3458854"/>
            <a:ext cx="4328833" cy="553998"/>
          </a:xfrm>
          <a:prstGeom prst="rect">
            <a:avLst/>
          </a:prstGeom>
          <a:noFill/>
        </p:spPr>
        <p:txBody>
          <a:bodyPr wrap="square" rtlCol="0">
            <a:spAutoFit/>
          </a:bodyPr>
          <a:lstStyle/>
          <a:p>
            <a:pPr lvl="0" algn="r" rtl="1"/>
            <a:r>
              <a:rPr lang="fa-IR" sz="3000" b="1" dirty="0">
                <a:solidFill>
                  <a:schemeClr val="bg1"/>
                </a:solidFill>
                <a:latin typeface="Linotte-Bold" pitchFamily="50" charset="0"/>
                <a:cs typeface="B Nazanin" panose="00000400000000000000" pitchFamily="2" charset="-78"/>
              </a:rPr>
              <a:t>آزمایش‌ها و نتایج</a:t>
            </a:r>
          </a:p>
        </p:txBody>
      </p:sp>
      <p:sp>
        <p:nvSpPr>
          <p:cNvPr id="8" name="TextBox 7"/>
          <p:cNvSpPr txBox="1"/>
          <p:nvPr/>
        </p:nvSpPr>
        <p:spPr>
          <a:xfrm flipH="1">
            <a:off x="1687839" y="4176036"/>
            <a:ext cx="6087110" cy="553998"/>
          </a:xfrm>
          <a:prstGeom prst="rect">
            <a:avLst/>
          </a:prstGeom>
          <a:noFill/>
        </p:spPr>
        <p:txBody>
          <a:bodyPr wrap="square" rtlCol="0">
            <a:spAutoFit/>
          </a:bodyPr>
          <a:lstStyle/>
          <a:p>
            <a:pPr algn="r" rtl="1"/>
            <a:r>
              <a:rPr lang="fa-IR" sz="3000" b="1" dirty="0">
                <a:solidFill>
                  <a:schemeClr val="bg1"/>
                </a:solidFill>
                <a:latin typeface="Linotte-Bold" pitchFamily="50" charset="0"/>
                <a:cs typeface="B Nazanin" panose="00000400000000000000" pitchFamily="2" charset="-78"/>
              </a:rPr>
              <a:t>جمع بندی و کارهای آتی</a:t>
            </a:r>
            <a:endParaRPr lang="en-US" sz="3000" dirty="0">
              <a:solidFill>
                <a:schemeClr val="bg1"/>
              </a:solidFill>
              <a:latin typeface="Linotte-Bold" pitchFamily="50" charset="0"/>
              <a:cs typeface="B Nazanin" panose="00000400000000000000" pitchFamily="2" charset="-78"/>
            </a:endParaRPr>
          </a:p>
        </p:txBody>
      </p:sp>
      <p:sp>
        <p:nvSpPr>
          <p:cNvPr id="9" name="Oval 8"/>
          <p:cNvSpPr/>
          <p:nvPr/>
        </p:nvSpPr>
        <p:spPr>
          <a:xfrm>
            <a:off x="8080673" y="3533824"/>
            <a:ext cx="359905" cy="311727"/>
          </a:xfrm>
          <a:prstGeom prst="ellipse">
            <a:avLst/>
          </a:prstGeom>
          <a:solidFill>
            <a:srgbClr val="42808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prstClr val="white"/>
              </a:solidFill>
            </a:endParaRPr>
          </a:p>
        </p:txBody>
      </p:sp>
      <p:sp>
        <p:nvSpPr>
          <p:cNvPr id="10" name="Oval 9"/>
          <p:cNvSpPr/>
          <p:nvPr/>
        </p:nvSpPr>
        <p:spPr>
          <a:xfrm>
            <a:off x="8061154" y="2783401"/>
            <a:ext cx="359905" cy="311727"/>
          </a:xfrm>
          <a:prstGeom prst="ellipse">
            <a:avLst/>
          </a:prstGeom>
          <a:solidFill>
            <a:srgbClr val="42808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prstClr val="white"/>
              </a:solidFill>
            </a:endParaRPr>
          </a:p>
        </p:txBody>
      </p:sp>
      <p:sp>
        <p:nvSpPr>
          <p:cNvPr id="11" name="Oval 10"/>
          <p:cNvSpPr/>
          <p:nvPr/>
        </p:nvSpPr>
        <p:spPr>
          <a:xfrm>
            <a:off x="8061154" y="1228584"/>
            <a:ext cx="359905" cy="311727"/>
          </a:xfrm>
          <a:prstGeom prst="ellipse">
            <a:avLst/>
          </a:prstGeom>
          <a:solidFill>
            <a:srgbClr val="42808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prstClr val="white"/>
              </a:solidFill>
            </a:endParaRPr>
          </a:p>
        </p:txBody>
      </p:sp>
      <p:sp>
        <p:nvSpPr>
          <p:cNvPr id="12" name="Oval 11"/>
          <p:cNvSpPr/>
          <p:nvPr/>
        </p:nvSpPr>
        <p:spPr>
          <a:xfrm>
            <a:off x="8061154" y="4287921"/>
            <a:ext cx="359905" cy="311727"/>
          </a:xfrm>
          <a:prstGeom prst="ellipse">
            <a:avLst/>
          </a:prstGeom>
          <a:solidFill>
            <a:srgbClr val="42808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prstClr val="white"/>
              </a:solidFill>
            </a:endParaRPr>
          </a:p>
        </p:txBody>
      </p:sp>
      <p:sp>
        <p:nvSpPr>
          <p:cNvPr id="13" name="Oval 12"/>
          <p:cNvSpPr/>
          <p:nvPr/>
        </p:nvSpPr>
        <p:spPr>
          <a:xfrm>
            <a:off x="8061154" y="2013447"/>
            <a:ext cx="359905" cy="311727"/>
          </a:xfrm>
          <a:prstGeom prst="ellipse">
            <a:avLst/>
          </a:prstGeom>
          <a:solidFill>
            <a:srgbClr val="42808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prstClr val="white"/>
              </a:solidFill>
            </a:endParaRPr>
          </a:p>
        </p:txBody>
      </p:sp>
      <p:sp>
        <p:nvSpPr>
          <p:cNvPr id="14" name="TextBox 13">
            <a:extLst>
              <a:ext uri="{FF2B5EF4-FFF2-40B4-BE49-F238E27FC236}">
                <a16:creationId xmlns:a16="http://schemas.microsoft.com/office/drawing/2014/main" id="{AC2FA39A-89EA-454C-8A80-8D9FE5734C7A}"/>
              </a:ext>
            </a:extLst>
          </p:cNvPr>
          <p:cNvSpPr txBox="1"/>
          <p:nvPr/>
        </p:nvSpPr>
        <p:spPr>
          <a:xfrm flipH="1">
            <a:off x="4812725" y="4967136"/>
            <a:ext cx="2982320" cy="553998"/>
          </a:xfrm>
          <a:prstGeom prst="rect">
            <a:avLst/>
          </a:prstGeom>
          <a:noFill/>
        </p:spPr>
        <p:txBody>
          <a:bodyPr wrap="square" rtlCol="0">
            <a:spAutoFit/>
          </a:bodyPr>
          <a:lstStyle/>
          <a:p>
            <a:pPr algn="r" rtl="1"/>
            <a:r>
              <a:rPr lang="fa-IR" sz="3000" b="1" dirty="0">
                <a:solidFill>
                  <a:schemeClr val="bg1"/>
                </a:solidFill>
                <a:latin typeface="Linotte-Bold" pitchFamily="50" charset="0"/>
                <a:cs typeface="B Nazanin" panose="00000400000000000000" pitchFamily="2" charset="-78"/>
              </a:rPr>
              <a:t>مراجع</a:t>
            </a:r>
            <a:endParaRPr lang="en-US" sz="3000" dirty="0">
              <a:solidFill>
                <a:schemeClr val="bg1"/>
              </a:solidFill>
              <a:latin typeface="Linotte-Bold" pitchFamily="50" charset="0"/>
              <a:cs typeface="B Nazanin" panose="00000400000000000000" pitchFamily="2" charset="-78"/>
            </a:endParaRPr>
          </a:p>
        </p:txBody>
      </p:sp>
      <p:sp>
        <p:nvSpPr>
          <p:cNvPr id="15" name="TextBox 14">
            <a:extLst>
              <a:ext uri="{FF2B5EF4-FFF2-40B4-BE49-F238E27FC236}">
                <a16:creationId xmlns:a16="http://schemas.microsoft.com/office/drawing/2014/main" id="{186F94B5-41DA-4315-939D-65999CA65516}"/>
              </a:ext>
            </a:extLst>
          </p:cNvPr>
          <p:cNvSpPr txBox="1"/>
          <p:nvPr/>
        </p:nvSpPr>
        <p:spPr>
          <a:xfrm flipH="1">
            <a:off x="3466212" y="2735817"/>
            <a:ext cx="4328833" cy="553998"/>
          </a:xfrm>
          <a:prstGeom prst="rect">
            <a:avLst/>
          </a:prstGeom>
          <a:noFill/>
        </p:spPr>
        <p:txBody>
          <a:bodyPr wrap="square" rtlCol="0">
            <a:spAutoFit/>
          </a:bodyPr>
          <a:lstStyle/>
          <a:p>
            <a:pPr lvl="0" algn="r" rtl="1"/>
            <a:r>
              <a:rPr lang="fa-IR" sz="3000" b="1" dirty="0">
                <a:solidFill>
                  <a:schemeClr val="bg1"/>
                </a:solidFill>
                <a:latin typeface="Linotte-Bold" pitchFamily="50" charset="0"/>
                <a:cs typeface="B Nazanin" panose="00000400000000000000" pitchFamily="2" charset="-78"/>
              </a:rPr>
              <a:t>روش پیشنهادی</a:t>
            </a:r>
          </a:p>
        </p:txBody>
      </p:sp>
      <p:sp>
        <p:nvSpPr>
          <p:cNvPr id="16" name="Oval 15">
            <a:extLst>
              <a:ext uri="{FF2B5EF4-FFF2-40B4-BE49-F238E27FC236}">
                <a16:creationId xmlns:a16="http://schemas.microsoft.com/office/drawing/2014/main" id="{667F6B19-CAD3-4905-B8BC-F185451A5135}"/>
              </a:ext>
            </a:extLst>
          </p:cNvPr>
          <p:cNvSpPr/>
          <p:nvPr/>
        </p:nvSpPr>
        <p:spPr>
          <a:xfrm>
            <a:off x="8061154" y="5062271"/>
            <a:ext cx="359905" cy="311727"/>
          </a:xfrm>
          <a:prstGeom prst="ellipse">
            <a:avLst/>
          </a:prstGeom>
          <a:solidFill>
            <a:srgbClr val="42808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prstClr val="white"/>
              </a:solidFill>
            </a:endParaRPr>
          </a:p>
        </p:txBody>
      </p:sp>
      <p:cxnSp>
        <p:nvCxnSpPr>
          <p:cNvPr id="17" name="直接连接符 5">
            <a:extLst>
              <a:ext uri="{FF2B5EF4-FFF2-40B4-BE49-F238E27FC236}">
                <a16:creationId xmlns:a16="http://schemas.microsoft.com/office/drawing/2014/main" id="{3FD122CA-7A76-334A-99AF-E34E831D782C}"/>
              </a:ext>
            </a:extLst>
          </p:cNvPr>
          <p:cNvCxnSpPr>
            <a:cxnSpLocks/>
          </p:cNvCxnSpPr>
          <p:nvPr/>
        </p:nvCxnSpPr>
        <p:spPr>
          <a:xfrm>
            <a:off x="8997440" y="886732"/>
            <a:ext cx="0" cy="4901119"/>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8" name="išľïḋé">
            <a:extLst>
              <a:ext uri="{FF2B5EF4-FFF2-40B4-BE49-F238E27FC236}">
                <a16:creationId xmlns:a16="http://schemas.microsoft.com/office/drawing/2014/main" id="{60531F72-424D-5BF0-F223-44DEE5D3B18E}"/>
              </a:ext>
            </a:extLst>
          </p:cNvPr>
          <p:cNvSpPr txBox="1"/>
          <p:nvPr/>
        </p:nvSpPr>
        <p:spPr>
          <a:xfrm>
            <a:off x="9153303" y="999726"/>
            <a:ext cx="2623091" cy="1446550"/>
          </a:xfrm>
          <a:prstGeom prst="rect">
            <a:avLst/>
          </a:prstGeom>
          <a:noFill/>
        </p:spPr>
        <p:txBody>
          <a:bodyPr wrap="square" rtlCol="0">
            <a:spAutoFit/>
          </a:bodyPr>
          <a:lstStyle/>
          <a:p>
            <a:pPr algn="ctr"/>
            <a:r>
              <a:rPr lang="fa-IR" sz="4400" b="1" dirty="0">
                <a:solidFill>
                  <a:schemeClr val="bg1"/>
                </a:solidFill>
                <a:cs typeface="B Nazanin" panose="00000400000000000000" pitchFamily="2" charset="-78"/>
                <a:sym typeface="+mn-lt"/>
              </a:rPr>
              <a:t>فهرست</a:t>
            </a:r>
          </a:p>
          <a:p>
            <a:pPr algn="ctr"/>
            <a:r>
              <a:rPr lang="fa-IR" sz="4400" b="1" dirty="0">
                <a:solidFill>
                  <a:schemeClr val="bg1"/>
                </a:solidFill>
                <a:cs typeface="B Nazanin" panose="00000400000000000000" pitchFamily="2" charset="-78"/>
                <a:sym typeface="+mn-lt"/>
              </a:rPr>
              <a:t>مطالب</a:t>
            </a:r>
            <a:endParaRPr lang="tr-TR" sz="4400" b="1" dirty="0">
              <a:solidFill>
                <a:schemeClr val="bg1"/>
              </a:solidFill>
              <a:cs typeface="B Nazanin" panose="00000400000000000000" pitchFamily="2" charset="-78"/>
              <a:sym typeface="+mn-lt"/>
            </a:endParaRPr>
          </a:p>
        </p:txBody>
      </p:sp>
    </p:spTree>
    <p:extLst>
      <p:ext uri="{BB962C8B-B14F-4D97-AF65-F5344CB8AC3E}">
        <p14:creationId xmlns:p14="http://schemas.microsoft.com/office/powerpoint/2010/main" val="395275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500" fill="hold"/>
                                        <p:tgtEl>
                                          <p:spTgt spid="11"/>
                                        </p:tgtEl>
                                        <p:attrNameLst>
                                          <p:attrName>fillcolor</p:attrName>
                                        </p:attrNameLst>
                                      </p:cBhvr>
                                      <p:to>
                                        <a:srgbClr val="424456"/>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500"/>
                            </p:stCondLst>
                            <p:childTnLst>
                              <p:par>
                                <p:cTn id="13" presetID="1" presetClass="emph" presetSubtype="2" fill="hold" nodeType="afterEffect">
                                  <p:stCondLst>
                                    <p:cond delay="0"/>
                                  </p:stCondLst>
                                  <p:childTnLst>
                                    <p:animClr clrSpc="rgb" dir="cw">
                                      <p:cBhvr>
                                        <p:cTn id="14" dur="500" fill="hold"/>
                                        <p:tgtEl>
                                          <p:spTgt spid="13"/>
                                        </p:tgtEl>
                                        <p:attrNameLst>
                                          <p:attrName>fillcolor</p:attrName>
                                        </p:attrNameLst>
                                      </p:cBhvr>
                                      <p:to>
                                        <a:srgbClr val="424456"/>
                                      </p:to>
                                    </p:animClr>
                                    <p:set>
                                      <p:cBhvr>
                                        <p:cTn id="15" dur="500" fill="hold"/>
                                        <p:tgtEl>
                                          <p:spTgt spid="13"/>
                                        </p:tgtEl>
                                        <p:attrNameLst>
                                          <p:attrName>fill.type</p:attrName>
                                        </p:attrNameLst>
                                      </p:cBhvr>
                                      <p:to>
                                        <p:strVal val="solid"/>
                                      </p:to>
                                    </p:set>
                                    <p:set>
                                      <p:cBhvr>
                                        <p:cTn id="16" dur="500" fill="hold"/>
                                        <p:tgtEl>
                                          <p:spTgt spid="13"/>
                                        </p:tgtEl>
                                        <p:attrNameLst>
                                          <p:attrName>fill.on</p:attrName>
                                        </p:attrNameLst>
                                      </p:cBhvr>
                                      <p:to>
                                        <p:strVal val="true"/>
                                      </p:to>
                                    </p:se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 presetClass="emph" presetSubtype="2" fill="hold" nodeType="afterEffect">
                                  <p:stCondLst>
                                    <p:cond delay="0"/>
                                  </p:stCondLst>
                                  <p:childTnLst>
                                    <p:animClr clrSpc="rgb" dir="cw">
                                      <p:cBhvr>
                                        <p:cTn id="22" dur="500" fill="hold"/>
                                        <p:tgtEl>
                                          <p:spTgt spid="10"/>
                                        </p:tgtEl>
                                        <p:attrNameLst>
                                          <p:attrName>fillcolor</p:attrName>
                                        </p:attrNameLst>
                                      </p:cBhvr>
                                      <p:to>
                                        <a:srgbClr val="424456"/>
                                      </p:to>
                                    </p:animClr>
                                    <p:set>
                                      <p:cBhvr>
                                        <p:cTn id="23" dur="500" fill="hold"/>
                                        <p:tgtEl>
                                          <p:spTgt spid="10"/>
                                        </p:tgtEl>
                                        <p:attrNameLst>
                                          <p:attrName>fill.type</p:attrName>
                                        </p:attrNameLst>
                                      </p:cBhvr>
                                      <p:to>
                                        <p:strVal val="solid"/>
                                      </p:to>
                                    </p:set>
                                    <p:set>
                                      <p:cBhvr>
                                        <p:cTn id="24" dur="500" fill="hold"/>
                                        <p:tgtEl>
                                          <p:spTgt spid="10"/>
                                        </p:tgtEl>
                                        <p:attrNameLst>
                                          <p:attrName>fill.on</p:attrName>
                                        </p:attrNameLst>
                                      </p:cBhvr>
                                      <p:to>
                                        <p:strVal val="true"/>
                                      </p:to>
                                    </p:se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1500"/>
                            </p:stCondLst>
                            <p:childTnLst>
                              <p:par>
                                <p:cTn id="29" presetID="1" presetClass="emph" presetSubtype="2" fill="hold" nodeType="afterEffect">
                                  <p:stCondLst>
                                    <p:cond delay="0"/>
                                  </p:stCondLst>
                                  <p:childTnLst>
                                    <p:animClr clrSpc="rgb" dir="cw">
                                      <p:cBhvr>
                                        <p:cTn id="30" dur="500" fill="hold"/>
                                        <p:tgtEl>
                                          <p:spTgt spid="9"/>
                                        </p:tgtEl>
                                        <p:attrNameLst>
                                          <p:attrName>fillcolor</p:attrName>
                                        </p:attrNameLst>
                                      </p:cBhvr>
                                      <p:to>
                                        <a:srgbClr val="424456"/>
                                      </p:to>
                                    </p:animClr>
                                    <p:set>
                                      <p:cBhvr>
                                        <p:cTn id="31" dur="500" fill="hold"/>
                                        <p:tgtEl>
                                          <p:spTgt spid="9"/>
                                        </p:tgtEl>
                                        <p:attrNameLst>
                                          <p:attrName>fill.type</p:attrName>
                                        </p:attrNameLst>
                                      </p:cBhvr>
                                      <p:to>
                                        <p:strVal val="solid"/>
                                      </p:to>
                                    </p:set>
                                    <p:set>
                                      <p:cBhvr>
                                        <p:cTn id="32" dur="500" fill="hold"/>
                                        <p:tgtEl>
                                          <p:spTgt spid="9"/>
                                        </p:tgtEl>
                                        <p:attrNameLst>
                                          <p:attrName>fill.on</p:attrName>
                                        </p:attrNameLst>
                                      </p:cBhvr>
                                      <p:to>
                                        <p:strVal val="true"/>
                                      </p:to>
                                    </p:se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2000"/>
                            </p:stCondLst>
                            <p:childTnLst>
                              <p:par>
                                <p:cTn id="37" presetID="1" presetClass="emph" presetSubtype="2" fill="hold" nodeType="afterEffect">
                                  <p:stCondLst>
                                    <p:cond delay="0"/>
                                  </p:stCondLst>
                                  <p:childTnLst>
                                    <p:animClr clrSpc="rgb" dir="cw">
                                      <p:cBhvr>
                                        <p:cTn id="38" dur="500" fill="hold"/>
                                        <p:tgtEl>
                                          <p:spTgt spid="12"/>
                                        </p:tgtEl>
                                        <p:attrNameLst>
                                          <p:attrName>fillcolor</p:attrName>
                                        </p:attrNameLst>
                                      </p:cBhvr>
                                      <p:to>
                                        <a:srgbClr val="424456"/>
                                      </p:to>
                                    </p:animClr>
                                    <p:set>
                                      <p:cBhvr>
                                        <p:cTn id="39" dur="500" fill="hold"/>
                                        <p:tgtEl>
                                          <p:spTgt spid="12"/>
                                        </p:tgtEl>
                                        <p:attrNameLst>
                                          <p:attrName>fill.type</p:attrName>
                                        </p:attrNameLst>
                                      </p:cBhvr>
                                      <p:to>
                                        <p:strVal val="solid"/>
                                      </p:to>
                                    </p:set>
                                    <p:set>
                                      <p:cBhvr>
                                        <p:cTn id="40" dur="500" fill="hold"/>
                                        <p:tgtEl>
                                          <p:spTgt spid="12"/>
                                        </p:tgtEl>
                                        <p:attrNameLst>
                                          <p:attrName>fill.on</p:attrName>
                                        </p:attrNameLst>
                                      </p:cBhvr>
                                      <p:to>
                                        <p:strVal val="true"/>
                                      </p:to>
                                    </p:se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2500"/>
                            </p:stCondLst>
                            <p:childTnLst>
                              <p:par>
                                <p:cTn id="45" presetID="1" presetClass="emph" presetSubtype="2" fill="hold" nodeType="afterEffect">
                                  <p:stCondLst>
                                    <p:cond delay="0"/>
                                  </p:stCondLst>
                                  <p:childTnLst>
                                    <p:animClr clrSpc="rgb" dir="cw">
                                      <p:cBhvr>
                                        <p:cTn id="46" dur="500" fill="hold"/>
                                        <p:tgtEl>
                                          <p:spTgt spid="16"/>
                                        </p:tgtEl>
                                        <p:attrNameLst>
                                          <p:attrName>fillcolor</p:attrName>
                                        </p:attrNameLst>
                                      </p:cBhvr>
                                      <p:to>
                                        <a:srgbClr val="424456"/>
                                      </p:to>
                                    </p:animClr>
                                    <p:set>
                                      <p:cBhvr>
                                        <p:cTn id="47" dur="500" fill="hold"/>
                                        <p:tgtEl>
                                          <p:spTgt spid="16"/>
                                        </p:tgtEl>
                                        <p:attrNameLst>
                                          <p:attrName>fill.type</p:attrName>
                                        </p:attrNameLst>
                                      </p:cBhvr>
                                      <p:to>
                                        <p:strVal val="solid"/>
                                      </p:to>
                                    </p:set>
                                    <p:set>
                                      <p:cBhvr>
                                        <p:cTn id="48" dur="500" fill="hold"/>
                                        <p:tgtEl>
                                          <p:spTgt spid="16"/>
                                        </p:tgtEl>
                                        <p:attrNameLst>
                                          <p:attrName>fill.on</p:attrName>
                                        </p:attrNameLst>
                                      </p:cBhvr>
                                      <p:to>
                                        <p:strVal val="true"/>
                                      </p:to>
                                    </p:se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19</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48" name="TextBox 47">
            <a:extLst>
              <a:ext uri="{FF2B5EF4-FFF2-40B4-BE49-F238E27FC236}">
                <a16:creationId xmlns:a16="http://schemas.microsoft.com/office/drawing/2014/main" id="{70DC66D0-B645-8045-65C5-BBC3635756AC}"/>
              </a:ext>
            </a:extLst>
          </p:cNvPr>
          <p:cNvSpPr txBox="1"/>
          <p:nvPr/>
        </p:nvSpPr>
        <p:spPr>
          <a:xfrm>
            <a:off x="3931418" y="365198"/>
            <a:ext cx="609432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a:t>
            </a:r>
            <a:r>
              <a:rPr lang="en-US" sz="3200" b="1" dirty="0">
                <a:solidFill>
                  <a:srgbClr val="203449"/>
                </a:solidFill>
                <a:latin typeface="Times New Roman" panose="02020603050405020304" pitchFamily="18" charset="0"/>
                <a:cs typeface="Times New Roman" panose="02020603050405020304" pitchFamily="18" charset="0"/>
              </a:rPr>
              <a:t>RALAD</a:t>
            </a:r>
          </a:p>
        </p:txBody>
      </p:sp>
      <p:sp>
        <p:nvSpPr>
          <p:cNvPr id="49" name="TextBox 48">
            <a:extLst>
              <a:ext uri="{FF2B5EF4-FFF2-40B4-BE49-F238E27FC236}">
                <a16:creationId xmlns:a16="http://schemas.microsoft.com/office/drawing/2014/main" id="{DC0D4D5A-C1C7-AF2A-A57E-606C29C3583A}"/>
              </a:ext>
            </a:extLst>
          </p:cNvPr>
          <p:cNvSpPr txBox="1"/>
          <p:nvPr/>
        </p:nvSpPr>
        <p:spPr>
          <a:xfrm>
            <a:off x="4976953" y="3281524"/>
            <a:ext cx="4924338" cy="1384995"/>
          </a:xfrm>
          <a:prstGeom prst="rect">
            <a:avLst/>
          </a:prstGeom>
          <a:noFill/>
        </p:spPr>
        <p:txBody>
          <a:bodyPr wrap="square">
            <a:spAutoFit/>
          </a:bodyPr>
          <a:lstStyle/>
          <a:p>
            <a:pPr algn="ctr" rtl="1"/>
            <a:r>
              <a:rPr lang="fa-IR" sz="2800" b="1" dirty="0">
                <a:solidFill>
                  <a:schemeClr val="bg1"/>
                </a:solidFill>
                <a:cs typeface="B Nazanin" panose="00000400000000000000" pitchFamily="2" charset="-78"/>
              </a:rPr>
              <a:t>تلاش می کند تا نگاشت های تولیدی توسط کدگذار به سمت زیرفضا نهان داده های هنجار متمایل شود</a:t>
            </a:r>
            <a:endParaRPr lang="en-US" sz="2800" b="1" dirty="0">
              <a:solidFill>
                <a:schemeClr val="bg1"/>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2FB9C08-3F39-67FB-C305-5B3F399C504E}"/>
                  </a:ext>
                </a:extLst>
              </p:cNvPr>
              <p:cNvSpPr txBox="1"/>
              <p:nvPr/>
            </p:nvSpPr>
            <p:spPr>
              <a:xfrm>
                <a:off x="220315" y="1429063"/>
                <a:ext cx="9513276" cy="12375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𝒎𝒊𝒏</m:t>
                          </m:r>
                        </m:e>
                        <m:sub>
                          <m:r>
                            <a:rPr lang="en-US" sz="2800" b="1" i="1">
                              <a:solidFill>
                                <a:schemeClr val="bg1"/>
                              </a:solidFill>
                              <a:latin typeface="Cambria Math" panose="02040503050406030204" pitchFamily="18" charset="0"/>
                            </a:rPr>
                            <m:t>𝑮</m:t>
                          </m:r>
                          <m:r>
                            <a:rPr lang="en-US" sz="2800" b="1" i="0">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𝑬</m:t>
                          </m:r>
                        </m:sub>
                      </m:sSub>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𝒎𝒂𝒙</m:t>
                          </m:r>
                        </m:e>
                        <m:sub>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𝒙𝒛</m:t>
                              </m:r>
                            </m:sub>
                          </m:sSub>
                          <m:r>
                            <a:rPr lang="en-US" sz="2800" b="1" i="0">
                              <a:solidFill>
                                <a:schemeClr val="bg1"/>
                              </a:solidFill>
                              <a:latin typeface="Cambria Math" panose="02040503050406030204" pitchFamily="18" charset="0"/>
                            </a:rPr>
                            <m:t> , </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𝒙𝒙</m:t>
                              </m:r>
                            </m:sub>
                          </m:sSub>
                          <m:r>
                            <a:rPr lang="en-US" sz="2800" b="1" i="0">
                              <a:solidFill>
                                <a:schemeClr val="bg1"/>
                              </a:solidFill>
                              <a:latin typeface="Cambria Math" panose="02040503050406030204" pitchFamily="18" charset="0"/>
                            </a:rPr>
                            <m:t> , </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𝒛𝒛</m:t>
                              </m:r>
                              <m:r>
                                <a:rPr lang="en-US" sz="2800" b="1" i="0">
                                  <a:solidFill>
                                    <a:schemeClr val="bg1"/>
                                  </a:solidFill>
                                  <a:latin typeface="Cambria Math" panose="02040503050406030204" pitchFamily="18" charset="0"/>
                                </a:rPr>
                                <m:t> </m:t>
                              </m:r>
                            </m:sub>
                          </m:sSub>
                        </m:sub>
                      </m:sSub>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𝑽</m:t>
                          </m:r>
                        </m:e>
                        <m:sub>
                          <m:r>
                            <a:rPr lang="en-US" sz="2800" b="1" i="1">
                              <a:solidFill>
                                <a:schemeClr val="bg1"/>
                              </a:solidFill>
                              <a:latin typeface="Cambria Math" panose="02040503050406030204" pitchFamily="18" charset="0"/>
                            </a:rPr>
                            <m:t>𝑹𝑨𝑳𝑨𝑫</m:t>
                          </m:r>
                        </m:sub>
                      </m:sSub>
                      <m:d>
                        <m:dPr>
                          <m:ctrlPr>
                            <a:rPr lang="en-US" sz="2800" b="1" i="1">
                              <a:solidFill>
                                <a:schemeClr val="bg1"/>
                              </a:solidFill>
                              <a:latin typeface="Cambria Math" panose="02040503050406030204" pitchFamily="18" charset="0"/>
                            </a:rPr>
                          </m:ctrlPr>
                        </m:dPr>
                        <m:e>
                          <m:r>
                            <a:rPr lang="en-US" sz="2800" b="1" i="0">
                              <a:solidFill>
                                <a:schemeClr val="bg1"/>
                              </a:solidFill>
                              <a:latin typeface="Cambria Math" panose="02040503050406030204" pitchFamily="18" charset="0"/>
                            </a:rPr>
                            <m:t> </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𝒙𝒛</m:t>
                              </m:r>
                            </m:sub>
                          </m:sSub>
                          <m:r>
                            <a:rPr lang="en-US" sz="2800" b="1" i="0">
                              <a:solidFill>
                                <a:schemeClr val="bg1"/>
                              </a:solidFill>
                              <a:latin typeface="Cambria Math" panose="02040503050406030204" pitchFamily="18" charset="0"/>
                            </a:rPr>
                            <m:t> , </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𝒙𝒙</m:t>
                              </m:r>
                            </m:sub>
                          </m:sSub>
                          <m:r>
                            <a:rPr lang="en-US" sz="2800" b="1" i="0">
                              <a:solidFill>
                                <a:schemeClr val="bg1"/>
                              </a:solidFill>
                              <a:latin typeface="Cambria Math" panose="02040503050406030204" pitchFamily="18" charset="0"/>
                            </a:rPr>
                            <m:t> , </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𝒛𝒛</m:t>
                              </m:r>
                              <m:r>
                                <a:rPr lang="en-US" sz="2800" b="1" i="0">
                                  <a:solidFill>
                                    <a:schemeClr val="bg1"/>
                                  </a:solidFill>
                                  <a:latin typeface="Cambria Math" panose="02040503050406030204" pitchFamily="18" charset="0"/>
                                </a:rPr>
                                <m:t> ,</m:t>
                              </m:r>
                            </m:sub>
                          </m:sSub>
                          <m:r>
                            <a:rPr lang="en-US" sz="2800" b="1" i="0">
                              <a:solidFill>
                                <a:schemeClr val="bg1"/>
                              </a:solidFill>
                              <a:latin typeface="Cambria Math" panose="02040503050406030204" pitchFamily="18" charset="0"/>
                            </a:rPr>
                            <m:t> </m:t>
                          </m:r>
                          <m:r>
                            <a:rPr lang="en-US" sz="2800" b="1" i="1">
                              <a:solidFill>
                                <a:schemeClr val="bg1"/>
                              </a:solidFill>
                              <a:latin typeface="Cambria Math" panose="02040503050406030204" pitchFamily="18" charset="0"/>
                            </a:rPr>
                            <m:t>𝑬</m:t>
                          </m:r>
                          <m:r>
                            <a:rPr lang="en-US" sz="2800" b="1" i="0">
                              <a:solidFill>
                                <a:schemeClr val="bg1"/>
                              </a:solidFill>
                              <a:latin typeface="Cambria Math" panose="02040503050406030204" pitchFamily="18" charset="0"/>
                            </a:rPr>
                            <m:t> , </m:t>
                          </m:r>
                          <m:r>
                            <a:rPr lang="en-US" sz="2800" b="1" i="1">
                              <a:solidFill>
                                <a:schemeClr val="bg1"/>
                              </a:solidFill>
                              <a:latin typeface="Cambria Math" panose="02040503050406030204" pitchFamily="18" charset="0"/>
                            </a:rPr>
                            <m:t>𝑮</m:t>
                          </m:r>
                        </m:e>
                      </m:d>
                      <m:r>
                        <a:rPr lang="en-US" sz="2800" b="1" i="0">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𝑽</m:t>
                          </m:r>
                        </m:e>
                        <m:sub>
                          <m:r>
                            <a:rPr lang="en-US" sz="2800" b="1" i="1">
                              <a:solidFill>
                                <a:schemeClr val="bg1"/>
                              </a:solidFill>
                              <a:latin typeface="Cambria Math" panose="02040503050406030204" pitchFamily="18" charset="0"/>
                            </a:rPr>
                            <m:t>𝑨𝑳𝑨𝑫</m:t>
                          </m:r>
                        </m:sub>
                      </m:sSub>
                      <m:r>
                        <a:rPr lang="en-US" sz="2800" b="1" i="0">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0">
                              <a:solidFill>
                                <a:schemeClr val="bg1"/>
                              </a:solidFill>
                              <a:latin typeface="Cambria Math" panose="02040503050406030204" pitchFamily="18" charset="0"/>
                            </a:rPr>
                            <m:t>𝔼</m:t>
                          </m:r>
                        </m:e>
                        <m:sub>
                          <m:r>
                            <a:rPr lang="en-US" sz="2800" b="1" i="1">
                              <a:solidFill>
                                <a:schemeClr val="bg1"/>
                              </a:solidFill>
                              <a:latin typeface="Cambria Math" panose="02040503050406030204" pitchFamily="18" charset="0"/>
                            </a:rPr>
                            <m:t>𝒙</m:t>
                          </m:r>
                          <m:r>
                            <a:rPr lang="en-US" sz="2800" b="1" i="0">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𝝈</m:t>
                          </m:r>
                          <m:d>
                            <m:dPr>
                              <m:ctrlPr>
                                <a:rPr lang="en-US" sz="2800" b="1" i="1">
                                  <a:solidFill>
                                    <a:schemeClr val="bg1"/>
                                  </a:solidFill>
                                  <a:latin typeface="Cambria Math" panose="02040503050406030204" pitchFamily="18" charset="0"/>
                                </a:rPr>
                              </m:ctrlPr>
                            </m:dPr>
                            <m:e>
                              <m:r>
                                <a:rPr lang="en-US" sz="2800" b="1" i="1">
                                  <a:solidFill>
                                    <a:schemeClr val="bg1"/>
                                  </a:solidFill>
                                  <a:latin typeface="Cambria Math" panose="02040503050406030204" pitchFamily="18" charset="0"/>
                                </a:rPr>
                                <m:t>𝒙</m:t>
                              </m:r>
                            </m:e>
                          </m:d>
                        </m:sub>
                      </m:sSub>
                      <m:d>
                        <m:dPr>
                          <m:begChr m:val="["/>
                          <m:endChr m:val="]"/>
                          <m:ctrlPr>
                            <a:rPr lang="en-US" sz="2800" b="1" i="1">
                              <a:solidFill>
                                <a:schemeClr val="bg1"/>
                              </a:solidFill>
                              <a:latin typeface="Cambria Math" panose="02040503050406030204" pitchFamily="18" charset="0"/>
                            </a:rPr>
                          </m:ctrlPr>
                        </m:dPr>
                        <m:e>
                          <m:func>
                            <m:funcPr>
                              <m:ctrlPr>
                                <a:rPr lang="en-US" sz="2800" b="1" i="1">
                                  <a:solidFill>
                                    <a:schemeClr val="bg1"/>
                                  </a:solidFill>
                                  <a:latin typeface="Cambria Math" panose="02040503050406030204" pitchFamily="18" charset="0"/>
                                </a:rPr>
                              </m:ctrlPr>
                            </m:funcPr>
                            <m:fName>
                              <m:r>
                                <a:rPr lang="en-US" sz="2800" b="1" i="0">
                                  <a:solidFill>
                                    <a:schemeClr val="bg1"/>
                                  </a:solidFill>
                                  <a:latin typeface="Cambria Math" panose="02040503050406030204" pitchFamily="18" charset="0"/>
                                </a:rPr>
                                <m:t>𝐥𝐨𝐠</m:t>
                              </m:r>
                            </m:fName>
                            <m:e>
                              <m:d>
                                <m:dPr>
                                  <m:ctrlPr>
                                    <a:rPr lang="en-US" sz="2800" b="1" i="1">
                                      <a:solidFill>
                                        <a:schemeClr val="bg1"/>
                                      </a:solidFill>
                                      <a:latin typeface="Cambria Math" panose="02040503050406030204" pitchFamily="18" charset="0"/>
                                    </a:rPr>
                                  </m:ctrlPr>
                                </m:dPr>
                                <m:e>
                                  <m:r>
                                    <a:rPr lang="en-US" sz="2800" b="1" i="0">
                                      <a:solidFill>
                                        <a:schemeClr val="bg1"/>
                                      </a:solidFill>
                                      <a:latin typeface="Cambria Math" panose="02040503050406030204" pitchFamily="18" charset="0"/>
                                    </a:rPr>
                                    <m:t>𝟏</m:t>
                                  </m:r>
                                  <m:r>
                                    <a:rPr lang="en-US" sz="2800" b="1" i="0">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𝒙𝒛</m:t>
                                      </m:r>
                                    </m:sub>
                                  </m:sSub>
                                  <m:d>
                                    <m:dPr>
                                      <m:ctrlPr>
                                        <a:rPr lang="en-US" sz="2800" b="1" i="1">
                                          <a:solidFill>
                                            <a:schemeClr val="bg1"/>
                                          </a:solidFill>
                                          <a:latin typeface="Cambria Math" panose="02040503050406030204" pitchFamily="18" charset="0"/>
                                        </a:rPr>
                                      </m:ctrlPr>
                                    </m:dPr>
                                    <m:e>
                                      <m:r>
                                        <a:rPr lang="en-US" sz="2800" b="1" i="1">
                                          <a:solidFill>
                                            <a:schemeClr val="bg1"/>
                                          </a:solidFill>
                                          <a:latin typeface="Cambria Math" panose="02040503050406030204" pitchFamily="18" charset="0"/>
                                        </a:rPr>
                                        <m:t>𝒙</m:t>
                                      </m:r>
                                      <m:r>
                                        <a:rPr lang="en-US" sz="2800" b="1" i="0">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𝑬</m:t>
                                      </m:r>
                                      <m:d>
                                        <m:dPr>
                                          <m:ctrlPr>
                                            <a:rPr lang="en-US" sz="2800" b="1" i="1">
                                              <a:solidFill>
                                                <a:schemeClr val="bg1"/>
                                              </a:solidFill>
                                              <a:latin typeface="Cambria Math" panose="02040503050406030204" pitchFamily="18" charset="0"/>
                                            </a:rPr>
                                          </m:ctrlPr>
                                        </m:dPr>
                                        <m:e>
                                          <m:r>
                                            <a:rPr lang="en-US" sz="2800" b="1" i="1">
                                              <a:solidFill>
                                                <a:schemeClr val="bg1"/>
                                              </a:solidFill>
                                              <a:latin typeface="Cambria Math" panose="02040503050406030204" pitchFamily="18" charset="0"/>
                                            </a:rPr>
                                            <m:t>𝒙</m:t>
                                          </m:r>
                                        </m:e>
                                      </m:d>
                                    </m:e>
                                  </m:d>
                                </m:e>
                              </m:d>
                            </m:e>
                          </m:func>
                        </m:e>
                      </m:d>
                    </m:oMath>
                  </m:oMathPara>
                </a14:m>
                <a:endParaRPr lang="en-US" sz="2800" b="1" dirty="0">
                  <a:solidFill>
                    <a:schemeClr val="bg1"/>
                  </a:solidFill>
                </a:endParaRPr>
              </a:p>
            </p:txBody>
          </p:sp>
        </mc:Choice>
        <mc:Fallback xmlns="">
          <p:sp>
            <p:nvSpPr>
              <p:cNvPr id="22" name="TextBox 21">
                <a:extLst>
                  <a:ext uri="{FF2B5EF4-FFF2-40B4-BE49-F238E27FC236}">
                    <a16:creationId xmlns:a16="http://schemas.microsoft.com/office/drawing/2014/main" id="{12FB9C08-3F39-67FB-C305-5B3F399C504E}"/>
                  </a:ext>
                </a:extLst>
              </p:cNvPr>
              <p:cNvSpPr txBox="1">
                <a:spLocks noRot="1" noChangeAspect="1" noMove="1" noResize="1" noEditPoints="1" noAdjustHandles="1" noChangeArrowheads="1" noChangeShapeType="1" noTextEdit="1"/>
              </p:cNvSpPr>
              <p:nvPr/>
            </p:nvSpPr>
            <p:spPr>
              <a:xfrm>
                <a:off x="220315" y="1429063"/>
                <a:ext cx="9513276" cy="1237583"/>
              </a:xfrm>
              <a:prstGeom prst="rect">
                <a:avLst/>
              </a:prstGeom>
              <a:blipFill>
                <a:blip r:embed="rId3"/>
                <a:stretch>
                  <a:fillRect/>
                </a:stretch>
              </a:blipFill>
            </p:spPr>
            <p:txBody>
              <a:bodyPr/>
              <a:lstStyle/>
              <a:p>
                <a:r>
                  <a:rPr lang="en-US">
                    <a:noFill/>
                  </a:rPr>
                  <a:t> </a:t>
                </a:r>
              </a:p>
            </p:txBody>
          </p:sp>
        </mc:Fallback>
      </mc:AlternateContent>
      <p:sp>
        <p:nvSpPr>
          <p:cNvPr id="5" name="Arrow: Curved Left 4">
            <a:extLst>
              <a:ext uri="{FF2B5EF4-FFF2-40B4-BE49-F238E27FC236}">
                <a16:creationId xmlns:a16="http://schemas.microsoft.com/office/drawing/2014/main" id="{1CA07078-E3CD-0F3F-714B-38197A8FE9EB}"/>
              </a:ext>
            </a:extLst>
          </p:cNvPr>
          <p:cNvSpPr/>
          <p:nvPr/>
        </p:nvSpPr>
        <p:spPr>
          <a:xfrm rot="19025696">
            <a:off x="8343253" y="1964349"/>
            <a:ext cx="550166" cy="12718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Arrow: Curved Left 24">
            <a:extLst>
              <a:ext uri="{FF2B5EF4-FFF2-40B4-BE49-F238E27FC236}">
                <a16:creationId xmlns:a16="http://schemas.microsoft.com/office/drawing/2014/main" id="{755C68F2-30AD-C335-E3C3-7B189EAA3366}"/>
              </a:ext>
            </a:extLst>
          </p:cNvPr>
          <p:cNvSpPr/>
          <p:nvPr/>
        </p:nvSpPr>
        <p:spPr>
          <a:xfrm rot="5077958">
            <a:off x="5513494" y="3490636"/>
            <a:ext cx="711478" cy="367735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a:extLst>
              <a:ext uri="{FF2B5EF4-FFF2-40B4-BE49-F238E27FC236}">
                <a16:creationId xmlns:a16="http://schemas.microsoft.com/office/drawing/2014/main" id="{F5CC14AF-2B50-C8A0-4594-E3D662DAFA59}"/>
              </a:ext>
            </a:extLst>
          </p:cNvPr>
          <p:cNvSpPr txBox="1"/>
          <p:nvPr/>
        </p:nvSpPr>
        <p:spPr>
          <a:xfrm>
            <a:off x="844061" y="3839291"/>
            <a:ext cx="3693072" cy="2308324"/>
          </a:xfrm>
          <a:prstGeom prst="rect">
            <a:avLst/>
          </a:prstGeom>
          <a:noFill/>
        </p:spPr>
        <p:txBody>
          <a:bodyPr wrap="square">
            <a:spAutoFit/>
          </a:bodyPr>
          <a:lstStyle/>
          <a:p>
            <a:pPr algn="ctr" rtl="1"/>
            <a:r>
              <a:rPr lang="fa-IR" sz="3600" b="1" dirty="0">
                <a:solidFill>
                  <a:schemeClr val="bg1"/>
                </a:solidFill>
                <a:cs typeface="B Nazanin" panose="00000400000000000000" pitchFamily="2" charset="-78"/>
              </a:rPr>
              <a:t>ایجاد </a:t>
            </a:r>
            <a:r>
              <a:rPr lang="fa-IR" sz="3600" b="1" dirty="0" smtClean="0">
                <a:solidFill>
                  <a:schemeClr val="bg1"/>
                </a:solidFill>
                <a:cs typeface="B Nazanin" panose="00000400000000000000" pitchFamily="2" charset="-78"/>
              </a:rPr>
              <a:t>تضمین برای اختلاف </a:t>
            </a:r>
            <a:r>
              <a:rPr lang="fa-IR" sz="3600" b="1" dirty="0">
                <a:solidFill>
                  <a:schemeClr val="bg1"/>
                </a:solidFill>
                <a:cs typeface="B Nazanin" panose="00000400000000000000" pitchFamily="2" charset="-78"/>
              </a:rPr>
              <a:t>بیشتر بین ورودی ناهنجار و بازسازی آن!</a:t>
            </a:r>
            <a:endParaRPr lang="en-US" sz="36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3869444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20</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0" name="TextBox 19">
            <a:extLst>
              <a:ext uri="{FF2B5EF4-FFF2-40B4-BE49-F238E27FC236}">
                <a16:creationId xmlns:a16="http://schemas.microsoft.com/office/drawing/2014/main" id="{E181E081-E14C-6326-0F36-4807E1C2DB0B}"/>
              </a:ext>
            </a:extLst>
          </p:cNvPr>
          <p:cNvSpPr txBox="1"/>
          <p:nvPr/>
        </p:nvSpPr>
        <p:spPr>
          <a:xfrm>
            <a:off x="4823208" y="365198"/>
            <a:ext cx="5202533"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نهایی پیشنهادی </a:t>
            </a:r>
            <a:r>
              <a:rPr lang="en-US" sz="3200" b="1" dirty="0">
                <a:solidFill>
                  <a:srgbClr val="203449"/>
                </a:solidFill>
                <a:latin typeface="Times New Roman" panose="02020603050405020304" pitchFamily="18" charset="0"/>
                <a:cs typeface="Times New Roman" panose="02020603050405020304" pitchFamily="18" charset="0"/>
              </a:rPr>
              <a:t>RCALAD</a:t>
            </a:r>
          </a:p>
        </p:txBody>
      </p:sp>
      <p:pic>
        <p:nvPicPr>
          <p:cNvPr id="21" name="Picture 20">
            <a:extLst>
              <a:ext uri="{FF2B5EF4-FFF2-40B4-BE49-F238E27FC236}">
                <a16:creationId xmlns:a16="http://schemas.microsoft.com/office/drawing/2014/main" id="{59E0F1CB-89D6-E700-7FF7-134E509AB65F}"/>
              </a:ext>
            </a:extLst>
          </p:cNvPr>
          <p:cNvPicPr>
            <a:picLocks noChangeAspect="1"/>
          </p:cNvPicPr>
          <p:nvPr/>
        </p:nvPicPr>
        <p:blipFill>
          <a:blip r:embed="rId3"/>
          <a:stretch>
            <a:fillRect/>
          </a:stretch>
        </p:blipFill>
        <p:spPr>
          <a:xfrm>
            <a:off x="1230033" y="448292"/>
            <a:ext cx="3919101" cy="2543177"/>
          </a:xfrm>
          <a:prstGeom prst="rect">
            <a:avLst/>
          </a:prstGeom>
        </p:spPr>
      </p:pic>
      <p:pic>
        <p:nvPicPr>
          <p:cNvPr id="22" name="Picture 21">
            <a:extLst>
              <a:ext uri="{FF2B5EF4-FFF2-40B4-BE49-F238E27FC236}">
                <a16:creationId xmlns:a16="http://schemas.microsoft.com/office/drawing/2014/main" id="{8E5342AC-3819-9D60-7D04-9C8B8574F3BE}"/>
              </a:ext>
            </a:extLst>
          </p:cNvPr>
          <p:cNvPicPr>
            <a:picLocks noChangeAspect="1"/>
          </p:cNvPicPr>
          <p:nvPr/>
        </p:nvPicPr>
        <p:blipFill>
          <a:blip r:embed="rId4"/>
          <a:stretch>
            <a:fillRect/>
          </a:stretch>
        </p:blipFill>
        <p:spPr>
          <a:xfrm>
            <a:off x="1477107" y="3368964"/>
            <a:ext cx="3565630" cy="2856579"/>
          </a:xfrm>
          <a:prstGeom prst="rect">
            <a:avLst/>
          </a:prstGeom>
        </p:spPr>
      </p:pic>
      <p:sp>
        <p:nvSpPr>
          <p:cNvPr id="4" name="Plus Sign 3">
            <a:extLst>
              <a:ext uri="{FF2B5EF4-FFF2-40B4-BE49-F238E27FC236}">
                <a16:creationId xmlns:a16="http://schemas.microsoft.com/office/drawing/2014/main" id="{AE2C6888-DF84-4B11-050E-A22A9185B301}"/>
              </a:ext>
            </a:extLst>
          </p:cNvPr>
          <p:cNvSpPr/>
          <p:nvPr/>
        </p:nvSpPr>
        <p:spPr>
          <a:xfrm>
            <a:off x="276108" y="2529514"/>
            <a:ext cx="1356526" cy="1303662"/>
          </a:xfrm>
          <a:prstGeom prst="mathPlus">
            <a:avLst>
              <a:gd name="adj1" fmla="val 1795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Arrow: Right 4">
            <a:extLst>
              <a:ext uri="{FF2B5EF4-FFF2-40B4-BE49-F238E27FC236}">
                <a16:creationId xmlns:a16="http://schemas.microsoft.com/office/drawing/2014/main" id="{13325A2E-BCB3-D265-A71E-EFB3C942F9A5}"/>
              </a:ext>
            </a:extLst>
          </p:cNvPr>
          <p:cNvSpPr/>
          <p:nvPr/>
        </p:nvSpPr>
        <p:spPr>
          <a:xfrm>
            <a:off x="4636026" y="2847161"/>
            <a:ext cx="1039357" cy="742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AA046219-55A3-8809-9BE0-CCCE8D7342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2082" y="1497205"/>
            <a:ext cx="4928978" cy="3707404"/>
          </a:xfrm>
          <a:prstGeom prst="rect">
            <a:avLst/>
          </a:prstGeom>
        </p:spPr>
      </p:pic>
    </p:spTree>
    <p:extLst>
      <p:ext uri="{BB962C8B-B14F-4D97-AF65-F5344CB8AC3E}">
        <p14:creationId xmlns:p14="http://schemas.microsoft.com/office/powerpoint/2010/main" val="1016816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21</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algn="ctr" defTabSz="1022350">
                  <a:lnSpc>
                    <a:spcPct val="90000"/>
                  </a:lnSpc>
                  <a:spcBef>
                    <a:spcPct val="0"/>
                  </a:spcBef>
                  <a:spcAft>
                    <a:spcPct val="35000"/>
                  </a:spcAft>
                </a:pPr>
                <a:endParaRPr lang="fa-IR" sz="1600" kern="1200" dirty="0">
                  <a:cs typeface="B Nazanin" panose="00000400000000000000" pitchFamily="2" charset="-78"/>
                </a:endParaRPr>
              </a:p>
              <a:p>
                <a:pPr algn="ctr" defTabSz="1022350">
                  <a:lnSpc>
                    <a:spcPct val="90000"/>
                  </a:lnSpc>
                  <a:spcBef>
                    <a:spcPct val="0"/>
                  </a:spcBef>
                  <a:spcAft>
                    <a:spcPct val="35000"/>
                  </a:spcAft>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a:p>
                <a:pPr marL="0" lvl="0" indent="0" algn="ctr" defTabSz="1022350">
                  <a:lnSpc>
                    <a:spcPct val="90000"/>
                  </a:lnSpc>
                  <a:spcBef>
                    <a:spcPct val="0"/>
                  </a:spcBef>
                  <a:spcAft>
                    <a:spcPct val="35000"/>
                  </a:spcAft>
                  <a:buNone/>
                </a:pPr>
                <a:endParaRPr lang="en-US"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0" name="TextBox 19">
            <a:extLst>
              <a:ext uri="{FF2B5EF4-FFF2-40B4-BE49-F238E27FC236}">
                <a16:creationId xmlns:a16="http://schemas.microsoft.com/office/drawing/2014/main" id="{E181E081-E14C-6326-0F36-4807E1C2DB0B}"/>
              </a:ext>
            </a:extLst>
          </p:cNvPr>
          <p:cNvSpPr txBox="1"/>
          <p:nvPr/>
        </p:nvSpPr>
        <p:spPr>
          <a:xfrm>
            <a:off x="4823208" y="365198"/>
            <a:ext cx="5202533"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a:t>
            </a:r>
            <a:r>
              <a:rPr lang="en-US" sz="3200" b="1" dirty="0">
                <a:solidFill>
                  <a:srgbClr val="203449"/>
                </a:solidFill>
                <a:latin typeface="Times New Roman" panose="02020603050405020304" pitchFamily="18" charset="0"/>
                <a:cs typeface="Times New Roman" panose="02020603050405020304" pitchFamily="18" charset="0"/>
              </a:rPr>
              <a:t>RCALAD</a:t>
            </a:r>
          </a:p>
        </p:txBody>
      </p:sp>
      <p:pic>
        <p:nvPicPr>
          <p:cNvPr id="26" name="Picture 25">
            <a:extLst>
              <a:ext uri="{FF2B5EF4-FFF2-40B4-BE49-F238E27FC236}">
                <a16:creationId xmlns:a16="http://schemas.microsoft.com/office/drawing/2014/main" id="{AA046219-55A3-8809-9BE0-CCCE8D734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62" y="1207490"/>
            <a:ext cx="5955979" cy="4479878"/>
          </a:xfrm>
          <a:prstGeom prst="rect">
            <a:avLst/>
          </a:prstGeom>
        </p:spPr>
      </p:pic>
      <p:sp>
        <p:nvSpPr>
          <p:cNvPr id="24" name="TextBox 23">
            <a:extLst>
              <a:ext uri="{FF2B5EF4-FFF2-40B4-BE49-F238E27FC236}">
                <a16:creationId xmlns:a16="http://schemas.microsoft.com/office/drawing/2014/main" id="{C6F03102-5210-85AA-22B6-2BA8166D3325}"/>
              </a:ext>
            </a:extLst>
          </p:cNvPr>
          <p:cNvSpPr txBox="1"/>
          <p:nvPr/>
        </p:nvSpPr>
        <p:spPr>
          <a:xfrm>
            <a:off x="6189785" y="1607373"/>
            <a:ext cx="4231002" cy="1815882"/>
          </a:xfrm>
          <a:prstGeom prst="rect">
            <a:avLst/>
          </a:prstGeom>
          <a:noFill/>
        </p:spPr>
        <p:txBody>
          <a:bodyPr wrap="square">
            <a:spAutoFit/>
          </a:bodyPr>
          <a:lstStyle/>
          <a:p>
            <a:pPr marL="457200" indent="-457200" algn="r" rtl="1">
              <a:buFont typeface="Wingdings" panose="05000000000000000000" pitchFamily="2" charset="2"/>
              <a:buChar char="ü"/>
            </a:pPr>
            <a:r>
              <a:rPr lang="fa-IR" sz="2800" dirty="0">
                <a:solidFill>
                  <a:schemeClr val="bg1"/>
                </a:solidFill>
                <a:cs typeface="B Nazanin" panose="00000400000000000000" pitchFamily="2" charset="-78"/>
              </a:rPr>
              <a:t>چرخه پایداری کامل</a:t>
            </a:r>
          </a:p>
          <a:p>
            <a:pPr marL="457200" indent="-457200" algn="r" rtl="1">
              <a:buFont typeface="Wingdings" panose="05000000000000000000" pitchFamily="2" charset="2"/>
              <a:buChar char="ü"/>
            </a:pPr>
            <a:r>
              <a:rPr lang="fa-IR" sz="2800" dirty="0">
                <a:solidFill>
                  <a:schemeClr val="bg1"/>
                </a:solidFill>
                <a:cs typeface="B Nazanin" panose="00000400000000000000" pitchFamily="2" charset="-78"/>
              </a:rPr>
              <a:t>استلزام بازسازی ضعیف ناهنجاری</a:t>
            </a:r>
          </a:p>
          <a:p>
            <a:pPr marL="457200" indent="-457200" algn="r" rtl="1">
              <a:buFont typeface="Wingdings" panose="05000000000000000000" pitchFamily="2" charset="2"/>
              <a:buChar char="ü"/>
            </a:pPr>
            <a:r>
              <a:rPr lang="fa-IR" sz="2800" dirty="0">
                <a:solidFill>
                  <a:schemeClr val="bg1"/>
                </a:solidFill>
                <a:cs typeface="B Nazanin" panose="00000400000000000000" pitchFamily="2" charset="-78"/>
              </a:rPr>
              <a:t>رفع نقایص مدل پایه</a:t>
            </a:r>
          </a:p>
          <a:p>
            <a:pPr marL="457200" indent="-457200" algn="r" rtl="1">
              <a:buFont typeface="Wingdings" panose="05000000000000000000" pitchFamily="2" charset="2"/>
              <a:buChar char="ü"/>
            </a:pPr>
            <a:endParaRPr lang="en-US" sz="2800" dirty="0">
              <a:solidFill>
                <a:schemeClr val="bg1"/>
              </a:solidFill>
              <a:cs typeface="B Nazanin" panose="00000400000000000000" pitchFamily="2" charset="-78"/>
            </a:endParaRPr>
          </a:p>
        </p:txBody>
      </p:sp>
      <p:sp>
        <p:nvSpPr>
          <p:cNvPr id="3" name="Arrow: Down 2">
            <a:extLst>
              <a:ext uri="{FF2B5EF4-FFF2-40B4-BE49-F238E27FC236}">
                <a16:creationId xmlns:a16="http://schemas.microsoft.com/office/drawing/2014/main" id="{42676C46-73B0-79C1-E850-C99BE696019A}"/>
              </a:ext>
            </a:extLst>
          </p:cNvPr>
          <p:cNvSpPr/>
          <p:nvPr/>
        </p:nvSpPr>
        <p:spPr>
          <a:xfrm>
            <a:off x="8070398" y="3140131"/>
            <a:ext cx="688312" cy="829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5402F96F-6C66-0121-B049-E52301560F52}"/>
              </a:ext>
            </a:extLst>
          </p:cNvPr>
          <p:cNvSpPr txBox="1"/>
          <p:nvPr/>
        </p:nvSpPr>
        <p:spPr>
          <a:xfrm>
            <a:off x="6477798" y="3962270"/>
            <a:ext cx="3872698" cy="954107"/>
          </a:xfrm>
          <a:prstGeom prst="rect">
            <a:avLst/>
          </a:prstGeom>
          <a:noFill/>
        </p:spPr>
        <p:txBody>
          <a:bodyPr wrap="square">
            <a:spAutoFit/>
          </a:bodyPr>
          <a:lstStyle/>
          <a:p>
            <a:pPr algn="ctr"/>
            <a:r>
              <a:rPr lang="fa-IR" sz="2800" b="1" dirty="0">
                <a:solidFill>
                  <a:schemeClr val="bg1"/>
                </a:solidFill>
                <a:cs typeface="B Nazanin" panose="00000400000000000000" pitchFamily="2" charset="-78"/>
              </a:rPr>
              <a:t>چارچوب جامع و کاربردی</a:t>
            </a:r>
          </a:p>
          <a:p>
            <a:pPr algn="ctr"/>
            <a:r>
              <a:rPr lang="fa-IR" sz="2800" b="1" dirty="0">
                <a:solidFill>
                  <a:schemeClr val="bg1"/>
                </a:solidFill>
                <a:cs typeface="B Nazanin" panose="00000400000000000000" pitchFamily="2" charset="-78"/>
              </a:rPr>
              <a:t> تشخیص ناهنجاری</a:t>
            </a:r>
            <a:endParaRPr lang="en-US" sz="2800" b="1" dirty="0"/>
          </a:p>
        </p:txBody>
      </p:sp>
    </p:spTree>
    <p:extLst>
      <p:ext uri="{BB962C8B-B14F-4D97-AF65-F5344CB8AC3E}">
        <p14:creationId xmlns:p14="http://schemas.microsoft.com/office/powerpoint/2010/main" val="993665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22</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0" name="TextBox 19">
            <a:extLst>
              <a:ext uri="{FF2B5EF4-FFF2-40B4-BE49-F238E27FC236}">
                <a16:creationId xmlns:a16="http://schemas.microsoft.com/office/drawing/2014/main" id="{E181E081-E14C-6326-0F36-4807E1C2DB0B}"/>
              </a:ext>
            </a:extLst>
          </p:cNvPr>
          <p:cNvSpPr txBox="1"/>
          <p:nvPr/>
        </p:nvSpPr>
        <p:spPr>
          <a:xfrm>
            <a:off x="7335296" y="385294"/>
            <a:ext cx="2720589"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 </a:t>
            </a:r>
            <a:r>
              <a:rPr lang="en-US" sz="3200" b="1" dirty="0">
                <a:solidFill>
                  <a:srgbClr val="203449"/>
                </a:solidFill>
                <a:latin typeface="Times New Roman" panose="02020603050405020304" pitchFamily="18" charset="0"/>
                <a:cs typeface="Times New Roman" panose="02020603050405020304" pitchFamily="18" charset="0"/>
              </a:rPr>
              <a:t>RCALAD</a:t>
            </a:r>
          </a:p>
        </p:txBody>
      </p:sp>
      <p:pic>
        <p:nvPicPr>
          <p:cNvPr id="26" name="Picture 25">
            <a:extLst>
              <a:ext uri="{FF2B5EF4-FFF2-40B4-BE49-F238E27FC236}">
                <a16:creationId xmlns:a16="http://schemas.microsoft.com/office/drawing/2014/main" id="{AA046219-55A3-8809-9BE0-CCCE8D734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416" y="792515"/>
            <a:ext cx="5809659" cy="3990001"/>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86B484F-5363-52F9-C94C-ED30344FFF4C}"/>
                  </a:ext>
                </a:extLst>
              </p:cNvPr>
              <p:cNvSpPr txBox="1"/>
              <p:nvPr/>
            </p:nvSpPr>
            <p:spPr>
              <a:xfrm>
                <a:off x="1279460" y="4726900"/>
                <a:ext cx="8531124" cy="1567289"/>
              </a:xfrm>
              <a:prstGeom prst="rect">
                <a:avLst/>
              </a:prstGeom>
              <a:noFill/>
            </p:spPr>
            <p:txBody>
              <a:bodyPr wrap="square">
                <a:spAutoFit/>
              </a:bodyPr>
              <a:lstStyle/>
              <a:p>
                <a:pPr marL="44450" marR="0" algn="justLow" rtl="0">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𝒎𝒊𝒏</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𝑮</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sub>
                      </m:sSub>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𝒎𝒂𝒙</m:t>
                          </m:r>
                        </m:e>
                        <m:sub>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𝒙𝒙𝒛𝒛</m:t>
                              </m:r>
                            </m:sub>
                          </m:s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𝒙𝒛</m:t>
                              </m:r>
                            </m:sub>
                          </m:s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m:t>
                              </m:r>
                            </m:sub>
                          </m:s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𝒛𝒛</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ub>
                          </m:sSub>
                        </m:sub>
                      </m:sSub>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𝑽</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𝑹𝑪𝑨𝑳𝑨𝑫</m:t>
                          </m:r>
                        </m:sub>
                      </m:sSub>
                      <m:d>
                        <m:d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𝒙𝒙𝒛𝒛</m:t>
                              </m:r>
                            </m:sub>
                          </m:s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𝒙𝒛</m:t>
                              </m:r>
                            </m:sub>
                          </m:s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m:t>
                              </m:r>
                            </m:sub>
                          </m:s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𝒛𝒛</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ub>
                          </m:s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 </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𝑮</m:t>
                          </m:r>
                        </m:e>
                      </m:d>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𝑽</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𝑨𝑳𝑨𝑫</m:t>
                          </m:r>
                        </m:sub>
                      </m:s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𝔼</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𝝈</m:t>
                          </m:r>
                          <m:d>
                            <m:d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e>
                          </m:d>
                        </m:sub>
                      </m:sSub>
                      <m:d>
                        <m:dPr>
                          <m:begChr m:val="["/>
                          <m:endChr m:val="]"/>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func>
                            <m:func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funcPr>
                            <m:fNa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𝒍𝒐𝒈</m:t>
                              </m:r>
                            </m:fName>
                            <m:e>
                              <m:d>
                                <m:d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𝟏</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𝒙𝒛</m:t>
                                      </m:r>
                                    </m:sub>
                                  </m:sSub>
                                  <m:d>
                                    <m:d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d>
                                        <m:d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e>
                                      </m:d>
                                    </m:e>
                                  </m:d>
                                </m:e>
                              </m:d>
                            </m:e>
                          </m:func>
                        </m:e>
                      </m:d>
                      <m:r>
                        <a:rPr lang="ar-BH" sz="1800" b="1" i="1">
                          <a:solidFill>
                            <a:schemeClr val="bg1"/>
                          </a:solidFill>
                          <a:effectLst/>
                          <a:latin typeface="Cambria Math" panose="02040503050406030204" pitchFamily="18" charset="0"/>
                          <a:ea typeface="Times New Roman" panose="02020603050405020304" pitchFamily="18" charset="0"/>
                          <a:cs typeface="Cambria Math" panose="02040503050406030204" pitchFamily="18" charset="0"/>
                        </a:rPr>
                        <m:t> </m:t>
                      </m:r>
                      <m:r>
                        <a:rPr lang="en-US" sz="1800" b="1" i="1">
                          <a:solidFill>
                            <a:schemeClr val="bg1"/>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𝔼</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𝐪</m:t>
                          </m:r>
                          <m:d>
                            <m:d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e>
                          </m:d>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ub>
                      </m:sSub>
                      <m:d>
                        <m:dPr>
                          <m:begChr m:val="["/>
                          <m:endChr m:val="]"/>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func>
                            <m:func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funcPr>
                            <m:fNa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𝒍𝒐𝒈</m:t>
                              </m:r>
                            </m:fName>
                            <m:e>
                              <m:sSub>
                                <m:sSub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𝒙𝒙𝒛𝒛</m:t>
                                  </m:r>
                                </m:sub>
                              </m:sSub>
                              <m:d>
                                <m:dPr>
                                  <m:ctrlP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e>
                              </m:d>
                            </m:e>
                          </m:func>
                        </m:e>
                      </m:d>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oMath>
                  </m:oMathPara>
                </a14:m>
                <a:endParaRPr lang="fa-IR" sz="2000" b="1"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44450" marR="0" algn="justLow" rtl="0">
                  <a:lnSpc>
                    <a:spcPct val="120000"/>
                  </a:lnSpc>
                  <a:spcBef>
                    <a:spcPts val="600"/>
                  </a:spcBef>
                  <a:spcAft>
                    <a:spcPts val="0"/>
                  </a:spcAft>
                </a:pPr>
                <a14:m>
                  <m:oMathPara xmlns:m="http://schemas.openxmlformats.org/officeDocument/2006/math">
                    <m:oMathParaPr>
                      <m:jc m:val="left"/>
                    </m:oMathParaPr>
                    <m:oMath xmlns:m="http://schemas.openxmlformats.org/officeDocument/2006/math">
                      <m:r>
                        <a:rPr lang="en-US" sz="1800" b="1"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sSub>
                        <m:sSubPr>
                          <m:ctrlPr>
                            <a:rPr lang="en-US" sz="1800" b="1" i="1">
                              <a:solidFill>
                                <a:schemeClr val="bg1"/>
                              </a:solidFill>
                              <a:effectLst/>
                              <a:latin typeface="Cambria Math" panose="02040503050406030204" pitchFamily="18" charset="0"/>
                            </a:rPr>
                          </m:ctrlPr>
                        </m:sSubPr>
                        <m:e>
                          <m:r>
                            <a:rPr lang="en-US" sz="1800" b="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𝔼</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𝐪</m:t>
                          </m:r>
                          <m:d>
                            <m:dPr>
                              <m:ctrlPr>
                                <a:rPr lang="en-US" sz="1800" b="1" i="1">
                                  <a:solidFill>
                                    <a:schemeClr val="bg1"/>
                                  </a:solidFill>
                                  <a:effectLst/>
                                  <a:latin typeface="Cambria Math" panose="02040503050406030204" pitchFamily="18" charset="0"/>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e>
                          </m:d>
                        </m:sub>
                      </m:sSub>
                      <m:d>
                        <m:dPr>
                          <m:begChr m:val="["/>
                          <m:endChr m:val="]"/>
                          <m:ctrlPr>
                            <a:rPr lang="en-US" sz="1800" b="1" i="1">
                              <a:solidFill>
                                <a:schemeClr val="bg1"/>
                              </a:solidFill>
                              <a:effectLst/>
                              <a:latin typeface="Cambria Math" panose="02040503050406030204" pitchFamily="18" charset="0"/>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𝟏</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func>
                            <m:funcPr>
                              <m:ctrlPr>
                                <a:rPr lang="en-US" sz="1800" b="1" i="1">
                                  <a:solidFill>
                                    <a:schemeClr val="bg1"/>
                                  </a:solidFill>
                                  <a:effectLst/>
                                  <a:latin typeface="Cambria Math" panose="02040503050406030204" pitchFamily="18" charset="0"/>
                                </a:rPr>
                              </m:ctrlPr>
                            </m:funcPr>
                            <m:fNa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𝒍𝒐𝒈</m:t>
                              </m:r>
                            </m:fName>
                            <m:e>
                              <m:sSub>
                                <m:sSubPr>
                                  <m:ctrlPr>
                                    <a:rPr lang="en-US" sz="1800" b="1" i="1">
                                      <a:solidFill>
                                        <a:schemeClr val="bg1"/>
                                      </a:solidFill>
                                      <a:effectLst/>
                                      <a:latin typeface="Cambria Math" panose="02040503050406030204" pitchFamily="18" charset="0"/>
                                    </a:rPr>
                                  </m:ctrlPr>
                                </m:sSub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𝑫</m:t>
                                  </m:r>
                                </m:e>
                                <m:sub>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𝒙𝒙𝒛𝒛</m:t>
                                  </m:r>
                                </m:sub>
                              </m:sSub>
                              <m:d>
                                <m:dPr>
                                  <m:ctrlPr>
                                    <a:rPr lang="en-US" sz="1800" b="1" i="1">
                                      <a:solidFill>
                                        <a:schemeClr val="bg1"/>
                                      </a:solidFill>
                                      <a:effectLst/>
                                      <a:latin typeface="Cambria Math" panose="02040503050406030204" pitchFamily="18" charset="0"/>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𝑮</m:t>
                                  </m:r>
                                  <m:d>
                                    <m:dPr>
                                      <m:ctrlPr>
                                        <a:rPr lang="en-US" sz="1800" b="1" i="1">
                                          <a:solidFill>
                                            <a:schemeClr val="bg1"/>
                                          </a:solidFill>
                                          <a:effectLst/>
                                          <a:latin typeface="Cambria Math" panose="02040503050406030204" pitchFamily="18" charset="0"/>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d>
                                        <m:dPr>
                                          <m:ctrlPr>
                                            <a:rPr lang="en-US" sz="1800" b="1" i="1">
                                              <a:solidFill>
                                                <a:schemeClr val="bg1"/>
                                              </a:solidFill>
                                              <a:effectLst/>
                                              <a:latin typeface="Cambria Math" panose="02040503050406030204" pitchFamily="18" charset="0"/>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e>
                                      </m:d>
                                    </m:e>
                                  </m:d>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d>
                                    <m:dPr>
                                      <m:ctrlPr>
                                        <a:rPr lang="en-US" sz="1800" b="1" i="1">
                                          <a:solidFill>
                                            <a:schemeClr val="bg1"/>
                                          </a:solidFill>
                                          <a:effectLst/>
                                          <a:latin typeface="Cambria Math" panose="02040503050406030204" pitchFamily="18" charset="0"/>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e>
                                  </m:d>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d>
                                    <m:dPr>
                                      <m:ctrlPr>
                                        <a:rPr lang="en-US" sz="1800" b="1" i="1">
                                          <a:solidFill>
                                            <a:schemeClr val="bg1"/>
                                          </a:solidFill>
                                          <a:effectLst/>
                                          <a:latin typeface="Cambria Math" panose="02040503050406030204" pitchFamily="18" charset="0"/>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𝑮</m:t>
                                      </m:r>
                                      <m:d>
                                        <m:dPr>
                                          <m:ctrlPr>
                                            <a:rPr lang="en-US" sz="1800" b="1" i="1">
                                              <a:solidFill>
                                                <a:schemeClr val="bg1"/>
                                              </a:solidFill>
                                              <a:effectLst/>
                                              <a:latin typeface="Cambria Math" panose="02040503050406030204" pitchFamily="18" charset="0"/>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𝑬</m:t>
                                          </m:r>
                                          <m:d>
                                            <m:dPr>
                                              <m:ctrlPr>
                                                <a:rPr lang="en-US" sz="1800" b="1" i="1">
                                                  <a:solidFill>
                                                    <a:schemeClr val="bg1"/>
                                                  </a:solidFill>
                                                  <a:effectLst/>
                                                  <a:latin typeface="Cambria Math" panose="02040503050406030204" pitchFamily="18" charset="0"/>
                                                </a:rPr>
                                              </m:ctrlPr>
                                            </m:dPr>
                                            <m:e>
                                              <m:r>
                                                <a:rPr lang="en-US" sz="1800" b="1"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𝒙</m:t>
                                              </m:r>
                                            </m:e>
                                          </m:d>
                                        </m:e>
                                      </m:d>
                                    </m:e>
                                  </m:d>
                                </m:e>
                              </m:d>
                            </m:e>
                          </m:func>
                        </m:e>
                      </m:d>
                    </m:oMath>
                  </m:oMathPara>
                </a14:m>
                <a:endParaRPr lang="en-US" sz="2000" b="1"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endParaRPr>
              </a:p>
            </p:txBody>
          </p:sp>
        </mc:Choice>
        <mc:Fallback xmlns="">
          <p:sp>
            <p:nvSpPr>
              <p:cNvPr id="22" name="TextBox 21">
                <a:extLst>
                  <a:ext uri="{FF2B5EF4-FFF2-40B4-BE49-F238E27FC236}">
                    <a16:creationId xmlns:a16="http://schemas.microsoft.com/office/drawing/2014/main" id="{286B484F-5363-52F9-C94C-ED30344FFF4C}"/>
                  </a:ext>
                </a:extLst>
              </p:cNvPr>
              <p:cNvSpPr txBox="1">
                <a:spLocks noRot="1" noChangeAspect="1" noMove="1" noResize="1" noEditPoints="1" noAdjustHandles="1" noChangeArrowheads="1" noChangeShapeType="1" noTextEdit="1"/>
              </p:cNvSpPr>
              <p:nvPr/>
            </p:nvSpPr>
            <p:spPr>
              <a:xfrm>
                <a:off x="1279460" y="4726900"/>
                <a:ext cx="8531124" cy="156728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1957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23</a:t>
            </a:r>
            <a:endParaRPr lang="en-US" sz="1400" b="1" dirty="0">
              <a:solidFill>
                <a:schemeClr val="tx1"/>
              </a:solidFill>
              <a:cs typeface="B Nazanin" panose="00000400000000000000" pitchFamily="2" charset="-78"/>
            </a:endParaRP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ysClr val="windowText" lastClr="000000"/>
                    </a:solidFill>
                    <a:cs typeface="B Nazanin" panose="00000400000000000000" pitchFamily="2" charset="-78"/>
                  </a:rPr>
                  <a:t>کارهای پیشین</a:t>
                </a:r>
                <a:endParaRPr lang="en-US" kern="1200" dirty="0">
                  <a:solidFill>
                    <a:sysClr val="windowText" lastClr="000000"/>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روش‌ پیشنهادی</a:t>
                </a:r>
                <a:endParaRPr lang="en-US" kern="1200" dirty="0">
                  <a:solidFill>
                    <a:schemeClr val="tx1"/>
                  </a:solidFill>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mc:AlternateContent xmlns:mc="http://schemas.openxmlformats.org/markup-compatibility/2006" xmlns:a14="http://schemas.microsoft.com/office/drawing/2010/main">
        <mc:Choice Requires="a14">
          <p:sp>
            <p:nvSpPr>
              <p:cNvPr id="34" name="Rectangle 4"/>
              <p:cNvSpPr>
                <a:spLocks noChangeArrowheads="1"/>
              </p:cNvSpPr>
              <p:nvPr/>
            </p:nvSpPr>
            <p:spPr bwMode="auto">
              <a:xfrm>
                <a:off x="685737" y="3784428"/>
                <a:ext cx="8998424"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𝑨</m:t>
                          </m:r>
                        </m:e>
                        <m:sub>
                          <m:r>
                            <a:rPr lang="en-US" sz="2800" b="1" i="1">
                              <a:solidFill>
                                <a:schemeClr val="bg1"/>
                              </a:solidFill>
                              <a:latin typeface="Cambria Math" panose="02040503050406030204" pitchFamily="18" charset="0"/>
                            </a:rPr>
                            <m:t>𝑨𝑳𝑳</m:t>
                          </m:r>
                        </m:sub>
                      </m:sSub>
                      <m:d>
                        <m:dPr>
                          <m:ctrlPr>
                            <a:rPr lang="en-US" sz="2800" b="1" i="1">
                              <a:solidFill>
                                <a:schemeClr val="bg1"/>
                              </a:solidFill>
                              <a:latin typeface="Cambria Math" panose="02040503050406030204" pitchFamily="18" charset="0"/>
                            </a:rPr>
                          </m:ctrlPr>
                        </m:dPr>
                        <m:e>
                          <m:r>
                            <a:rPr lang="en-US" sz="2800" b="1" i="1">
                              <a:solidFill>
                                <a:schemeClr val="bg1"/>
                              </a:solidFill>
                              <a:latin typeface="Cambria Math" panose="02040503050406030204" pitchFamily="18" charset="0"/>
                            </a:rPr>
                            <m:t>𝒙</m:t>
                          </m:r>
                        </m:e>
                      </m:d>
                      <m:r>
                        <a:rPr lang="en-US" sz="2800" b="1" i="1">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𝒙𝒙𝒛𝒛</m:t>
                          </m:r>
                        </m:sub>
                      </m:sSub>
                      <m:r>
                        <a:rPr lang="en-US" sz="2800" b="1" i="1">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𝒙</m:t>
                      </m:r>
                      <m:r>
                        <a:rPr lang="en-US" sz="2800" b="1" i="1">
                          <a:solidFill>
                            <a:schemeClr val="bg1"/>
                          </a:solidFill>
                          <a:latin typeface="Cambria Math" panose="02040503050406030204" pitchFamily="18" charset="0"/>
                        </a:rPr>
                        <m:t>, </m:t>
                      </m:r>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𝒙</m:t>
                          </m:r>
                        </m:e>
                      </m:acc>
                      <m:r>
                        <a:rPr lang="en-US" sz="2800" b="1" i="1">
                          <a:solidFill>
                            <a:schemeClr val="bg1"/>
                          </a:solidFill>
                          <a:latin typeface="Cambria Math" panose="02040503050406030204" pitchFamily="18" charset="0"/>
                        </a:rPr>
                        <m:t> ,</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𝒛</m:t>
                          </m:r>
                        </m:e>
                        <m:sub>
                          <m:r>
                            <a:rPr lang="en-US" sz="2800" b="1" i="1">
                              <a:solidFill>
                                <a:schemeClr val="bg1"/>
                              </a:solidFill>
                              <a:latin typeface="Cambria Math" panose="02040503050406030204" pitchFamily="18" charset="0"/>
                            </a:rPr>
                            <m:t>𝒙</m:t>
                          </m:r>
                        </m:sub>
                      </m:sSub>
                      <m:r>
                        <a:rPr lang="en-US" sz="2800" b="1" i="1">
                          <a:solidFill>
                            <a:schemeClr val="bg1"/>
                          </a:solidFill>
                          <a:latin typeface="Cambria Math" panose="02040503050406030204" pitchFamily="18" charset="0"/>
                        </a:rPr>
                        <m:t> ,</m:t>
                      </m:r>
                      <m:sSub>
                        <m:sSubPr>
                          <m:ctrlPr>
                            <a:rPr lang="en-US" sz="2800" b="1" i="1">
                              <a:solidFill>
                                <a:schemeClr val="bg1"/>
                              </a:solidFill>
                              <a:latin typeface="Cambria Math" panose="02040503050406030204" pitchFamily="18" charset="0"/>
                            </a:rPr>
                          </m:ctrlPr>
                        </m:sSubPr>
                        <m:e>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𝒛</m:t>
                              </m:r>
                            </m:e>
                          </m:acc>
                        </m:e>
                        <m:sub>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𝒙</m:t>
                              </m:r>
                            </m:e>
                          </m:acc>
                        </m:sub>
                      </m:sSub>
                      <m:r>
                        <a:rPr lang="en-US" sz="2800" b="1" i="1">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𝒛𝒛</m:t>
                          </m:r>
                        </m:sub>
                      </m:sSub>
                      <m:r>
                        <a:rPr lang="en-US" sz="2800" b="1" i="1">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𝒛</m:t>
                          </m:r>
                        </m:e>
                        <m:sub>
                          <m:r>
                            <a:rPr lang="en-US" sz="2800" b="1" i="1">
                              <a:solidFill>
                                <a:schemeClr val="bg1"/>
                              </a:solidFill>
                              <a:latin typeface="Cambria Math" panose="02040503050406030204" pitchFamily="18" charset="0"/>
                            </a:rPr>
                            <m:t>𝒙</m:t>
                          </m:r>
                        </m:sub>
                      </m:sSub>
                      <m:r>
                        <a:rPr lang="en-US" sz="2800" b="1" i="1">
                          <a:solidFill>
                            <a:schemeClr val="bg1"/>
                          </a:solidFill>
                          <a:latin typeface="Cambria Math" panose="02040503050406030204" pitchFamily="18" charset="0"/>
                        </a:rPr>
                        <m:t> ,</m:t>
                      </m:r>
                      <m:sSub>
                        <m:sSubPr>
                          <m:ctrlPr>
                            <a:rPr lang="en-US" sz="2800" b="1" i="1">
                              <a:solidFill>
                                <a:schemeClr val="bg1"/>
                              </a:solidFill>
                              <a:latin typeface="Cambria Math" panose="02040503050406030204" pitchFamily="18" charset="0"/>
                            </a:rPr>
                          </m:ctrlPr>
                        </m:sSubPr>
                        <m:e>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𝒛</m:t>
                              </m:r>
                            </m:e>
                          </m:acc>
                        </m:e>
                        <m:sub>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𝒙</m:t>
                              </m:r>
                            </m:e>
                          </m:acc>
                        </m:sub>
                      </m:sSub>
                      <m:r>
                        <a:rPr lang="en-US" sz="2800" b="1" i="1">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𝑫</m:t>
                          </m:r>
                        </m:e>
                        <m:sub>
                          <m:r>
                            <a:rPr lang="en-US" sz="2800" b="1" i="1">
                              <a:solidFill>
                                <a:schemeClr val="bg1"/>
                              </a:solidFill>
                              <a:latin typeface="Cambria Math" panose="02040503050406030204" pitchFamily="18" charset="0"/>
                            </a:rPr>
                            <m:t>𝒙𝒙</m:t>
                          </m:r>
                        </m:sub>
                      </m:sSub>
                      <m:r>
                        <a:rPr lang="en-US" sz="2800" b="1" i="1">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𝒙</m:t>
                      </m:r>
                      <m:r>
                        <a:rPr lang="en-US" sz="2800" b="1" i="1">
                          <a:solidFill>
                            <a:schemeClr val="bg1"/>
                          </a:solidFill>
                          <a:latin typeface="Cambria Math" panose="02040503050406030204" pitchFamily="18" charset="0"/>
                        </a:rPr>
                        <m:t>, </m:t>
                      </m:r>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𝒙</m:t>
                          </m:r>
                        </m:e>
                      </m:acc>
                      <m:r>
                        <a:rPr lang="en-US" sz="2800" b="1" i="1">
                          <a:solidFill>
                            <a:schemeClr val="bg1"/>
                          </a:solidFill>
                          <a:latin typeface="Cambria Math" panose="02040503050406030204" pitchFamily="18" charset="0"/>
                        </a:rPr>
                        <m:t> ) </m:t>
                      </m:r>
                    </m:oMath>
                  </m:oMathPara>
                </a14:m>
                <a:endParaRPr lang="en-US" sz="2800" b="1" dirty="0">
                  <a:solidFill>
                    <a:schemeClr val="bg1"/>
                  </a:solidFill>
                </a:endParaRPr>
              </a:p>
            </p:txBody>
          </p:sp>
        </mc:Choice>
        <mc:Fallback xmlns="">
          <p:sp>
            <p:nvSpPr>
              <p:cNvPr id="34" name="Rectangle 4"/>
              <p:cNvSpPr>
                <a:spLocks noRot="1" noChangeAspect="1" noMove="1" noResize="1" noEditPoints="1" noAdjustHandles="1" noChangeArrowheads="1" noChangeShapeType="1" noTextEdit="1"/>
              </p:cNvSpPr>
              <p:nvPr/>
            </p:nvSpPr>
            <p:spPr bwMode="auto">
              <a:xfrm>
                <a:off x="685737" y="3784428"/>
                <a:ext cx="8998424" cy="523220"/>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9" name="TextBox 28">
            <a:extLst>
              <a:ext uri="{FF2B5EF4-FFF2-40B4-BE49-F238E27FC236}">
                <a16:creationId xmlns:a16="http://schemas.microsoft.com/office/drawing/2014/main" id="{73C085F3-9A32-B921-6B34-0E082DD331AE}"/>
              </a:ext>
            </a:extLst>
          </p:cNvPr>
          <p:cNvSpPr txBox="1"/>
          <p:nvPr/>
        </p:nvSpPr>
        <p:spPr>
          <a:xfrm>
            <a:off x="5184949" y="395342"/>
            <a:ext cx="4840792"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امتیاز ناهنجاری</a:t>
            </a:r>
            <a:endParaRPr lang="en-US" sz="3200" b="1" dirty="0">
              <a:solidFill>
                <a:srgbClr val="203449"/>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98DB98B-4B1C-FFDE-7858-91A0D452CB42}"/>
                  </a:ext>
                </a:extLst>
              </p:cNvPr>
              <p:cNvSpPr txBox="1"/>
              <p:nvPr/>
            </p:nvSpPr>
            <p:spPr>
              <a:xfrm>
                <a:off x="765109" y="2255691"/>
                <a:ext cx="8377812" cy="5679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𝑨</m:t>
                          </m:r>
                        </m:e>
                        <m:sub>
                          <m:r>
                            <a:rPr lang="en-US" sz="2800" b="1" i="1">
                              <a:solidFill>
                                <a:schemeClr val="bg1"/>
                              </a:solidFill>
                              <a:latin typeface="Cambria Math" panose="02040503050406030204" pitchFamily="18" charset="0"/>
                            </a:rPr>
                            <m:t>𝒇𝒎</m:t>
                          </m:r>
                        </m:sub>
                      </m:sSub>
                      <m:d>
                        <m:dPr>
                          <m:ctrlPr>
                            <a:rPr lang="en-US" sz="2800" b="1" i="1">
                              <a:solidFill>
                                <a:schemeClr val="bg1"/>
                              </a:solidFill>
                              <a:latin typeface="Cambria Math" panose="02040503050406030204" pitchFamily="18" charset="0"/>
                            </a:rPr>
                          </m:ctrlPr>
                        </m:dPr>
                        <m:e>
                          <m:r>
                            <a:rPr lang="en-US" sz="2800" b="1" i="1">
                              <a:solidFill>
                                <a:schemeClr val="bg1"/>
                              </a:solidFill>
                              <a:latin typeface="Cambria Math" panose="02040503050406030204" pitchFamily="18" charset="0"/>
                            </a:rPr>
                            <m:t>𝒙</m:t>
                          </m:r>
                        </m:e>
                      </m:d>
                      <m:r>
                        <a:rPr lang="en-US" sz="2800" b="1" i="0">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d>
                            <m:dPr>
                              <m:begChr m:val=""/>
                              <m:endChr m:val=""/>
                              <m:ctrlPr>
                                <a:rPr lang="en-US" sz="2800" b="1" i="1">
                                  <a:solidFill>
                                    <a:schemeClr val="bg1"/>
                                  </a:solidFill>
                                  <a:latin typeface="Cambria Math" panose="02040503050406030204" pitchFamily="18" charset="0"/>
                                </a:rPr>
                              </m:ctrlPr>
                            </m:dPr>
                            <m:e>
                              <m:r>
                                <a:rPr lang="en-US" sz="2800" b="1" i="0">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𝒇</m:t>
                                  </m:r>
                                </m:e>
                                <m:sub>
                                  <m:r>
                                    <a:rPr lang="en-US" sz="2800" b="1" i="1">
                                      <a:solidFill>
                                        <a:schemeClr val="bg1"/>
                                      </a:solidFill>
                                      <a:latin typeface="Cambria Math" panose="02040503050406030204" pitchFamily="18" charset="0"/>
                                    </a:rPr>
                                    <m:t>𝒙𝒙𝒛𝒛</m:t>
                                  </m:r>
                                </m:sub>
                              </m:sSub>
                              <m:d>
                                <m:dPr>
                                  <m:ctrlPr>
                                    <a:rPr lang="en-US" sz="2800" b="1" i="1">
                                      <a:solidFill>
                                        <a:schemeClr val="bg1"/>
                                      </a:solidFill>
                                      <a:latin typeface="Cambria Math" panose="02040503050406030204" pitchFamily="18" charset="0"/>
                                    </a:rPr>
                                  </m:ctrlPr>
                                </m:dPr>
                                <m:e>
                                  <m:r>
                                    <a:rPr lang="en-US" sz="2800" b="1" i="1">
                                      <a:solidFill>
                                        <a:schemeClr val="bg1"/>
                                      </a:solidFill>
                                      <a:latin typeface="Cambria Math" panose="02040503050406030204" pitchFamily="18" charset="0"/>
                                    </a:rPr>
                                    <m:t>𝒙</m:t>
                                  </m:r>
                                  <m:r>
                                    <a:rPr lang="en-US" sz="2800" b="1" i="0">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𝒙</m:t>
                                  </m:r>
                                  <m:r>
                                    <a:rPr lang="en-US" sz="2800" b="1" i="0">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𝒛</m:t>
                                      </m:r>
                                    </m:e>
                                    <m:sub>
                                      <m:r>
                                        <a:rPr lang="en-US" sz="2800" b="1" i="1">
                                          <a:solidFill>
                                            <a:schemeClr val="bg1"/>
                                          </a:solidFill>
                                          <a:latin typeface="Cambria Math" panose="02040503050406030204" pitchFamily="18" charset="0"/>
                                        </a:rPr>
                                        <m:t>𝒙</m:t>
                                      </m:r>
                                    </m:sub>
                                  </m:sSub>
                                  <m:r>
                                    <a:rPr lang="en-US" sz="2800" b="1" i="0">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𝒛</m:t>
                                      </m:r>
                                    </m:e>
                                    <m:sub>
                                      <m:r>
                                        <a:rPr lang="en-US" sz="2800" b="1" i="1">
                                          <a:solidFill>
                                            <a:schemeClr val="bg1"/>
                                          </a:solidFill>
                                          <a:latin typeface="Cambria Math" panose="02040503050406030204" pitchFamily="18" charset="0"/>
                                        </a:rPr>
                                        <m:t>𝒙</m:t>
                                      </m:r>
                                    </m:sub>
                                  </m:sSub>
                                </m:e>
                              </m:d>
                              <m:r>
                                <a:rPr lang="en-US" sz="2800" b="1" i="0">
                                  <a:solidFill>
                                    <a:schemeClr val="bg1"/>
                                  </a:solidFill>
                                  <a:latin typeface="Cambria Math" panose="02040503050406030204" pitchFamily="18" charset="0"/>
                                </a:rPr>
                                <m:t>−</m:t>
                              </m:r>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𝒇</m:t>
                                  </m:r>
                                </m:e>
                                <m:sub>
                                  <m:r>
                                    <a:rPr lang="en-US" sz="2800" b="1" i="1">
                                      <a:solidFill>
                                        <a:schemeClr val="bg1"/>
                                      </a:solidFill>
                                      <a:latin typeface="Cambria Math" panose="02040503050406030204" pitchFamily="18" charset="0"/>
                                    </a:rPr>
                                    <m:t>𝒙𝒙𝒛𝒛</m:t>
                                  </m:r>
                                </m:sub>
                              </m:sSub>
                              <m:d>
                                <m:dPr>
                                  <m:sepChr m:val=","/>
                                  <m:ctrlPr>
                                    <a:rPr lang="en-US" sz="2800" b="1" i="1">
                                      <a:solidFill>
                                        <a:schemeClr val="bg1"/>
                                      </a:solidFill>
                                      <a:latin typeface="Cambria Math" panose="02040503050406030204" pitchFamily="18" charset="0"/>
                                    </a:rPr>
                                  </m:ctrlPr>
                                </m:dPr>
                                <m:e>
                                  <m:r>
                                    <a:rPr lang="en-US" sz="2800" b="1" i="1">
                                      <a:solidFill>
                                        <a:schemeClr val="bg1"/>
                                      </a:solidFill>
                                      <a:latin typeface="Cambria Math" panose="02040503050406030204" pitchFamily="18" charset="0"/>
                                    </a:rPr>
                                    <m:t>𝒙</m:t>
                                  </m:r>
                                </m:e>
                                <m:e>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𝒙</m:t>
                                      </m:r>
                                    </m:e>
                                  </m:acc>
                                </m:e>
                                <m:e>
                                  <m:sSub>
                                    <m:sSubPr>
                                      <m:ctrlPr>
                                        <a:rPr lang="en-US" sz="2800" b="1" i="1">
                                          <a:solidFill>
                                            <a:schemeClr val="bg1"/>
                                          </a:solidFill>
                                          <a:latin typeface="Cambria Math" panose="02040503050406030204" pitchFamily="18" charset="0"/>
                                        </a:rPr>
                                      </m:ctrlPr>
                                    </m:sSubPr>
                                    <m:e>
                                      <m:r>
                                        <a:rPr lang="en-US" sz="2800" b="1" i="1">
                                          <a:solidFill>
                                            <a:schemeClr val="bg1"/>
                                          </a:solidFill>
                                          <a:latin typeface="Cambria Math" panose="02040503050406030204" pitchFamily="18" charset="0"/>
                                        </a:rPr>
                                        <m:t>𝒛</m:t>
                                      </m:r>
                                    </m:e>
                                    <m:sub>
                                      <m:r>
                                        <a:rPr lang="en-US" sz="2800" b="1" i="1">
                                          <a:solidFill>
                                            <a:schemeClr val="bg1"/>
                                          </a:solidFill>
                                          <a:latin typeface="Cambria Math" panose="02040503050406030204" pitchFamily="18" charset="0"/>
                                        </a:rPr>
                                        <m:t>𝒙</m:t>
                                      </m:r>
                                    </m:sub>
                                  </m:sSub>
                                </m:e>
                                <m:e>
                                  <m:r>
                                    <a:rPr lang="en-US" sz="2800" b="1" i="0">
                                      <a:solidFill>
                                        <a:schemeClr val="bg1"/>
                                      </a:solidFill>
                                      <a:latin typeface="Cambria Math" panose="02040503050406030204" pitchFamily="18" charset="0"/>
                                    </a:rPr>
                                    <m:t> </m:t>
                                  </m:r>
                                  <m:sSub>
                                    <m:sSubPr>
                                      <m:ctrlPr>
                                        <a:rPr lang="en-US" sz="2800" b="1" i="1">
                                          <a:solidFill>
                                            <a:schemeClr val="bg1"/>
                                          </a:solidFill>
                                          <a:latin typeface="Cambria Math" panose="02040503050406030204" pitchFamily="18" charset="0"/>
                                        </a:rPr>
                                      </m:ctrlPr>
                                    </m:sSubPr>
                                    <m:e>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𝒛</m:t>
                                          </m:r>
                                        </m:e>
                                      </m:acc>
                                    </m:e>
                                    <m:sub>
                                      <m:acc>
                                        <m:accPr>
                                          <m:chr m:val="̂"/>
                                          <m:ctrlPr>
                                            <a:rPr lang="en-US" sz="2800" b="1" i="1">
                                              <a:solidFill>
                                                <a:schemeClr val="bg1"/>
                                              </a:solidFill>
                                              <a:latin typeface="Cambria Math" panose="02040503050406030204" pitchFamily="18" charset="0"/>
                                            </a:rPr>
                                          </m:ctrlPr>
                                        </m:accPr>
                                        <m:e>
                                          <m:r>
                                            <a:rPr lang="en-US" sz="2800" b="1" i="1">
                                              <a:solidFill>
                                                <a:schemeClr val="bg1"/>
                                              </a:solidFill>
                                              <a:latin typeface="Cambria Math" panose="02040503050406030204" pitchFamily="18" charset="0"/>
                                            </a:rPr>
                                            <m:t>𝒙</m:t>
                                          </m:r>
                                        </m:e>
                                      </m:acc>
                                    </m:sub>
                                  </m:sSub>
                                </m:e>
                              </m:d>
                              <m:r>
                                <a:rPr lang="en-US" sz="2800" b="1" i="0">
                                  <a:solidFill>
                                    <a:schemeClr val="bg1"/>
                                  </a:solidFill>
                                  <a:latin typeface="Cambria Math" panose="02040503050406030204" pitchFamily="18" charset="0"/>
                                </a:rPr>
                                <m:t>∥</m:t>
                              </m:r>
                            </m:e>
                          </m:d>
                        </m:e>
                        <m:sub>
                          <m:r>
                            <a:rPr lang="en-US" sz="2800" b="1" i="0">
                              <a:solidFill>
                                <a:schemeClr val="bg1"/>
                              </a:solidFill>
                              <a:latin typeface="Cambria Math" panose="02040503050406030204" pitchFamily="18" charset="0"/>
                            </a:rPr>
                            <m:t>𝟏</m:t>
                          </m:r>
                        </m:sub>
                      </m:sSub>
                    </m:oMath>
                  </m:oMathPara>
                </a14:m>
                <a:endParaRPr lang="en-US" sz="2800" b="1" dirty="0">
                  <a:solidFill>
                    <a:schemeClr val="bg1"/>
                  </a:solidFill>
                </a:endParaRPr>
              </a:p>
            </p:txBody>
          </p:sp>
        </mc:Choice>
        <mc:Fallback xmlns="">
          <p:sp>
            <p:nvSpPr>
              <p:cNvPr id="20" name="TextBox 19">
                <a:extLst>
                  <a:ext uri="{FF2B5EF4-FFF2-40B4-BE49-F238E27FC236}">
                    <a16:creationId xmlns:a16="http://schemas.microsoft.com/office/drawing/2014/main" id="{A98DB98B-4B1C-FFDE-7858-91A0D452CB42}"/>
                  </a:ext>
                </a:extLst>
              </p:cNvPr>
              <p:cNvSpPr txBox="1">
                <a:spLocks noRot="1" noChangeAspect="1" noMove="1" noResize="1" noEditPoints="1" noAdjustHandles="1" noChangeArrowheads="1" noChangeShapeType="1" noTextEdit="1"/>
              </p:cNvSpPr>
              <p:nvPr/>
            </p:nvSpPr>
            <p:spPr>
              <a:xfrm>
                <a:off x="765109" y="2255691"/>
                <a:ext cx="8377812" cy="56797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4104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0390-7616-F283-E6EB-D6137C9589C3}"/>
              </a:ext>
            </a:extLst>
          </p:cNvPr>
          <p:cNvSpPr>
            <a:spLocks noGrp="1"/>
          </p:cNvSpPr>
          <p:nvPr>
            <p:ph type="ctrTitle"/>
          </p:nvPr>
        </p:nvSpPr>
        <p:spPr>
          <a:xfrm>
            <a:off x="1483808" y="1122363"/>
            <a:ext cx="9144000" cy="2387600"/>
          </a:xfrm>
        </p:spPr>
        <p:txBody>
          <a:bodyPr/>
          <a:lstStyle/>
          <a:p>
            <a:endParaRPr lang="en-US" dirty="0"/>
          </a:p>
        </p:txBody>
      </p:sp>
      <p:sp>
        <p:nvSpPr>
          <p:cNvPr id="3" name="Subtitle 2">
            <a:extLst>
              <a:ext uri="{FF2B5EF4-FFF2-40B4-BE49-F238E27FC236}">
                <a16:creationId xmlns:a16="http://schemas.microsoft.com/office/drawing/2014/main" id="{78B71694-E9E6-71E2-5170-C7F74C8AD926}"/>
              </a:ext>
            </a:extLst>
          </p:cNvPr>
          <p:cNvSpPr>
            <a:spLocks noGrp="1"/>
          </p:cNvSpPr>
          <p:nvPr>
            <p:ph type="subTitle" idx="1"/>
          </p:nvPr>
        </p:nvSpPr>
        <p:spPr>
          <a:xfrm>
            <a:off x="1483808" y="3602038"/>
            <a:ext cx="9144000" cy="1655762"/>
          </a:xfrm>
        </p:spPr>
        <p:txBody>
          <a:bodyPr/>
          <a:lstStyle/>
          <a:p>
            <a:endParaRPr lang="en-US" dirty="0"/>
          </a:p>
        </p:txBody>
      </p:sp>
      <p:sp>
        <p:nvSpPr>
          <p:cNvPr id="6" name="Rounded Rectangle 20">
            <a:extLst>
              <a:ext uri="{FF2B5EF4-FFF2-40B4-BE49-F238E27FC236}">
                <a16:creationId xmlns:a16="http://schemas.microsoft.com/office/drawing/2014/main" id="{3F1EFB54-0280-D6CE-6433-6B7A70F516CD}"/>
              </a:ext>
            </a:extLst>
          </p:cNvPr>
          <p:cNvSpPr/>
          <p:nvPr/>
        </p:nvSpPr>
        <p:spPr>
          <a:xfrm>
            <a:off x="1135466" y="462223"/>
            <a:ext cx="9983399" cy="5747658"/>
          </a:xfrm>
          <a:prstGeom prst="roundRect">
            <a:avLst/>
          </a:prstGeom>
          <a:solidFill>
            <a:srgbClr val="316857"/>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endParaRPr lang="en-US" sz="2400" dirty="0">
              <a:solidFill>
                <a:schemeClr val="tx1"/>
              </a:solidFill>
              <a:cs typeface="B Nazanin" panose="00000400000000000000" pitchFamily="2" charset="-78"/>
            </a:endParaRPr>
          </a:p>
        </p:txBody>
      </p:sp>
      <p:sp>
        <p:nvSpPr>
          <p:cNvPr id="7" name="Rounded Rectangle 20">
            <a:extLst>
              <a:ext uri="{FF2B5EF4-FFF2-40B4-BE49-F238E27FC236}">
                <a16:creationId xmlns:a16="http://schemas.microsoft.com/office/drawing/2014/main" id="{7795008E-ED02-B8DD-F61A-D331A9FCB582}"/>
              </a:ext>
            </a:extLst>
          </p:cNvPr>
          <p:cNvSpPr/>
          <p:nvPr/>
        </p:nvSpPr>
        <p:spPr>
          <a:xfrm>
            <a:off x="1681244" y="853273"/>
            <a:ext cx="8946564" cy="4994868"/>
          </a:xfrm>
          <a:prstGeom prst="roundRect">
            <a:avLst/>
          </a:prstGeom>
          <a:solidFill>
            <a:schemeClr val="bg1"/>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fa-IR" sz="8000" b="1" dirty="0">
                <a:solidFill>
                  <a:schemeClr val="tx1"/>
                </a:solidFill>
                <a:cs typeface="B Nazanin" panose="00000400000000000000" pitchFamily="2" charset="-78"/>
              </a:rPr>
              <a:t>آزمایش‌ها و نتایج</a:t>
            </a:r>
            <a:endParaRPr lang="en-US" sz="8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400692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25</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5938576" y="385294"/>
            <a:ext cx="4117309"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معیارهای ارزیابی</a:t>
            </a:r>
            <a:endParaRPr lang="en-US" sz="3200" b="1" dirty="0">
              <a:solidFill>
                <a:srgbClr val="203449"/>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4A8E566-0197-1777-B8F0-A924792E0D41}"/>
                  </a:ext>
                </a:extLst>
              </p:cNvPr>
              <p:cNvSpPr txBox="1"/>
              <p:nvPr/>
            </p:nvSpPr>
            <p:spPr>
              <a:xfrm>
                <a:off x="629140" y="1945246"/>
                <a:ext cx="5074418" cy="673711"/>
              </a:xfrm>
              <a:prstGeom prst="rect">
                <a:avLst/>
              </a:prstGeom>
              <a:noFill/>
            </p:spPr>
            <p:txBody>
              <a:bodyPr wrap="square">
                <a:spAutoFit/>
              </a:bodyPr>
              <a:lstStyle/>
              <a:p>
                <a:pPr algn="r" rtl="1"/>
                <a14:m>
                  <m:oMathPara xmlns:m="http://schemas.openxmlformats.org/officeDocument/2006/math">
                    <m:oMathParaPr>
                      <m:jc m:val="left"/>
                    </m:oMathParaPr>
                    <m:oMath xmlns:m="http://schemas.openxmlformats.org/officeDocument/2006/math">
                      <m:r>
                        <m:rPr>
                          <m:nor/>
                        </m:rPr>
                        <a:rPr lang="fa-IR" sz="2000" b="0" i="0" smtClean="0">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یا صحت </m:t>
                      </m:r>
                      <m:r>
                        <m:rPr>
                          <m:nor/>
                        </m:rPr>
                        <a:rPr lang="en-US" sz="2000" b="0" i="0" smtClean="0">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 </m:t>
                      </m:r>
                      <m:r>
                        <m:rPr>
                          <m:nor/>
                        </m:rPr>
                        <a:rPr lang="en-US" sz="2000" smtClean="0">
                          <a:solidFill>
                            <a:schemeClr val="bg1"/>
                          </a:solidFill>
                          <a:latin typeface="Cambria Math" panose="02040503050406030204" pitchFamily="18" charset="0"/>
                          <a:ea typeface="Cambria Math" panose="02040503050406030204" pitchFamily="18" charset="0"/>
                          <a:cs typeface="B Nazanin" panose="00000400000000000000" pitchFamily="2" charset="-78"/>
                        </a:rPr>
                        <m:t>Precision</m:t>
                      </m:r>
                      <m:r>
                        <m:rPr>
                          <m:nor/>
                        </m:rPr>
                        <a:rPr lang="fa-IR" sz="2000" b="0" i="0" smtClean="0">
                          <a:solidFill>
                            <a:schemeClr val="bg1"/>
                          </a:solidFill>
                          <a:latin typeface="Cambria Math" panose="02040503050406030204" pitchFamily="18" charset="0"/>
                          <a:ea typeface="Cambria Math" panose="02040503050406030204" pitchFamily="18" charset="0"/>
                          <a:cs typeface="B Nazanin" panose="00000400000000000000" pitchFamily="2" charset="-78"/>
                        </a:rPr>
                        <m:t>  </m:t>
                      </m:r>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m:t>
                      </m:r>
                      <m:f>
                        <m:fPr>
                          <m:ctrlPr>
                            <a:rPr lang="en-US" sz="2000" i="1">
                              <a:solidFill>
                                <a:schemeClr val="bg1"/>
                              </a:solidFill>
                              <a:effectLst/>
                              <a:latin typeface="Cambria Math" panose="02040503050406030204" pitchFamily="18" charset="0"/>
                              <a:ea typeface="Cambria Math" panose="02040503050406030204" pitchFamily="18" charset="0"/>
                            </a:rPr>
                          </m:ctrlPr>
                        </m:fPr>
                        <m:num>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𝑇𝑃</m:t>
                          </m:r>
                        </m:num>
                        <m:den>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𝑇𝑃</m:t>
                          </m:r>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m:t>
                          </m:r>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𝐹𝑃</m:t>
                          </m:r>
                        </m:den>
                      </m:f>
                    </m:oMath>
                  </m:oMathPara>
                </a14:m>
                <a:endParaRPr lang="en-US" sz="2000" b="1"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6" name="TextBox 35">
                <a:extLst>
                  <a:ext uri="{FF2B5EF4-FFF2-40B4-BE49-F238E27FC236}">
                    <a16:creationId xmlns:a16="http://schemas.microsoft.com/office/drawing/2014/main" id="{C4A8E566-0197-1777-B8F0-A924792E0D41}"/>
                  </a:ext>
                </a:extLst>
              </p:cNvPr>
              <p:cNvSpPr txBox="1">
                <a:spLocks noRot="1" noChangeAspect="1" noMove="1" noResize="1" noEditPoints="1" noAdjustHandles="1" noChangeArrowheads="1" noChangeShapeType="1" noTextEdit="1"/>
              </p:cNvSpPr>
              <p:nvPr/>
            </p:nvSpPr>
            <p:spPr>
              <a:xfrm>
                <a:off x="629140" y="1945246"/>
                <a:ext cx="5074418" cy="6737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B470E68-1D97-A69C-95AA-F67DEF14EE4C}"/>
                  </a:ext>
                </a:extLst>
              </p:cNvPr>
              <p:cNvSpPr txBox="1"/>
              <p:nvPr/>
            </p:nvSpPr>
            <p:spPr>
              <a:xfrm>
                <a:off x="558416" y="3385142"/>
                <a:ext cx="5074418" cy="673711"/>
              </a:xfrm>
              <a:prstGeom prst="rect">
                <a:avLst/>
              </a:prstGeom>
              <a:noFill/>
            </p:spPr>
            <p:txBody>
              <a:bodyPr wrap="square">
                <a:spAutoFit/>
              </a:bodyPr>
              <a:lstStyle/>
              <a:p>
                <a:pPr algn="r" rtl="1"/>
                <a14:m>
                  <m:oMathPara xmlns:m="http://schemas.openxmlformats.org/officeDocument/2006/math">
                    <m:oMathParaPr>
                      <m:jc m:val="left"/>
                    </m:oMathParaPr>
                    <m:oMath xmlns:m="http://schemas.openxmlformats.org/officeDocument/2006/math">
                      <m:r>
                        <m:rPr>
                          <m:nor/>
                        </m:rPr>
                        <a:rPr lang="fa-IR" sz="2000" b="0" i="0" smtClean="0">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یا بازیابی </m:t>
                      </m:r>
                      <m:r>
                        <m:rPr>
                          <m:nor/>
                        </m:rPr>
                        <a:rPr lang="en-US" sz="2000" b="0" i="0" smtClean="0">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 </m:t>
                      </m:r>
                      <m:r>
                        <m:rPr>
                          <m:nor/>
                        </m:rPr>
                        <a:rPr lang="en-US" sz="2000" b="0" i="0" smtClean="0">
                          <a:solidFill>
                            <a:schemeClr val="bg2"/>
                          </a:solidFill>
                          <a:latin typeface="Cambria Math" panose="02040503050406030204" pitchFamily="18" charset="0"/>
                          <a:ea typeface="Cambria Math" panose="02040503050406030204" pitchFamily="18" charset="0"/>
                        </a:rPr>
                        <m:t>R</m:t>
                      </m:r>
                      <m:r>
                        <m:rPr>
                          <m:nor/>
                        </m:rPr>
                        <a:rPr lang="en-US" sz="2000" smtClean="0">
                          <a:solidFill>
                            <a:schemeClr val="bg2"/>
                          </a:solidFill>
                          <a:latin typeface="Cambria Math" panose="02040503050406030204" pitchFamily="18" charset="0"/>
                          <a:ea typeface="Cambria Math" panose="02040503050406030204" pitchFamily="18" charset="0"/>
                        </a:rPr>
                        <m:t>ecall</m:t>
                      </m:r>
                      <m:r>
                        <m:rPr>
                          <m:nor/>
                        </m:rPr>
                        <a:rPr lang="fa-IR" sz="2000" b="0" i="0" smtClean="0">
                          <a:solidFill>
                            <a:schemeClr val="bg2"/>
                          </a:solidFill>
                          <a:latin typeface="Cambria Math" panose="02040503050406030204" pitchFamily="18" charset="0"/>
                          <a:ea typeface="Cambria Math" panose="02040503050406030204" pitchFamily="18" charset="0"/>
                        </a:rPr>
                        <m:t> </m:t>
                      </m:r>
                      <m:r>
                        <m:rPr>
                          <m:nor/>
                        </m:rPr>
                        <a:rPr lang="en-US" sz="2000" b="0" i="0" smtClean="0">
                          <a:solidFill>
                            <a:schemeClr val="bg2"/>
                          </a:solidFill>
                          <a:latin typeface="Cambria Math" panose="02040503050406030204" pitchFamily="18" charset="0"/>
                          <a:ea typeface="Cambria Math" panose="02040503050406030204" pitchFamily="18" charset="0"/>
                        </a:rPr>
                        <m:t>= </m:t>
                      </m:r>
                      <m:f>
                        <m:fPr>
                          <m:ctrlPr>
                            <a:rPr lang="en-US" sz="2000" i="1">
                              <a:solidFill>
                                <a:schemeClr val="bg1"/>
                              </a:solidFill>
                              <a:effectLst/>
                              <a:latin typeface="Cambria Math" panose="02040503050406030204" pitchFamily="18" charset="0"/>
                              <a:ea typeface="Cambria Math" panose="02040503050406030204" pitchFamily="18" charset="0"/>
                            </a:rPr>
                          </m:ctrlPr>
                        </m:fPr>
                        <m:num>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𝑇𝑃</m:t>
                          </m:r>
                        </m:num>
                        <m:den>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𝑇𝑃</m:t>
                          </m:r>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m:t>
                          </m:r>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𝐹𝑁</m:t>
                          </m:r>
                        </m:den>
                      </m:f>
                    </m:oMath>
                  </m:oMathPara>
                </a14:m>
                <a:endParaRPr lang="en-US" sz="2000" b="1"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0" name="TextBox 49">
                <a:extLst>
                  <a:ext uri="{FF2B5EF4-FFF2-40B4-BE49-F238E27FC236}">
                    <a16:creationId xmlns:a16="http://schemas.microsoft.com/office/drawing/2014/main" id="{CB470E68-1D97-A69C-95AA-F67DEF14EE4C}"/>
                  </a:ext>
                </a:extLst>
              </p:cNvPr>
              <p:cNvSpPr txBox="1">
                <a:spLocks noRot="1" noChangeAspect="1" noMove="1" noResize="1" noEditPoints="1" noAdjustHandles="1" noChangeArrowheads="1" noChangeShapeType="1" noTextEdit="1"/>
              </p:cNvSpPr>
              <p:nvPr/>
            </p:nvSpPr>
            <p:spPr>
              <a:xfrm>
                <a:off x="558416" y="3385142"/>
                <a:ext cx="5074418" cy="67371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DA9D34E-7855-26CE-F843-2EF955D05038}"/>
                  </a:ext>
                </a:extLst>
              </p:cNvPr>
              <p:cNvSpPr txBox="1"/>
              <p:nvPr/>
            </p:nvSpPr>
            <p:spPr>
              <a:xfrm>
                <a:off x="558416" y="5049914"/>
                <a:ext cx="8641583" cy="927049"/>
              </a:xfrm>
              <a:prstGeom prst="rect">
                <a:avLst/>
              </a:prstGeom>
              <a:noFill/>
            </p:spPr>
            <p:txBody>
              <a:bodyPr wrap="square">
                <a:spAutoFit/>
              </a:bodyPr>
              <a:lstStyle/>
              <a:p>
                <a:pPr algn="r" rtl="1"/>
                <a14:m>
                  <m:oMathPara xmlns:m="http://schemas.openxmlformats.org/officeDocument/2006/math">
                    <m:oMathParaPr>
                      <m:jc m:val="left"/>
                    </m:oMathParaPr>
                    <m:oMath xmlns:m="http://schemas.openxmlformats.org/officeDocument/2006/math">
                      <m:r>
                        <m:rPr>
                          <m:nor/>
                        </m:rPr>
                        <a:rPr lang="en-US" sz="2000">
                          <a:solidFill>
                            <a:schemeClr val="bg1"/>
                          </a:solidFill>
                          <a:latin typeface="Cambria Math" panose="02040503050406030204" pitchFamily="18" charset="0"/>
                          <a:ea typeface="Cambria Math" panose="02040503050406030204" pitchFamily="18" charset="0"/>
                          <a:cs typeface="B Nazanin" panose="00000400000000000000" pitchFamily="2" charset="-78"/>
                        </a:rPr>
                        <m:t> </m:t>
                      </m:r>
                      <m:r>
                        <m:rPr>
                          <m:nor/>
                        </m:rPr>
                        <a:rPr lang="en-US" sz="2000" b="0" i="0" smtClean="0">
                          <a:solidFill>
                            <a:schemeClr val="bg1"/>
                          </a:solidFill>
                          <a:latin typeface="Cambria Math" panose="02040503050406030204" pitchFamily="18" charset="0"/>
                          <a:ea typeface="Cambria Math" panose="02040503050406030204" pitchFamily="18" charset="0"/>
                          <a:cs typeface="B Nazanin" panose="00000400000000000000" pitchFamily="2" charset="-78"/>
                        </a:rPr>
                        <m:t>F</m:t>
                      </m:r>
                      <m:r>
                        <m:rPr>
                          <m:nor/>
                        </m:rPr>
                        <a:rPr lang="en-US" sz="2000" b="0" i="0" smtClean="0">
                          <a:solidFill>
                            <a:schemeClr val="bg1"/>
                          </a:solidFill>
                          <a:latin typeface="Cambria Math" panose="02040503050406030204" pitchFamily="18" charset="0"/>
                          <a:ea typeface="Cambria Math" panose="02040503050406030204" pitchFamily="18" charset="0"/>
                          <a:cs typeface="B Nazanin" panose="00000400000000000000" pitchFamily="2" charset="-78"/>
                        </a:rPr>
                        <m:t>1</m:t>
                      </m:r>
                      <m:r>
                        <m:rPr>
                          <m:nor/>
                        </m:rPr>
                        <a:rPr lang="en-US" sz="2000" b="0" i="0" smtClean="0">
                          <a:solidFill>
                            <a:schemeClr val="bg1"/>
                          </a:solidFill>
                          <a:latin typeface="Cambria Math" panose="02040503050406030204" pitchFamily="18" charset="0"/>
                          <a:ea typeface="Cambria Math" panose="02040503050406030204" pitchFamily="18" charset="0"/>
                          <a:cs typeface="B Nazanin" panose="00000400000000000000" pitchFamily="2" charset="-78"/>
                        </a:rPr>
                        <m:t>−</m:t>
                      </m:r>
                      <m:r>
                        <m:rPr>
                          <m:nor/>
                        </m:rPr>
                        <a:rPr lang="en-US" sz="2000" b="0" i="0" smtClean="0">
                          <a:solidFill>
                            <a:schemeClr val="bg1"/>
                          </a:solidFill>
                          <a:latin typeface="Cambria Math" panose="02040503050406030204" pitchFamily="18" charset="0"/>
                          <a:ea typeface="Cambria Math" panose="02040503050406030204" pitchFamily="18" charset="0"/>
                          <a:cs typeface="B Nazanin" panose="00000400000000000000" pitchFamily="2" charset="-78"/>
                        </a:rPr>
                        <m:t>score</m:t>
                      </m:r>
                      <m:r>
                        <m:rPr>
                          <m:nor/>
                        </m:rPr>
                        <a:rPr lang="fa-IR" sz="2000" b="0" i="0" smtClean="0">
                          <a:solidFill>
                            <a:schemeClr val="bg1"/>
                          </a:solidFill>
                          <a:latin typeface="Cambria Math" panose="02040503050406030204" pitchFamily="18" charset="0"/>
                          <a:ea typeface="Cambria Math" panose="02040503050406030204" pitchFamily="18" charset="0"/>
                          <a:cs typeface="B Nazanin" panose="00000400000000000000" pitchFamily="2" charset="-78"/>
                        </a:rPr>
                        <m:t>  </m:t>
                      </m:r>
                      <m:r>
                        <a:rPr lang="en-US" sz="2000" i="1">
                          <a:solidFill>
                            <a:schemeClr val="bg1"/>
                          </a:solidFill>
                          <a:effectLst/>
                          <a:latin typeface="Cambria Math" panose="02040503050406030204" pitchFamily="18" charset="0"/>
                          <a:ea typeface="Cambria Math" panose="02040503050406030204" pitchFamily="18" charset="0"/>
                          <a:cs typeface="B Nazanin" panose="00000400000000000000" pitchFamily="2" charset="-78"/>
                        </a:rPr>
                        <m:t>=</m:t>
                      </m:r>
                      <m:f>
                        <m:fPr>
                          <m:ctrlPr>
                            <a:rPr lang="en-US" sz="2000" i="1" smtClean="0">
                              <a:solidFill>
                                <a:schemeClr val="bg2"/>
                              </a:solidFill>
                              <a:latin typeface="Cambria Math" panose="02040503050406030204" pitchFamily="18" charset="0"/>
                              <a:ea typeface="Cambria Math" panose="02040503050406030204" pitchFamily="18" charset="0"/>
                            </a:rPr>
                          </m:ctrlPr>
                        </m:fPr>
                        <m:num>
                          <m:r>
                            <a:rPr lang="en-US" sz="2000" i="1">
                              <a:solidFill>
                                <a:schemeClr val="bg2"/>
                              </a:solidFill>
                              <a:latin typeface="Cambria Math" panose="02040503050406030204" pitchFamily="18" charset="0"/>
                              <a:ea typeface="Cambria Math" panose="02040503050406030204" pitchFamily="18" charset="0"/>
                            </a:rPr>
                            <m:t>2</m:t>
                          </m:r>
                        </m:num>
                        <m:den>
                          <m:f>
                            <m:fPr>
                              <m:ctrlPr>
                                <a:rPr lang="en-US" sz="2000" i="1">
                                  <a:solidFill>
                                    <a:schemeClr val="bg2"/>
                                  </a:solidFill>
                                  <a:latin typeface="Cambria Math" panose="02040503050406030204" pitchFamily="18" charset="0"/>
                                  <a:ea typeface="Cambria Math" panose="02040503050406030204" pitchFamily="18" charset="0"/>
                                </a:rPr>
                              </m:ctrlPr>
                            </m:fPr>
                            <m:num>
                              <m:r>
                                <a:rPr lang="en-US" sz="2000" i="1">
                                  <a:solidFill>
                                    <a:schemeClr val="bg2"/>
                                  </a:solidFill>
                                  <a:latin typeface="Cambria Math" panose="02040503050406030204" pitchFamily="18" charset="0"/>
                                  <a:ea typeface="Cambria Math" panose="02040503050406030204" pitchFamily="18" charset="0"/>
                                </a:rPr>
                                <m:t>1</m:t>
                              </m:r>
                            </m:num>
                            <m:den>
                              <m:r>
                                <m:rPr>
                                  <m:nor/>
                                </m:rPr>
                                <a:rPr lang="en-US" sz="2000">
                                  <a:solidFill>
                                    <a:schemeClr val="bg2"/>
                                  </a:solidFill>
                                  <a:latin typeface="Cambria Math" panose="02040503050406030204" pitchFamily="18" charset="0"/>
                                  <a:ea typeface="Cambria Math" panose="02040503050406030204" pitchFamily="18" charset="0"/>
                                </a:rPr>
                                <m:t> </m:t>
                              </m:r>
                              <m:r>
                                <m:rPr>
                                  <m:nor/>
                                </m:rPr>
                                <a:rPr lang="en-US" sz="2000">
                                  <a:solidFill>
                                    <a:schemeClr val="bg2"/>
                                  </a:solidFill>
                                  <a:latin typeface="Cambria Math" panose="02040503050406030204" pitchFamily="18" charset="0"/>
                                  <a:ea typeface="Cambria Math" panose="02040503050406030204" pitchFamily="18" charset="0"/>
                                </a:rPr>
                                <m:t>Recall</m:t>
                              </m:r>
                              <m:r>
                                <m:rPr>
                                  <m:nor/>
                                </m:rPr>
                                <a:rPr lang="en-US" sz="2000">
                                  <a:solidFill>
                                    <a:schemeClr val="bg2"/>
                                  </a:solidFill>
                                  <a:latin typeface="Cambria Math" panose="02040503050406030204" pitchFamily="18" charset="0"/>
                                  <a:ea typeface="Cambria Math" panose="02040503050406030204" pitchFamily="18" charset="0"/>
                                </a:rPr>
                                <m:t> </m:t>
                              </m:r>
                            </m:den>
                          </m:f>
                          <m:r>
                            <a:rPr lang="en-US" sz="2000" i="1">
                              <a:solidFill>
                                <a:schemeClr val="bg2"/>
                              </a:solidFill>
                              <a:latin typeface="Cambria Math" panose="02040503050406030204" pitchFamily="18" charset="0"/>
                              <a:ea typeface="Cambria Math" panose="02040503050406030204" pitchFamily="18" charset="0"/>
                            </a:rPr>
                            <m:t>⋅</m:t>
                          </m:r>
                          <m:f>
                            <m:fPr>
                              <m:ctrlPr>
                                <a:rPr lang="en-US" sz="2000" i="1">
                                  <a:solidFill>
                                    <a:schemeClr val="bg2"/>
                                  </a:solidFill>
                                  <a:latin typeface="Cambria Math" panose="02040503050406030204" pitchFamily="18" charset="0"/>
                                  <a:ea typeface="Cambria Math" panose="02040503050406030204" pitchFamily="18" charset="0"/>
                                </a:rPr>
                              </m:ctrlPr>
                            </m:fPr>
                            <m:num>
                              <m:r>
                                <a:rPr lang="en-US" sz="2000" i="1">
                                  <a:solidFill>
                                    <a:schemeClr val="bg2"/>
                                  </a:solidFill>
                                  <a:latin typeface="Cambria Math" panose="02040503050406030204" pitchFamily="18" charset="0"/>
                                  <a:ea typeface="Cambria Math" panose="02040503050406030204" pitchFamily="18" charset="0"/>
                                </a:rPr>
                                <m:t>1</m:t>
                              </m:r>
                            </m:num>
                            <m:den>
                              <m:r>
                                <m:rPr>
                                  <m:nor/>
                                </m:rPr>
                                <a:rPr lang="en-US" sz="2000">
                                  <a:solidFill>
                                    <a:schemeClr val="bg2"/>
                                  </a:solidFill>
                                  <a:latin typeface="Cambria Math" panose="02040503050406030204" pitchFamily="18" charset="0"/>
                                  <a:ea typeface="Cambria Math" panose="02040503050406030204" pitchFamily="18" charset="0"/>
                                </a:rPr>
                                <m:t> </m:t>
                              </m:r>
                              <m:r>
                                <m:rPr>
                                  <m:nor/>
                                </m:rPr>
                                <a:rPr lang="en-US" sz="2000">
                                  <a:solidFill>
                                    <a:schemeClr val="bg2"/>
                                  </a:solidFill>
                                  <a:latin typeface="Cambria Math" panose="02040503050406030204" pitchFamily="18" charset="0"/>
                                  <a:ea typeface="Cambria Math" panose="02040503050406030204" pitchFamily="18" charset="0"/>
                                </a:rPr>
                                <m:t>Precision</m:t>
                              </m:r>
                              <m:r>
                                <m:rPr>
                                  <m:nor/>
                                </m:rPr>
                                <a:rPr lang="en-US" sz="2000">
                                  <a:solidFill>
                                    <a:schemeClr val="bg2"/>
                                  </a:solidFill>
                                  <a:latin typeface="Cambria Math" panose="02040503050406030204" pitchFamily="18" charset="0"/>
                                  <a:ea typeface="Cambria Math" panose="02040503050406030204" pitchFamily="18" charset="0"/>
                                </a:rPr>
                                <m:t> </m:t>
                              </m:r>
                            </m:den>
                          </m:f>
                        </m:den>
                      </m:f>
                      <m:r>
                        <a:rPr lang="en-US" sz="2000" i="1">
                          <a:solidFill>
                            <a:schemeClr val="bg2"/>
                          </a:solidFill>
                          <a:latin typeface="Cambria Math" panose="02040503050406030204" pitchFamily="18" charset="0"/>
                          <a:ea typeface="Cambria Math" panose="02040503050406030204" pitchFamily="18" charset="0"/>
                        </a:rPr>
                        <m:t>=</m:t>
                      </m:r>
                      <m:r>
                        <a:rPr lang="en-US" sz="2000" i="1">
                          <a:solidFill>
                            <a:schemeClr val="bg2"/>
                          </a:solidFill>
                          <a:latin typeface="Cambria Math" panose="02040503050406030204" pitchFamily="18" charset="0"/>
                          <a:ea typeface="Cambria Math" panose="02040503050406030204" pitchFamily="18" charset="0"/>
                        </a:rPr>
                        <m:t>2</m:t>
                      </m:r>
                      <m:r>
                        <a:rPr lang="en-US" sz="2000" i="1">
                          <a:solidFill>
                            <a:schemeClr val="bg2"/>
                          </a:solidFill>
                          <a:latin typeface="Cambria Math" panose="02040503050406030204" pitchFamily="18" charset="0"/>
                          <a:ea typeface="Cambria Math" panose="02040503050406030204" pitchFamily="18" charset="0"/>
                        </a:rPr>
                        <m:t>⋅</m:t>
                      </m:r>
                      <m:f>
                        <m:fPr>
                          <m:ctrlPr>
                            <a:rPr lang="en-US" sz="2000" i="1">
                              <a:solidFill>
                                <a:schemeClr val="bg2"/>
                              </a:solidFill>
                              <a:latin typeface="Cambria Math" panose="02040503050406030204" pitchFamily="18" charset="0"/>
                              <a:ea typeface="Cambria Math" panose="02040503050406030204" pitchFamily="18" charset="0"/>
                            </a:rPr>
                          </m:ctrlPr>
                        </m:fPr>
                        <m:num>
                          <m:r>
                            <m:rPr>
                              <m:nor/>
                            </m:rPr>
                            <a:rPr lang="en-US" sz="2000">
                              <a:solidFill>
                                <a:schemeClr val="bg2"/>
                              </a:solidFill>
                              <a:latin typeface="Cambria Math" panose="02040503050406030204" pitchFamily="18" charset="0"/>
                              <a:ea typeface="Cambria Math" panose="02040503050406030204" pitchFamily="18" charset="0"/>
                            </a:rPr>
                            <m:t> </m:t>
                          </m:r>
                          <m:r>
                            <m:rPr>
                              <m:nor/>
                            </m:rPr>
                            <a:rPr lang="en-US" sz="2000">
                              <a:solidFill>
                                <a:schemeClr val="bg2"/>
                              </a:solidFill>
                              <a:latin typeface="Cambria Math" panose="02040503050406030204" pitchFamily="18" charset="0"/>
                              <a:ea typeface="Cambria Math" panose="02040503050406030204" pitchFamily="18" charset="0"/>
                            </a:rPr>
                            <m:t>Precision</m:t>
                          </m:r>
                          <m:r>
                            <m:rPr>
                              <m:nor/>
                            </m:rPr>
                            <a:rPr lang="en-US" sz="2000">
                              <a:solidFill>
                                <a:schemeClr val="bg2"/>
                              </a:solidFill>
                              <a:latin typeface="Cambria Math" panose="02040503050406030204" pitchFamily="18" charset="0"/>
                              <a:ea typeface="Cambria Math" panose="02040503050406030204" pitchFamily="18" charset="0"/>
                            </a:rPr>
                            <m:t> </m:t>
                          </m:r>
                          <m:r>
                            <a:rPr lang="en-US" sz="2000" i="1">
                              <a:solidFill>
                                <a:schemeClr val="bg2"/>
                              </a:solidFill>
                              <a:latin typeface="Cambria Math" panose="02040503050406030204" pitchFamily="18" charset="0"/>
                              <a:ea typeface="Cambria Math" panose="02040503050406030204" pitchFamily="18" charset="0"/>
                            </a:rPr>
                            <m:t>⋅</m:t>
                          </m:r>
                          <m:r>
                            <m:rPr>
                              <m:nor/>
                            </m:rPr>
                            <a:rPr lang="en-US" sz="2000">
                              <a:solidFill>
                                <a:schemeClr val="bg2"/>
                              </a:solidFill>
                              <a:latin typeface="Cambria Math" panose="02040503050406030204" pitchFamily="18" charset="0"/>
                              <a:ea typeface="Cambria Math" panose="02040503050406030204" pitchFamily="18" charset="0"/>
                            </a:rPr>
                            <m:t> </m:t>
                          </m:r>
                          <m:r>
                            <m:rPr>
                              <m:nor/>
                            </m:rPr>
                            <a:rPr lang="en-US" sz="2000">
                              <a:solidFill>
                                <a:schemeClr val="bg2"/>
                              </a:solidFill>
                              <a:latin typeface="Cambria Math" panose="02040503050406030204" pitchFamily="18" charset="0"/>
                              <a:ea typeface="Cambria Math" panose="02040503050406030204" pitchFamily="18" charset="0"/>
                            </a:rPr>
                            <m:t>Recall</m:t>
                          </m:r>
                          <m:r>
                            <m:rPr>
                              <m:nor/>
                            </m:rPr>
                            <a:rPr lang="en-US" sz="2000">
                              <a:solidFill>
                                <a:schemeClr val="bg2"/>
                              </a:solidFill>
                              <a:latin typeface="Cambria Math" panose="02040503050406030204" pitchFamily="18" charset="0"/>
                              <a:ea typeface="Cambria Math" panose="02040503050406030204" pitchFamily="18" charset="0"/>
                            </a:rPr>
                            <m:t> </m:t>
                          </m:r>
                        </m:num>
                        <m:den>
                          <m:r>
                            <m:rPr>
                              <m:nor/>
                            </m:rPr>
                            <a:rPr lang="en-US" sz="2000">
                              <a:solidFill>
                                <a:schemeClr val="bg2"/>
                              </a:solidFill>
                              <a:latin typeface="Cambria Math" panose="02040503050406030204" pitchFamily="18" charset="0"/>
                              <a:ea typeface="Cambria Math" panose="02040503050406030204" pitchFamily="18" charset="0"/>
                            </a:rPr>
                            <m:t> </m:t>
                          </m:r>
                          <m:r>
                            <m:rPr>
                              <m:nor/>
                            </m:rPr>
                            <a:rPr lang="en-US" sz="2000">
                              <a:solidFill>
                                <a:schemeClr val="bg2"/>
                              </a:solidFill>
                              <a:latin typeface="Cambria Math" panose="02040503050406030204" pitchFamily="18" charset="0"/>
                              <a:ea typeface="Cambria Math" panose="02040503050406030204" pitchFamily="18" charset="0"/>
                            </a:rPr>
                            <m:t>Precision</m:t>
                          </m:r>
                          <m:r>
                            <m:rPr>
                              <m:nor/>
                            </m:rPr>
                            <a:rPr lang="en-US" sz="2000">
                              <a:solidFill>
                                <a:schemeClr val="bg2"/>
                              </a:solidFill>
                              <a:latin typeface="Cambria Math" panose="02040503050406030204" pitchFamily="18" charset="0"/>
                              <a:ea typeface="Cambria Math" panose="02040503050406030204" pitchFamily="18" charset="0"/>
                            </a:rPr>
                            <m:t> </m:t>
                          </m:r>
                          <m:r>
                            <a:rPr lang="en-US" sz="2000" i="1">
                              <a:solidFill>
                                <a:schemeClr val="bg2"/>
                              </a:solidFill>
                              <a:latin typeface="Cambria Math" panose="02040503050406030204" pitchFamily="18" charset="0"/>
                              <a:ea typeface="Cambria Math" panose="02040503050406030204" pitchFamily="18" charset="0"/>
                            </a:rPr>
                            <m:t>+</m:t>
                          </m:r>
                          <m:r>
                            <m:rPr>
                              <m:nor/>
                            </m:rPr>
                            <a:rPr lang="en-US" sz="2000">
                              <a:solidFill>
                                <a:schemeClr val="bg2"/>
                              </a:solidFill>
                              <a:latin typeface="Cambria Math" panose="02040503050406030204" pitchFamily="18" charset="0"/>
                              <a:ea typeface="Cambria Math" panose="02040503050406030204" pitchFamily="18" charset="0"/>
                            </a:rPr>
                            <m:t> </m:t>
                          </m:r>
                          <m:r>
                            <m:rPr>
                              <m:nor/>
                            </m:rPr>
                            <a:rPr lang="en-US" sz="2000">
                              <a:solidFill>
                                <a:schemeClr val="bg2"/>
                              </a:solidFill>
                              <a:latin typeface="Cambria Math" panose="02040503050406030204" pitchFamily="18" charset="0"/>
                              <a:ea typeface="Cambria Math" panose="02040503050406030204" pitchFamily="18" charset="0"/>
                            </a:rPr>
                            <m:t>Recall</m:t>
                          </m:r>
                          <m:r>
                            <m:rPr>
                              <m:nor/>
                            </m:rPr>
                            <a:rPr lang="en-US" sz="2000">
                              <a:solidFill>
                                <a:schemeClr val="bg2"/>
                              </a:solidFill>
                              <a:latin typeface="Cambria Math" panose="02040503050406030204" pitchFamily="18" charset="0"/>
                              <a:ea typeface="Cambria Math" panose="02040503050406030204" pitchFamily="18" charset="0"/>
                            </a:rPr>
                            <m:t> </m:t>
                          </m:r>
                        </m:den>
                      </m:f>
                    </m:oMath>
                  </m:oMathPara>
                </a14:m>
                <a:endParaRPr lang="en-US" sz="2000" b="1"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1" name="TextBox 50">
                <a:extLst>
                  <a:ext uri="{FF2B5EF4-FFF2-40B4-BE49-F238E27FC236}">
                    <a16:creationId xmlns:a16="http://schemas.microsoft.com/office/drawing/2014/main" id="{DDA9D34E-7855-26CE-F843-2EF955D05038}"/>
                  </a:ext>
                </a:extLst>
              </p:cNvPr>
              <p:cNvSpPr txBox="1">
                <a:spLocks noRot="1" noChangeAspect="1" noMove="1" noResize="1" noEditPoints="1" noAdjustHandles="1" noChangeArrowheads="1" noChangeShapeType="1" noTextEdit="1"/>
              </p:cNvSpPr>
              <p:nvPr/>
            </p:nvSpPr>
            <p:spPr>
              <a:xfrm>
                <a:off x="558416" y="5049914"/>
                <a:ext cx="8641583" cy="927049"/>
              </a:xfrm>
              <a:prstGeom prst="rect">
                <a:avLst/>
              </a:prstGeom>
              <a:blipFill>
                <a:blip r:embed="rId5"/>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071E037-D4CB-50DD-3DC5-3C9A480BF9E6}"/>
              </a:ext>
            </a:extLst>
          </p:cNvPr>
          <p:cNvPicPr>
            <a:picLocks noChangeAspect="1"/>
          </p:cNvPicPr>
          <p:nvPr/>
        </p:nvPicPr>
        <p:blipFill>
          <a:blip r:embed="rId6"/>
          <a:stretch>
            <a:fillRect/>
          </a:stretch>
        </p:blipFill>
        <p:spPr>
          <a:xfrm>
            <a:off x="5085849" y="1196161"/>
            <a:ext cx="4486775" cy="3417388"/>
          </a:xfrm>
          <a:prstGeom prst="rect">
            <a:avLst/>
          </a:prstGeom>
        </p:spPr>
      </p:pic>
      <p:grpSp>
        <p:nvGrpSpPr>
          <p:cNvPr id="43" name="Group 42">
            <a:extLst>
              <a:ext uri="{FF2B5EF4-FFF2-40B4-BE49-F238E27FC236}">
                <a16:creationId xmlns:a16="http://schemas.microsoft.com/office/drawing/2014/main" id="{5F645673-78F7-B5CC-0B20-AFD45E24BC09}"/>
              </a:ext>
            </a:extLst>
          </p:cNvPr>
          <p:cNvGrpSpPr/>
          <p:nvPr/>
        </p:nvGrpSpPr>
        <p:grpSpPr>
          <a:xfrm>
            <a:off x="10929112" y="330760"/>
            <a:ext cx="1042573" cy="5297458"/>
            <a:chOff x="10860675" y="518576"/>
            <a:chExt cx="1042573" cy="5297458"/>
          </a:xfrm>
        </p:grpSpPr>
        <p:grpSp>
          <p:nvGrpSpPr>
            <p:cNvPr id="44" name="Group 43">
              <a:extLst>
                <a:ext uri="{FF2B5EF4-FFF2-40B4-BE49-F238E27FC236}">
                  <a16:creationId xmlns:a16="http://schemas.microsoft.com/office/drawing/2014/main" id="{D03397DB-7B02-1DB9-B507-3D2CA09F836C}"/>
                </a:ext>
              </a:extLst>
            </p:cNvPr>
            <p:cNvGrpSpPr/>
            <p:nvPr/>
          </p:nvGrpSpPr>
          <p:grpSpPr>
            <a:xfrm>
              <a:off x="10860675" y="518576"/>
              <a:ext cx="1042573" cy="4334491"/>
              <a:chOff x="10728762" y="1572963"/>
              <a:chExt cx="1042573" cy="4334491"/>
            </a:xfrm>
          </p:grpSpPr>
          <p:sp>
            <p:nvSpPr>
              <p:cNvPr id="46" name="Freeform: Shape 45">
                <a:extLst>
                  <a:ext uri="{FF2B5EF4-FFF2-40B4-BE49-F238E27FC236}">
                    <a16:creationId xmlns:a16="http://schemas.microsoft.com/office/drawing/2014/main" id="{DD8B8732-6E5C-68BD-0C03-A035C14446C0}"/>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47" name="Freeform: Shape 46">
                <a:extLst>
                  <a:ext uri="{FF2B5EF4-FFF2-40B4-BE49-F238E27FC236}">
                    <a16:creationId xmlns:a16="http://schemas.microsoft.com/office/drawing/2014/main" id="{1A182D84-A7E3-1BD6-EE70-C34EB6B3E7EC}"/>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48" name="Freeform: Shape 47">
                <a:extLst>
                  <a:ext uri="{FF2B5EF4-FFF2-40B4-BE49-F238E27FC236}">
                    <a16:creationId xmlns:a16="http://schemas.microsoft.com/office/drawing/2014/main" id="{79C36793-E63B-B1A8-9F4C-0A2D4E26C3B4}"/>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49" name="Freeform: Shape 48">
                <a:extLst>
                  <a:ext uri="{FF2B5EF4-FFF2-40B4-BE49-F238E27FC236}">
                    <a16:creationId xmlns:a16="http://schemas.microsoft.com/office/drawing/2014/main" id="{87D64232-339D-75BF-6B9E-39AA5EE027BE}"/>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52" name="Freeform: Shape 51">
                <a:extLst>
                  <a:ext uri="{FF2B5EF4-FFF2-40B4-BE49-F238E27FC236}">
                    <a16:creationId xmlns:a16="http://schemas.microsoft.com/office/drawing/2014/main" id="{63C1ADD5-04E9-1671-A3C2-CF5B6ECA1B7A}"/>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53" name="Freeform: Shape 52">
                <a:extLst>
                  <a:ext uri="{FF2B5EF4-FFF2-40B4-BE49-F238E27FC236}">
                    <a16:creationId xmlns:a16="http://schemas.microsoft.com/office/drawing/2014/main" id="{8C0D56F2-D0C1-51FA-1483-DC3B0A5F4BAD}"/>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45" name="Freeform: Shape 18">
              <a:extLst>
                <a:ext uri="{FF2B5EF4-FFF2-40B4-BE49-F238E27FC236}">
                  <a16:creationId xmlns:a16="http://schemas.microsoft.com/office/drawing/2014/main" id="{459C9250-AA01-8250-1DCB-FC465D4F910A}"/>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287058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26</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5938576" y="385294"/>
            <a:ext cx="4117309"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مجموعه داده‌ها</a:t>
            </a:r>
            <a:endParaRPr lang="en-US" sz="3200" b="1" dirty="0">
              <a:solidFill>
                <a:srgbClr val="203449"/>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440152A8-E41C-D43A-8A29-C6628806DE36}"/>
              </a:ext>
            </a:extLst>
          </p:cNvPr>
          <p:cNvGraphicFramePr>
            <a:graphicFrameLocks noGrp="1"/>
          </p:cNvGraphicFramePr>
          <p:nvPr>
            <p:extLst>
              <p:ext uri="{D42A27DB-BD31-4B8C-83A1-F6EECF244321}">
                <p14:modId xmlns:p14="http://schemas.microsoft.com/office/powerpoint/2010/main" val="1062444033"/>
              </p:ext>
            </p:extLst>
          </p:nvPr>
        </p:nvGraphicFramePr>
        <p:xfrm>
          <a:off x="1446963" y="1416028"/>
          <a:ext cx="8345515" cy="3592974"/>
        </p:xfrm>
        <a:graphic>
          <a:graphicData uri="http://schemas.openxmlformats.org/drawingml/2006/table">
            <a:tbl>
              <a:tblPr firstRow="1" bandRow="1">
                <a:tableStyleId>{2D5ABB26-0587-4C30-8999-92F81FD0307C}</a:tableStyleId>
              </a:tblPr>
              <a:tblGrid>
                <a:gridCol w="1669103">
                  <a:extLst>
                    <a:ext uri="{9D8B030D-6E8A-4147-A177-3AD203B41FA5}">
                      <a16:colId xmlns:a16="http://schemas.microsoft.com/office/drawing/2014/main" val="819311485"/>
                    </a:ext>
                  </a:extLst>
                </a:gridCol>
                <a:gridCol w="1669103">
                  <a:extLst>
                    <a:ext uri="{9D8B030D-6E8A-4147-A177-3AD203B41FA5}">
                      <a16:colId xmlns:a16="http://schemas.microsoft.com/office/drawing/2014/main" val="1989276772"/>
                    </a:ext>
                  </a:extLst>
                </a:gridCol>
                <a:gridCol w="1669103">
                  <a:extLst>
                    <a:ext uri="{9D8B030D-6E8A-4147-A177-3AD203B41FA5}">
                      <a16:colId xmlns:a16="http://schemas.microsoft.com/office/drawing/2014/main" val="4207306762"/>
                    </a:ext>
                  </a:extLst>
                </a:gridCol>
                <a:gridCol w="1669103">
                  <a:extLst>
                    <a:ext uri="{9D8B030D-6E8A-4147-A177-3AD203B41FA5}">
                      <a16:colId xmlns:a16="http://schemas.microsoft.com/office/drawing/2014/main" val="2479146279"/>
                    </a:ext>
                  </a:extLst>
                </a:gridCol>
                <a:gridCol w="1669103">
                  <a:extLst>
                    <a:ext uri="{9D8B030D-6E8A-4147-A177-3AD203B41FA5}">
                      <a16:colId xmlns:a16="http://schemas.microsoft.com/office/drawing/2014/main" val="1112048034"/>
                    </a:ext>
                  </a:extLst>
                </a:gridCol>
              </a:tblGrid>
              <a:tr h="513282">
                <a:tc>
                  <a:txBody>
                    <a:bodyPr/>
                    <a:lstStyle/>
                    <a:p>
                      <a:pPr algn="ctr"/>
                      <a:r>
                        <a:rPr lang="fa-IR" b="1" dirty="0">
                          <a:solidFill>
                            <a:schemeClr val="bg1"/>
                          </a:solidFill>
                          <a:cs typeface="B Nazanin" panose="00000400000000000000" pitchFamily="2" charset="-78"/>
                        </a:rPr>
                        <a:t>زمینه</a:t>
                      </a:r>
                      <a:endParaRPr lang="en-US" b="1" dirty="0">
                        <a:solidFill>
                          <a:schemeClr val="bg1"/>
                        </a:solidFill>
                        <a:cs typeface="B Nazanin" panose="00000400000000000000" pitchFamily="2" charset="-78"/>
                      </a:endParaRPr>
                    </a:p>
                  </a:txBody>
                  <a:tcPr>
                    <a:lnB w="12700" cap="flat" cmpd="sng" algn="ctr">
                      <a:solidFill>
                        <a:schemeClr val="bg1"/>
                      </a:solidFill>
                      <a:prstDash val="solid"/>
                      <a:round/>
                      <a:headEnd type="none" w="med" len="med"/>
                      <a:tailEnd type="none" w="med" len="med"/>
                    </a:lnB>
                  </a:tcPr>
                </a:tc>
                <a:tc>
                  <a:txBody>
                    <a:bodyPr/>
                    <a:lstStyle/>
                    <a:p>
                      <a:pPr algn="ctr"/>
                      <a:r>
                        <a:rPr lang="fa-IR" b="1" dirty="0">
                          <a:solidFill>
                            <a:schemeClr val="bg1"/>
                          </a:solidFill>
                          <a:cs typeface="B Nazanin" panose="00000400000000000000" pitchFamily="2" charset="-78"/>
                        </a:rPr>
                        <a:t>نوع</a:t>
                      </a:r>
                      <a:endParaRPr lang="en-US" b="1" dirty="0">
                        <a:solidFill>
                          <a:schemeClr val="bg1"/>
                        </a:solidFill>
                        <a:cs typeface="B Nazanin" panose="00000400000000000000" pitchFamily="2" charset="-78"/>
                      </a:endParaRPr>
                    </a:p>
                  </a:txBody>
                  <a:tcPr>
                    <a:lnB w="12700" cap="flat" cmpd="sng" algn="ctr">
                      <a:solidFill>
                        <a:schemeClr val="bg1"/>
                      </a:solidFill>
                      <a:prstDash val="solid"/>
                      <a:round/>
                      <a:headEnd type="none" w="med" len="med"/>
                      <a:tailEnd type="none" w="med" len="med"/>
                    </a:lnB>
                  </a:tcPr>
                </a:tc>
                <a:tc>
                  <a:txBody>
                    <a:bodyPr/>
                    <a:lstStyle/>
                    <a:p>
                      <a:pPr algn="ctr"/>
                      <a:r>
                        <a:rPr lang="fa-IR" b="1" dirty="0">
                          <a:solidFill>
                            <a:schemeClr val="bg1"/>
                          </a:solidFill>
                          <a:cs typeface="B Nazanin" panose="00000400000000000000" pitchFamily="2" charset="-78"/>
                        </a:rPr>
                        <a:t>تعداد نمونه</a:t>
                      </a:r>
                      <a:endParaRPr lang="en-US" b="1" dirty="0">
                        <a:solidFill>
                          <a:schemeClr val="bg1"/>
                        </a:solidFill>
                        <a:cs typeface="B Nazanin" panose="00000400000000000000" pitchFamily="2" charset="-78"/>
                      </a:endParaRPr>
                    </a:p>
                  </a:txBody>
                  <a:tcPr>
                    <a:lnB w="12700" cap="flat" cmpd="sng" algn="ctr">
                      <a:solidFill>
                        <a:schemeClr val="bg1"/>
                      </a:solidFill>
                      <a:prstDash val="solid"/>
                      <a:round/>
                      <a:headEnd type="none" w="med" len="med"/>
                      <a:tailEnd type="none" w="med" len="med"/>
                    </a:lnB>
                  </a:tcPr>
                </a:tc>
                <a:tc>
                  <a:txBody>
                    <a:bodyPr/>
                    <a:lstStyle/>
                    <a:p>
                      <a:pPr algn="ctr"/>
                      <a:r>
                        <a:rPr lang="fa-IR" b="1" dirty="0">
                          <a:solidFill>
                            <a:schemeClr val="bg1"/>
                          </a:solidFill>
                          <a:cs typeface="B Nazanin" panose="00000400000000000000" pitchFamily="2" charset="-78"/>
                        </a:rPr>
                        <a:t>تعداد ویژگی</a:t>
                      </a:r>
                      <a:endParaRPr lang="en-US" b="1" dirty="0">
                        <a:solidFill>
                          <a:schemeClr val="bg1"/>
                        </a:solidFill>
                        <a:cs typeface="B Nazanin" panose="00000400000000000000" pitchFamily="2" charset="-78"/>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fa-IR" b="1" dirty="0">
                          <a:solidFill>
                            <a:schemeClr val="bg1"/>
                          </a:solidFill>
                          <a:cs typeface="B Nazanin" panose="00000400000000000000" pitchFamily="2" charset="-78"/>
                        </a:rPr>
                        <a:t>دادگان</a:t>
                      </a:r>
                      <a:endParaRPr lang="en-US" b="1" dirty="0">
                        <a:solidFill>
                          <a:schemeClr val="bg1"/>
                        </a:solidFill>
                        <a:cs typeface="B Nazanin" panose="00000400000000000000" pitchFamily="2" charset="-78"/>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4639690"/>
                  </a:ext>
                </a:extLst>
              </a:tr>
              <a:tr h="513282">
                <a:tc>
                  <a:txBody>
                    <a:bodyPr/>
                    <a:lstStyle/>
                    <a:p>
                      <a:pPr algn="ctr"/>
                      <a:r>
                        <a:rPr lang="fa-IR" dirty="0">
                          <a:solidFill>
                            <a:schemeClr val="bg1"/>
                          </a:solidFill>
                          <a:cs typeface="B Nazanin" panose="00000400000000000000" pitchFamily="2" charset="-78"/>
                        </a:rPr>
                        <a:t>نفوذ به شبکه</a:t>
                      </a:r>
                      <a:endParaRPr lang="en-US" dirty="0">
                        <a:solidFill>
                          <a:schemeClr val="bg1"/>
                        </a:solidFill>
                        <a:cs typeface="B Nazanin" panose="00000400000000000000" pitchFamily="2" charset="-78"/>
                      </a:endParaRPr>
                    </a:p>
                  </a:txBody>
                  <a:tcPr>
                    <a:lnT w="12700" cap="flat" cmpd="sng" algn="ctr">
                      <a:solidFill>
                        <a:schemeClr val="bg1"/>
                      </a:solidFill>
                      <a:prstDash val="solid"/>
                      <a:round/>
                      <a:headEnd type="none" w="med" len="med"/>
                      <a:tailEnd type="none" w="med" len="med"/>
                    </a:lnT>
                  </a:tcPr>
                </a:tc>
                <a:tc>
                  <a:txBody>
                    <a:bodyPr/>
                    <a:lstStyle/>
                    <a:p>
                      <a:pPr algn="ctr"/>
                      <a:r>
                        <a:rPr lang="fa-IR" dirty="0">
                          <a:solidFill>
                            <a:schemeClr val="bg1"/>
                          </a:solidFill>
                          <a:cs typeface="B Nazanin" panose="00000400000000000000" pitchFamily="2" charset="-78"/>
                        </a:rPr>
                        <a:t>جدولی</a:t>
                      </a:r>
                      <a:endParaRPr lang="en-US" dirty="0">
                        <a:solidFill>
                          <a:schemeClr val="bg1"/>
                        </a:solidFill>
                        <a:cs typeface="B Nazanin" panose="00000400000000000000" pitchFamily="2" charset="-78"/>
                      </a:endParaRPr>
                    </a:p>
                  </a:txBody>
                  <a:tcPr>
                    <a:lnT w="12700" cap="flat" cmpd="sng" algn="ctr">
                      <a:solidFill>
                        <a:schemeClr val="bg1"/>
                      </a:solidFill>
                      <a:prstDash val="solid"/>
                      <a:round/>
                      <a:headEnd type="none" w="med" len="med"/>
                      <a:tailEnd type="none" w="med" len="med"/>
                    </a:lnT>
                  </a:tcPr>
                </a:tc>
                <a:tc>
                  <a:txBody>
                    <a:bodyPr/>
                    <a:lstStyle/>
                    <a:p>
                      <a:pPr algn="ctr"/>
                      <a:r>
                        <a:rPr lang="fa-IR" dirty="0">
                          <a:solidFill>
                            <a:schemeClr val="bg1"/>
                          </a:solidFill>
                          <a:cs typeface="B Nazanin" panose="00000400000000000000" pitchFamily="2" charset="-78"/>
                        </a:rPr>
                        <a:t>494021</a:t>
                      </a:r>
                      <a:endParaRPr lang="en-US" dirty="0">
                        <a:solidFill>
                          <a:schemeClr val="bg1"/>
                        </a:solidFill>
                        <a:cs typeface="B Nazanin" panose="00000400000000000000" pitchFamily="2" charset="-78"/>
                      </a:endParaRPr>
                    </a:p>
                  </a:txBody>
                  <a:tcPr>
                    <a:lnT w="12700" cap="flat" cmpd="sng" algn="ctr">
                      <a:solidFill>
                        <a:schemeClr val="bg1"/>
                      </a:solidFill>
                      <a:prstDash val="solid"/>
                      <a:round/>
                      <a:headEnd type="none" w="med" len="med"/>
                      <a:tailEnd type="none" w="med" len="med"/>
                    </a:lnT>
                  </a:tcPr>
                </a:tc>
                <a:tc>
                  <a:txBody>
                    <a:bodyPr/>
                    <a:lstStyle/>
                    <a:p>
                      <a:pPr algn="ctr"/>
                      <a:r>
                        <a:rPr lang="fa-IR" dirty="0">
                          <a:solidFill>
                            <a:schemeClr val="bg1"/>
                          </a:solidFill>
                          <a:cs typeface="B Nazanin" panose="00000400000000000000" pitchFamily="2" charset="-78"/>
                        </a:rPr>
                        <a:t>121</a:t>
                      </a:r>
                      <a:endParaRPr lang="en-US" dirty="0">
                        <a:solidFill>
                          <a:schemeClr val="bg1"/>
                        </a:solidFill>
                        <a:cs typeface="B Nazanin" panose="00000400000000000000" pitchFamily="2" charset="-78"/>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KDD99</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747521479"/>
                  </a:ext>
                </a:extLst>
              </a:tr>
              <a:tr h="513282">
                <a:tc>
                  <a:txBody>
                    <a:bodyPr/>
                    <a:lstStyle/>
                    <a:p>
                      <a:pPr algn="ctr"/>
                      <a:r>
                        <a:rPr lang="fa-IR" dirty="0">
                          <a:solidFill>
                            <a:schemeClr val="bg1"/>
                          </a:solidFill>
                          <a:cs typeface="B Nazanin" panose="00000400000000000000" pitchFamily="2" charset="-78"/>
                        </a:rPr>
                        <a:t>آریتمی قلبی</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جدولی</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452</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274</a:t>
                      </a:r>
                      <a:endParaRPr lang="en-US" dirty="0">
                        <a:solidFill>
                          <a:schemeClr val="bg1"/>
                        </a:solidFill>
                        <a:cs typeface="B Nazanin" panose="00000400000000000000" pitchFamily="2" charset="-78"/>
                      </a:endParaRPr>
                    </a:p>
                  </a:txBody>
                  <a:tcPr>
                    <a:lnR w="12700" cap="flat" cmpd="sng" algn="ctr">
                      <a:solidFill>
                        <a:schemeClr val="bg1"/>
                      </a:solidFill>
                      <a:prstDash val="solid"/>
                      <a:round/>
                      <a:headEnd type="none" w="med" len="med"/>
                      <a:tailEnd type="none" w="med" len="med"/>
                    </a:ln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Arrhythmia</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23774069"/>
                  </a:ext>
                </a:extLst>
              </a:tr>
              <a:tr h="513282">
                <a:tc>
                  <a:txBody>
                    <a:bodyPr/>
                    <a:lstStyle/>
                    <a:p>
                      <a:pPr algn="ctr"/>
                      <a:r>
                        <a:rPr lang="fa-IR" dirty="0">
                          <a:solidFill>
                            <a:schemeClr val="bg1"/>
                          </a:solidFill>
                          <a:cs typeface="B Nazanin" panose="00000400000000000000" pitchFamily="2" charset="-78"/>
                        </a:rPr>
                        <a:t>بیماری تیرویید</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جدولی</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3772</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29</a:t>
                      </a:r>
                      <a:endParaRPr lang="en-US" dirty="0">
                        <a:solidFill>
                          <a:schemeClr val="bg1"/>
                        </a:solidFill>
                        <a:cs typeface="B Nazanin" panose="00000400000000000000" pitchFamily="2" charset="-78"/>
                      </a:endParaRPr>
                    </a:p>
                  </a:txBody>
                  <a:tcPr>
                    <a:lnR w="12700" cap="flat" cmpd="sng" algn="ctr">
                      <a:solidFill>
                        <a:schemeClr val="bg1"/>
                      </a:solidFill>
                      <a:prstDash val="solid"/>
                      <a:round/>
                      <a:headEnd type="none" w="med" len="med"/>
                      <a:tailEnd type="none" w="med" len="med"/>
                    </a:ln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Thyroid</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25477701"/>
                  </a:ext>
                </a:extLst>
              </a:tr>
              <a:tr h="513282">
                <a:tc>
                  <a:txBody>
                    <a:bodyPr/>
                    <a:lstStyle/>
                    <a:p>
                      <a:pPr algn="ctr"/>
                      <a:r>
                        <a:rPr lang="fa-IR" dirty="0">
                          <a:solidFill>
                            <a:schemeClr val="bg1"/>
                          </a:solidFill>
                          <a:cs typeface="B Nazanin" panose="00000400000000000000" pitchFamily="2" charset="-78"/>
                        </a:rPr>
                        <a:t>مشک سلولی</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جدولی</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3062</a:t>
                      </a:r>
                      <a:endParaRPr lang="en-US" dirty="0">
                        <a:solidFill>
                          <a:schemeClr val="bg1"/>
                        </a:solidFill>
                        <a:cs typeface="B Nazanin" panose="00000400000000000000" pitchFamily="2" charset="-78"/>
                      </a:endParaRPr>
                    </a:p>
                  </a:txBody>
                  <a:tcPr/>
                </a:tc>
                <a:tc>
                  <a:txBody>
                    <a:bodyPr/>
                    <a:lstStyle/>
                    <a:p>
                      <a:pPr algn="ctr"/>
                      <a:r>
                        <a:rPr lang="fa-IR" dirty="0" smtClean="0">
                          <a:solidFill>
                            <a:schemeClr val="bg1"/>
                          </a:solidFill>
                          <a:cs typeface="B Nazanin" panose="00000400000000000000" pitchFamily="2" charset="-78"/>
                        </a:rPr>
                        <a:t>166</a:t>
                      </a:r>
                      <a:endParaRPr lang="en-US" dirty="0">
                        <a:solidFill>
                          <a:schemeClr val="bg1"/>
                        </a:solidFill>
                        <a:cs typeface="B Nazanin" panose="00000400000000000000" pitchFamily="2" charset="-78"/>
                      </a:endParaRPr>
                    </a:p>
                  </a:txBody>
                  <a:tcPr>
                    <a:lnR w="12700" cap="flat" cmpd="sng" algn="ctr">
                      <a:solidFill>
                        <a:schemeClr val="bg1"/>
                      </a:solidFill>
                      <a:prstDash val="solid"/>
                      <a:round/>
                      <a:headEnd type="none" w="med" len="med"/>
                      <a:tailEnd type="none" w="med" len="med"/>
                    </a:ln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Musk</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40587371"/>
                  </a:ext>
                </a:extLst>
              </a:tr>
              <a:tr h="513282">
                <a:tc>
                  <a:txBody>
                    <a:bodyPr/>
                    <a:lstStyle/>
                    <a:p>
                      <a:pPr algn="ctr"/>
                      <a:r>
                        <a:rPr lang="fa-IR" dirty="0">
                          <a:solidFill>
                            <a:schemeClr val="bg1"/>
                          </a:solidFill>
                          <a:cs typeface="B Nazanin" panose="00000400000000000000" pitchFamily="2" charset="-78"/>
                        </a:rPr>
                        <a:t>پلاک خانه</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تصویری</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99289</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3072</a:t>
                      </a:r>
                      <a:endParaRPr lang="en-US" dirty="0">
                        <a:solidFill>
                          <a:schemeClr val="bg1"/>
                        </a:solidFill>
                        <a:cs typeface="B Nazanin" panose="00000400000000000000" pitchFamily="2" charset="-78"/>
                      </a:endParaRPr>
                    </a:p>
                  </a:txBody>
                  <a:tcPr>
                    <a:lnR w="12700" cap="flat" cmpd="sng" algn="ctr">
                      <a:solidFill>
                        <a:schemeClr val="bg1"/>
                      </a:solidFill>
                      <a:prstDash val="solid"/>
                      <a:round/>
                      <a:headEnd type="none" w="med" len="med"/>
                      <a:tailEnd type="none" w="med" len="med"/>
                    </a:ln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SVHN</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986073013"/>
                  </a:ext>
                </a:extLst>
              </a:tr>
              <a:tr h="513282">
                <a:tc>
                  <a:txBody>
                    <a:bodyPr/>
                    <a:lstStyle/>
                    <a:p>
                      <a:pPr algn="ctr"/>
                      <a:r>
                        <a:rPr lang="fa-IR" dirty="0">
                          <a:solidFill>
                            <a:schemeClr val="bg1"/>
                          </a:solidFill>
                          <a:cs typeface="B Nazanin" panose="00000400000000000000" pitchFamily="2" charset="-78"/>
                        </a:rPr>
                        <a:t>اشیا و حیوانات</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تصویری</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60000</a:t>
                      </a:r>
                      <a:endParaRPr lang="en-US" dirty="0">
                        <a:solidFill>
                          <a:schemeClr val="bg1"/>
                        </a:solidFill>
                        <a:cs typeface="B Nazanin" panose="00000400000000000000" pitchFamily="2" charset="-78"/>
                      </a:endParaRPr>
                    </a:p>
                  </a:txBody>
                  <a:tcPr/>
                </a:tc>
                <a:tc>
                  <a:txBody>
                    <a:bodyPr/>
                    <a:lstStyle/>
                    <a:p>
                      <a:pPr algn="ctr"/>
                      <a:r>
                        <a:rPr lang="fa-IR" dirty="0">
                          <a:solidFill>
                            <a:schemeClr val="bg1"/>
                          </a:solidFill>
                          <a:cs typeface="B Nazanin" panose="00000400000000000000" pitchFamily="2" charset="-78"/>
                        </a:rPr>
                        <a:t>3072</a:t>
                      </a:r>
                      <a:endParaRPr lang="en-US" dirty="0">
                        <a:solidFill>
                          <a:schemeClr val="bg1"/>
                        </a:solidFill>
                        <a:cs typeface="B Nazanin" panose="00000400000000000000" pitchFamily="2" charset="-78"/>
                      </a:endParaRPr>
                    </a:p>
                  </a:txBody>
                  <a:tcPr>
                    <a:lnR w="12700" cap="flat" cmpd="sng" algn="ctr">
                      <a:solidFill>
                        <a:schemeClr val="bg1"/>
                      </a:solidFill>
                      <a:prstDash val="solid"/>
                      <a:round/>
                      <a:headEnd type="none" w="med" len="med"/>
                      <a:tailEnd type="none" w="med" len="med"/>
                    </a:ln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CIFAR10</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8187001"/>
                  </a:ext>
                </a:extLst>
              </a:tr>
            </a:tbl>
          </a:graphicData>
        </a:graphic>
      </p:graphicFrame>
      <p:grpSp>
        <p:nvGrpSpPr>
          <p:cNvPr id="23" name="Group 22">
            <a:extLst>
              <a:ext uri="{FF2B5EF4-FFF2-40B4-BE49-F238E27FC236}">
                <a16:creationId xmlns:a16="http://schemas.microsoft.com/office/drawing/2014/main" id="{BCB23361-6DF1-CFB4-132D-21E704F9F45A}"/>
              </a:ext>
            </a:extLst>
          </p:cNvPr>
          <p:cNvGrpSpPr/>
          <p:nvPr/>
        </p:nvGrpSpPr>
        <p:grpSpPr>
          <a:xfrm>
            <a:off x="10929112" y="330760"/>
            <a:ext cx="1042573" cy="5297458"/>
            <a:chOff x="10860675" y="518576"/>
            <a:chExt cx="1042573" cy="5297458"/>
          </a:xfrm>
        </p:grpSpPr>
        <p:grpSp>
          <p:nvGrpSpPr>
            <p:cNvPr id="24" name="Group 23">
              <a:extLst>
                <a:ext uri="{FF2B5EF4-FFF2-40B4-BE49-F238E27FC236}">
                  <a16:creationId xmlns:a16="http://schemas.microsoft.com/office/drawing/2014/main" id="{2433FAF7-549A-EF28-75EE-13D706C3F081}"/>
                </a:ext>
              </a:extLst>
            </p:cNvPr>
            <p:cNvGrpSpPr/>
            <p:nvPr/>
          </p:nvGrpSpPr>
          <p:grpSpPr>
            <a:xfrm>
              <a:off x="10860675" y="518576"/>
              <a:ext cx="1042573" cy="4334491"/>
              <a:chOff x="10728762" y="1572963"/>
              <a:chExt cx="1042573" cy="4334491"/>
            </a:xfrm>
          </p:grpSpPr>
          <p:sp>
            <p:nvSpPr>
              <p:cNvPr id="26" name="Freeform: Shape 25">
                <a:extLst>
                  <a:ext uri="{FF2B5EF4-FFF2-40B4-BE49-F238E27FC236}">
                    <a16:creationId xmlns:a16="http://schemas.microsoft.com/office/drawing/2014/main" id="{D9E239FD-C80E-C616-A044-03A2E36B22A2}"/>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7" name="Freeform: Shape 26">
                <a:extLst>
                  <a:ext uri="{FF2B5EF4-FFF2-40B4-BE49-F238E27FC236}">
                    <a16:creationId xmlns:a16="http://schemas.microsoft.com/office/drawing/2014/main" id="{C3DB7ADC-5674-79F8-FAD7-4AE64F7B8246}"/>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8" name="Freeform: Shape 27">
                <a:extLst>
                  <a:ext uri="{FF2B5EF4-FFF2-40B4-BE49-F238E27FC236}">
                    <a16:creationId xmlns:a16="http://schemas.microsoft.com/office/drawing/2014/main" id="{66718F74-FD18-1BBF-C87B-62C8FD508EE9}"/>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30" name="Freeform: Shape 29">
                <a:extLst>
                  <a:ext uri="{FF2B5EF4-FFF2-40B4-BE49-F238E27FC236}">
                    <a16:creationId xmlns:a16="http://schemas.microsoft.com/office/drawing/2014/main" id="{76A43372-50C4-2F7D-D882-1AA6EF75C989}"/>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1" name="Freeform: Shape 30">
                <a:extLst>
                  <a:ext uri="{FF2B5EF4-FFF2-40B4-BE49-F238E27FC236}">
                    <a16:creationId xmlns:a16="http://schemas.microsoft.com/office/drawing/2014/main" id="{8C062F9D-38C2-0CE5-FD2F-9C2309526C4A}"/>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33" name="Freeform: Shape 32">
                <a:extLst>
                  <a:ext uri="{FF2B5EF4-FFF2-40B4-BE49-F238E27FC236}">
                    <a16:creationId xmlns:a16="http://schemas.microsoft.com/office/drawing/2014/main" id="{DE45E250-2A64-2600-3C83-F06242235FC6}"/>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5" name="Freeform: Shape 18">
              <a:extLst>
                <a:ext uri="{FF2B5EF4-FFF2-40B4-BE49-F238E27FC236}">
                  <a16:creationId xmlns:a16="http://schemas.microsoft.com/office/drawing/2014/main" id="{B46A5FB0-C37E-4388-FF64-52A87C81199C}"/>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3426363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27</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7938199" y="395342"/>
            <a:ext cx="2087542"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مدل‌های پایه</a:t>
            </a:r>
            <a:endParaRPr lang="en-US" sz="3200" b="1" dirty="0">
              <a:solidFill>
                <a:srgbClr val="203449"/>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7812C79D-7E06-6308-EA5F-745EB6D11D92}"/>
              </a:ext>
            </a:extLst>
          </p:cNvPr>
          <p:cNvSpPr txBox="1"/>
          <p:nvPr/>
        </p:nvSpPr>
        <p:spPr>
          <a:xfrm>
            <a:off x="1441590" y="1336727"/>
            <a:ext cx="8812404" cy="461665"/>
          </a:xfrm>
          <a:prstGeom prst="rect">
            <a:avLst/>
          </a:prstGeom>
          <a:noFill/>
        </p:spPr>
        <p:txBody>
          <a:bodyPr wrap="square">
            <a:spAutoFit/>
          </a:bodyPr>
          <a:lstStyle/>
          <a:p>
            <a:pPr marL="285750" indent="-285750" algn="r" rtl="1">
              <a:buFont typeface="Wingdings" panose="05000000000000000000" pitchFamily="2" charset="2"/>
              <a:buChar char="ü"/>
            </a:pPr>
            <a:r>
              <a:rPr lang="ar-SA"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روش </a:t>
            </a:r>
            <a:r>
              <a:rPr lang="en-US" sz="2400" dirty="0">
                <a:solidFill>
                  <a:schemeClr val="bg2"/>
                </a:solidFill>
                <a:effectLst/>
                <a:latin typeface="Times New Roman" panose="02020603050405020304" pitchFamily="18" charset="0"/>
                <a:ea typeface="Times New Roman" panose="02020603050405020304" pitchFamily="18" charset="0"/>
              </a:rPr>
              <a:t>OC-SVM</a:t>
            </a:r>
            <a:r>
              <a:rPr lang="fa-IR" sz="2400" dirty="0">
                <a:solidFill>
                  <a:schemeClr val="bg2"/>
                </a:solidFill>
                <a:effectLst/>
                <a:latin typeface="Times New Roman" panose="02020603050405020304" pitchFamily="18" charset="0"/>
                <a:ea typeface="Times New Roman" panose="02020603050405020304" pitchFamily="18" charset="0"/>
              </a:rPr>
              <a:t>: </a:t>
            </a:r>
            <a:r>
              <a:rPr lang="fa-IR"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یادگیری مرز حول نمونه‌های هنجار با استفاده از </a:t>
            </a:r>
            <a:r>
              <a:rPr lang="en-US" sz="2400" dirty="0">
                <a:solidFill>
                  <a:schemeClr val="bg2"/>
                </a:solidFill>
                <a:effectLst/>
                <a:latin typeface="Times New Roman" panose="02020603050405020304" pitchFamily="18" charset="0"/>
                <a:ea typeface="Times New Roman" panose="02020603050405020304" pitchFamily="18" charset="0"/>
              </a:rPr>
              <a:t>SVM</a:t>
            </a:r>
            <a:endParaRPr lang="en-US" sz="2400" dirty="0">
              <a:solidFill>
                <a:schemeClr val="bg2"/>
              </a:solidFill>
            </a:endParaRPr>
          </a:p>
        </p:txBody>
      </p:sp>
      <p:sp>
        <p:nvSpPr>
          <p:cNvPr id="21" name="TextBox 20">
            <a:extLst>
              <a:ext uri="{FF2B5EF4-FFF2-40B4-BE49-F238E27FC236}">
                <a16:creationId xmlns:a16="http://schemas.microsoft.com/office/drawing/2014/main" id="{B489A6FB-463B-ECBE-7AD1-3E96C500861E}"/>
              </a:ext>
            </a:extLst>
          </p:cNvPr>
          <p:cNvSpPr txBox="1"/>
          <p:nvPr/>
        </p:nvSpPr>
        <p:spPr>
          <a:xfrm>
            <a:off x="1441590" y="1991534"/>
            <a:ext cx="8812404" cy="461665"/>
          </a:xfrm>
          <a:prstGeom prst="rect">
            <a:avLst/>
          </a:prstGeom>
          <a:noFill/>
        </p:spPr>
        <p:txBody>
          <a:bodyPr wrap="square">
            <a:spAutoFit/>
          </a:bodyPr>
          <a:lstStyle/>
          <a:p>
            <a:pPr marL="285750" indent="-285750" algn="r" rtl="1">
              <a:buFont typeface="Wingdings" panose="05000000000000000000" pitchFamily="2" charset="2"/>
              <a:buChar char="ü"/>
            </a:pPr>
            <a:r>
              <a:rPr lang="ar-SA"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روش </a:t>
            </a:r>
            <a:r>
              <a:rPr lang="en-US" sz="2400" dirty="0">
                <a:solidFill>
                  <a:schemeClr val="bg2"/>
                </a:solidFill>
                <a:effectLst/>
                <a:latin typeface="Times New Roman" panose="02020603050405020304" pitchFamily="18" charset="0"/>
                <a:ea typeface="Times New Roman" panose="02020603050405020304" pitchFamily="18" charset="0"/>
              </a:rPr>
              <a:t>IF</a:t>
            </a:r>
            <a:r>
              <a:rPr lang="fa-IR" sz="2400" dirty="0">
                <a:solidFill>
                  <a:schemeClr val="bg2"/>
                </a:solidFill>
                <a:latin typeface="Times New Roman" panose="02020603050405020304" pitchFamily="18" charset="0"/>
                <a:ea typeface="Times New Roman" panose="02020603050405020304" pitchFamily="18" charset="0"/>
              </a:rPr>
              <a:t>: </a:t>
            </a:r>
            <a:r>
              <a:rPr lang="fa-IR" sz="2400" dirty="0">
                <a:solidFill>
                  <a:schemeClr val="bg2"/>
                </a:solidFill>
                <a:latin typeface="Times New Roman" panose="02020603050405020304" pitchFamily="18" charset="0"/>
                <a:ea typeface="Times New Roman" panose="02020603050405020304" pitchFamily="18" charset="0"/>
                <a:cs typeface="B Nazanin" panose="00000400000000000000" pitchFamily="2" charset="-78"/>
              </a:rPr>
              <a:t>ایجاد درخت تصادفی و محاسبه فاصله تا ریشه</a:t>
            </a:r>
            <a:endParaRPr lang="en-US" sz="2400" dirty="0">
              <a:solidFill>
                <a:schemeClr val="bg2"/>
              </a:solidFill>
              <a:cs typeface="B Nazanin" panose="00000400000000000000" pitchFamily="2" charset="-78"/>
            </a:endParaRPr>
          </a:p>
        </p:txBody>
      </p:sp>
      <p:sp>
        <p:nvSpPr>
          <p:cNvPr id="22" name="TextBox 21">
            <a:extLst>
              <a:ext uri="{FF2B5EF4-FFF2-40B4-BE49-F238E27FC236}">
                <a16:creationId xmlns:a16="http://schemas.microsoft.com/office/drawing/2014/main" id="{ADA809A6-F329-54BA-1EC8-C8A561DE6D9B}"/>
              </a:ext>
            </a:extLst>
          </p:cNvPr>
          <p:cNvSpPr txBox="1"/>
          <p:nvPr/>
        </p:nvSpPr>
        <p:spPr>
          <a:xfrm>
            <a:off x="1414189" y="4724932"/>
            <a:ext cx="8812404" cy="461665"/>
          </a:xfrm>
          <a:prstGeom prst="rect">
            <a:avLst/>
          </a:prstGeom>
          <a:noFill/>
        </p:spPr>
        <p:txBody>
          <a:bodyPr wrap="square">
            <a:spAutoFit/>
          </a:bodyPr>
          <a:lstStyle/>
          <a:p>
            <a:pPr marL="285750" indent="-285750" algn="r" rtl="1">
              <a:buFont typeface="Wingdings" panose="05000000000000000000" pitchFamily="2" charset="2"/>
              <a:buChar char="ü"/>
            </a:pPr>
            <a:r>
              <a:rPr lang="ar-SA"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روش </a:t>
            </a:r>
            <a:r>
              <a:rPr lang="en-US" sz="2400" dirty="0">
                <a:solidFill>
                  <a:schemeClr val="bg2"/>
                </a:solidFill>
                <a:latin typeface="Times New Roman" panose="02020603050405020304" pitchFamily="18" charset="0"/>
                <a:ea typeface="Times New Roman" panose="02020603050405020304" pitchFamily="18" charset="0"/>
                <a:cs typeface="B Nazanin" panose="00000400000000000000" pitchFamily="2" charset="-78"/>
              </a:rPr>
              <a:t>DSVDD</a:t>
            </a:r>
            <a:r>
              <a:rPr lang="fa-IR" sz="2400" dirty="0">
                <a:solidFill>
                  <a:schemeClr val="bg2"/>
                </a:solidFill>
                <a:effectLst/>
                <a:latin typeface="Times New Roman" panose="02020603050405020304" pitchFamily="18" charset="0"/>
                <a:ea typeface="Times New Roman" panose="02020603050405020304" pitchFamily="18" charset="0"/>
              </a:rPr>
              <a:t>: </a:t>
            </a:r>
            <a:r>
              <a:rPr lang="fa-IR" sz="2400" dirty="0">
                <a:solidFill>
                  <a:schemeClr val="bg2"/>
                </a:solidFill>
                <a:latin typeface="Times New Roman" panose="02020603050405020304" pitchFamily="18" charset="0"/>
                <a:ea typeface="Times New Roman" panose="02020603050405020304" pitchFamily="18" charset="0"/>
                <a:cs typeface="B Nazanin" panose="00000400000000000000" pitchFamily="2" charset="-78"/>
              </a:rPr>
              <a:t>کمینه کردن حجم ابر کره محاط بر داده هنجار</a:t>
            </a:r>
            <a:endParaRPr lang="en-US" sz="2400" dirty="0">
              <a:solidFill>
                <a:schemeClr val="bg2"/>
              </a:solidFill>
              <a:cs typeface="B Nazanin" panose="00000400000000000000" pitchFamily="2" charset="-78"/>
            </a:endParaRPr>
          </a:p>
        </p:txBody>
      </p:sp>
      <p:sp>
        <p:nvSpPr>
          <p:cNvPr id="23" name="TextBox 22">
            <a:extLst>
              <a:ext uri="{FF2B5EF4-FFF2-40B4-BE49-F238E27FC236}">
                <a16:creationId xmlns:a16="http://schemas.microsoft.com/office/drawing/2014/main" id="{769929AD-5386-54B1-E3B7-4C78D126AA88}"/>
              </a:ext>
            </a:extLst>
          </p:cNvPr>
          <p:cNvSpPr txBox="1"/>
          <p:nvPr/>
        </p:nvSpPr>
        <p:spPr>
          <a:xfrm>
            <a:off x="1414189" y="2635721"/>
            <a:ext cx="8812404" cy="461665"/>
          </a:xfrm>
          <a:prstGeom prst="rect">
            <a:avLst/>
          </a:prstGeom>
          <a:noFill/>
        </p:spPr>
        <p:txBody>
          <a:bodyPr wrap="square">
            <a:spAutoFit/>
          </a:bodyPr>
          <a:lstStyle/>
          <a:p>
            <a:pPr marL="285750" indent="-285750" algn="r" rtl="1">
              <a:buFont typeface="Wingdings" panose="05000000000000000000" pitchFamily="2" charset="2"/>
              <a:buChar char="ü"/>
            </a:pPr>
            <a:r>
              <a:rPr lang="ar-SA"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روش </a:t>
            </a:r>
            <a:r>
              <a:rPr lang="en-US" sz="2400" dirty="0">
                <a:solidFill>
                  <a:schemeClr val="bg2"/>
                </a:solidFill>
                <a:latin typeface="Times New Roman" panose="02020603050405020304" pitchFamily="18" charset="0"/>
                <a:ea typeface="Times New Roman" panose="02020603050405020304" pitchFamily="18" charset="0"/>
                <a:cs typeface="B Nazanin" panose="00000400000000000000" pitchFamily="2" charset="-78"/>
              </a:rPr>
              <a:t>DSEBM</a:t>
            </a:r>
            <a:r>
              <a:rPr lang="fa-IR"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 استفاده از خطای بازسازی خودکدگذار</a:t>
            </a:r>
            <a:endParaRPr lang="en-US" sz="2400" dirty="0">
              <a:solidFill>
                <a:schemeClr val="bg2"/>
              </a:solidFill>
              <a:cs typeface="B Nazanin" panose="00000400000000000000" pitchFamily="2" charset="-78"/>
            </a:endParaRPr>
          </a:p>
        </p:txBody>
      </p:sp>
      <p:sp>
        <p:nvSpPr>
          <p:cNvPr id="24" name="TextBox 23">
            <a:extLst>
              <a:ext uri="{FF2B5EF4-FFF2-40B4-BE49-F238E27FC236}">
                <a16:creationId xmlns:a16="http://schemas.microsoft.com/office/drawing/2014/main" id="{E0187EEB-BFC1-C10B-C7FB-139E6266F410}"/>
              </a:ext>
            </a:extLst>
          </p:cNvPr>
          <p:cNvSpPr txBox="1"/>
          <p:nvPr/>
        </p:nvSpPr>
        <p:spPr>
          <a:xfrm>
            <a:off x="1441590" y="3376621"/>
            <a:ext cx="8812404" cy="461665"/>
          </a:xfrm>
          <a:prstGeom prst="rect">
            <a:avLst/>
          </a:prstGeom>
          <a:noFill/>
        </p:spPr>
        <p:txBody>
          <a:bodyPr wrap="square">
            <a:spAutoFit/>
          </a:bodyPr>
          <a:lstStyle/>
          <a:p>
            <a:pPr marL="285750" indent="-285750" algn="r" rtl="1">
              <a:buFont typeface="Wingdings" panose="05000000000000000000" pitchFamily="2" charset="2"/>
              <a:buChar char="ü"/>
            </a:pPr>
            <a:r>
              <a:rPr lang="ar-SA"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روش </a:t>
            </a:r>
            <a:r>
              <a:rPr lang="en-US" sz="2400" dirty="0">
                <a:solidFill>
                  <a:schemeClr val="bg2"/>
                </a:solidFill>
                <a:effectLst/>
                <a:latin typeface="Times New Roman" panose="02020603050405020304" pitchFamily="18" charset="0"/>
                <a:ea typeface="Times New Roman" panose="02020603050405020304" pitchFamily="18" charset="0"/>
              </a:rPr>
              <a:t>DAGMM</a:t>
            </a:r>
            <a:r>
              <a:rPr lang="fa-IR" sz="2400" dirty="0">
                <a:solidFill>
                  <a:schemeClr val="bg2"/>
                </a:solidFill>
                <a:effectLst/>
                <a:latin typeface="Times New Roman" panose="02020603050405020304" pitchFamily="18" charset="0"/>
                <a:ea typeface="Times New Roman" panose="02020603050405020304" pitchFamily="18" charset="0"/>
              </a:rPr>
              <a:t>: </a:t>
            </a:r>
            <a:r>
              <a:rPr lang="fa-IR"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استفاده ترکیبی از خودکدگذار و مدل مخلوط گاوسی</a:t>
            </a:r>
            <a:endParaRPr lang="en-US" sz="2400" dirty="0">
              <a:solidFill>
                <a:schemeClr val="bg2"/>
              </a:solidFill>
              <a:cs typeface="B Nazanin" panose="00000400000000000000" pitchFamily="2" charset="-78"/>
            </a:endParaRPr>
          </a:p>
        </p:txBody>
      </p:sp>
      <p:sp>
        <p:nvSpPr>
          <p:cNvPr id="25" name="TextBox 24">
            <a:extLst>
              <a:ext uri="{FF2B5EF4-FFF2-40B4-BE49-F238E27FC236}">
                <a16:creationId xmlns:a16="http://schemas.microsoft.com/office/drawing/2014/main" id="{AE050C45-E1D8-EB60-E764-66206370416A}"/>
              </a:ext>
            </a:extLst>
          </p:cNvPr>
          <p:cNvSpPr txBox="1"/>
          <p:nvPr/>
        </p:nvSpPr>
        <p:spPr>
          <a:xfrm>
            <a:off x="1414189" y="4039938"/>
            <a:ext cx="8812404" cy="461665"/>
          </a:xfrm>
          <a:prstGeom prst="rect">
            <a:avLst/>
          </a:prstGeom>
          <a:noFill/>
        </p:spPr>
        <p:txBody>
          <a:bodyPr wrap="square">
            <a:spAutoFit/>
          </a:bodyPr>
          <a:lstStyle/>
          <a:p>
            <a:pPr marL="285750" indent="-285750" algn="r" rtl="1">
              <a:buFont typeface="Wingdings" panose="05000000000000000000" pitchFamily="2" charset="2"/>
              <a:buChar char="ü"/>
            </a:pPr>
            <a:r>
              <a:rPr lang="ar-SA"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روش </a:t>
            </a:r>
            <a:r>
              <a:rPr lang="en-US" sz="2400" dirty="0">
                <a:solidFill>
                  <a:schemeClr val="bg2"/>
                </a:solidFill>
                <a:effectLst/>
                <a:latin typeface="Times New Roman" panose="02020603050405020304" pitchFamily="18" charset="0"/>
                <a:ea typeface="Times New Roman" panose="02020603050405020304" pitchFamily="18" charset="0"/>
              </a:rPr>
              <a:t>DCAE</a:t>
            </a:r>
            <a:r>
              <a:rPr lang="fa-IR" sz="2400" dirty="0">
                <a:solidFill>
                  <a:schemeClr val="bg2"/>
                </a:solidFill>
                <a:effectLst/>
                <a:latin typeface="Times New Roman" panose="02020603050405020304" pitchFamily="18" charset="0"/>
                <a:ea typeface="Times New Roman" panose="02020603050405020304" pitchFamily="18" charset="0"/>
              </a:rPr>
              <a:t>: </a:t>
            </a:r>
            <a:r>
              <a:rPr lang="fa-IR" sz="2400" dirty="0">
                <a:solidFill>
                  <a:schemeClr val="bg2"/>
                </a:solidFill>
                <a:effectLst/>
                <a:latin typeface="Times New Roman" panose="02020603050405020304" pitchFamily="18" charset="0"/>
                <a:ea typeface="Times New Roman" panose="02020603050405020304" pitchFamily="18" charset="0"/>
                <a:cs typeface="B Nazanin" panose="00000400000000000000" pitchFamily="2" charset="-78"/>
              </a:rPr>
              <a:t>استفاده از ساختار کدگذارو کدگشا با ساختار‌های کانولوشنی</a:t>
            </a:r>
            <a:endParaRPr lang="en-US" sz="2400" dirty="0">
              <a:solidFill>
                <a:schemeClr val="bg2"/>
              </a:solidFill>
              <a:cs typeface="B Nazanin" panose="00000400000000000000" pitchFamily="2" charset="-78"/>
            </a:endParaRPr>
          </a:p>
        </p:txBody>
      </p:sp>
      <p:grpSp>
        <p:nvGrpSpPr>
          <p:cNvPr id="26" name="Group 25">
            <a:extLst>
              <a:ext uri="{FF2B5EF4-FFF2-40B4-BE49-F238E27FC236}">
                <a16:creationId xmlns:a16="http://schemas.microsoft.com/office/drawing/2014/main" id="{D13AFEAC-C1E9-6A3E-D129-5DB57C0AB39D}"/>
              </a:ext>
            </a:extLst>
          </p:cNvPr>
          <p:cNvGrpSpPr/>
          <p:nvPr/>
        </p:nvGrpSpPr>
        <p:grpSpPr>
          <a:xfrm>
            <a:off x="10929112" y="330760"/>
            <a:ext cx="1042573" cy="5297458"/>
            <a:chOff x="10860675" y="518576"/>
            <a:chExt cx="1042573" cy="5297458"/>
          </a:xfrm>
        </p:grpSpPr>
        <p:grpSp>
          <p:nvGrpSpPr>
            <p:cNvPr id="27" name="Group 26">
              <a:extLst>
                <a:ext uri="{FF2B5EF4-FFF2-40B4-BE49-F238E27FC236}">
                  <a16:creationId xmlns:a16="http://schemas.microsoft.com/office/drawing/2014/main" id="{1F9622B6-9EF2-4737-B463-AA58BE061989}"/>
                </a:ext>
              </a:extLst>
            </p:cNvPr>
            <p:cNvGrpSpPr/>
            <p:nvPr/>
          </p:nvGrpSpPr>
          <p:grpSpPr>
            <a:xfrm>
              <a:off x="10860675" y="518576"/>
              <a:ext cx="1042573" cy="4334491"/>
              <a:chOff x="10728762" y="1572963"/>
              <a:chExt cx="1042573" cy="4334491"/>
            </a:xfrm>
          </p:grpSpPr>
          <p:sp>
            <p:nvSpPr>
              <p:cNvPr id="30" name="Freeform: Shape 29">
                <a:extLst>
                  <a:ext uri="{FF2B5EF4-FFF2-40B4-BE49-F238E27FC236}">
                    <a16:creationId xmlns:a16="http://schemas.microsoft.com/office/drawing/2014/main" id="{FBE318B5-9049-2E12-E6B1-9A52E8CDF671}"/>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31" name="Freeform: Shape 30">
                <a:extLst>
                  <a:ext uri="{FF2B5EF4-FFF2-40B4-BE49-F238E27FC236}">
                    <a16:creationId xmlns:a16="http://schemas.microsoft.com/office/drawing/2014/main" id="{1A5072FB-32C8-6C86-8A7E-A5174935046C}"/>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3" name="Freeform: Shape 32">
                <a:extLst>
                  <a:ext uri="{FF2B5EF4-FFF2-40B4-BE49-F238E27FC236}">
                    <a16:creationId xmlns:a16="http://schemas.microsoft.com/office/drawing/2014/main" id="{4203B9C5-29A9-7D5E-7156-75D96E6622ED}"/>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36" name="Freeform: Shape 35">
                <a:extLst>
                  <a:ext uri="{FF2B5EF4-FFF2-40B4-BE49-F238E27FC236}">
                    <a16:creationId xmlns:a16="http://schemas.microsoft.com/office/drawing/2014/main" id="{3EBD161A-45E1-53B8-1BB4-85D7CD9BC660}"/>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40" name="Freeform: Shape 39">
                <a:extLst>
                  <a:ext uri="{FF2B5EF4-FFF2-40B4-BE49-F238E27FC236}">
                    <a16:creationId xmlns:a16="http://schemas.microsoft.com/office/drawing/2014/main" id="{5697ADC8-7CE0-41B1-7A41-D6C57B49AE13}"/>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41" name="Freeform: Shape 40">
                <a:extLst>
                  <a:ext uri="{FF2B5EF4-FFF2-40B4-BE49-F238E27FC236}">
                    <a16:creationId xmlns:a16="http://schemas.microsoft.com/office/drawing/2014/main" id="{8CFDBE9F-1533-8CA9-7D44-0CCB1AF7F5EA}"/>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8" name="Freeform: Shape 18">
              <a:extLst>
                <a:ext uri="{FF2B5EF4-FFF2-40B4-BE49-F238E27FC236}">
                  <a16:creationId xmlns:a16="http://schemas.microsoft.com/office/drawing/2014/main" id="{3E2D316F-CA6D-871E-90A8-5B894D2D773F}"/>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388561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28</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0" name="TextBox 19">
            <a:extLst>
              <a:ext uri="{FF2B5EF4-FFF2-40B4-BE49-F238E27FC236}">
                <a16:creationId xmlns:a16="http://schemas.microsoft.com/office/drawing/2014/main" id="{43F16AF4-8444-0E6F-FAA4-56CE253EB920}"/>
              </a:ext>
            </a:extLst>
          </p:cNvPr>
          <p:cNvSpPr txBox="1"/>
          <p:nvPr/>
        </p:nvSpPr>
        <p:spPr>
          <a:xfrm>
            <a:off x="4803112" y="395342"/>
            <a:ext cx="5222629"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نتایج روی مجموعه داده‌های جدولی</a:t>
            </a:r>
            <a:endParaRPr lang="en-US" sz="3200" b="1" dirty="0">
              <a:solidFill>
                <a:srgbClr val="203449"/>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2BC71BA-EADC-B1A7-607B-7C6891F51A00}"/>
              </a:ext>
            </a:extLst>
          </p:cNvPr>
          <p:cNvPicPr>
            <a:picLocks noChangeAspect="1"/>
          </p:cNvPicPr>
          <p:nvPr/>
        </p:nvPicPr>
        <p:blipFill>
          <a:blip r:embed="rId3"/>
          <a:stretch>
            <a:fillRect/>
          </a:stretch>
        </p:blipFill>
        <p:spPr>
          <a:xfrm>
            <a:off x="531591" y="1102743"/>
            <a:ext cx="9792536" cy="5066988"/>
          </a:xfrm>
          <a:prstGeom prst="rect">
            <a:avLst/>
          </a:prstGeom>
        </p:spPr>
      </p:pic>
      <p:grpSp>
        <p:nvGrpSpPr>
          <p:cNvPr id="21" name="Group 20">
            <a:extLst>
              <a:ext uri="{FF2B5EF4-FFF2-40B4-BE49-F238E27FC236}">
                <a16:creationId xmlns:a16="http://schemas.microsoft.com/office/drawing/2014/main" id="{356DCF07-F149-CBC8-F584-ABB8E77D1436}"/>
              </a:ext>
            </a:extLst>
          </p:cNvPr>
          <p:cNvGrpSpPr/>
          <p:nvPr/>
        </p:nvGrpSpPr>
        <p:grpSpPr>
          <a:xfrm>
            <a:off x="10929112" y="330760"/>
            <a:ext cx="1042573" cy="5297458"/>
            <a:chOff x="10860675" y="518576"/>
            <a:chExt cx="1042573" cy="5297458"/>
          </a:xfrm>
        </p:grpSpPr>
        <p:grpSp>
          <p:nvGrpSpPr>
            <p:cNvPr id="22" name="Group 21">
              <a:extLst>
                <a:ext uri="{FF2B5EF4-FFF2-40B4-BE49-F238E27FC236}">
                  <a16:creationId xmlns:a16="http://schemas.microsoft.com/office/drawing/2014/main" id="{E93AD299-5C69-0803-41E3-56148637DCBB}"/>
                </a:ext>
              </a:extLst>
            </p:cNvPr>
            <p:cNvGrpSpPr/>
            <p:nvPr/>
          </p:nvGrpSpPr>
          <p:grpSpPr>
            <a:xfrm>
              <a:off x="10860675" y="518576"/>
              <a:ext cx="1042573" cy="4334491"/>
              <a:chOff x="10728762" y="1572963"/>
              <a:chExt cx="1042573" cy="4334491"/>
            </a:xfrm>
          </p:grpSpPr>
          <p:sp>
            <p:nvSpPr>
              <p:cNvPr id="24" name="Freeform: Shape 23">
                <a:extLst>
                  <a:ext uri="{FF2B5EF4-FFF2-40B4-BE49-F238E27FC236}">
                    <a16:creationId xmlns:a16="http://schemas.microsoft.com/office/drawing/2014/main" id="{ED3FC919-92A1-28AE-761D-F3C50EAF17F2}"/>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5" name="Freeform: Shape 24">
                <a:extLst>
                  <a:ext uri="{FF2B5EF4-FFF2-40B4-BE49-F238E27FC236}">
                    <a16:creationId xmlns:a16="http://schemas.microsoft.com/office/drawing/2014/main" id="{1F9BD13D-4F96-A296-76CD-A5766EFFF898}"/>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6" name="Freeform: Shape 25">
                <a:extLst>
                  <a:ext uri="{FF2B5EF4-FFF2-40B4-BE49-F238E27FC236}">
                    <a16:creationId xmlns:a16="http://schemas.microsoft.com/office/drawing/2014/main" id="{64B7162B-A1E4-2C8B-5A9B-48971C911428}"/>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27" name="Freeform: Shape 26">
                <a:extLst>
                  <a:ext uri="{FF2B5EF4-FFF2-40B4-BE49-F238E27FC236}">
                    <a16:creationId xmlns:a16="http://schemas.microsoft.com/office/drawing/2014/main" id="{DDA8EC4D-0561-4913-1D96-E80F0B627F95}"/>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28" name="Freeform: Shape 27">
                <a:extLst>
                  <a:ext uri="{FF2B5EF4-FFF2-40B4-BE49-F238E27FC236}">
                    <a16:creationId xmlns:a16="http://schemas.microsoft.com/office/drawing/2014/main" id="{A62DCD4C-70F8-5DDB-6383-354A0CD821D7}"/>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29" name="Freeform: Shape 28">
                <a:extLst>
                  <a:ext uri="{FF2B5EF4-FFF2-40B4-BE49-F238E27FC236}">
                    <a16:creationId xmlns:a16="http://schemas.microsoft.com/office/drawing/2014/main" id="{3AD40304-4098-1496-C5B9-435F03D8F605}"/>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3" name="Freeform: Shape 18">
              <a:extLst>
                <a:ext uri="{FF2B5EF4-FFF2-40B4-BE49-F238E27FC236}">
                  <a16:creationId xmlns:a16="http://schemas.microsoft.com/office/drawing/2014/main" id="{00A8F4A3-2C57-1DA9-BE6A-413B6CAC7303}"/>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2" name="Rounded Rectangle 1"/>
          <p:cNvSpPr/>
          <p:nvPr/>
        </p:nvSpPr>
        <p:spPr>
          <a:xfrm>
            <a:off x="1661823" y="5224007"/>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2354911" y="4430201"/>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3078484" y="5225336"/>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3809999" y="5225335"/>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4517669" y="5233284"/>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5233282" y="5225332"/>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5956856" y="2179986"/>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6681747" y="2181311"/>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7397369" y="2181312"/>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8127556" y="5225336"/>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8844500" y="5226658"/>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9560115" y="5226661"/>
            <a:ext cx="644055" cy="270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5008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BF88B628-BA61-4A51-9AAA-DB8133A10FD6}"/>
              </a:ext>
            </a:extLst>
          </p:cNvPr>
          <p:cNvSpPr txBox="1"/>
          <p:nvPr/>
        </p:nvSpPr>
        <p:spPr>
          <a:xfrm flipH="1">
            <a:off x="8493999" y="497262"/>
            <a:ext cx="1756882" cy="553998"/>
          </a:xfrm>
          <a:prstGeom prst="rect">
            <a:avLst/>
          </a:prstGeom>
          <a:noFill/>
        </p:spPr>
        <p:txBody>
          <a:bodyPr wrap="square" lIns="0" tIns="0" rIns="0" bIns="0" rtlCol="0" anchor="t">
            <a:spAutoFit/>
          </a:bodyPr>
          <a:lstStyle/>
          <a:p>
            <a:pPr marL="0" marR="0" lvl="0" indent="0" algn="ctr" defTabSz="1219170" rtl="1" eaLnBrk="1" fontAlgn="auto" latinLnBrk="0" hangingPunct="1">
              <a:lnSpc>
                <a:spcPct val="100000"/>
              </a:lnSpc>
              <a:spcBef>
                <a:spcPct val="20000"/>
              </a:spcBef>
              <a:spcAft>
                <a:spcPts val="0"/>
              </a:spcAft>
              <a:buClrTx/>
              <a:buSzTx/>
              <a:buFontTx/>
              <a:buNone/>
              <a:tabLst/>
              <a:defRPr/>
            </a:pPr>
            <a:r>
              <a:rPr kumimoji="0" lang="fa-IR" sz="3600" b="1" i="0" u="none" strike="noStrike" kern="1200" cap="none" spc="0" normalizeH="0" baseline="0" noProof="0" dirty="0">
                <a:ln>
                  <a:noFill/>
                </a:ln>
                <a:solidFill>
                  <a:srgbClr val="1F3347"/>
                </a:solidFill>
                <a:effectLst/>
                <a:uLnTx/>
                <a:uFillTx/>
                <a:latin typeface="Candara" panose="020E0502030303020204" pitchFamily="34" charset="0"/>
                <a:ea typeface="+mn-ea"/>
                <a:cs typeface="B Titr" panose="00000700000000000000" pitchFamily="2" charset="-78"/>
              </a:rPr>
              <a:t>مقدمه</a:t>
            </a:r>
          </a:p>
        </p:txBody>
      </p:sp>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47400" y="6141382"/>
            <a:ext cx="889000" cy="538818"/>
          </a:xfrm>
        </p:spPr>
        <p:txBody>
          <a:bodyPr/>
          <a:lstStyle/>
          <a:p>
            <a:pPr algn="ctr"/>
            <a:r>
              <a:rPr lang="fa-IR" sz="2000" b="1" dirty="0">
                <a:solidFill>
                  <a:schemeClr val="tx1"/>
                </a:solidFill>
                <a:cs typeface="B Nazanin" panose="00000400000000000000" pitchFamily="2" charset="-78"/>
              </a:rPr>
              <a:t>3/41</a:t>
            </a:r>
            <a:endParaRPr lang="en-US" sz="2000" b="1" dirty="0">
              <a:solidFill>
                <a:schemeClr val="tx1"/>
              </a:solidFill>
              <a:cs typeface="B Nazanin" panose="00000400000000000000" pitchFamily="2" charset="-78"/>
            </a:endParaRPr>
          </a:p>
        </p:txBody>
      </p:sp>
      <p:sp>
        <p:nvSpPr>
          <p:cNvPr id="25" name="TextBox 24">
            <a:extLst>
              <a:ext uri="{FF2B5EF4-FFF2-40B4-BE49-F238E27FC236}">
                <a16:creationId xmlns:a16="http://schemas.microsoft.com/office/drawing/2014/main" id="{09AC235F-5BB2-4C74-B5D3-F0408DE8C22C}"/>
              </a:ext>
            </a:extLst>
          </p:cNvPr>
          <p:cNvSpPr txBox="1"/>
          <p:nvPr/>
        </p:nvSpPr>
        <p:spPr>
          <a:xfrm>
            <a:off x="1376623" y="3041047"/>
            <a:ext cx="2031673" cy="892552"/>
          </a:xfrm>
          <a:prstGeom prst="rect">
            <a:avLst/>
          </a:prstGeom>
          <a:noFill/>
        </p:spPr>
        <p:txBody>
          <a:bodyPr wrap="square" rtlCol="0">
            <a:spAutoFit/>
          </a:bodyPr>
          <a:lstStyle/>
          <a:p>
            <a:pPr algn="r" rtl="1"/>
            <a:r>
              <a:rPr lang="fa-IR" sz="2600" b="1" dirty="0">
                <a:solidFill>
                  <a:srgbClr val="1F3347"/>
                </a:solidFill>
                <a:latin typeface="Linotte-Bold" pitchFamily="50" charset="0"/>
                <a:cs typeface="B Nazanin" panose="00000400000000000000" pitchFamily="2" charset="-78"/>
              </a:rPr>
              <a:t>مفاهیم مترادف</a:t>
            </a:r>
            <a:endParaRPr lang="en-US" sz="2600" b="1" dirty="0">
              <a:solidFill>
                <a:srgbClr val="1F3347"/>
              </a:solidFill>
              <a:latin typeface="Linotte-Bold" pitchFamily="50" charset="0"/>
              <a:cs typeface="B Nazanin" panose="00000400000000000000" pitchFamily="2" charset="-78"/>
            </a:endParaRPr>
          </a:p>
          <a:p>
            <a:endParaRPr lang="en-US" sz="2400" b="1" dirty="0">
              <a:solidFill>
                <a:srgbClr val="1F3347"/>
              </a:solidFill>
              <a:latin typeface="Linotte-Bold" pitchFamily="50" charset="0"/>
              <a:cs typeface="B Nazanin" panose="00000400000000000000" pitchFamily="2" charset="-78"/>
            </a:endParaRPr>
          </a:p>
        </p:txBody>
      </p:sp>
      <p:sp>
        <p:nvSpPr>
          <p:cNvPr id="26" name="TextBox 25">
            <a:extLst>
              <a:ext uri="{FF2B5EF4-FFF2-40B4-BE49-F238E27FC236}">
                <a16:creationId xmlns:a16="http://schemas.microsoft.com/office/drawing/2014/main" id="{7CEF2025-1AAE-4AE6-8503-A2AEB8EE2B9D}"/>
              </a:ext>
            </a:extLst>
          </p:cNvPr>
          <p:cNvSpPr txBox="1"/>
          <p:nvPr/>
        </p:nvSpPr>
        <p:spPr>
          <a:xfrm>
            <a:off x="1286188" y="1841305"/>
            <a:ext cx="8384677" cy="830997"/>
          </a:xfrm>
          <a:prstGeom prst="rect">
            <a:avLst/>
          </a:prstGeom>
          <a:noFill/>
        </p:spPr>
        <p:txBody>
          <a:bodyPr wrap="square" rtlCol="0">
            <a:spAutoFit/>
          </a:bodyPr>
          <a:lstStyle/>
          <a:p>
            <a:pPr marL="285750" indent="-285750" algn="r" rtl="1">
              <a:spcBef>
                <a:spcPts val="600"/>
              </a:spcBef>
              <a:buFont typeface="Wingdings" panose="05000000000000000000" pitchFamily="2" charset="2"/>
              <a:buChar char="v"/>
            </a:pPr>
            <a:r>
              <a:rPr lang="fa-IR" sz="2400" dirty="0">
                <a:solidFill>
                  <a:schemeClr val="bg1"/>
                </a:solidFill>
                <a:latin typeface="Linotte-Regular" pitchFamily="50" charset="0"/>
                <a:cs typeface="B Nazanin" panose="00000400000000000000" pitchFamily="2" charset="-78"/>
              </a:rPr>
              <a:t> </a:t>
            </a:r>
            <a:r>
              <a:rPr lang="en-US" sz="2400" dirty="0">
                <a:solidFill>
                  <a:schemeClr val="bg1"/>
                </a:solidFill>
                <a:latin typeface="Linotte-Regular" pitchFamily="50" charset="0"/>
                <a:cs typeface="B Nazanin" panose="00000400000000000000" pitchFamily="2" charset="-78"/>
              </a:rPr>
              <a:t> </a:t>
            </a:r>
            <a:r>
              <a:rPr lang="ar-SA" sz="2400" dirty="0">
                <a:solidFill>
                  <a:schemeClr val="bg1"/>
                </a:solidFill>
                <a:cs typeface="B Nazanin" panose="00000400000000000000" pitchFamily="2" charset="-78"/>
              </a:rPr>
              <a:t>یك ناهنجاری </a:t>
            </a:r>
            <a:r>
              <a:rPr lang="ar-SA" sz="2400" b="1" dirty="0">
                <a:solidFill>
                  <a:schemeClr val="bg1"/>
                </a:solidFill>
                <a:cs typeface="B Nazanin" panose="00000400000000000000" pitchFamily="2" charset="-78"/>
              </a:rPr>
              <a:t>مشاهده</a:t>
            </a:r>
            <a:r>
              <a:rPr lang="ar-SA" sz="2400" dirty="0">
                <a:solidFill>
                  <a:schemeClr val="bg1"/>
                </a:solidFill>
                <a:cs typeface="B Nazanin" panose="00000400000000000000" pitchFamily="2" charset="-78"/>
              </a:rPr>
              <a:t>‌ای است که به ميزاني از سایر مشاهدات </a:t>
            </a:r>
            <a:r>
              <a:rPr lang="ar-SA" sz="2400" b="1" dirty="0">
                <a:solidFill>
                  <a:schemeClr val="bg1"/>
                </a:solidFill>
                <a:cs typeface="B Nazanin" panose="00000400000000000000" pitchFamily="2" charset="-78"/>
              </a:rPr>
              <a:t>منحرف</a:t>
            </a:r>
            <a:r>
              <a:rPr lang="en-US" sz="2400" dirty="0">
                <a:solidFill>
                  <a:schemeClr val="bg1"/>
                </a:solidFill>
                <a:cs typeface="B Nazanin" panose="00000400000000000000" pitchFamily="2" charset="-78"/>
              </a:rPr>
              <a:t> </a:t>
            </a:r>
            <a:r>
              <a:rPr lang="ar-SA" sz="2400" dirty="0">
                <a:solidFill>
                  <a:schemeClr val="bg1"/>
                </a:solidFill>
                <a:cs typeface="B Nazanin" panose="00000400000000000000" pitchFamily="2" charset="-78"/>
              </a:rPr>
              <a:t>مي‌شود که ظن‌هایي را برای این که توسط</a:t>
            </a:r>
            <a:r>
              <a:rPr lang="fa-IR" sz="2400" dirty="0">
                <a:solidFill>
                  <a:schemeClr val="bg1"/>
                </a:solidFill>
                <a:cs typeface="B Nazanin" panose="00000400000000000000" pitchFamily="2" charset="-78"/>
              </a:rPr>
              <a:t> </a:t>
            </a:r>
            <a:r>
              <a:rPr lang="ar-SA" sz="2400" b="1" dirty="0">
                <a:solidFill>
                  <a:schemeClr val="bg1"/>
                </a:solidFill>
                <a:cs typeface="B Nazanin" panose="00000400000000000000" pitchFamily="2" charset="-78"/>
              </a:rPr>
              <a:t>مكانيسم متفاوتي </a:t>
            </a:r>
            <a:r>
              <a:rPr lang="ar-SA" sz="2400" dirty="0">
                <a:solidFill>
                  <a:schemeClr val="bg1"/>
                </a:solidFill>
                <a:cs typeface="B Nazanin" panose="00000400000000000000" pitchFamily="2" charset="-78"/>
              </a:rPr>
              <a:t>توليد شده </a:t>
            </a:r>
            <a:r>
              <a:rPr lang="fa-IR" sz="2400" dirty="0">
                <a:solidFill>
                  <a:schemeClr val="bg1"/>
                </a:solidFill>
                <a:cs typeface="B Nazanin" panose="00000400000000000000" pitchFamily="2" charset="-78"/>
              </a:rPr>
              <a:t>باشد</a:t>
            </a:r>
            <a:r>
              <a:rPr lang="ar-SA" sz="2400" dirty="0">
                <a:solidFill>
                  <a:schemeClr val="bg1"/>
                </a:solidFill>
                <a:cs typeface="B Nazanin" panose="00000400000000000000" pitchFamily="2" charset="-78"/>
              </a:rPr>
              <a:t>، ایجاد مي­کند</a:t>
            </a:r>
            <a:r>
              <a:rPr lang="en-US" sz="2400" dirty="0">
                <a:solidFill>
                  <a:schemeClr val="bg1"/>
                </a:solidFill>
                <a:cs typeface="B Nazanin" panose="00000400000000000000" pitchFamily="2" charset="-78"/>
              </a:rPr>
              <a:t>.</a:t>
            </a:r>
            <a:endParaRPr lang="fa-IR" sz="2400" dirty="0">
              <a:solidFill>
                <a:schemeClr val="bg1"/>
              </a:solidFill>
              <a:latin typeface="Linotte-Regular" pitchFamily="50" charset="0"/>
              <a:cs typeface="B Nazanin" panose="00000400000000000000" pitchFamily="2" charset="-78"/>
            </a:endParaRPr>
          </a:p>
        </p:txBody>
      </p:sp>
      <p:sp>
        <p:nvSpPr>
          <p:cNvPr id="27" name="Rectangle 26">
            <a:extLst>
              <a:ext uri="{FF2B5EF4-FFF2-40B4-BE49-F238E27FC236}">
                <a16:creationId xmlns:a16="http://schemas.microsoft.com/office/drawing/2014/main" id="{2F329667-1547-4520-AFFD-5A6254A6FF9B}"/>
              </a:ext>
            </a:extLst>
          </p:cNvPr>
          <p:cNvSpPr/>
          <p:nvPr/>
        </p:nvSpPr>
        <p:spPr>
          <a:xfrm>
            <a:off x="1821715" y="3736432"/>
            <a:ext cx="3815410" cy="1800493"/>
          </a:xfrm>
          <a:prstGeom prst="rect">
            <a:avLst/>
          </a:prstGeom>
        </p:spPr>
        <p:txBody>
          <a:bodyPr wrap="square">
            <a:spAutoFit/>
          </a:bodyPr>
          <a:lstStyle/>
          <a:p>
            <a:pPr marL="342900" indent="-342900">
              <a:spcBef>
                <a:spcPts val="600"/>
              </a:spcBef>
              <a:buFont typeface="Arial" panose="020B0604020202020204" pitchFamily="34" charset="0"/>
              <a:buChar char="•"/>
            </a:pPr>
            <a:r>
              <a:rPr lang="en-US" sz="2400" dirty="0">
                <a:solidFill>
                  <a:srgbClr val="1F3347"/>
                </a:solidFill>
                <a:latin typeface="Times New Roman" panose="02020603050405020304" pitchFamily="18" charset="0"/>
                <a:cs typeface="Times New Roman" panose="02020603050405020304" pitchFamily="18" charset="0"/>
              </a:rPr>
              <a:t>Outlier detection</a:t>
            </a:r>
            <a:endParaRPr lang="fa-IR" sz="2400" dirty="0">
              <a:solidFill>
                <a:srgbClr val="1F3347"/>
              </a:solidFill>
              <a:latin typeface="Times New Roman" panose="02020603050405020304" pitchFamily="18" charset="0"/>
              <a:cs typeface="Times New Roman" panose="02020603050405020304" pitchFamily="18" charset="0"/>
            </a:endParaRPr>
          </a:p>
          <a:p>
            <a:pPr marL="342900" indent="-342900">
              <a:spcBef>
                <a:spcPts val="600"/>
              </a:spcBef>
              <a:buFont typeface="Arial" panose="020B0604020202020204" pitchFamily="34" charset="0"/>
              <a:buChar char="•"/>
            </a:pPr>
            <a:r>
              <a:rPr lang="en-US" sz="2400" dirty="0">
                <a:solidFill>
                  <a:srgbClr val="1F3347"/>
                </a:solidFill>
                <a:latin typeface="Times New Roman" panose="02020603050405020304" pitchFamily="18" charset="0"/>
                <a:cs typeface="Times New Roman" panose="02020603050405020304" pitchFamily="18" charset="0"/>
              </a:rPr>
              <a:t>Novelty detection</a:t>
            </a:r>
          </a:p>
          <a:p>
            <a:pPr marL="342900" indent="-342900" algn="l">
              <a:spcBef>
                <a:spcPts val="600"/>
              </a:spcBef>
              <a:buFont typeface="Arial" panose="020B0604020202020204" pitchFamily="34" charset="0"/>
              <a:buChar char="•"/>
            </a:pPr>
            <a:r>
              <a:rPr lang="en-US" sz="2400" dirty="0">
                <a:solidFill>
                  <a:srgbClr val="1F3347"/>
                </a:solidFill>
                <a:latin typeface="Times New Roman" panose="02020603050405020304" pitchFamily="18" charset="0"/>
                <a:cs typeface="Times New Roman" panose="02020603050405020304" pitchFamily="18" charset="0"/>
              </a:rPr>
              <a:t>Deviation detection</a:t>
            </a:r>
          </a:p>
          <a:p>
            <a:pPr marL="342900" indent="-342900" algn="l">
              <a:spcBef>
                <a:spcPts val="600"/>
              </a:spcBef>
              <a:buFont typeface="Arial" panose="020B0604020202020204" pitchFamily="34" charset="0"/>
              <a:buChar char="•"/>
            </a:pPr>
            <a:r>
              <a:rPr lang="en-US" sz="2400" dirty="0">
                <a:solidFill>
                  <a:srgbClr val="1F3347"/>
                </a:solidFill>
                <a:latin typeface="Times New Roman" panose="02020603050405020304" pitchFamily="18" charset="0"/>
                <a:cs typeface="Times New Roman" panose="02020603050405020304" pitchFamily="18" charset="0"/>
              </a:rPr>
              <a:t>Exception mining</a:t>
            </a:r>
          </a:p>
        </p:txBody>
      </p:sp>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rgbClr val="316857"/>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b="1" kern="1200" dirty="0">
                    <a:solidFill>
                      <a:schemeClr val="tx1"/>
                    </a:solidFill>
                    <a:cs typeface="B Nazanin" panose="00000400000000000000" pitchFamily="2" charset="-78"/>
                  </a:rPr>
                  <a:t>مقدمه</a:t>
                </a:r>
                <a:endParaRPr lang="en-US" b="1" kern="1200" dirty="0">
                  <a:solidFill>
                    <a:schemeClr val="tx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کارهای پیشین</a:t>
                </a:r>
                <a:endParaRPr lang="en-US" kern="1200" dirty="0">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جمع بندی</a:t>
                </a:r>
                <a:endParaRPr lang="en-US" kern="1200" dirty="0">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59" name="TextBox 58">
            <a:extLst>
              <a:ext uri="{FF2B5EF4-FFF2-40B4-BE49-F238E27FC236}">
                <a16:creationId xmlns:a16="http://schemas.microsoft.com/office/drawing/2014/main" id="{09AC235F-5BB2-4C74-B5D3-F0408DE8C22C}"/>
              </a:ext>
            </a:extLst>
          </p:cNvPr>
          <p:cNvSpPr txBox="1"/>
          <p:nvPr/>
        </p:nvSpPr>
        <p:spPr>
          <a:xfrm>
            <a:off x="6017623" y="1260252"/>
            <a:ext cx="4012538" cy="492443"/>
          </a:xfrm>
          <a:prstGeom prst="rect">
            <a:avLst/>
          </a:prstGeom>
          <a:noFill/>
        </p:spPr>
        <p:txBody>
          <a:bodyPr wrap="square" rtlCol="0">
            <a:spAutoFit/>
          </a:bodyPr>
          <a:lstStyle/>
          <a:p>
            <a:pPr algn="r" rtl="1"/>
            <a:r>
              <a:rPr lang="fa-IR" sz="2600" b="1" dirty="0">
                <a:solidFill>
                  <a:srgbClr val="1F3347"/>
                </a:solidFill>
                <a:latin typeface="Linotte-Bold" pitchFamily="50" charset="0"/>
                <a:cs typeface="B Nazanin" panose="00000400000000000000" pitchFamily="2" charset="-78"/>
              </a:rPr>
              <a:t>تعریف ناهنجاری</a:t>
            </a:r>
            <a:endParaRPr lang="en-US" sz="2400" b="1" dirty="0">
              <a:solidFill>
                <a:srgbClr val="1F3347"/>
              </a:solidFill>
              <a:latin typeface="Linotte-Bold" pitchFamily="50" charset="0"/>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pic>
        <p:nvPicPr>
          <p:cNvPr id="22" name="Picture 21">
            <a:extLst>
              <a:ext uri="{FF2B5EF4-FFF2-40B4-BE49-F238E27FC236}">
                <a16:creationId xmlns:a16="http://schemas.microsoft.com/office/drawing/2014/main" id="{7975E38A-61C8-9808-EEC1-BB740AFC04E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221" b="99414" l="0" r="99512">
                        <a14:foregroundMark x1="42188" y1="11127" x2="42188" y2="11127"/>
                        <a14:foregroundMark x1="38574" y1="20205" x2="38574" y2="20205"/>
                        <a14:foregroundMark x1="28906" y1="25915" x2="28906" y2="25915"/>
                        <a14:foregroundMark x1="21191" y1="32504" x2="21191" y2="32504"/>
                        <a14:foregroundMark x1="11719" y1="35139" x2="11719" y2="35139"/>
                        <a14:foregroundMark x1="11719" y1="44510" x2="11719" y2="44510"/>
                        <a14:foregroundMark x1="5762" y1="48755" x2="5762" y2="48755"/>
                        <a14:foregroundMark x1="15723" y1="50805" x2="15723" y2="50805"/>
                        <a14:foregroundMark x1="38867" y1="18155" x2="38867" y2="18155"/>
                        <a14:foregroundMark x1="51953" y1="17130" x2="51953" y2="17130"/>
                        <a14:foregroundMark x1="53125" y1="8492" x2="53125" y2="8492"/>
                        <a14:foregroundMark x1="61230" y1="16545" x2="61230" y2="16545"/>
                        <a14:foregroundMark x1="51465" y1="7906" x2="51465" y2="7906"/>
                        <a14:foregroundMark x1="44531" y1="25622" x2="44531" y2="25622"/>
                        <a14:foregroundMark x1="48340" y1="26208" x2="48340" y2="26208"/>
                        <a14:foregroundMark x1="52441" y1="35871" x2="52441" y2="35871"/>
                        <a14:foregroundMark x1="50586" y1="35871" x2="50586" y2="35871"/>
                        <a14:foregroundMark x1="61230" y1="24744" x2="61230" y2="24744"/>
                        <a14:foregroundMark x1="66211" y1="33675" x2="66211" y2="33675"/>
                        <a14:foregroundMark x1="58105" y1="24451" x2="58105" y2="24451"/>
                        <a14:foregroundMark x1="64844" y1="33382" x2="64844" y2="33382"/>
                        <a14:foregroundMark x1="57617" y1="45974" x2="57617" y2="45974"/>
                        <a14:foregroundMark x1="61035" y1="45974" x2="61035" y2="45974"/>
                        <a14:foregroundMark x1="67578" y1="33089" x2="67578" y2="33089"/>
                        <a14:foregroundMark x1="76367" y1="39092" x2="76367" y2="39092"/>
                        <a14:foregroundMark x1="73730" y1="47291" x2="73730" y2="47291"/>
                        <a14:foregroundMark x1="78906" y1="54466" x2="78906" y2="54466"/>
                        <a14:foregroundMark x1="83887" y1="62225" x2="83887" y2="62225"/>
                        <a14:foregroundMark x1="88184" y1="68814" x2="88184" y2="68814"/>
                        <a14:foregroundMark x1="87695" y1="77013" x2="87695" y2="77013"/>
                        <a14:foregroundMark x1="78418" y1="69693" x2="78418" y2="69693"/>
                        <a14:foregroundMark x1="73730" y1="61640" x2="73730" y2="61640"/>
                        <a14:foregroundMark x1="69141" y1="53294" x2="69141" y2="53294"/>
                        <a14:foregroundMark x1="57617" y1="59297" x2="57617" y2="59297"/>
                        <a14:foregroundMark x1="69141" y1="56223" x2="69141" y2="56223"/>
                        <a14:foregroundMark x1="28418" y1="24158" x2="28418" y2="24158"/>
                        <a14:foregroundMark x1="60742" y1="68521" x2="60742" y2="68521"/>
                        <a14:foregroundMark x1="67383" y1="79063" x2="67383" y2="79063"/>
                        <a14:foregroundMark x1="78418" y1="78477" x2="78418" y2="78477"/>
                        <a14:foregroundMark x1="86816" y1="68814" x2="86816" y2="68814"/>
                        <a14:foregroundMark x1="79980" y1="79941" x2="79980" y2="79941"/>
                        <a14:foregroundMark x1="74609" y1="87116" x2="74609" y2="87116"/>
                        <a14:foregroundMark x1="61914" y1="85944" x2="61914" y2="85944"/>
                        <a14:foregroundMark x1="56445" y1="79063" x2="56445" y2="79063"/>
                        <a14:foregroundMark x1="46094" y1="71889" x2="46094" y2="71889"/>
                        <a14:foregroundMark x1="43848" y1="52855" x2="43848" y2="52855"/>
                        <a14:foregroundMark x1="36328" y1="43338" x2="36328" y2="43338"/>
                        <a14:foregroundMark x1="31836" y1="32504" x2="31836" y2="32504"/>
                        <a14:foregroundMark x1="24609" y1="44802" x2="24609" y2="44802"/>
                        <a14:foregroundMark x1="27930" y1="52562" x2="27930" y2="52562"/>
                        <a14:foregroundMark x1="18262" y1="61933" x2="18262" y2="61933"/>
                        <a14:foregroundMark x1="7422" y1="59297" x2="7422" y2="59297"/>
                        <a14:foregroundMark x1="20020" y1="69400" x2="20020" y2="69400"/>
                        <a14:foregroundMark x1="16211" y1="78770" x2="16211" y2="78770"/>
                        <a14:foregroundMark x1="25488" y1="82284" x2="25488" y2="82284"/>
                        <a14:foregroundMark x1="32910" y1="77306" x2="32910" y2="77306"/>
                        <a14:foregroundMark x1="44043" y1="81991" x2="44043" y2="81991"/>
                        <a14:foregroundMark x1="37500" y1="89019" x2="37500" y2="89019"/>
                        <a14:foregroundMark x1="52148" y1="89019" x2="52148" y2="89019"/>
                        <a14:foregroundMark x1="60547" y1="93704" x2="60547" y2="93704"/>
                        <a14:foregroundMark x1="37012" y1="40556" x2="37012" y2="40556"/>
                        <a14:foregroundMark x1="34766" y1="31332" x2="34766" y2="31332"/>
                        <a14:foregroundMark x1="48145" y1="68814" x2="48145" y2="68814"/>
                        <a14:foregroundMark x1="75977" y1="70278" x2="75977" y2="70278"/>
                        <a14:foregroundMark x1="44531" y1="69107" x2="44531" y2="69107"/>
                      </a14:backgroundRemoval>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812147" y="3041047"/>
            <a:ext cx="3560293" cy="2683125"/>
          </a:xfrm>
          <a:prstGeom prst="rect">
            <a:avLst/>
          </a:prstGeom>
        </p:spPr>
      </p:pic>
    </p:spTree>
    <p:extLst>
      <p:ext uri="{BB962C8B-B14F-4D97-AF65-F5344CB8AC3E}">
        <p14:creationId xmlns:p14="http://schemas.microsoft.com/office/powerpoint/2010/main" val="251326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5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29</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2150347" y="395342"/>
            <a:ext cx="787539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نتایج مجموعه داده های تصویری</a:t>
            </a:r>
            <a:r>
              <a:rPr lang="en-US" sz="3200" b="1" dirty="0">
                <a:solidFill>
                  <a:srgbClr val="203449"/>
                </a:solidFill>
                <a:latin typeface="Times New Roman" panose="02020603050405020304" pitchFamily="18" charset="0"/>
                <a:cs typeface="Times New Roman" panose="02020603050405020304" pitchFamily="18" charset="0"/>
              </a:rPr>
              <a:t>CIFAR10</a:t>
            </a:r>
          </a:p>
        </p:txBody>
      </p:sp>
      <p:pic>
        <p:nvPicPr>
          <p:cNvPr id="4" name="Picture 3">
            <a:extLst>
              <a:ext uri="{FF2B5EF4-FFF2-40B4-BE49-F238E27FC236}">
                <a16:creationId xmlns:a16="http://schemas.microsoft.com/office/drawing/2014/main" id="{B2728608-4D84-E267-6E03-41AFD097FF75}"/>
              </a:ext>
            </a:extLst>
          </p:cNvPr>
          <p:cNvPicPr>
            <a:picLocks noChangeAspect="1"/>
          </p:cNvPicPr>
          <p:nvPr/>
        </p:nvPicPr>
        <p:blipFill>
          <a:blip r:embed="rId3"/>
          <a:stretch>
            <a:fillRect/>
          </a:stretch>
        </p:blipFill>
        <p:spPr>
          <a:xfrm>
            <a:off x="982942" y="1016644"/>
            <a:ext cx="8920841" cy="5124738"/>
          </a:xfrm>
          <a:prstGeom prst="rect">
            <a:avLst/>
          </a:prstGeom>
        </p:spPr>
      </p:pic>
      <p:grpSp>
        <p:nvGrpSpPr>
          <p:cNvPr id="20" name="Group 19">
            <a:extLst>
              <a:ext uri="{FF2B5EF4-FFF2-40B4-BE49-F238E27FC236}">
                <a16:creationId xmlns:a16="http://schemas.microsoft.com/office/drawing/2014/main" id="{A3E9DC52-F445-C53B-4C93-994470D187FA}"/>
              </a:ext>
            </a:extLst>
          </p:cNvPr>
          <p:cNvGrpSpPr/>
          <p:nvPr/>
        </p:nvGrpSpPr>
        <p:grpSpPr>
          <a:xfrm>
            <a:off x="10929112" y="330760"/>
            <a:ext cx="1042573" cy="5297458"/>
            <a:chOff x="10860675" y="518576"/>
            <a:chExt cx="1042573" cy="5297458"/>
          </a:xfrm>
        </p:grpSpPr>
        <p:grpSp>
          <p:nvGrpSpPr>
            <p:cNvPr id="21" name="Group 20">
              <a:extLst>
                <a:ext uri="{FF2B5EF4-FFF2-40B4-BE49-F238E27FC236}">
                  <a16:creationId xmlns:a16="http://schemas.microsoft.com/office/drawing/2014/main" id="{18EE6B5F-8B27-585C-32D6-C10466DD85EA}"/>
                </a:ext>
              </a:extLst>
            </p:cNvPr>
            <p:cNvGrpSpPr/>
            <p:nvPr/>
          </p:nvGrpSpPr>
          <p:grpSpPr>
            <a:xfrm>
              <a:off x="10860675" y="518576"/>
              <a:ext cx="1042573" cy="4334491"/>
              <a:chOff x="10728762" y="1572963"/>
              <a:chExt cx="1042573" cy="4334491"/>
            </a:xfrm>
          </p:grpSpPr>
          <p:sp>
            <p:nvSpPr>
              <p:cNvPr id="23" name="Freeform: Shape 22">
                <a:extLst>
                  <a:ext uri="{FF2B5EF4-FFF2-40B4-BE49-F238E27FC236}">
                    <a16:creationId xmlns:a16="http://schemas.microsoft.com/office/drawing/2014/main" id="{DE015F62-0AE9-8A07-0442-52EEC18D6890}"/>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4" name="Freeform: Shape 23">
                <a:extLst>
                  <a:ext uri="{FF2B5EF4-FFF2-40B4-BE49-F238E27FC236}">
                    <a16:creationId xmlns:a16="http://schemas.microsoft.com/office/drawing/2014/main" id="{22C3F83A-3792-2B56-B858-76D37F2C457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5" name="Freeform: Shape 24">
                <a:extLst>
                  <a:ext uri="{FF2B5EF4-FFF2-40B4-BE49-F238E27FC236}">
                    <a16:creationId xmlns:a16="http://schemas.microsoft.com/office/drawing/2014/main" id="{7E7FC720-B667-A7FF-ECD7-614CB0BB6D35}"/>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26" name="Freeform: Shape 25">
                <a:extLst>
                  <a:ext uri="{FF2B5EF4-FFF2-40B4-BE49-F238E27FC236}">
                    <a16:creationId xmlns:a16="http://schemas.microsoft.com/office/drawing/2014/main" id="{C24CB481-4C84-25D5-FA20-256E1CCE779A}"/>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27" name="Freeform: Shape 26">
                <a:extLst>
                  <a:ext uri="{FF2B5EF4-FFF2-40B4-BE49-F238E27FC236}">
                    <a16:creationId xmlns:a16="http://schemas.microsoft.com/office/drawing/2014/main" id="{7D14E507-BBA8-2D20-0C88-4FD3AFC4C9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28" name="Freeform: Shape 27">
                <a:extLst>
                  <a:ext uri="{FF2B5EF4-FFF2-40B4-BE49-F238E27FC236}">
                    <a16:creationId xmlns:a16="http://schemas.microsoft.com/office/drawing/2014/main" id="{8358FF09-8304-E171-9868-14D49A9277E9}"/>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2" name="Freeform: Shape 18">
              <a:extLst>
                <a:ext uri="{FF2B5EF4-FFF2-40B4-BE49-F238E27FC236}">
                  <a16:creationId xmlns:a16="http://schemas.microsoft.com/office/drawing/2014/main" id="{9A02140B-F5BE-C577-18AC-8C75982CA8D0}"/>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0" name="Rounded Rectangle 29"/>
          <p:cNvSpPr/>
          <p:nvPr/>
        </p:nvSpPr>
        <p:spPr>
          <a:xfrm>
            <a:off x="8867028" y="1669774"/>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8868354" y="2498036"/>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8860403" y="2887650"/>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8861726" y="3286542"/>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8855100" y="4082998"/>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8856423" y="4887403"/>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262149" y="2062037"/>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2270097" y="3700011"/>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6667168" y="4495140"/>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2254197" y="5314117"/>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575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30</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2150347" y="395342"/>
            <a:ext cx="787539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نتایج مجموعه داده های تصویری</a:t>
            </a:r>
            <a:r>
              <a:rPr lang="en-US" sz="3200" b="1" dirty="0">
                <a:solidFill>
                  <a:srgbClr val="203449"/>
                </a:solidFill>
                <a:latin typeface="Times New Roman" panose="02020603050405020304" pitchFamily="18" charset="0"/>
                <a:cs typeface="Times New Roman" panose="02020603050405020304" pitchFamily="18" charset="0"/>
              </a:rPr>
              <a:t>SVHN</a:t>
            </a:r>
          </a:p>
        </p:txBody>
      </p:sp>
      <p:pic>
        <p:nvPicPr>
          <p:cNvPr id="5" name="Picture 4">
            <a:extLst>
              <a:ext uri="{FF2B5EF4-FFF2-40B4-BE49-F238E27FC236}">
                <a16:creationId xmlns:a16="http://schemas.microsoft.com/office/drawing/2014/main" id="{DE34FC96-F10B-C291-42BF-9A0E9BCE619E}"/>
              </a:ext>
            </a:extLst>
          </p:cNvPr>
          <p:cNvPicPr>
            <a:picLocks noChangeAspect="1"/>
          </p:cNvPicPr>
          <p:nvPr/>
        </p:nvPicPr>
        <p:blipFill>
          <a:blip r:embed="rId3"/>
          <a:stretch>
            <a:fillRect/>
          </a:stretch>
        </p:blipFill>
        <p:spPr>
          <a:xfrm>
            <a:off x="1058631" y="1102743"/>
            <a:ext cx="8957436" cy="5056821"/>
          </a:xfrm>
          <a:prstGeom prst="rect">
            <a:avLst/>
          </a:prstGeom>
        </p:spPr>
      </p:pic>
      <p:grpSp>
        <p:nvGrpSpPr>
          <p:cNvPr id="20" name="Group 19">
            <a:extLst>
              <a:ext uri="{FF2B5EF4-FFF2-40B4-BE49-F238E27FC236}">
                <a16:creationId xmlns:a16="http://schemas.microsoft.com/office/drawing/2014/main" id="{192D9709-1BD0-CBAB-E1FE-D670CF2225A9}"/>
              </a:ext>
            </a:extLst>
          </p:cNvPr>
          <p:cNvGrpSpPr/>
          <p:nvPr/>
        </p:nvGrpSpPr>
        <p:grpSpPr>
          <a:xfrm>
            <a:off x="10929112" y="330760"/>
            <a:ext cx="1042573" cy="5297458"/>
            <a:chOff x="10860675" y="518576"/>
            <a:chExt cx="1042573" cy="5297458"/>
          </a:xfrm>
        </p:grpSpPr>
        <p:grpSp>
          <p:nvGrpSpPr>
            <p:cNvPr id="21" name="Group 20">
              <a:extLst>
                <a:ext uri="{FF2B5EF4-FFF2-40B4-BE49-F238E27FC236}">
                  <a16:creationId xmlns:a16="http://schemas.microsoft.com/office/drawing/2014/main" id="{5BBD14BD-878F-7CD4-29D3-371457A4AEC1}"/>
                </a:ext>
              </a:extLst>
            </p:cNvPr>
            <p:cNvGrpSpPr/>
            <p:nvPr/>
          </p:nvGrpSpPr>
          <p:grpSpPr>
            <a:xfrm>
              <a:off x="10860675" y="518576"/>
              <a:ext cx="1042573" cy="4334491"/>
              <a:chOff x="10728762" y="1572963"/>
              <a:chExt cx="1042573" cy="4334491"/>
            </a:xfrm>
          </p:grpSpPr>
          <p:sp>
            <p:nvSpPr>
              <p:cNvPr id="23" name="Freeform: Shape 22">
                <a:extLst>
                  <a:ext uri="{FF2B5EF4-FFF2-40B4-BE49-F238E27FC236}">
                    <a16:creationId xmlns:a16="http://schemas.microsoft.com/office/drawing/2014/main" id="{F304DF10-BAB2-783A-46BB-CDB523BE97E5}"/>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4" name="Freeform: Shape 23">
                <a:extLst>
                  <a:ext uri="{FF2B5EF4-FFF2-40B4-BE49-F238E27FC236}">
                    <a16:creationId xmlns:a16="http://schemas.microsoft.com/office/drawing/2014/main" id="{3046B5C3-A257-E18B-0C06-491C60A1EDC8}"/>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5" name="Freeform: Shape 24">
                <a:extLst>
                  <a:ext uri="{FF2B5EF4-FFF2-40B4-BE49-F238E27FC236}">
                    <a16:creationId xmlns:a16="http://schemas.microsoft.com/office/drawing/2014/main" id="{ACA8A49A-CB14-4007-286D-D51E28AC144B}"/>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26" name="Freeform: Shape 25">
                <a:extLst>
                  <a:ext uri="{FF2B5EF4-FFF2-40B4-BE49-F238E27FC236}">
                    <a16:creationId xmlns:a16="http://schemas.microsoft.com/office/drawing/2014/main" id="{A10063FE-3C44-9703-54C3-C8322388C17F}"/>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27" name="Freeform: Shape 26">
                <a:extLst>
                  <a:ext uri="{FF2B5EF4-FFF2-40B4-BE49-F238E27FC236}">
                    <a16:creationId xmlns:a16="http://schemas.microsoft.com/office/drawing/2014/main" id="{360C734B-821E-46C5-DD3C-7C9CD2D2A08C}"/>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28" name="Freeform: Shape 27">
                <a:extLst>
                  <a:ext uri="{FF2B5EF4-FFF2-40B4-BE49-F238E27FC236}">
                    <a16:creationId xmlns:a16="http://schemas.microsoft.com/office/drawing/2014/main" id="{CF4230A4-D4B0-6A23-186C-650ABD898B23}"/>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algn="ctr" defTabSz="1022350">
                  <a:lnSpc>
                    <a:spcPct val="90000"/>
                  </a:lnSpc>
                  <a:spcBef>
                    <a:spcPct val="0"/>
                  </a:spcBef>
                  <a:spcAft>
                    <a:spcPct val="35000"/>
                  </a:spcAft>
                </a:pPr>
                <a:endParaRPr lang="fa-IR" sz="1600" kern="1200" dirty="0">
                  <a:cs typeface="B Nazanin" panose="00000400000000000000" pitchFamily="2" charset="-78"/>
                </a:endParaRPr>
              </a:p>
              <a:p>
                <a:pPr algn="ctr" defTabSz="1022350">
                  <a:lnSpc>
                    <a:spcPct val="90000"/>
                  </a:lnSpc>
                  <a:spcBef>
                    <a:spcPct val="0"/>
                  </a:spcBef>
                  <a:spcAft>
                    <a:spcPct val="35000"/>
                  </a:spcAft>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a:p>
                <a:pPr marL="0" lvl="0" indent="0" algn="ctr" defTabSz="1022350">
                  <a:lnSpc>
                    <a:spcPct val="90000"/>
                  </a:lnSpc>
                  <a:spcBef>
                    <a:spcPct val="0"/>
                  </a:spcBef>
                  <a:spcAft>
                    <a:spcPct val="35000"/>
                  </a:spcAft>
                  <a:buNone/>
                </a:pPr>
                <a:endParaRPr lang="en-US" kern="1200" dirty="0">
                  <a:cs typeface="B Nazanin" panose="00000400000000000000" pitchFamily="2" charset="-78"/>
                </a:endParaRPr>
              </a:p>
            </p:txBody>
          </p:sp>
        </p:grpSp>
        <p:sp>
          <p:nvSpPr>
            <p:cNvPr id="22" name="Freeform: Shape 18">
              <a:extLst>
                <a:ext uri="{FF2B5EF4-FFF2-40B4-BE49-F238E27FC236}">
                  <a16:creationId xmlns:a16="http://schemas.microsoft.com/office/drawing/2014/main" id="{D2159677-FD08-047D-1144-99763FFA8819}"/>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0" name="Rounded Rectangle 29"/>
          <p:cNvSpPr/>
          <p:nvPr/>
        </p:nvSpPr>
        <p:spPr>
          <a:xfrm>
            <a:off x="8962440" y="1701578"/>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7842629" y="2108419"/>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7851903" y="2507308"/>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8966412" y="2914145"/>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8959784" y="3320988"/>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8969061" y="3719878"/>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8970388" y="4150574"/>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7858528" y="4541511"/>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8965086" y="4932449"/>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8966411" y="5347243"/>
            <a:ext cx="897174" cy="279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5548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31</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5184949" y="395342"/>
            <a:ext cx="4840792"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مطالعه فرسایشی</a:t>
            </a:r>
            <a:endParaRPr lang="en-US" sz="3200" b="1" dirty="0">
              <a:solidFill>
                <a:srgbClr val="203449"/>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B458D4E-6B21-1F08-9FE1-6ABA78EE2E4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231765" y="1756050"/>
            <a:ext cx="5992738" cy="3143250"/>
          </a:xfrm>
          <a:prstGeom prst="rect">
            <a:avLst/>
          </a:prstGeom>
        </p:spPr>
      </p:pic>
      <p:pic>
        <p:nvPicPr>
          <p:cNvPr id="5" name="Picture 4">
            <a:extLst>
              <a:ext uri="{FF2B5EF4-FFF2-40B4-BE49-F238E27FC236}">
                <a16:creationId xmlns:a16="http://schemas.microsoft.com/office/drawing/2014/main" id="{7A3E0DE4-27CA-C536-F2B3-111866BB3ED9}"/>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saturation sat="400000"/>
                    </a14:imgEffect>
                  </a14:imgLayer>
                </a14:imgProps>
              </a:ext>
            </a:extLst>
          </a:blip>
          <a:stretch>
            <a:fillRect/>
          </a:stretch>
        </p:blipFill>
        <p:spPr>
          <a:xfrm>
            <a:off x="454802" y="1803322"/>
            <a:ext cx="3710287" cy="3229991"/>
          </a:xfrm>
          <a:prstGeom prst="rect">
            <a:avLst/>
          </a:prstGeom>
        </p:spPr>
      </p:pic>
      <p:grpSp>
        <p:nvGrpSpPr>
          <p:cNvPr id="36" name="Group 35">
            <a:extLst>
              <a:ext uri="{FF2B5EF4-FFF2-40B4-BE49-F238E27FC236}">
                <a16:creationId xmlns:a16="http://schemas.microsoft.com/office/drawing/2014/main" id="{763BC7FD-C496-D119-BBF7-D86101EABDBE}"/>
              </a:ext>
            </a:extLst>
          </p:cNvPr>
          <p:cNvGrpSpPr/>
          <p:nvPr/>
        </p:nvGrpSpPr>
        <p:grpSpPr>
          <a:xfrm>
            <a:off x="10929112" y="330760"/>
            <a:ext cx="1042573" cy="5297458"/>
            <a:chOff x="10860675" y="518576"/>
            <a:chExt cx="1042573" cy="5297458"/>
          </a:xfrm>
        </p:grpSpPr>
        <p:grpSp>
          <p:nvGrpSpPr>
            <p:cNvPr id="40" name="Group 39">
              <a:extLst>
                <a:ext uri="{FF2B5EF4-FFF2-40B4-BE49-F238E27FC236}">
                  <a16:creationId xmlns:a16="http://schemas.microsoft.com/office/drawing/2014/main" id="{F329E390-838B-094D-EEC1-B8302DFF397D}"/>
                </a:ext>
              </a:extLst>
            </p:cNvPr>
            <p:cNvGrpSpPr/>
            <p:nvPr/>
          </p:nvGrpSpPr>
          <p:grpSpPr>
            <a:xfrm>
              <a:off x="10860675" y="518576"/>
              <a:ext cx="1042573" cy="4334491"/>
              <a:chOff x="10728762" y="1572963"/>
              <a:chExt cx="1042573" cy="4334491"/>
            </a:xfrm>
          </p:grpSpPr>
          <p:sp>
            <p:nvSpPr>
              <p:cNvPr id="42" name="Freeform: Shape 41">
                <a:extLst>
                  <a:ext uri="{FF2B5EF4-FFF2-40B4-BE49-F238E27FC236}">
                    <a16:creationId xmlns:a16="http://schemas.microsoft.com/office/drawing/2014/main" id="{8763AEE7-B0BF-4C5F-AE87-FC01586207F0}"/>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43" name="Freeform: Shape 42">
                <a:extLst>
                  <a:ext uri="{FF2B5EF4-FFF2-40B4-BE49-F238E27FC236}">
                    <a16:creationId xmlns:a16="http://schemas.microsoft.com/office/drawing/2014/main" id="{901FAD2D-6AB1-9C9C-2A58-85269B3CB989}"/>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44" name="Freeform: Shape 43">
                <a:extLst>
                  <a:ext uri="{FF2B5EF4-FFF2-40B4-BE49-F238E27FC236}">
                    <a16:creationId xmlns:a16="http://schemas.microsoft.com/office/drawing/2014/main" id="{F1B71565-2A04-4B59-2D95-8642EDB2131F}"/>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45" name="Freeform: Shape 44">
                <a:extLst>
                  <a:ext uri="{FF2B5EF4-FFF2-40B4-BE49-F238E27FC236}">
                    <a16:creationId xmlns:a16="http://schemas.microsoft.com/office/drawing/2014/main" id="{C5599A09-14E4-717D-BB65-FEF4E6AF27B3}"/>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46" name="Freeform: Shape 45">
                <a:extLst>
                  <a:ext uri="{FF2B5EF4-FFF2-40B4-BE49-F238E27FC236}">
                    <a16:creationId xmlns:a16="http://schemas.microsoft.com/office/drawing/2014/main" id="{E27BD39C-11EE-774B-B448-FD9E70F132F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47" name="Freeform: Shape 46">
                <a:extLst>
                  <a:ext uri="{FF2B5EF4-FFF2-40B4-BE49-F238E27FC236}">
                    <a16:creationId xmlns:a16="http://schemas.microsoft.com/office/drawing/2014/main" id="{1AA528EF-5BCE-968B-8E94-A7CEAB766B20}"/>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41" name="Freeform: Shape 18">
              <a:extLst>
                <a:ext uri="{FF2B5EF4-FFF2-40B4-BE49-F238E27FC236}">
                  <a16:creationId xmlns:a16="http://schemas.microsoft.com/office/drawing/2014/main" id="{6A32F533-26A6-861E-A266-267A32F6CDC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21" name="Rounded Rectangle 20"/>
          <p:cNvSpPr/>
          <p:nvPr/>
        </p:nvSpPr>
        <p:spPr>
          <a:xfrm>
            <a:off x="6424654" y="4623053"/>
            <a:ext cx="3665551" cy="2530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440555" y="2696808"/>
            <a:ext cx="3649650" cy="2431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728622" y="3183156"/>
            <a:ext cx="970059" cy="2372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2729948" y="4711133"/>
            <a:ext cx="970059" cy="2372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8794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32</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5184949" y="395342"/>
            <a:ext cx="4840792"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انتخاب تابع توزیع جریمه</a:t>
            </a:r>
            <a:endParaRPr lang="en-US" sz="3200" b="1" dirty="0">
              <a:solidFill>
                <a:srgbClr val="203449"/>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15AE319-C0A2-E0FA-9429-AF327E32C2B0}"/>
              </a:ext>
            </a:extLst>
          </p:cNvPr>
          <p:cNvPicPr>
            <a:picLocks noChangeAspect="1"/>
          </p:cNvPicPr>
          <p:nvPr/>
        </p:nvPicPr>
        <p:blipFill>
          <a:blip r:embed="rId3"/>
          <a:stretch>
            <a:fillRect/>
          </a:stretch>
        </p:blipFill>
        <p:spPr>
          <a:xfrm>
            <a:off x="1853063" y="1912920"/>
            <a:ext cx="7669781" cy="2700627"/>
          </a:xfrm>
          <a:prstGeom prst="rect">
            <a:avLst/>
          </a:prstGeom>
        </p:spPr>
      </p:pic>
      <p:grpSp>
        <p:nvGrpSpPr>
          <p:cNvPr id="20" name="Group 19">
            <a:extLst>
              <a:ext uri="{FF2B5EF4-FFF2-40B4-BE49-F238E27FC236}">
                <a16:creationId xmlns:a16="http://schemas.microsoft.com/office/drawing/2014/main" id="{A29E5D19-40C8-0E5C-E8D2-DF46ECC80DF1}"/>
              </a:ext>
            </a:extLst>
          </p:cNvPr>
          <p:cNvGrpSpPr/>
          <p:nvPr/>
        </p:nvGrpSpPr>
        <p:grpSpPr>
          <a:xfrm>
            <a:off x="10929112" y="330760"/>
            <a:ext cx="1042573" cy="5297458"/>
            <a:chOff x="10860675" y="518576"/>
            <a:chExt cx="1042573" cy="5297458"/>
          </a:xfrm>
        </p:grpSpPr>
        <p:grpSp>
          <p:nvGrpSpPr>
            <p:cNvPr id="21" name="Group 20">
              <a:extLst>
                <a:ext uri="{FF2B5EF4-FFF2-40B4-BE49-F238E27FC236}">
                  <a16:creationId xmlns:a16="http://schemas.microsoft.com/office/drawing/2014/main" id="{2F3EC9AB-AE7D-88BA-3D1B-C9B3CD2406E2}"/>
                </a:ext>
              </a:extLst>
            </p:cNvPr>
            <p:cNvGrpSpPr/>
            <p:nvPr/>
          </p:nvGrpSpPr>
          <p:grpSpPr>
            <a:xfrm>
              <a:off x="10860675" y="518576"/>
              <a:ext cx="1042573" cy="4334491"/>
              <a:chOff x="10728762" y="1572963"/>
              <a:chExt cx="1042573" cy="4334491"/>
            </a:xfrm>
          </p:grpSpPr>
          <p:sp>
            <p:nvSpPr>
              <p:cNvPr id="23" name="Freeform: Shape 22">
                <a:extLst>
                  <a:ext uri="{FF2B5EF4-FFF2-40B4-BE49-F238E27FC236}">
                    <a16:creationId xmlns:a16="http://schemas.microsoft.com/office/drawing/2014/main" id="{887A2B36-7640-B089-DBF6-14914C60A009}"/>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4" name="Freeform: Shape 23">
                <a:extLst>
                  <a:ext uri="{FF2B5EF4-FFF2-40B4-BE49-F238E27FC236}">
                    <a16:creationId xmlns:a16="http://schemas.microsoft.com/office/drawing/2014/main" id="{5EA0D088-B235-87DE-13C4-1D6BFA65E568}"/>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5" name="Freeform: Shape 24">
                <a:extLst>
                  <a:ext uri="{FF2B5EF4-FFF2-40B4-BE49-F238E27FC236}">
                    <a16:creationId xmlns:a16="http://schemas.microsoft.com/office/drawing/2014/main" id="{CFA4B1A2-F71B-964E-5395-288C8ABA73F4}"/>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26" name="Freeform: Shape 25">
                <a:extLst>
                  <a:ext uri="{FF2B5EF4-FFF2-40B4-BE49-F238E27FC236}">
                    <a16:creationId xmlns:a16="http://schemas.microsoft.com/office/drawing/2014/main" id="{4F31098D-5E5C-EDBF-546B-4EEF522E6FD3}"/>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27" name="Freeform: Shape 26">
                <a:extLst>
                  <a:ext uri="{FF2B5EF4-FFF2-40B4-BE49-F238E27FC236}">
                    <a16:creationId xmlns:a16="http://schemas.microsoft.com/office/drawing/2014/main" id="{7AD8177B-067B-872C-B8BB-545CFFE7F2E0}"/>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28" name="Freeform: Shape 27">
                <a:extLst>
                  <a:ext uri="{FF2B5EF4-FFF2-40B4-BE49-F238E27FC236}">
                    <a16:creationId xmlns:a16="http://schemas.microsoft.com/office/drawing/2014/main" id="{DA4F80C7-2BA5-11DB-005C-3045C71EAB78}"/>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2" name="Freeform: Shape 18">
              <a:extLst>
                <a:ext uri="{FF2B5EF4-FFF2-40B4-BE49-F238E27FC236}">
                  <a16:creationId xmlns:a16="http://schemas.microsoft.com/office/drawing/2014/main" id="{C3076971-52D6-E7DD-EB6C-23EA58B06608}"/>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0" name="Rounded Rectangle 29"/>
          <p:cNvSpPr/>
          <p:nvPr/>
        </p:nvSpPr>
        <p:spPr>
          <a:xfrm>
            <a:off x="3420386" y="3167253"/>
            <a:ext cx="3799398" cy="2836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7466274" y="4097556"/>
            <a:ext cx="1789043" cy="2501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2998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33</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6903218" y="395342"/>
            <a:ext cx="3122523" cy="1077218"/>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مقایسه کارایی امتیازهای ناهنجاری</a:t>
            </a:r>
            <a:endParaRPr lang="en-US" sz="3200" b="1" dirty="0">
              <a:solidFill>
                <a:srgbClr val="203449"/>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3E52BEC-53BB-DB46-1538-138E6E25875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14966" y="90011"/>
            <a:ext cx="5965757" cy="6290689"/>
          </a:xfrm>
          <a:prstGeom prst="rect">
            <a:avLst/>
          </a:prstGeom>
        </p:spPr>
      </p:pic>
      <p:pic>
        <p:nvPicPr>
          <p:cNvPr id="7" name="Picture 6">
            <a:extLst>
              <a:ext uri="{FF2B5EF4-FFF2-40B4-BE49-F238E27FC236}">
                <a16:creationId xmlns:a16="http://schemas.microsoft.com/office/drawing/2014/main" id="{73DAE759-298B-20D1-D142-3A06EFE133A5}"/>
              </a:ext>
            </a:extLst>
          </p:cNvPr>
          <p:cNvPicPr>
            <a:picLocks noChangeAspect="1"/>
          </p:cNvPicPr>
          <p:nvPr/>
        </p:nvPicPr>
        <p:blipFill>
          <a:blip r:embed="rId5"/>
          <a:stretch>
            <a:fillRect/>
          </a:stretch>
        </p:blipFill>
        <p:spPr>
          <a:xfrm>
            <a:off x="7252146" y="1569185"/>
            <a:ext cx="2558226" cy="4715374"/>
          </a:xfrm>
          <a:prstGeom prst="rect">
            <a:avLst/>
          </a:prstGeom>
        </p:spPr>
      </p:pic>
      <p:grpSp>
        <p:nvGrpSpPr>
          <p:cNvPr id="24" name="Group 23">
            <a:extLst>
              <a:ext uri="{FF2B5EF4-FFF2-40B4-BE49-F238E27FC236}">
                <a16:creationId xmlns:a16="http://schemas.microsoft.com/office/drawing/2014/main" id="{053B124E-6770-6C4D-2385-225F5DC8C629}"/>
              </a:ext>
            </a:extLst>
          </p:cNvPr>
          <p:cNvGrpSpPr/>
          <p:nvPr/>
        </p:nvGrpSpPr>
        <p:grpSpPr>
          <a:xfrm>
            <a:off x="10929112" y="330760"/>
            <a:ext cx="1042573" cy="5297458"/>
            <a:chOff x="10860675" y="518576"/>
            <a:chExt cx="1042573" cy="5297458"/>
          </a:xfrm>
        </p:grpSpPr>
        <p:grpSp>
          <p:nvGrpSpPr>
            <p:cNvPr id="25" name="Group 24">
              <a:extLst>
                <a:ext uri="{FF2B5EF4-FFF2-40B4-BE49-F238E27FC236}">
                  <a16:creationId xmlns:a16="http://schemas.microsoft.com/office/drawing/2014/main" id="{3E5070CD-9596-58BE-2A65-53AA8FC0D69F}"/>
                </a:ext>
              </a:extLst>
            </p:cNvPr>
            <p:cNvGrpSpPr/>
            <p:nvPr/>
          </p:nvGrpSpPr>
          <p:grpSpPr>
            <a:xfrm>
              <a:off x="10860675" y="518576"/>
              <a:ext cx="1042573" cy="4334491"/>
              <a:chOff x="10728762" y="1572963"/>
              <a:chExt cx="1042573" cy="4334491"/>
            </a:xfrm>
          </p:grpSpPr>
          <p:sp>
            <p:nvSpPr>
              <p:cNvPr id="27" name="Freeform: Shape 26">
                <a:extLst>
                  <a:ext uri="{FF2B5EF4-FFF2-40B4-BE49-F238E27FC236}">
                    <a16:creationId xmlns:a16="http://schemas.microsoft.com/office/drawing/2014/main" id="{1EBF0854-9A24-859E-D469-70A8B3EED472}"/>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8" name="Freeform: Shape 27">
                <a:extLst>
                  <a:ext uri="{FF2B5EF4-FFF2-40B4-BE49-F238E27FC236}">
                    <a16:creationId xmlns:a16="http://schemas.microsoft.com/office/drawing/2014/main" id="{93A6EABA-5DA8-7C3F-0F63-C1DC19A9FAC7}"/>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0" name="Freeform: Shape 29">
                <a:extLst>
                  <a:ext uri="{FF2B5EF4-FFF2-40B4-BE49-F238E27FC236}">
                    <a16:creationId xmlns:a16="http://schemas.microsoft.com/office/drawing/2014/main" id="{6F0D2E8A-7387-7C7D-D307-F17E27235E12}"/>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31" name="Freeform: Shape 30">
                <a:extLst>
                  <a:ext uri="{FF2B5EF4-FFF2-40B4-BE49-F238E27FC236}">
                    <a16:creationId xmlns:a16="http://schemas.microsoft.com/office/drawing/2014/main" id="{D99E5949-D7FE-5A87-E38E-800A4369CADD}"/>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3" name="Freeform: Shape 32">
                <a:extLst>
                  <a:ext uri="{FF2B5EF4-FFF2-40B4-BE49-F238E27FC236}">
                    <a16:creationId xmlns:a16="http://schemas.microsoft.com/office/drawing/2014/main" id="{46BF7D41-9EAC-85F2-B737-1BB2C4D070A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36" name="Freeform: Shape 35">
                <a:extLst>
                  <a:ext uri="{FF2B5EF4-FFF2-40B4-BE49-F238E27FC236}">
                    <a16:creationId xmlns:a16="http://schemas.microsoft.com/office/drawing/2014/main" id="{6EF92436-6361-9176-70A7-E6721CE93865}"/>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6" name="Freeform: Shape 18">
              <a:extLst>
                <a:ext uri="{FF2B5EF4-FFF2-40B4-BE49-F238E27FC236}">
                  <a16:creationId xmlns:a16="http://schemas.microsoft.com/office/drawing/2014/main" id="{7EF6002A-2323-CE29-1CB6-BE048EA0610E}"/>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20" name="Rounded Rectangle 19"/>
          <p:cNvSpPr/>
          <p:nvPr/>
        </p:nvSpPr>
        <p:spPr>
          <a:xfrm>
            <a:off x="1644100" y="1364985"/>
            <a:ext cx="4355747" cy="193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1615743" y="3091005"/>
            <a:ext cx="4355747" cy="193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1626376" y="4568932"/>
            <a:ext cx="4355747" cy="193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619289" y="6082305"/>
            <a:ext cx="4355747" cy="193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p:nvSpPr>
        <p:spPr>
          <a:xfrm>
            <a:off x="8623003" y="3849461"/>
            <a:ext cx="1041536" cy="1753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8637178" y="6043315"/>
            <a:ext cx="1041536" cy="1753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9755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34</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3C085F3-9A32-B921-6B34-0E082DD331AE}"/>
                  </a:ext>
                </a:extLst>
              </p:cNvPr>
              <p:cNvSpPr txBox="1"/>
              <p:nvPr/>
            </p:nvSpPr>
            <p:spPr>
              <a:xfrm>
                <a:off x="4561952" y="395342"/>
                <a:ext cx="5463789" cy="584775"/>
              </a:xfrm>
              <a:prstGeom prst="rect">
                <a:avLst/>
              </a:prstGeom>
              <a:noFill/>
            </p:spPr>
            <p:txBody>
              <a:bodyPr wrap="square">
                <a:spAutoFit/>
              </a:bodyPr>
              <a:lstStyle/>
              <a:p>
                <a:pPr algn="r" rtl="1"/>
                <a:r>
                  <a:rPr lang="ar-SA" sz="3200" b="1" dirty="0">
                    <a:solidFill>
                      <a:schemeClr val="bg1"/>
                    </a:solidFill>
                    <a:latin typeface="Times New Roman" panose="02020603050405020304" pitchFamily="18" charset="0"/>
                    <a:cs typeface="B Nazanin" panose="00000400000000000000" pitchFamily="2" charset="-78"/>
                  </a:rPr>
                  <a:t>ارزیابی کفایت تمایزگر </a:t>
                </a:r>
                <a14:m>
                  <m:oMath xmlns:m="http://schemas.openxmlformats.org/officeDocument/2006/math">
                    <m:sSub>
                      <m:sSubPr>
                        <m:ctrlPr>
                          <a:rPr lang="en-US" sz="3200" b="1" i="1">
                            <a:solidFill>
                              <a:schemeClr val="bg1"/>
                            </a:solidFill>
                            <a:latin typeface="Cambria Math" panose="02040503050406030204" pitchFamily="18" charset="0"/>
                          </a:rPr>
                        </m:ctrlPr>
                      </m:sSubPr>
                      <m:e>
                        <m:r>
                          <a:rPr lang="en-US" sz="3200" b="1" i="1">
                            <a:solidFill>
                              <a:schemeClr val="bg1"/>
                            </a:solidFill>
                            <a:latin typeface="Cambria Math" panose="02040503050406030204" pitchFamily="18" charset="0"/>
                          </a:rPr>
                          <m:t>𝑫</m:t>
                        </m:r>
                      </m:e>
                      <m:sub>
                        <m:r>
                          <a:rPr lang="en-US" sz="3200" b="1" i="1">
                            <a:solidFill>
                              <a:schemeClr val="bg1"/>
                            </a:solidFill>
                            <a:latin typeface="Cambria Math" panose="02040503050406030204" pitchFamily="18" charset="0"/>
                          </a:rPr>
                          <m:t>𝒙𝒙𝒛𝒛</m:t>
                        </m:r>
                      </m:sub>
                    </m:sSub>
                  </m:oMath>
                </a14:m>
                <a:r>
                  <a:rPr lang="en-US" sz="3200" b="1" dirty="0">
                    <a:solidFill>
                      <a:schemeClr val="bg1"/>
                    </a:solidFill>
                    <a:latin typeface="Times New Roman" panose="02020603050405020304" pitchFamily="18" charset="0"/>
                    <a:cs typeface="B Nazanin" panose="00000400000000000000" pitchFamily="2" charset="-78"/>
                  </a:rPr>
                  <a:t> </a:t>
                </a:r>
                <a:endParaRPr lang="en-US" sz="4800" b="1" dirty="0">
                  <a:solidFill>
                    <a:schemeClr val="bg1"/>
                  </a:solidFill>
                  <a:latin typeface="Times New Roman" panose="02020603050405020304" pitchFamily="18" charset="0"/>
                  <a:cs typeface="B Nazanin" panose="00000400000000000000" pitchFamily="2" charset="-78"/>
                </a:endParaRPr>
              </a:p>
            </p:txBody>
          </p:sp>
        </mc:Choice>
        <mc:Fallback xmlns="">
          <p:sp>
            <p:nvSpPr>
              <p:cNvPr id="29" name="TextBox 28">
                <a:extLst>
                  <a:ext uri="{FF2B5EF4-FFF2-40B4-BE49-F238E27FC236}">
                    <a16:creationId xmlns:a16="http://schemas.microsoft.com/office/drawing/2014/main" id="{73C085F3-9A32-B921-6B34-0E082DD331AE}"/>
                  </a:ext>
                </a:extLst>
              </p:cNvPr>
              <p:cNvSpPr txBox="1">
                <a:spLocks noRot="1" noChangeAspect="1" noMove="1" noResize="1" noEditPoints="1" noAdjustHandles="1" noChangeArrowheads="1" noChangeShapeType="1" noTextEdit="1"/>
              </p:cNvSpPr>
              <p:nvPr/>
            </p:nvSpPr>
            <p:spPr>
              <a:xfrm>
                <a:off x="4561952" y="395342"/>
                <a:ext cx="5463789" cy="584775"/>
              </a:xfrm>
              <a:prstGeom prst="rect">
                <a:avLst/>
              </a:prstGeom>
              <a:blipFill>
                <a:blip r:embed="rId3"/>
                <a:stretch>
                  <a:fillRect t="-9375" r="-2787" b="-375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6A7FBDE-06B2-4B01-3B7D-B0D322DD7C0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990446" y="1102743"/>
            <a:ext cx="6981814" cy="5065808"/>
          </a:xfrm>
          <a:prstGeom prst="rect">
            <a:avLst/>
          </a:prstGeom>
        </p:spPr>
      </p:pic>
      <p:grpSp>
        <p:nvGrpSpPr>
          <p:cNvPr id="22" name="Group 21">
            <a:extLst>
              <a:ext uri="{FF2B5EF4-FFF2-40B4-BE49-F238E27FC236}">
                <a16:creationId xmlns:a16="http://schemas.microsoft.com/office/drawing/2014/main" id="{0EE3BFD6-31C2-8D66-380E-187D7F9EC16F}"/>
              </a:ext>
            </a:extLst>
          </p:cNvPr>
          <p:cNvGrpSpPr/>
          <p:nvPr/>
        </p:nvGrpSpPr>
        <p:grpSpPr>
          <a:xfrm>
            <a:off x="10929112" y="330760"/>
            <a:ext cx="1042573" cy="5297458"/>
            <a:chOff x="10860675" y="518576"/>
            <a:chExt cx="1042573" cy="5297458"/>
          </a:xfrm>
        </p:grpSpPr>
        <p:grpSp>
          <p:nvGrpSpPr>
            <p:cNvPr id="23" name="Group 22">
              <a:extLst>
                <a:ext uri="{FF2B5EF4-FFF2-40B4-BE49-F238E27FC236}">
                  <a16:creationId xmlns:a16="http://schemas.microsoft.com/office/drawing/2014/main" id="{F2332746-1E0F-0B7C-10A1-257D7932998D}"/>
                </a:ext>
              </a:extLst>
            </p:cNvPr>
            <p:cNvGrpSpPr/>
            <p:nvPr/>
          </p:nvGrpSpPr>
          <p:grpSpPr>
            <a:xfrm>
              <a:off x="10860675" y="518576"/>
              <a:ext cx="1042573" cy="4334491"/>
              <a:chOff x="10728762" y="1572963"/>
              <a:chExt cx="1042573" cy="4334491"/>
            </a:xfrm>
          </p:grpSpPr>
          <p:sp>
            <p:nvSpPr>
              <p:cNvPr id="25" name="Freeform: Shape 24">
                <a:extLst>
                  <a:ext uri="{FF2B5EF4-FFF2-40B4-BE49-F238E27FC236}">
                    <a16:creationId xmlns:a16="http://schemas.microsoft.com/office/drawing/2014/main" id="{1F8A0881-A21C-571F-A1F0-7127DD194EE9}"/>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6" name="Freeform: Shape 25">
                <a:extLst>
                  <a:ext uri="{FF2B5EF4-FFF2-40B4-BE49-F238E27FC236}">
                    <a16:creationId xmlns:a16="http://schemas.microsoft.com/office/drawing/2014/main" id="{CA633D9B-03BB-6014-FA53-37EB5FD1BF8B}"/>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7" name="Freeform: Shape 26">
                <a:extLst>
                  <a:ext uri="{FF2B5EF4-FFF2-40B4-BE49-F238E27FC236}">
                    <a16:creationId xmlns:a16="http://schemas.microsoft.com/office/drawing/2014/main" id="{E20CB1DA-456D-F84B-0619-CDF9FB24B513}"/>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28" name="Freeform: Shape 27">
                <a:extLst>
                  <a:ext uri="{FF2B5EF4-FFF2-40B4-BE49-F238E27FC236}">
                    <a16:creationId xmlns:a16="http://schemas.microsoft.com/office/drawing/2014/main" id="{5DF28DF4-096A-3B41-78DE-1BC990260B33}"/>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0" name="Freeform: Shape 29">
                <a:extLst>
                  <a:ext uri="{FF2B5EF4-FFF2-40B4-BE49-F238E27FC236}">
                    <a16:creationId xmlns:a16="http://schemas.microsoft.com/office/drawing/2014/main" id="{2571F51E-B769-E95A-AE56-156C0688CFC5}"/>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آزمایش‌ها و نتایج</a:t>
                </a:r>
                <a:endParaRPr lang="en-US" kern="1200" dirty="0">
                  <a:solidFill>
                    <a:schemeClr val="tx1"/>
                  </a:solidFill>
                  <a:cs typeface="B Nazanin" panose="00000400000000000000" pitchFamily="2" charset="-78"/>
                </a:endParaRPr>
              </a:p>
            </p:txBody>
          </p:sp>
          <p:sp>
            <p:nvSpPr>
              <p:cNvPr id="31" name="Freeform: Shape 30">
                <a:extLst>
                  <a:ext uri="{FF2B5EF4-FFF2-40B4-BE49-F238E27FC236}">
                    <a16:creationId xmlns:a16="http://schemas.microsoft.com/office/drawing/2014/main" id="{1646232E-C6A4-0E17-CAFA-C0D1C78CE983}"/>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4" name="Freeform: Shape 18">
              <a:extLst>
                <a:ext uri="{FF2B5EF4-FFF2-40B4-BE49-F238E27FC236}">
                  <a16:creationId xmlns:a16="http://schemas.microsoft.com/office/drawing/2014/main" id="{13C0842F-5865-005D-D1B6-96D4620F24EB}"/>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
        <p:nvSpPr>
          <p:cNvPr id="33" name="Rounded Rectangle 32"/>
          <p:cNvSpPr/>
          <p:nvPr/>
        </p:nvSpPr>
        <p:spPr>
          <a:xfrm>
            <a:off x="5631715" y="3249548"/>
            <a:ext cx="3256647" cy="2228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5642348" y="5876728"/>
            <a:ext cx="3246014" cy="1838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5960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0390-7616-F283-E6EB-D6137C9589C3}"/>
              </a:ext>
            </a:extLst>
          </p:cNvPr>
          <p:cNvSpPr>
            <a:spLocks noGrp="1"/>
          </p:cNvSpPr>
          <p:nvPr>
            <p:ph type="ctrTitle"/>
          </p:nvPr>
        </p:nvSpPr>
        <p:spPr>
          <a:xfrm>
            <a:off x="1483808" y="1122363"/>
            <a:ext cx="9144000" cy="2387600"/>
          </a:xfrm>
        </p:spPr>
        <p:txBody>
          <a:bodyPr/>
          <a:lstStyle/>
          <a:p>
            <a:endParaRPr lang="en-US" dirty="0"/>
          </a:p>
        </p:txBody>
      </p:sp>
      <p:sp>
        <p:nvSpPr>
          <p:cNvPr id="3" name="Subtitle 2">
            <a:extLst>
              <a:ext uri="{FF2B5EF4-FFF2-40B4-BE49-F238E27FC236}">
                <a16:creationId xmlns:a16="http://schemas.microsoft.com/office/drawing/2014/main" id="{78B71694-E9E6-71E2-5170-C7F74C8AD926}"/>
              </a:ext>
            </a:extLst>
          </p:cNvPr>
          <p:cNvSpPr>
            <a:spLocks noGrp="1"/>
          </p:cNvSpPr>
          <p:nvPr>
            <p:ph type="subTitle" idx="1"/>
          </p:nvPr>
        </p:nvSpPr>
        <p:spPr>
          <a:xfrm>
            <a:off x="1483808" y="3602038"/>
            <a:ext cx="9144000" cy="1655762"/>
          </a:xfrm>
        </p:spPr>
        <p:txBody>
          <a:bodyPr/>
          <a:lstStyle/>
          <a:p>
            <a:endParaRPr lang="en-US" dirty="0"/>
          </a:p>
        </p:txBody>
      </p:sp>
      <p:sp>
        <p:nvSpPr>
          <p:cNvPr id="6" name="Rounded Rectangle 20">
            <a:extLst>
              <a:ext uri="{FF2B5EF4-FFF2-40B4-BE49-F238E27FC236}">
                <a16:creationId xmlns:a16="http://schemas.microsoft.com/office/drawing/2014/main" id="{3F1EFB54-0280-D6CE-6433-6B7A70F516CD}"/>
              </a:ext>
            </a:extLst>
          </p:cNvPr>
          <p:cNvSpPr/>
          <p:nvPr/>
        </p:nvSpPr>
        <p:spPr>
          <a:xfrm>
            <a:off x="1135466" y="462223"/>
            <a:ext cx="9983399" cy="5747658"/>
          </a:xfrm>
          <a:prstGeom prst="roundRect">
            <a:avLst/>
          </a:prstGeom>
          <a:solidFill>
            <a:srgbClr val="316857"/>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endParaRPr lang="en-US" sz="2400" dirty="0">
              <a:solidFill>
                <a:schemeClr val="tx1"/>
              </a:solidFill>
              <a:cs typeface="B Nazanin" panose="00000400000000000000" pitchFamily="2" charset="-78"/>
            </a:endParaRPr>
          </a:p>
        </p:txBody>
      </p:sp>
      <p:sp>
        <p:nvSpPr>
          <p:cNvPr id="7" name="Rounded Rectangle 20">
            <a:extLst>
              <a:ext uri="{FF2B5EF4-FFF2-40B4-BE49-F238E27FC236}">
                <a16:creationId xmlns:a16="http://schemas.microsoft.com/office/drawing/2014/main" id="{7795008E-ED02-B8DD-F61A-D331A9FCB582}"/>
              </a:ext>
            </a:extLst>
          </p:cNvPr>
          <p:cNvSpPr/>
          <p:nvPr/>
        </p:nvSpPr>
        <p:spPr>
          <a:xfrm>
            <a:off x="1681244" y="853273"/>
            <a:ext cx="8946564" cy="4994868"/>
          </a:xfrm>
          <a:prstGeom prst="roundRect">
            <a:avLst/>
          </a:prstGeom>
          <a:solidFill>
            <a:schemeClr val="bg1"/>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fa-IR" sz="6600" b="1" dirty="0">
                <a:solidFill>
                  <a:schemeClr val="tx1"/>
                </a:solidFill>
                <a:cs typeface="B Nazanin" panose="00000400000000000000" pitchFamily="2" charset="-78"/>
              </a:rPr>
              <a:t>جمع بندی و کارهای آتی</a:t>
            </a:r>
            <a:endParaRPr lang="en-US" sz="66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1006885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47400" y="6141382"/>
            <a:ext cx="889000" cy="538818"/>
          </a:xfrm>
        </p:spPr>
        <p:txBody>
          <a:bodyPr/>
          <a:lstStyle/>
          <a:p>
            <a:r>
              <a:rPr lang="fa-IR" sz="2000" b="1" dirty="0">
                <a:solidFill>
                  <a:schemeClr val="tx1"/>
                </a:solidFill>
                <a:cs typeface="B Nazanin" panose="00000400000000000000" pitchFamily="2" charset="-78"/>
              </a:rPr>
              <a:t>41 / 36</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2" name="TextBox 21">
            <a:extLst>
              <a:ext uri="{FF2B5EF4-FFF2-40B4-BE49-F238E27FC236}">
                <a16:creationId xmlns:a16="http://schemas.microsoft.com/office/drawing/2014/main" id="{5852AF6A-CF84-261E-DAE2-C8643E8A82EA}"/>
              </a:ext>
            </a:extLst>
          </p:cNvPr>
          <p:cNvSpPr txBox="1"/>
          <p:nvPr/>
        </p:nvSpPr>
        <p:spPr>
          <a:xfrm>
            <a:off x="4098908" y="453310"/>
            <a:ext cx="6094324"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جمع بندی</a:t>
            </a:r>
            <a:endParaRPr lang="en-US" sz="3200" b="1" dirty="0">
              <a:solidFill>
                <a:srgbClr val="203449"/>
              </a:solidFill>
              <a:latin typeface="Times New Roman" panose="02020603050405020304" pitchFamily="18" charset="0"/>
              <a:cs typeface="Times New Roman" panose="02020603050405020304" pitchFamily="18" charset="0"/>
            </a:endParaRPr>
          </a:p>
        </p:txBody>
      </p:sp>
      <p:sp>
        <p:nvSpPr>
          <p:cNvPr id="28" name="Arrow: Curved Right 27">
            <a:extLst>
              <a:ext uri="{FF2B5EF4-FFF2-40B4-BE49-F238E27FC236}">
                <a16:creationId xmlns:a16="http://schemas.microsoft.com/office/drawing/2014/main" id="{3454F369-A849-43A6-5832-87AD12154A53}"/>
              </a:ext>
            </a:extLst>
          </p:cNvPr>
          <p:cNvSpPr/>
          <p:nvPr/>
        </p:nvSpPr>
        <p:spPr>
          <a:xfrm rot="17748315">
            <a:off x="5990570" y="5246101"/>
            <a:ext cx="645156" cy="2017824"/>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4" name="Arrow: Curved Right 3">
            <a:extLst>
              <a:ext uri="{FF2B5EF4-FFF2-40B4-BE49-F238E27FC236}">
                <a16:creationId xmlns:a16="http://schemas.microsoft.com/office/drawing/2014/main" id="{09C03273-722D-771D-DFAF-A85DA1D59EE4}"/>
              </a:ext>
            </a:extLst>
          </p:cNvPr>
          <p:cNvSpPr/>
          <p:nvPr/>
        </p:nvSpPr>
        <p:spPr>
          <a:xfrm rot="18039124">
            <a:off x="2131971" y="3410287"/>
            <a:ext cx="684319" cy="2137960"/>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pic>
        <p:nvPicPr>
          <p:cNvPr id="6" name="Picture 5">
            <a:extLst>
              <a:ext uri="{FF2B5EF4-FFF2-40B4-BE49-F238E27FC236}">
                <a16:creationId xmlns:a16="http://schemas.microsoft.com/office/drawing/2014/main" id="{CBFA44B6-72AB-56F5-FEA8-B4B8FB68CF38}"/>
              </a:ext>
            </a:extLst>
          </p:cNvPr>
          <p:cNvPicPr>
            <a:picLocks noChangeAspect="1"/>
          </p:cNvPicPr>
          <p:nvPr/>
        </p:nvPicPr>
        <p:blipFill>
          <a:blip r:embed="rId2"/>
          <a:stretch>
            <a:fillRect/>
          </a:stretch>
        </p:blipFill>
        <p:spPr>
          <a:xfrm>
            <a:off x="547082" y="330760"/>
            <a:ext cx="2815946" cy="3286243"/>
          </a:xfrm>
          <a:prstGeom prst="rect">
            <a:avLst/>
          </a:prstGeom>
          <a:ln>
            <a:noFill/>
          </a:ln>
          <a:effectLst>
            <a:outerShdw blurRad="190500" algn="tl" rotWithShape="0">
              <a:srgbClr val="000000">
                <a:alpha val="70000"/>
              </a:srgbClr>
            </a:outerShdw>
          </a:effectLst>
        </p:spPr>
      </p:pic>
      <p:pic>
        <p:nvPicPr>
          <p:cNvPr id="27" name="Picture 26">
            <a:extLst>
              <a:ext uri="{FF2B5EF4-FFF2-40B4-BE49-F238E27FC236}">
                <a16:creationId xmlns:a16="http://schemas.microsoft.com/office/drawing/2014/main" id="{D9E10793-D4DC-08F2-7BE7-9AE192010957}"/>
              </a:ext>
            </a:extLst>
          </p:cNvPr>
          <p:cNvPicPr>
            <a:picLocks noChangeAspect="1"/>
          </p:cNvPicPr>
          <p:nvPr/>
        </p:nvPicPr>
        <p:blipFill>
          <a:blip r:embed="rId3"/>
          <a:stretch>
            <a:fillRect/>
          </a:stretch>
        </p:blipFill>
        <p:spPr>
          <a:xfrm>
            <a:off x="2612044" y="942448"/>
            <a:ext cx="3029899" cy="3375219"/>
          </a:xfrm>
          <a:prstGeom prst="rect">
            <a:avLst/>
          </a:prstGeom>
          <a:ln>
            <a:noFill/>
          </a:ln>
          <a:effectLst>
            <a:outerShdw blurRad="190500" algn="tl" rotWithShape="0">
              <a:srgbClr val="000000">
                <a:alpha val="70000"/>
              </a:srgbClr>
            </a:outerShdw>
          </a:effectLst>
        </p:spPr>
      </p:pic>
      <p:pic>
        <p:nvPicPr>
          <p:cNvPr id="29" name="Picture 28">
            <a:extLst>
              <a:ext uri="{FF2B5EF4-FFF2-40B4-BE49-F238E27FC236}">
                <a16:creationId xmlns:a16="http://schemas.microsoft.com/office/drawing/2014/main" id="{E038AE68-762F-6E20-ACE2-9F55DF573061}"/>
              </a:ext>
            </a:extLst>
          </p:cNvPr>
          <p:cNvPicPr>
            <a:picLocks noChangeAspect="1"/>
          </p:cNvPicPr>
          <p:nvPr/>
        </p:nvPicPr>
        <p:blipFill>
          <a:blip r:embed="rId4"/>
          <a:stretch>
            <a:fillRect/>
          </a:stretch>
        </p:blipFill>
        <p:spPr>
          <a:xfrm>
            <a:off x="4843651" y="1597143"/>
            <a:ext cx="3985323" cy="3520063"/>
          </a:xfrm>
          <a:prstGeom prst="rect">
            <a:avLst/>
          </a:prstGeom>
          <a:ln>
            <a:noFill/>
          </a:ln>
          <a:effectLst>
            <a:outerShdw blurRad="190500" algn="tl" rotWithShape="0">
              <a:srgbClr val="000000">
                <a:alpha val="70000"/>
              </a:srgbClr>
            </a:outerShdw>
          </a:effectLst>
        </p:spPr>
      </p:pic>
      <p:sp>
        <p:nvSpPr>
          <p:cNvPr id="5" name="Arrow: Curved Left 4">
            <a:extLst>
              <a:ext uri="{FF2B5EF4-FFF2-40B4-BE49-F238E27FC236}">
                <a16:creationId xmlns:a16="http://schemas.microsoft.com/office/drawing/2014/main" id="{A60D9592-63E6-F0EA-1FBB-56005E571983}"/>
              </a:ext>
            </a:extLst>
          </p:cNvPr>
          <p:cNvSpPr/>
          <p:nvPr/>
        </p:nvSpPr>
        <p:spPr>
          <a:xfrm rot="17602628">
            <a:off x="6493183" y="-112204"/>
            <a:ext cx="686258" cy="2109303"/>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pic>
        <p:nvPicPr>
          <p:cNvPr id="30" name="Picture 29">
            <a:extLst>
              <a:ext uri="{FF2B5EF4-FFF2-40B4-BE49-F238E27FC236}">
                <a16:creationId xmlns:a16="http://schemas.microsoft.com/office/drawing/2014/main" id="{8F2960BA-8501-8E1A-0BA4-7DC92795CDDC}"/>
              </a:ext>
            </a:extLst>
          </p:cNvPr>
          <p:cNvPicPr>
            <a:picLocks noChangeAspect="1"/>
          </p:cNvPicPr>
          <p:nvPr/>
        </p:nvPicPr>
        <p:blipFill>
          <a:blip r:embed="rId5"/>
          <a:stretch>
            <a:fillRect/>
          </a:stretch>
        </p:blipFill>
        <p:spPr>
          <a:xfrm>
            <a:off x="5774408" y="2367204"/>
            <a:ext cx="4878876" cy="3827943"/>
          </a:xfrm>
          <a:prstGeom prst="rect">
            <a:avLst/>
          </a:prstGeom>
          <a:ln>
            <a:noFill/>
          </a:ln>
          <a:effectLst>
            <a:outerShdw blurRad="190500" algn="tl" rotWithShape="0">
              <a:srgbClr val="000000">
                <a:alpha val="70000"/>
              </a:srgbClr>
            </a:outerShdw>
          </a:effectLst>
        </p:spPr>
      </p:pic>
      <p:pic>
        <p:nvPicPr>
          <p:cNvPr id="31" name="Picture 30">
            <a:extLst>
              <a:ext uri="{FF2B5EF4-FFF2-40B4-BE49-F238E27FC236}">
                <a16:creationId xmlns:a16="http://schemas.microsoft.com/office/drawing/2014/main" id="{0A9AF5DC-9FEA-06D9-680F-D681F0A53B2D}"/>
              </a:ext>
            </a:extLst>
          </p:cNvPr>
          <p:cNvPicPr>
            <a:picLocks noChangeAspect="1"/>
          </p:cNvPicPr>
          <p:nvPr/>
        </p:nvPicPr>
        <p:blipFill>
          <a:blip r:embed="rId6"/>
          <a:stretch>
            <a:fillRect/>
          </a:stretch>
        </p:blipFill>
        <p:spPr>
          <a:xfrm>
            <a:off x="1700646" y="800686"/>
            <a:ext cx="6953816" cy="5378342"/>
          </a:xfrm>
          <a:prstGeom prst="rect">
            <a:avLst/>
          </a:prstGeom>
          <a:ln>
            <a:noFill/>
          </a:ln>
          <a:effectLst>
            <a:outerShdw blurRad="190500" algn="tl" rotWithShape="0">
              <a:srgbClr val="000000">
                <a:alpha val="70000"/>
              </a:srgbClr>
            </a:outerShdw>
          </a:effectLst>
        </p:spPr>
      </p:pic>
      <p:grpSp>
        <p:nvGrpSpPr>
          <p:cNvPr id="32" name="Group 31">
            <a:extLst>
              <a:ext uri="{FF2B5EF4-FFF2-40B4-BE49-F238E27FC236}">
                <a16:creationId xmlns:a16="http://schemas.microsoft.com/office/drawing/2014/main" id="{447224FA-6004-63CA-5C05-B8BC4BDB1963}"/>
              </a:ext>
            </a:extLst>
          </p:cNvPr>
          <p:cNvGrpSpPr/>
          <p:nvPr/>
        </p:nvGrpSpPr>
        <p:grpSpPr>
          <a:xfrm>
            <a:off x="10929112" y="330760"/>
            <a:ext cx="1042573" cy="5297458"/>
            <a:chOff x="10860675" y="518576"/>
            <a:chExt cx="1042573" cy="5297458"/>
          </a:xfrm>
        </p:grpSpPr>
        <p:grpSp>
          <p:nvGrpSpPr>
            <p:cNvPr id="33" name="Group 32">
              <a:extLst>
                <a:ext uri="{FF2B5EF4-FFF2-40B4-BE49-F238E27FC236}">
                  <a16:creationId xmlns:a16="http://schemas.microsoft.com/office/drawing/2014/main" id="{6655DEDE-3AE7-9916-17B2-91F115D0E38A}"/>
                </a:ext>
              </a:extLst>
            </p:cNvPr>
            <p:cNvGrpSpPr/>
            <p:nvPr/>
          </p:nvGrpSpPr>
          <p:grpSpPr>
            <a:xfrm>
              <a:off x="10860675" y="518576"/>
              <a:ext cx="1042573" cy="4334491"/>
              <a:chOff x="10728762" y="1572963"/>
              <a:chExt cx="1042573" cy="4334491"/>
            </a:xfrm>
          </p:grpSpPr>
          <p:sp>
            <p:nvSpPr>
              <p:cNvPr id="36" name="Freeform: Shape 35">
                <a:extLst>
                  <a:ext uri="{FF2B5EF4-FFF2-40B4-BE49-F238E27FC236}">
                    <a16:creationId xmlns:a16="http://schemas.microsoft.com/office/drawing/2014/main" id="{4A3B290A-FD51-0B07-519C-24C612E3511C}"/>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40" name="Freeform: Shape 39">
                <a:extLst>
                  <a:ext uri="{FF2B5EF4-FFF2-40B4-BE49-F238E27FC236}">
                    <a16:creationId xmlns:a16="http://schemas.microsoft.com/office/drawing/2014/main" id="{6AFAF941-D270-7457-5F87-78F043344919}"/>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41" name="Freeform: Shape 40">
                <a:extLst>
                  <a:ext uri="{FF2B5EF4-FFF2-40B4-BE49-F238E27FC236}">
                    <a16:creationId xmlns:a16="http://schemas.microsoft.com/office/drawing/2014/main" id="{367C7B86-BF3B-ED5A-B7C4-DB23318330DE}"/>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42" name="Freeform: Shape 41">
                <a:extLst>
                  <a:ext uri="{FF2B5EF4-FFF2-40B4-BE49-F238E27FC236}">
                    <a16:creationId xmlns:a16="http://schemas.microsoft.com/office/drawing/2014/main" id="{0641D635-27E5-8CE4-388B-F825B1DAF523}"/>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43" name="Freeform: Shape 42">
                <a:extLst>
                  <a:ext uri="{FF2B5EF4-FFF2-40B4-BE49-F238E27FC236}">
                    <a16:creationId xmlns:a16="http://schemas.microsoft.com/office/drawing/2014/main" id="{3C245EED-0330-B727-884D-3667495694ED}"/>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آزمایش‌ها و نتایج</a:t>
                </a:r>
                <a:endParaRPr lang="en-US" kern="1200" dirty="0">
                  <a:solidFill>
                    <a:schemeClr val="bg1"/>
                  </a:solidFill>
                  <a:cs typeface="B Nazanin" panose="00000400000000000000" pitchFamily="2" charset="-78"/>
                </a:endParaRPr>
              </a:p>
            </p:txBody>
          </p:sp>
          <p:sp>
            <p:nvSpPr>
              <p:cNvPr id="44" name="Freeform: Shape 43">
                <a:extLst>
                  <a:ext uri="{FF2B5EF4-FFF2-40B4-BE49-F238E27FC236}">
                    <a16:creationId xmlns:a16="http://schemas.microsoft.com/office/drawing/2014/main" id="{76379DD3-45C6-EBAA-1416-6B833BC0004C}"/>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dirty="0">
                    <a:solidFill>
                      <a:schemeClr val="tx1"/>
                    </a:solidFill>
                    <a:cs typeface="B Nazanin" panose="00000400000000000000" pitchFamily="2" charset="-78"/>
                  </a:rPr>
                  <a:t>جمع‌بندی و کارهای آتی</a:t>
                </a:r>
                <a:endParaRPr lang="en-US" sz="1600" kern="1200" dirty="0">
                  <a:solidFill>
                    <a:schemeClr val="tx1"/>
                  </a:solidFill>
                  <a:cs typeface="B Nazanin" panose="00000400000000000000" pitchFamily="2" charset="-78"/>
                </a:endParaRPr>
              </a:p>
            </p:txBody>
          </p:sp>
        </p:grpSp>
        <p:sp>
          <p:nvSpPr>
            <p:cNvPr id="34" name="Freeform: Shape 18">
              <a:extLst>
                <a:ext uri="{FF2B5EF4-FFF2-40B4-BE49-F238E27FC236}">
                  <a16:creationId xmlns:a16="http://schemas.microsoft.com/office/drawing/2014/main" id="{39F9C1F5-5DC1-9ED0-0662-C39B811F221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358448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1000" fill="hold"/>
                                        <p:tgtEl>
                                          <p:spTgt spid="28"/>
                                        </p:tgtEl>
                                        <p:attrNameLst>
                                          <p:attrName>ppt_w</p:attrName>
                                        </p:attrNameLst>
                                      </p:cBhvr>
                                      <p:tavLst>
                                        <p:tav tm="0">
                                          <p:val>
                                            <p:fltVal val="0"/>
                                          </p:val>
                                        </p:tav>
                                        <p:tav tm="100000">
                                          <p:val>
                                            <p:strVal val="#ppt_w"/>
                                          </p:val>
                                        </p:tav>
                                      </p:tavLst>
                                    </p:anim>
                                    <p:anim calcmode="lin" valueType="num">
                                      <p:cBhvr>
                                        <p:cTn id="39" dur="1000" fill="hold"/>
                                        <p:tgtEl>
                                          <p:spTgt spid="28"/>
                                        </p:tgtEl>
                                        <p:attrNameLst>
                                          <p:attrName>ppt_h</p:attrName>
                                        </p:attrNameLst>
                                      </p:cBhvr>
                                      <p:tavLst>
                                        <p:tav tm="0">
                                          <p:val>
                                            <p:fltVal val="0"/>
                                          </p:val>
                                        </p:tav>
                                        <p:tav tm="100000">
                                          <p:val>
                                            <p:strVal val="#ppt_h"/>
                                          </p:val>
                                        </p:tav>
                                      </p:tavLst>
                                    </p:anim>
                                    <p:anim calcmode="lin" valueType="num">
                                      <p:cBhvr>
                                        <p:cTn id="40" dur="1000" fill="hold"/>
                                        <p:tgtEl>
                                          <p:spTgt spid="28"/>
                                        </p:tgtEl>
                                        <p:attrNameLst>
                                          <p:attrName>style.rotation</p:attrName>
                                        </p:attrNameLst>
                                      </p:cBhvr>
                                      <p:tavLst>
                                        <p:tav tm="0">
                                          <p:val>
                                            <p:fltVal val="90"/>
                                          </p:val>
                                        </p:tav>
                                        <p:tav tm="100000">
                                          <p:val>
                                            <p:fltVal val="0"/>
                                          </p:val>
                                        </p:tav>
                                      </p:tavLst>
                                    </p:anim>
                                    <p:animEffect transition="in" filter="fade">
                                      <p:cBhvr>
                                        <p:cTn id="41" dur="10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anim calcmode="lin" valueType="num">
                                      <p:cBhvr>
                                        <p:cTn id="52" dur="1000" fill="hold"/>
                                        <p:tgtEl>
                                          <p:spTgt spid="31"/>
                                        </p:tgtEl>
                                        <p:attrNameLst>
                                          <p:attrName>ppt_x</p:attrName>
                                        </p:attrNameLst>
                                      </p:cBhvr>
                                      <p:tavLst>
                                        <p:tav tm="0">
                                          <p:val>
                                            <p:strVal val="#ppt_x"/>
                                          </p:val>
                                        </p:tav>
                                        <p:tav tm="100000">
                                          <p:val>
                                            <p:strVal val="#ppt_x"/>
                                          </p:val>
                                        </p:tav>
                                      </p:tavLst>
                                    </p:anim>
                                    <p:anim calcmode="lin" valueType="num">
                                      <p:cBhvr>
                                        <p:cTn id="5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37</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5184949" y="395342"/>
            <a:ext cx="4840792"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جمع بندی</a:t>
            </a:r>
            <a:endParaRPr lang="en-US" sz="3200" b="1" dirty="0">
              <a:solidFill>
                <a:srgbClr val="203449"/>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C5A91E-2538-736C-5590-724CFA065017}"/>
              </a:ext>
            </a:extLst>
          </p:cNvPr>
          <p:cNvPicPr>
            <a:picLocks noChangeAspect="1"/>
          </p:cNvPicPr>
          <p:nvPr/>
        </p:nvPicPr>
        <p:blipFill>
          <a:blip r:embed="rId3"/>
          <a:stretch>
            <a:fillRect/>
          </a:stretch>
        </p:blipFill>
        <p:spPr>
          <a:xfrm>
            <a:off x="1391748" y="80391"/>
            <a:ext cx="5467824" cy="6250064"/>
          </a:xfrm>
          <a:prstGeom prst="rect">
            <a:avLst/>
          </a:prstGeom>
        </p:spPr>
      </p:pic>
      <p:sp>
        <p:nvSpPr>
          <p:cNvPr id="12" name="Right Brace 11">
            <a:extLst>
              <a:ext uri="{FF2B5EF4-FFF2-40B4-BE49-F238E27FC236}">
                <a16:creationId xmlns:a16="http://schemas.microsoft.com/office/drawing/2014/main" id="{B89CEF0A-DF8B-37C9-1B8D-3557BB306CF3}"/>
              </a:ext>
            </a:extLst>
          </p:cNvPr>
          <p:cNvSpPr/>
          <p:nvPr/>
        </p:nvSpPr>
        <p:spPr>
          <a:xfrm>
            <a:off x="6927273" y="3380509"/>
            <a:ext cx="678872" cy="2854036"/>
          </a:xfrm>
          <a:prstGeom prst="rightBrace">
            <a:avLst>
              <a:gd name="adj1" fmla="val 65476"/>
              <a:gd name="adj2" fmla="val 49515"/>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27" name="TextBox 26">
            <a:extLst>
              <a:ext uri="{FF2B5EF4-FFF2-40B4-BE49-F238E27FC236}">
                <a16:creationId xmlns:a16="http://schemas.microsoft.com/office/drawing/2014/main" id="{521D23B0-EF40-86A2-EE1D-2C0BDB7B415F}"/>
              </a:ext>
            </a:extLst>
          </p:cNvPr>
          <p:cNvSpPr txBox="1"/>
          <p:nvPr/>
        </p:nvSpPr>
        <p:spPr>
          <a:xfrm>
            <a:off x="7796517" y="4552501"/>
            <a:ext cx="6096000" cy="400110"/>
          </a:xfrm>
          <a:prstGeom prst="rect">
            <a:avLst/>
          </a:prstGeom>
          <a:noFill/>
        </p:spPr>
        <p:txBody>
          <a:bodyPr wrap="square">
            <a:spAutoFit/>
          </a:bodyPr>
          <a:lstStyle/>
          <a:p>
            <a:r>
              <a:rPr lang="fa-IR" sz="2000" b="1" dirty="0">
                <a:solidFill>
                  <a:srgbClr val="203449"/>
                </a:solidFill>
                <a:latin typeface="Linotte-Bold" pitchFamily="50" charset="0"/>
                <a:cs typeface="B Nazanin" panose="00000400000000000000" pitchFamily="2" charset="-78"/>
              </a:rPr>
              <a:t>مدل‌های پیشنهادی</a:t>
            </a:r>
            <a:endParaRPr lang="en-US" sz="2000" dirty="0"/>
          </a:p>
        </p:txBody>
      </p:sp>
      <p:grpSp>
        <p:nvGrpSpPr>
          <p:cNvPr id="28" name="Group 27">
            <a:extLst>
              <a:ext uri="{FF2B5EF4-FFF2-40B4-BE49-F238E27FC236}">
                <a16:creationId xmlns:a16="http://schemas.microsoft.com/office/drawing/2014/main" id="{B2FCBE38-06EB-854A-C161-8B2321B3FE8A}"/>
              </a:ext>
            </a:extLst>
          </p:cNvPr>
          <p:cNvGrpSpPr/>
          <p:nvPr/>
        </p:nvGrpSpPr>
        <p:grpSpPr>
          <a:xfrm>
            <a:off x="10929112" y="330760"/>
            <a:ext cx="1042573" cy="5297458"/>
            <a:chOff x="10860675" y="518576"/>
            <a:chExt cx="1042573" cy="5297458"/>
          </a:xfrm>
        </p:grpSpPr>
        <p:grpSp>
          <p:nvGrpSpPr>
            <p:cNvPr id="30" name="Group 29">
              <a:extLst>
                <a:ext uri="{FF2B5EF4-FFF2-40B4-BE49-F238E27FC236}">
                  <a16:creationId xmlns:a16="http://schemas.microsoft.com/office/drawing/2014/main" id="{26579464-96D4-548F-983B-8BCE5E23BEF5}"/>
                </a:ext>
              </a:extLst>
            </p:cNvPr>
            <p:cNvGrpSpPr/>
            <p:nvPr/>
          </p:nvGrpSpPr>
          <p:grpSpPr>
            <a:xfrm>
              <a:off x="10860675" y="518576"/>
              <a:ext cx="1042573" cy="4334491"/>
              <a:chOff x="10728762" y="1572963"/>
              <a:chExt cx="1042573" cy="4334491"/>
            </a:xfrm>
          </p:grpSpPr>
          <p:sp>
            <p:nvSpPr>
              <p:cNvPr id="33" name="Freeform: Shape 32">
                <a:extLst>
                  <a:ext uri="{FF2B5EF4-FFF2-40B4-BE49-F238E27FC236}">
                    <a16:creationId xmlns:a16="http://schemas.microsoft.com/office/drawing/2014/main" id="{40143CD3-1A8D-5B9C-88B9-1BF2F453FAEF}"/>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36" name="Freeform: Shape 35">
                <a:extLst>
                  <a:ext uri="{FF2B5EF4-FFF2-40B4-BE49-F238E27FC236}">
                    <a16:creationId xmlns:a16="http://schemas.microsoft.com/office/drawing/2014/main" id="{5EAFFB1A-2A7D-A108-FD53-2E8EB91D4666}"/>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40" name="Freeform: Shape 39">
                <a:extLst>
                  <a:ext uri="{FF2B5EF4-FFF2-40B4-BE49-F238E27FC236}">
                    <a16:creationId xmlns:a16="http://schemas.microsoft.com/office/drawing/2014/main" id="{3C914431-3A43-DB5F-3E19-D76D51C1BCB2}"/>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41" name="Freeform: Shape 40">
                <a:extLst>
                  <a:ext uri="{FF2B5EF4-FFF2-40B4-BE49-F238E27FC236}">
                    <a16:creationId xmlns:a16="http://schemas.microsoft.com/office/drawing/2014/main" id="{A2C825B0-1F30-0763-A4B2-9F6A15955CDB}"/>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42" name="Freeform: Shape 41">
                <a:extLst>
                  <a:ext uri="{FF2B5EF4-FFF2-40B4-BE49-F238E27FC236}">
                    <a16:creationId xmlns:a16="http://schemas.microsoft.com/office/drawing/2014/main" id="{9F1CD688-87FF-9049-D52E-F45C9DA8EF24}"/>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آزمایش‌ها و نتایج</a:t>
                </a:r>
                <a:endParaRPr lang="en-US" kern="1200" dirty="0">
                  <a:solidFill>
                    <a:schemeClr val="bg1"/>
                  </a:solidFill>
                  <a:cs typeface="B Nazanin" panose="00000400000000000000" pitchFamily="2" charset="-78"/>
                </a:endParaRPr>
              </a:p>
            </p:txBody>
          </p:sp>
          <p:sp>
            <p:nvSpPr>
              <p:cNvPr id="43" name="Freeform: Shape 42">
                <a:extLst>
                  <a:ext uri="{FF2B5EF4-FFF2-40B4-BE49-F238E27FC236}">
                    <a16:creationId xmlns:a16="http://schemas.microsoft.com/office/drawing/2014/main" id="{654AE677-FFF4-AB23-2E20-8B25A4DAEFA9}"/>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algn="ctr" defTabSz="1022350">
                  <a:lnSpc>
                    <a:spcPct val="90000"/>
                  </a:lnSpc>
                  <a:spcBef>
                    <a:spcPct val="0"/>
                  </a:spcBef>
                  <a:spcAft>
                    <a:spcPct val="35000"/>
                  </a:spcAft>
                </a:pPr>
                <a:endParaRPr lang="fa-IR" dirty="0">
                  <a:solidFill>
                    <a:schemeClr val="tx1"/>
                  </a:solidFill>
                  <a:cs typeface="B Nazanin" panose="00000400000000000000" pitchFamily="2" charset="-78"/>
                </a:endParaRPr>
              </a:p>
              <a:p>
                <a:pPr algn="ctr" defTabSz="1022350">
                  <a:lnSpc>
                    <a:spcPct val="90000"/>
                  </a:lnSpc>
                  <a:spcBef>
                    <a:spcPct val="0"/>
                  </a:spcBef>
                  <a:spcAft>
                    <a:spcPct val="35000"/>
                  </a:spcAft>
                </a:pPr>
                <a:r>
                  <a:rPr lang="fa-IR" sz="1600" dirty="0">
                    <a:solidFill>
                      <a:schemeClr val="tx1"/>
                    </a:solidFill>
                    <a:cs typeface="B Nazanin" panose="00000400000000000000" pitchFamily="2" charset="-78"/>
                  </a:rPr>
                  <a:t>جمع‌بندی و کارهای آتی</a:t>
                </a:r>
                <a:endParaRPr lang="en-US" sz="1600" kern="1200" dirty="0">
                  <a:solidFill>
                    <a:schemeClr val="tx1"/>
                  </a:solidFill>
                  <a:cs typeface="B Nazanin" panose="00000400000000000000" pitchFamily="2" charset="-78"/>
                </a:endParaRPr>
              </a:p>
              <a:p>
                <a:pPr marL="0" lvl="0" indent="0" algn="ctr" defTabSz="1022350">
                  <a:lnSpc>
                    <a:spcPct val="90000"/>
                  </a:lnSpc>
                  <a:spcBef>
                    <a:spcPct val="0"/>
                  </a:spcBef>
                  <a:spcAft>
                    <a:spcPct val="35000"/>
                  </a:spcAft>
                  <a:buNone/>
                </a:pPr>
                <a:endParaRPr lang="en-US" kern="1200" dirty="0">
                  <a:solidFill>
                    <a:schemeClr val="tx1"/>
                  </a:solidFill>
                  <a:cs typeface="B Nazanin" panose="00000400000000000000" pitchFamily="2" charset="-78"/>
                </a:endParaRPr>
              </a:p>
            </p:txBody>
          </p:sp>
        </p:grpSp>
        <p:sp>
          <p:nvSpPr>
            <p:cNvPr id="31" name="Freeform: Shape 18">
              <a:extLst>
                <a:ext uri="{FF2B5EF4-FFF2-40B4-BE49-F238E27FC236}">
                  <a16:creationId xmlns:a16="http://schemas.microsoft.com/office/drawing/2014/main" id="{4B39245C-9475-60E7-6E68-4BB84C9D4942}"/>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295691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38</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5232574" y="482257"/>
            <a:ext cx="4840792" cy="584775"/>
          </a:xfrm>
          <a:prstGeom prst="rect">
            <a:avLst/>
          </a:prstGeom>
          <a:noFill/>
        </p:spPr>
        <p:txBody>
          <a:bodyPr wrap="square">
            <a:spAutoFit/>
          </a:bodyPr>
          <a:lstStyle/>
          <a:p>
            <a:pPr algn="r" rtl="1"/>
            <a:r>
              <a:rPr lang="fa-IR" sz="3200" b="1" dirty="0">
                <a:solidFill>
                  <a:srgbClr val="203449"/>
                </a:solidFill>
                <a:latin typeface="Linotte-Bold" pitchFamily="50" charset="0"/>
                <a:cs typeface="B Nazanin" panose="00000400000000000000" pitchFamily="2" charset="-78"/>
              </a:rPr>
              <a:t>کارهای آتی</a:t>
            </a:r>
            <a:endParaRPr lang="en-US" sz="3200" b="1" dirty="0">
              <a:solidFill>
                <a:srgbClr val="203449"/>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895E47D-0C6F-4C1F-0F25-D30D5227F16B}"/>
              </a:ext>
            </a:extLst>
          </p:cNvPr>
          <p:cNvSpPr txBox="1"/>
          <p:nvPr/>
        </p:nvSpPr>
        <p:spPr>
          <a:xfrm>
            <a:off x="524479" y="1800909"/>
            <a:ext cx="9732863" cy="830997"/>
          </a:xfrm>
          <a:prstGeom prst="rect">
            <a:avLst/>
          </a:prstGeom>
          <a:noFill/>
        </p:spPr>
        <p:txBody>
          <a:bodyPr wrap="square">
            <a:spAutoFit/>
          </a:bodyPr>
          <a:lstStyle/>
          <a:p>
            <a:pPr marL="285750" indent="-285750" algn="r" rtl="1">
              <a:buFont typeface="Wingdings" panose="05000000000000000000" pitchFamily="2" charset="2"/>
              <a:buChar char="ü"/>
            </a:pPr>
            <a:r>
              <a:rPr lang="fa-IR" sz="2400" dirty="0">
                <a:solidFill>
                  <a:schemeClr val="bg1"/>
                </a:solidFill>
                <a:cs typeface="B Nazanin" panose="00000400000000000000" pitchFamily="2" charset="-78"/>
              </a:rPr>
              <a:t>هر ایده‌ای که روند آموزش </a:t>
            </a:r>
            <a:r>
              <a:rPr lang="en-US" sz="2400" dirty="0">
                <a:solidFill>
                  <a:schemeClr val="bg1"/>
                </a:solidFill>
                <a:latin typeface="Times New Roman" panose="02020603050405020304" pitchFamily="18" charset="0"/>
                <a:cs typeface="Times New Roman" panose="02020603050405020304" pitchFamily="18" charset="0"/>
              </a:rPr>
              <a:t>GAN</a:t>
            </a:r>
            <a:r>
              <a:rPr lang="fa-IR" sz="2400" dirty="0">
                <a:solidFill>
                  <a:schemeClr val="bg1"/>
                </a:solidFill>
                <a:latin typeface="Times New Roman" panose="02020603050405020304" pitchFamily="18" charset="0"/>
                <a:cs typeface="Times New Roman" panose="02020603050405020304" pitchFamily="18" charset="0"/>
              </a:rPr>
              <a:t> </a:t>
            </a:r>
            <a:r>
              <a:rPr lang="fa-IR" sz="2400" dirty="0">
                <a:solidFill>
                  <a:schemeClr val="bg1"/>
                </a:solidFill>
                <a:latin typeface="Times New Roman" panose="02020603050405020304" pitchFamily="18" charset="0"/>
                <a:cs typeface="B Nazanin" panose="00000400000000000000" pitchFamily="2" charset="-78"/>
              </a:rPr>
              <a:t>را بهبود بخشد، قابلیت اعمال شدن روی مدل پیشنهادی را دارا می‌باشد. همانند استفاده از تمایز کوچک دسته‌ای، میانگین‌گیری تاریخی، نرمال‌سازی مجازی دسته.</a:t>
            </a:r>
            <a:endParaRPr lang="en-US" sz="2400" dirty="0">
              <a:solidFill>
                <a:schemeClr val="bg1"/>
              </a:solidFill>
              <a:latin typeface="Times New Roman" panose="02020603050405020304" pitchFamily="18" charset="0"/>
              <a:cs typeface="B Nazanin" panose="00000400000000000000" pitchFamily="2" charset="-78"/>
            </a:endParaRPr>
          </a:p>
        </p:txBody>
      </p:sp>
      <p:sp>
        <p:nvSpPr>
          <p:cNvPr id="22" name="TextBox 21">
            <a:extLst>
              <a:ext uri="{FF2B5EF4-FFF2-40B4-BE49-F238E27FC236}">
                <a16:creationId xmlns:a16="http://schemas.microsoft.com/office/drawing/2014/main" id="{E38A8581-F476-F87D-B256-7BB00AEDBB9B}"/>
              </a:ext>
            </a:extLst>
          </p:cNvPr>
          <p:cNvSpPr txBox="1"/>
          <p:nvPr/>
        </p:nvSpPr>
        <p:spPr>
          <a:xfrm>
            <a:off x="547476" y="2886386"/>
            <a:ext cx="9680172" cy="461665"/>
          </a:xfrm>
          <a:prstGeom prst="rect">
            <a:avLst/>
          </a:prstGeom>
          <a:noFill/>
        </p:spPr>
        <p:txBody>
          <a:bodyPr wrap="square">
            <a:spAutoFit/>
          </a:bodyPr>
          <a:lstStyle/>
          <a:p>
            <a:pPr marL="285750" indent="-285750" algn="r" rtl="1">
              <a:buFont typeface="Wingdings" panose="05000000000000000000" pitchFamily="2" charset="2"/>
              <a:buChar char="ü"/>
            </a:pPr>
            <a:r>
              <a:rPr lang="fa-IR" sz="2400" dirty="0">
                <a:solidFill>
                  <a:schemeClr val="bg1"/>
                </a:solidFill>
                <a:cs typeface="B Nazanin" panose="00000400000000000000" pitchFamily="2" charset="-78"/>
              </a:rPr>
              <a:t>یادگیری ضریب اهمیت برای هر یک از تمایزگرها با توجه به جنس مسئله.</a:t>
            </a:r>
            <a:endParaRPr lang="en-US" sz="2400" dirty="0">
              <a:solidFill>
                <a:schemeClr val="bg1"/>
              </a:solidFill>
              <a:latin typeface="Times New Roman" panose="02020603050405020304" pitchFamily="18" charset="0"/>
              <a:cs typeface="B Nazanin" panose="00000400000000000000" pitchFamily="2" charset="-78"/>
            </a:endParaRPr>
          </a:p>
        </p:txBody>
      </p:sp>
      <p:sp>
        <p:nvSpPr>
          <p:cNvPr id="24" name="TextBox 23">
            <a:extLst>
              <a:ext uri="{FF2B5EF4-FFF2-40B4-BE49-F238E27FC236}">
                <a16:creationId xmlns:a16="http://schemas.microsoft.com/office/drawing/2014/main" id="{BBCED576-5D61-59BE-838A-2F5EDF7A7BDD}"/>
              </a:ext>
            </a:extLst>
          </p:cNvPr>
          <p:cNvSpPr txBox="1"/>
          <p:nvPr/>
        </p:nvSpPr>
        <p:spPr>
          <a:xfrm>
            <a:off x="521130" y="3687778"/>
            <a:ext cx="9732863" cy="830997"/>
          </a:xfrm>
          <a:prstGeom prst="rect">
            <a:avLst/>
          </a:prstGeom>
          <a:noFill/>
        </p:spPr>
        <p:txBody>
          <a:bodyPr wrap="square">
            <a:spAutoFit/>
          </a:bodyPr>
          <a:lstStyle/>
          <a:p>
            <a:pPr marL="285750" indent="-285750" algn="r" rtl="1">
              <a:buFont typeface="Wingdings" panose="05000000000000000000" pitchFamily="2" charset="2"/>
              <a:buChar char="ü"/>
            </a:pPr>
            <a:r>
              <a:rPr lang="fa-IR" sz="2400" dirty="0">
                <a:solidFill>
                  <a:schemeClr val="bg1"/>
                </a:solidFill>
                <a:cs typeface="B Nazanin" panose="00000400000000000000" pitchFamily="2" charset="-78"/>
              </a:rPr>
              <a:t>استفاده از تعداد محدود نمونه‌های ناهنجار در دسترس با استفاده از روش‌های یادگیری نامتوازن</a:t>
            </a:r>
            <a:r>
              <a:rPr lang="fa-IR" sz="2400" dirty="0">
                <a:solidFill>
                  <a:schemeClr val="bg1"/>
                </a:solidFill>
                <a:latin typeface="Times New Roman" panose="02020603050405020304" pitchFamily="18" charset="0"/>
                <a:cs typeface="B Nazanin" panose="00000400000000000000" pitchFamily="2" charset="-78"/>
              </a:rPr>
              <a:t> مانند به کارگیری </a:t>
            </a:r>
            <a:r>
              <a:rPr lang="en-US" sz="2400" dirty="0">
                <a:solidFill>
                  <a:schemeClr val="bg1"/>
                </a:solidFill>
                <a:latin typeface="Times New Roman" panose="02020603050405020304" pitchFamily="18" charset="0"/>
                <a:cs typeface="B Nazanin" panose="00000400000000000000" pitchFamily="2" charset="-78"/>
              </a:rPr>
              <a:t>Patch loss</a:t>
            </a:r>
            <a:r>
              <a:rPr lang="fa-IR" sz="2400" dirty="0">
                <a:solidFill>
                  <a:schemeClr val="bg1"/>
                </a:solidFill>
                <a:latin typeface="Times New Roman" panose="02020603050405020304" pitchFamily="18" charset="0"/>
                <a:cs typeface="B Nazanin" panose="00000400000000000000" pitchFamily="2" charset="-78"/>
              </a:rPr>
              <a:t> و </a:t>
            </a:r>
            <a:r>
              <a:rPr lang="en-US" sz="2400" dirty="0">
                <a:solidFill>
                  <a:schemeClr val="bg1"/>
                </a:solidFill>
                <a:latin typeface="Times New Roman" panose="02020603050405020304" pitchFamily="18" charset="0"/>
                <a:cs typeface="B Nazanin" panose="00000400000000000000" pitchFamily="2" charset="-78"/>
              </a:rPr>
              <a:t>Anomaly adversarial loss</a:t>
            </a:r>
            <a:r>
              <a:rPr lang="fa-IR" sz="2400" dirty="0">
                <a:solidFill>
                  <a:schemeClr val="bg1"/>
                </a:solidFill>
                <a:latin typeface="Times New Roman" panose="02020603050405020304" pitchFamily="18" charset="0"/>
                <a:cs typeface="B Nazanin" panose="00000400000000000000" pitchFamily="2" charset="-78"/>
              </a:rPr>
              <a:t>.</a:t>
            </a:r>
            <a:endParaRPr lang="en-US" sz="2400" dirty="0">
              <a:solidFill>
                <a:schemeClr val="bg1"/>
              </a:solidFill>
              <a:latin typeface="Times New Roman" panose="02020603050405020304" pitchFamily="18" charset="0"/>
              <a:cs typeface="B Nazanin" panose="00000400000000000000" pitchFamily="2" charset="-78"/>
            </a:endParaRPr>
          </a:p>
        </p:txBody>
      </p:sp>
      <p:sp>
        <p:nvSpPr>
          <p:cNvPr id="25" name="TextBox 24">
            <a:extLst>
              <a:ext uri="{FF2B5EF4-FFF2-40B4-BE49-F238E27FC236}">
                <a16:creationId xmlns:a16="http://schemas.microsoft.com/office/drawing/2014/main" id="{EE40F4C1-1C00-0A6D-2E31-932172CC2428}"/>
              </a:ext>
            </a:extLst>
          </p:cNvPr>
          <p:cNvSpPr txBox="1"/>
          <p:nvPr/>
        </p:nvSpPr>
        <p:spPr>
          <a:xfrm>
            <a:off x="494785" y="4835816"/>
            <a:ext cx="9732863" cy="461665"/>
          </a:xfrm>
          <a:prstGeom prst="rect">
            <a:avLst/>
          </a:prstGeom>
          <a:noFill/>
        </p:spPr>
        <p:txBody>
          <a:bodyPr wrap="square">
            <a:spAutoFit/>
          </a:bodyPr>
          <a:lstStyle/>
          <a:p>
            <a:pPr marL="285750" indent="-285750" algn="r" rtl="1">
              <a:buFont typeface="Wingdings" panose="05000000000000000000" pitchFamily="2" charset="2"/>
              <a:buChar char="ü"/>
            </a:pPr>
            <a:r>
              <a:rPr lang="fa-IR" sz="2400" dirty="0">
                <a:solidFill>
                  <a:schemeClr val="bg1"/>
                </a:solidFill>
                <a:cs typeface="B Nazanin" panose="00000400000000000000" pitchFamily="2" charset="-78"/>
              </a:rPr>
              <a:t>بهبود تابع هزینه با استفاده از ایده </a:t>
            </a:r>
            <a:r>
              <a:rPr lang="en-US" sz="2400" dirty="0">
                <a:solidFill>
                  <a:schemeClr val="bg1"/>
                </a:solidFill>
                <a:latin typeface="Times New Roman" panose="02020603050405020304" pitchFamily="18" charset="0"/>
                <a:cs typeface="Times New Roman" panose="02020603050405020304" pitchFamily="18" charset="0"/>
              </a:rPr>
              <a:t>cyclic loss</a:t>
            </a:r>
            <a:r>
              <a:rPr lang="fa-IR" sz="2400" dirty="0">
                <a:solidFill>
                  <a:schemeClr val="bg1"/>
                </a:solidFill>
                <a:latin typeface="Times New Roman" panose="02020603050405020304" pitchFamily="18" charset="0"/>
                <a:cs typeface="Times New Roman" panose="02020603050405020304" pitchFamily="18" charset="0"/>
              </a:rPr>
              <a:t> </a:t>
            </a:r>
            <a:r>
              <a:rPr lang="fa-IR" sz="2400" dirty="0">
                <a:solidFill>
                  <a:schemeClr val="bg1"/>
                </a:solidFill>
                <a:latin typeface="Times New Roman" panose="02020603050405020304" pitchFamily="18" charset="0"/>
                <a:cs typeface="B Nazanin" panose="00000400000000000000" pitchFamily="2" charset="-78"/>
              </a:rPr>
              <a:t>با هدف مقاوم‌سازی مدل نسبت به تغییرات ورودی.</a:t>
            </a:r>
            <a:endParaRPr lang="en-US" sz="2400" dirty="0">
              <a:solidFill>
                <a:schemeClr val="bg1"/>
              </a:solidFill>
              <a:latin typeface="Times New Roman" panose="02020603050405020304" pitchFamily="18" charset="0"/>
              <a:cs typeface="B Nazanin" panose="00000400000000000000" pitchFamily="2" charset="-78"/>
            </a:endParaRPr>
          </a:p>
        </p:txBody>
      </p:sp>
      <p:grpSp>
        <p:nvGrpSpPr>
          <p:cNvPr id="26" name="Group 25">
            <a:extLst>
              <a:ext uri="{FF2B5EF4-FFF2-40B4-BE49-F238E27FC236}">
                <a16:creationId xmlns:a16="http://schemas.microsoft.com/office/drawing/2014/main" id="{6BBEE5ED-87A3-4FA5-0A5A-8F83C8A2B00F}"/>
              </a:ext>
            </a:extLst>
          </p:cNvPr>
          <p:cNvGrpSpPr/>
          <p:nvPr/>
        </p:nvGrpSpPr>
        <p:grpSpPr>
          <a:xfrm>
            <a:off x="10929112" y="330760"/>
            <a:ext cx="1042573" cy="5297458"/>
            <a:chOff x="10860675" y="518576"/>
            <a:chExt cx="1042573" cy="5297458"/>
          </a:xfrm>
        </p:grpSpPr>
        <p:grpSp>
          <p:nvGrpSpPr>
            <p:cNvPr id="27" name="Group 26">
              <a:extLst>
                <a:ext uri="{FF2B5EF4-FFF2-40B4-BE49-F238E27FC236}">
                  <a16:creationId xmlns:a16="http://schemas.microsoft.com/office/drawing/2014/main" id="{73CB55EF-971F-88E9-F7D2-357834E7EDDB}"/>
                </a:ext>
              </a:extLst>
            </p:cNvPr>
            <p:cNvGrpSpPr/>
            <p:nvPr/>
          </p:nvGrpSpPr>
          <p:grpSpPr>
            <a:xfrm>
              <a:off x="10860675" y="518576"/>
              <a:ext cx="1042573" cy="4334491"/>
              <a:chOff x="10728762" y="1572963"/>
              <a:chExt cx="1042573" cy="4334491"/>
            </a:xfrm>
          </p:grpSpPr>
          <p:sp>
            <p:nvSpPr>
              <p:cNvPr id="30" name="Freeform: Shape 29">
                <a:extLst>
                  <a:ext uri="{FF2B5EF4-FFF2-40B4-BE49-F238E27FC236}">
                    <a16:creationId xmlns:a16="http://schemas.microsoft.com/office/drawing/2014/main" id="{1680F6A8-951A-A6CD-4987-26AEFA28DB74}"/>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31" name="Freeform: Shape 30">
                <a:extLst>
                  <a:ext uri="{FF2B5EF4-FFF2-40B4-BE49-F238E27FC236}">
                    <a16:creationId xmlns:a16="http://schemas.microsoft.com/office/drawing/2014/main" id="{5DEF03AA-1A44-9CBC-2C3B-7E3F343789D8}"/>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3" name="Freeform: Shape 32">
                <a:extLst>
                  <a:ext uri="{FF2B5EF4-FFF2-40B4-BE49-F238E27FC236}">
                    <a16:creationId xmlns:a16="http://schemas.microsoft.com/office/drawing/2014/main" id="{D372F43B-74E4-2FD9-97C4-589ABBE4865A}"/>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36" name="Freeform: Shape 35">
                <a:extLst>
                  <a:ext uri="{FF2B5EF4-FFF2-40B4-BE49-F238E27FC236}">
                    <a16:creationId xmlns:a16="http://schemas.microsoft.com/office/drawing/2014/main" id="{43E5E13F-1B43-981A-AC16-394D231BAF24}"/>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40" name="Freeform: Shape 39">
                <a:extLst>
                  <a:ext uri="{FF2B5EF4-FFF2-40B4-BE49-F238E27FC236}">
                    <a16:creationId xmlns:a16="http://schemas.microsoft.com/office/drawing/2014/main" id="{2C67DAFA-1089-9A44-B0F8-AF9039B4DBF4}"/>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آزمایش‌ها و نتایج</a:t>
                </a:r>
                <a:endParaRPr lang="en-US" kern="1200" dirty="0">
                  <a:solidFill>
                    <a:schemeClr val="bg1"/>
                  </a:solidFill>
                  <a:cs typeface="B Nazanin" panose="00000400000000000000" pitchFamily="2" charset="-78"/>
                </a:endParaRPr>
              </a:p>
            </p:txBody>
          </p:sp>
          <p:sp>
            <p:nvSpPr>
              <p:cNvPr id="41" name="Freeform: Shape 40">
                <a:extLst>
                  <a:ext uri="{FF2B5EF4-FFF2-40B4-BE49-F238E27FC236}">
                    <a16:creationId xmlns:a16="http://schemas.microsoft.com/office/drawing/2014/main" id="{38CBEC2C-28FF-445D-84DC-058BE46EB106}"/>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algn="ctr" defTabSz="1022350">
                  <a:lnSpc>
                    <a:spcPct val="90000"/>
                  </a:lnSpc>
                  <a:spcBef>
                    <a:spcPct val="0"/>
                  </a:spcBef>
                  <a:spcAft>
                    <a:spcPct val="35000"/>
                  </a:spcAft>
                </a:pPr>
                <a:endParaRPr lang="fa-IR" dirty="0">
                  <a:solidFill>
                    <a:schemeClr val="tx1"/>
                  </a:solidFill>
                  <a:cs typeface="B Nazanin" panose="00000400000000000000" pitchFamily="2" charset="-78"/>
                </a:endParaRPr>
              </a:p>
              <a:p>
                <a:pPr algn="ctr" defTabSz="1022350">
                  <a:lnSpc>
                    <a:spcPct val="90000"/>
                  </a:lnSpc>
                  <a:spcBef>
                    <a:spcPct val="0"/>
                  </a:spcBef>
                  <a:spcAft>
                    <a:spcPct val="35000"/>
                  </a:spcAft>
                </a:pPr>
                <a:r>
                  <a:rPr lang="fa-IR" dirty="0">
                    <a:solidFill>
                      <a:schemeClr val="tx1"/>
                    </a:solidFill>
                    <a:cs typeface="B Nazanin" panose="00000400000000000000" pitchFamily="2" charset="-78"/>
                  </a:rPr>
                  <a:t>جمع‌بندی و کارهای آتی</a:t>
                </a:r>
                <a:endParaRPr lang="en-US" kern="1200" dirty="0">
                  <a:solidFill>
                    <a:schemeClr val="tx1"/>
                  </a:solidFill>
                  <a:cs typeface="B Nazanin" panose="00000400000000000000" pitchFamily="2" charset="-78"/>
                </a:endParaRPr>
              </a:p>
              <a:p>
                <a:pPr marL="0" lvl="0" indent="0" algn="ctr" defTabSz="1022350">
                  <a:lnSpc>
                    <a:spcPct val="90000"/>
                  </a:lnSpc>
                  <a:spcBef>
                    <a:spcPct val="0"/>
                  </a:spcBef>
                  <a:spcAft>
                    <a:spcPct val="35000"/>
                  </a:spcAft>
                  <a:buNone/>
                </a:pPr>
                <a:endParaRPr lang="en-US" kern="1200" dirty="0">
                  <a:solidFill>
                    <a:schemeClr val="tx1"/>
                  </a:solidFill>
                  <a:cs typeface="B Nazanin" panose="00000400000000000000" pitchFamily="2" charset="-78"/>
                </a:endParaRPr>
              </a:p>
            </p:txBody>
          </p:sp>
        </p:grpSp>
        <p:sp>
          <p:nvSpPr>
            <p:cNvPr id="28" name="Freeform: Shape 18">
              <a:extLst>
                <a:ext uri="{FF2B5EF4-FFF2-40B4-BE49-F238E27FC236}">
                  <a16:creationId xmlns:a16="http://schemas.microsoft.com/office/drawing/2014/main" id="{67410900-7F09-A262-0F58-E07FE16D352F}"/>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3295088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0390-7616-F283-E6EB-D6137C9589C3}"/>
              </a:ext>
            </a:extLst>
          </p:cNvPr>
          <p:cNvSpPr>
            <a:spLocks noGrp="1"/>
          </p:cNvSpPr>
          <p:nvPr>
            <p:ph type="ctrTitle"/>
          </p:nvPr>
        </p:nvSpPr>
        <p:spPr>
          <a:xfrm>
            <a:off x="1483808" y="1122363"/>
            <a:ext cx="9144000" cy="2387600"/>
          </a:xfrm>
        </p:spPr>
        <p:txBody>
          <a:bodyPr/>
          <a:lstStyle/>
          <a:p>
            <a:endParaRPr lang="en-US" dirty="0"/>
          </a:p>
        </p:txBody>
      </p:sp>
      <p:sp>
        <p:nvSpPr>
          <p:cNvPr id="3" name="Subtitle 2">
            <a:extLst>
              <a:ext uri="{FF2B5EF4-FFF2-40B4-BE49-F238E27FC236}">
                <a16:creationId xmlns:a16="http://schemas.microsoft.com/office/drawing/2014/main" id="{78B71694-E9E6-71E2-5170-C7F74C8AD926}"/>
              </a:ext>
            </a:extLst>
          </p:cNvPr>
          <p:cNvSpPr>
            <a:spLocks noGrp="1"/>
          </p:cNvSpPr>
          <p:nvPr>
            <p:ph type="subTitle" idx="1"/>
          </p:nvPr>
        </p:nvSpPr>
        <p:spPr>
          <a:xfrm>
            <a:off x="1483808" y="3602038"/>
            <a:ext cx="9144000" cy="1655762"/>
          </a:xfrm>
        </p:spPr>
        <p:txBody>
          <a:bodyPr/>
          <a:lstStyle/>
          <a:p>
            <a:endParaRPr lang="en-US" dirty="0"/>
          </a:p>
        </p:txBody>
      </p:sp>
      <p:sp>
        <p:nvSpPr>
          <p:cNvPr id="6" name="Rounded Rectangle 20">
            <a:extLst>
              <a:ext uri="{FF2B5EF4-FFF2-40B4-BE49-F238E27FC236}">
                <a16:creationId xmlns:a16="http://schemas.microsoft.com/office/drawing/2014/main" id="{3F1EFB54-0280-D6CE-6433-6B7A70F516CD}"/>
              </a:ext>
            </a:extLst>
          </p:cNvPr>
          <p:cNvSpPr/>
          <p:nvPr/>
        </p:nvSpPr>
        <p:spPr>
          <a:xfrm>
            <a:off x="1135466" y="462223"/>
            <a:ext cx="9983399" cy="5747658"/>
          </a:xfrm>
          <a:prstGeom prst="roundRect">
            <a:avLst/>
          </a:prstGeom>
          <a:solidFill>
            <a:srgbClr val="316857"/>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endParaRPr lang="en-US" sz="2400" dirty="0">
              <a:solidFill>
                <a:schemeClr val="tx1"/>
              </a:solidFill>
              <a:cs typeface="B Nazanin" panose="00000400000000000000" pitchFamily="2" charset="-78"/>
            </a:endParaRPr>
          </a:p>
        </p:txBody>
      </p:sp>
      <p:sp>
        <p:nvSpPr>
          <p:cNvPr id="7" name="Rounded Rectangle 20">
            <a:extLst>
              <a:ext uri="{FF2B5EF4-FFF2-40B4-BE49-F238E27FC236}">
                <a16:creationId xmlns:a16="http://schemas.microsoft.com/office/drawing/2014/main" id="{7795008E-ED02-B8DD-F61A-D331A9FCB582}"/>
              </a:ext>
            </a:extLst>
          </p:cNvPr>
          <p:cNvSpPr/>
          <p:nvPr/>
        </p:nvSpPr>
        <p:spPr>
          <a:xfrm>
            <a:off x="1681244" y="853273"/>
            <a:ext cx="8946564" cy="4994868"/>
          </a:xfrm>
          <a:prstGeom prst="roundRect">
            <a:avLst/>
          </a:prstGeom>
          <a:solidFill>
            <a:schemeClr val="bg1"/>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fa-IR" sz="8000" b="1" dirty="0">
                <a:solidFill>
                  <a:schemeClr val="tx1"/>
                </a:solidFill>
                <a:cs typeface="B Nazanin" panose="00000400000000000000" pitchFamily="2" charset="-78"/>
              </a:rPr>
              <a:t>مرور کارهای پیشین</a:t>
            </a:r>
            <a:endParaRPr lang="en-US" sz="8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133693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85108" y="6141382"/>
            <a:ext cx="889000" cy="538818"/>
          </a:xfrm>
        </p:spPr>
        <p:txBody>
          <a:bodyPr/>
          <a:lstStyle/>
          <a:p>
            <a:r>
              <a:rPr lang="fa-IR" sz="2000" b="1" dirty="0">
                <a:solidFill>
                  <a:schemeClr val="tx1"/>
                </a:solidFill>
                <a:cs typeface="B Nazanin" panose="00000400000000000000" pitchFamily="2" charset="-78"/>
              </a:rPr>
              <a:t>41 / 38</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2" name="Rectangle 2"/>
          <p:cNvSpPr>
            <a:spLocks noChangeArrowheads="1"/>
          </p:cNvSpPr>
          <p:nvPr/>
        </p:nvSpPr>
        <p:spPr bwMode="auto">
          <a:xfrm>
            <a:off x="454803" y="3290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Rectangle 4"/>
          <p:cNvSpPr>
            <a:spLocks noChangeArrowheads="1"/>
          </p:cNvSpPr>
          <p:nvPr/>
        </p:nvSpPr>
        <p:spPr bwMode="auto">
          <a:xfrm>
            <a:off x="454803" y="478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9" name="TextBox 28">
            <a:extLst>
              <a:ext uri="{FF2B5EF4-FFF2-40B4-BE49-F238E27FC236}">
                <a16:creationId xmlns:a16="http://schemas.microsoft.com/office/drawing/2014/main" id="{73C085F3-9A32-B921-6B34-0E082DD331AE}"/>
              </a:ext>
            </a:extLst>
          </p:cNvPr>
          <p:cNvSpPr txBox="1"/>
          <p:nvPr/>
        </p:nvSpPr>
        <p:spPr>
          <a:xfrm>
            <a:off x="5232574" y="482257"/>
            <a:ext cx="4840792" cy="584775"/>
          </a:xfrm>
          <a:prstGeom prst="rect">
            <a:avLst/>
          </a:prstGeom>
          <a:noFill/>
        </p:spPr>
        <p:txBody>
          <a:bodyPr wrap="square">
            <a:spAutoFit/>
          </a:bodyPr>
          <a:lstStyle/>
          <a:p>
            <a:pPr algn="r" rtl="1"/>
            <a:r>
              <a:rPr lang="fa-IR" sz="3200" b="1" dirty="0" smtClean="0">
                <a:solidFill>
                  <a:srgbClr val="203449"/>
                </a:solidFill>
                <a:latin typeface="Linotte-Bold" pitchFamily="50" charset="0"/>
                <a:cs typeface="B Nazanin" panose="00000400000000000000" pitchFamily="2" charset="-78"/>
              </a:rPr>
              <a:t>مقاله خروجی</a:t>
            </a:r>
            <a:endParaRPr lang="en-US" sz="3200" b="1" dirty="0">
              <a:solidFill>
                <a:srgbClr val="203449"/>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895E47D-0C6F-4C1F-0F25-D30D5227F16B}"/>
              </a:ext>
            </a:extLst>
          </p:cNvPr>
          <p:cNvSpPr txBox="1"/>
          <p:nvPr/>
        </p:nvSpPr>
        <p:spPr>
          <a:xfrm>
            <a:off x="524479" y="1800909"/>
            <a:ext cx="9732863" cy="461665"/>
          </a:xfrm>
          <a:prstGeom prst="rect">
            <a:avLst/>
          </a:prstGeom>
          <a:noFill/>
        </p:spPr>
        <p:txBody>
          <a:bodyPr wrap="square">
            <a:spAutoFit/>
          </a:bodyPr>
          <a:lstStyle/>
          <a:p>
            <a:pPr marL="342900" indent="-342900" algn="l">
              <a:buFont typeface="Wingdings" panose="05000000000000000000" pitchFamily="2" charset="2"/>
              <a:buChar char="Ø"/>
            </a:pPr>
            <a:endParaRPr lang="en-US" sz="2400" dirty="0">
              <a:solidFill>
                <a:schemeClr val="bg1"/>
              </a:solidFill>
              <a:latin typeface="Times New Roman" panose="02020603050405020304" pitchFamily="18" charset="0"/>
              <a:cs typeface="B Nazanin" panose="00000400000000000000" pitchFamily="2" charset="-78"/>
            </a:endParaRPr>
          </a:p>
        </p:txBody>
      </p:sp>
      <p:sp>
        <p:nvSpPr>
          <p:cNvPr id="22" name="TextBox 21">
            <a:extLst>
              <a:ext uri="{FF2B5EF4-FFF2-40B4-BE49-F238E27FC236}">
                <a16:creationId xmlns:a16="http://schemas.microsoft.com/office/drawing/2014/main" id="{E38A8581-F476-F87D-B256-7BB00AEDBB9B}"/>
              </a:ext>
            </a:extLst>
          </p:cNvPr>
          <p:cNvSpPr txBox="1"/>
          <p:nvPr/>
        </p:nvSpPr>
        <p:spPr>
          <a:xfrm>
            <a:off x="524479" y="2014873"/>
            <a:ext cx="9680172" cy="2369880"/>
          </a:xfrm>
          <a:prstGeom prst="rect">
            <a:avLst/>
          </a:prstGeom>
          <a:noFill/>
        </p:spPr>
        <p:txBody>
          <a:bodyPr wrap="square">
            <a:spAutoFit/>
          </a:bodyPr>
          <a:lstStyle/>
          <a:p>
            <a:pPr marL="342900" indent="-342900" algn="l">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Z. Dehghanian, M </a:t>
            </a:r>
            <a:r>
              <a:rPr lang="en-US" sz="2800" dirty="0" err="1" smtClean="0">
                <a:solidFill>
                  <a:schemeClr val="bg1"/>
                </a:solidFill>
                <a:latin typeface="Times New Roman" panose="02020603050405020304" pitchFamily="18" charset="0"/>
                <a:cs typeface="Times New Roman" panose="02020603050405020304" pitchFamily="18" charset="0"/>
              </a:rPr>
              <a:t>Amirmazlaghani</a:t>
            </a:r>
            <a:r>
              <a:rPr lang="en-US" sz="2800" dirty="0" smtClean="0">
                <a:solidFill>
                  <a:schemeClr val="bg1"/>
                </a:solidFill>
                <a:latin typeface="Times New Roman" panose="02020603050405020304" pitchFamily="18" charset="0"/>
                <a:cs typeface="Times New Roman" panose="02020603050405020304" pitchFamily="18" charset="0"/>
              </a:rPr>
              <a:t>, M. Rahmati, “</a:t>
            </a:r>
            <a:r>
              <a:rPr lang="en-US" sz="2800" b="1" dirty="0" smtClean="0">
                <a:solidFill>
                  <a:schemeClr val="bg1"/>
                </a:solidFill>
                <a:latin typeface="Times New Roman" panose="02020603050405020304" pitchFamily="18" charset="0"/>
                <a:cs typeface="Times New Roman" panose="02020603050405020304" pitchFamily="18" charset="0"/>
              </a:rPr>
              <a:t>RCALAD</a:t>
            </a:r>
            <a:r>
              <a:rPr lang="en-US" sz="2800" b="1" dirty="0">
                <a:solidFill>
                  <a:schemeClr val="bg1"/>
                </a:solidFill>
                <a:latin typeface="Times New Roman" panose="02020603050405020304" pitchFamily="18" charset="0"/>
                <a:cs typeface="Times New Roman" panose="02020603050405020304" pitchFamily="18" charset="0"/>
              </a:rPr>
              <a:t>: Regularized Complete </a:t>
            </a:r>
            <a:r>
              <a:rPr lang="en-US" sz="2800" b="1" dirty="0" err="1">
                <a:solidFill>
                  <a:schemeClr val="bg1"/>
                </a:solidFill>
                <a:latin typeface="Times New Roman" panose="02020603050405020304" pitchFamily="18" charset="0"/>
                <a:cs typeface="Times New Roman" panose="02020603050405020304" pitchFamily="18" charset="0"/>
              </a:rPr>
              <a:t>Adversarially</a:t>
            </a:r>
            <a:r>
              <a:rPr lang="en-US" sz="2800" b="1" dirty="0">
                <a:solidFill>
                  <a:schemeClr val="bg1"/>
                </a:solidFill>
                <a:latin typeface="Times New Roman" panose="02020603050405020304" pitchFamily="18" charset="0"/>
                <a:cs typeface="Times New Roman" panose="02020603050405020304" pitchFamily="18" charset="0"/>
              </a:rPr>
              <a:t> Learned Anomaly </a:t>
            </a:r>
            <a:r>
              <a:rPr lang="en-US" sz="2800" b="1" dirty="0" smtClean="0">
                <a:solidFill>
                  <a:schemeClr val="bg1"/>
                </a:solidFill>
                <a:latin typeface="Times New Roman" panose="02020603050405020304" pitchFamily="18" charset="0"/>
                <a:cs typeface="Times New Roman" panose="02020603050405020304" pitchFamily="18" charset="0"/>
              </a:rPr>
              <a:t>Detection</a:t>
            </a:r>
            <a:r>
              <a:rPr lang="en-US" sz="2800" dirty="0" smtClean="0">
                <a:solidFill>
                  <a:schemeClr val="bg1"/>
                </a:solidFill>
                <a:latin typeface="Times New Roman" panose="02020603050405020304" pitchFamily="18" charset="0"/>
                <a:cs typeface="Times New Roman" panose="02020603050405020304" pitchFamily="18" charset="0"/>
              </a:rPr>
              <a:t>,”</a:t>
            </a:r>
            <a:r>
              <a:rPr lang="fa-IR" sz="2800" dirty="0" smtClean="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in </a:t>
            </a:r>
            <a:r>
              <a:rPr lang="en-US" sz="2800" i="1" dirty="0" smtClean="0">
                <a:solidFill>
                  <a:schemeClr val="bg1"/>
                </a:solidFill>
                <a:latin typeface="Times New Roman" panose="02020603050405020304" pitchFamily="18" charset="0"/>
                <a:cs typeface="Times New Roman" panose="02020603050405020304" pitchFamily="18" charset="0"/>
              </a:rPr>
              <a:t>AAAI</a:t>
            </a:r>
            <a:r>
              <a:rPr lang="en-US" sz="2800" dirty="0" smtClean="0">
                <a:solidFill>
                  <a:schemeClr val="bg1"/>
                </a:solidFill>
                <a:latin typeface="Times New Roman" panose="02020603050405020304" pitchFamily="18" charset="0"/>
                <a:cs typeface="Times New Roman" panose="02020603050405020304" pitchFamily="18" charset="0"/>
              </a:rPr>
              <a:t>, 2023. </a:t>
            </a:r>
            <a:r>
              <a:rPr lang="en-US" sz="2800" dirty="0">
                <a:solidFill>
                  <a:schemeClr val="bg1"/>
                </a:solidFill>
                <a:latin typeface="Times New Roman" panose="02020603050405020304" pitchFamily="18" charset="0"/>
                <a:cs typeface="Times New Roman" panose="02020603050405020304" pitchFamily="18" charset="0"/>
              </a:rPr>
              <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3600" dirty="0">
              <a:solidFill>
                <a:schemeClr val="bg1"/>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6BBEE5ED-87A3-4FA5-0A5A-8F83C8A2B00F}"/>
              </a:ext>
            </a:extLst>
          </p:cNvPr>
          <p:cNvGrpSpPr/>
          <p:nvPr/>
        </p:nvGrpSpPr>
        <p:grpSpPr>
          <a:xfrm>
            <a:off x="10929112" y="330760"/>
            <a:ext cx="1042573" cy="5297458"/>
            <a:chOff x="10860675" y="518576"/>
            <a:chExt cx="1042573" cy="5297458"/>
          </a:xfrm>
        </p:grpSpPr>
        <p:grpSp>
          <p:nvGrpSpPr>
            <p:cNvPr id="27" name="Group 26">
              <a:extLst>
                <a:ext uri="{FF2B5EF4-FFF2-40B4-BE49-F238E27FC236}">
                  <a16:creationId xmlns:a16="http://schemas.microsoft.com/office/drawing/2014/main" id="{73CB55EF-971F-88E9-F7D2-357834E7EDDB}"/>
                </a:ext>
              </a:extLst>
            </p:cNvPr>
            <p:cNvGrpSpPr/>
            <p:nvPr/>
          </p:nvGrpSpPr>
          <p:grpSpPr>
            <a:xfrm>
              <a:off x="10860675" y="518576"/>
              <a:ext cx="1042573" cy="4334491"/>
              <a:chOff x="10728762" y="1572963"/>
              <a:chExt cx="1042573" cy="4334491"/>
            </a:xfrm>
          </p:grpSpPr>
          <p:sp>
            <p:nvSpPr>
              <p:cNvPr id="30" name="Freeform: Shape 29">
                <a:extLst>
                  <a:ext uri="{FF2B5EF4-FFF2-40B4-BE49-F238E27FC236}">
                    <a16:creationId xmlns:a16="http://schemas.microsoft.com/office/drawing/2014/main" id="{1680F6A8-951A-A6CD-4987-26AEFA28DB74}"/>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31" name="Freeform: Shape 30">
                <a:extLst>
                  <a:ext uri="{FF2B5EF4-FFF2-40B4-BE49-F238E27FC236}">
                    <a16:creationId xmlns:a16="http://schemas.microsoft.com/office/drawing/2014/main" id="{5DEF03AA-1A44-9CBC-2C3B-7E3F343789D8}"/>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3" name="Freeform: Shape 32">
                <a:extLst>
                  <a:ext uri="{FF2B5EF4-FFF2-40B4-BE49-F238E27FC236}">
                    <a16:creationId xmlns:a16="http://schemas.microsoft.com/office/drawing/2014/main" id="{D372F43B-74E4-2FD9-97C4-589ABBE4865A}"/>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36" name="Freeform: Shape 35">
                <a:extLst>
                  <a:ext uri="{FF2B5EF4-FFF2-40B4-BE49-F238E27FC236}">
                    <a16:creationId xmlns:a16="http://schemas.microsoft.com/office/drawing/2014/main" id="{43E5E13F-1B43-981A-AC16-394D231BAF24}"/>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40" name="Freeform: Shape 39">
                <a:extLst>
                  <a:ext uri="{FF2B5EF4-FFF2-40B4-BE49-F238E27FC236}">
                    <a16:creationId xmlns:a16="http://schemas.microsoft.com/office/drawing/2014/main" id="{2C67DAFA-1089-9A44-B0F8-AF9039B4DBF4}"/>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آزمایش‌ها و نتایج</a:t>
                </a:r>
                <a:endParaRPr lang="en-US" kern="1200" dirty="0">
                  <a:solidFill>
                    <a:schemeClr val="bg1"/>
                  </a:solidFill>
                  <a:cs typeface="B Nazanin" panose="00000400000000000000" pitchFamily="2" charset="-78"/>
                </a:endParaRPr>
              </a:p>
            </p:txBody>
          </p:sp>
          <p:sp>
            <p:nvSpPr>
              <p:cNvPr id="41" name="Freeform: Shape 40">
                <a:extLst>
                  <a:ext uri="{FF2B5EF4-FFF2-40B4-BE49-F238E27FC236}">
                    <a16:creationId xmlns:a16="http://schemas.microsoft.com/office/drawing/2014/main" id="{38CBEC2C-28FF-445D-84DC-058BE46EB106}"/>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algn="ctr" defTabSz="1022350">
                  <a:lnSpc>
                    <a:spcPct val="90000"/>
                  </a:lnSpc>
                  <a:spcBef>
                    <a:spcPct val="0"/>
                  </a:spcBef>
                  <a:spcAft>
                    <a:spcPct val="35000"/>
                  </a:spcAft>
                </a:pPr>
                <a:endParaRPr lang="fa-IR" dirty="0">
                  <a:solidFill>
                    <a:schemeClr val="tx1"/>
                  </a:solidFill>
                  <a:cs typeface="B Nazanin" panose="00000400000000000000" pitchFamily="2" charset="-78"/>
                </a:endParaRPr>
              </a:p>
              <a:p>
                <a:pPr algn="ctr" defTabSz="1022350">
                  <a:lnSpc>
                    <a:spcPct val="90000"/>
                  </a:lnSpc>
                  <a:spcBef>
                    <a:spcPct val="0"/>
                  </a:spcBef>
                  <a:spcAft>
                    <a:spcPct val="35000"/>
                  </a:spcAft>
                </a:pPr>
                <a:r>
                  <a:rPr lang="fa-IR" dirty="0">
                    <a:solidFill>
                      <a:schemeClr val="tx1"/>
                    </a:solidFill>
                    <a:cs typeface="B Nazanin" panose="00000400000000000000" pitchFamily="2" charset="-78"/>
                  </a:rPr>
                  <a:t>جمع‌بندی و کارهای آتی</a:t>
                </a:r>
                <a:endParaRPr lang="en-US" kern="1200" dirty="0">
                  <a:solidFill>
                    <a:schemeClr val="tx1"/>
                  </a:solidFill>
                  <a:cs typeface="B Nazanin" panose="00000400000000000000" pitchFamily="2" charset="-78"/>
                </a:endParaRPr>
              </a:p>
              <a:p>
                <a:pPr marL="0" lvl="0" indent="0" algn="ctr" defTabSz="1022350">
                  <a:lnSpc>
                    <a:spcPct val="90000"/>
                  </a:lnSpc>
                  <a:spcBef>
                    <a:spcPct val="0"/>
                  </a:spcBef>
                  <a:spcAft>
                    <a:spcPct val="35000"/>
                  </a:spcAft>
                  <a:buNone/>
                </a:pPr>
                <a:endParaRPr lang="en-US" kern="1200" dirty="0">
                  <a:solidFill>
                    <a:schemeClr val="tx1"/>
                  </a:solidFill>
                  <a:cs typeface="B Nazanin" panose="00000400000000000000" pitchFamily="2" charset="-78"/>
                </a:endParaRPr>
              </a:p>
            </p:txBody>
          </p:sp>
        </p:grpSp>
        <p:sp>
          <p:nvSpPr>
            <p:cNvPr id="28" name="Freeform: Shape 18">
              <a:extLst>
                <a:ext uri="{FF2B5EF4-FFF2-40B4-BE49-F238E27FC236}">
                  <a16:creationId xmlns:a16="http://schemas.microsoft.com/office/drawing/2014/main" id="{67410900-7F09-A262-0F58-E07FE16D352F}"/>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1867315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A2E35"/>
        </a:solidFill>
        <a:effectLst/>
      </p:bgPr>
    </p:bg>
    <p:spTree>
      <p:nvGrpSpPr>
        <p:cNvPr id="1" name=""/>
        <p:cNvGrpSpPr/>
        <p:nvPr/>
      </p:nvGrpSpPr>
      <p:grpSpPr>
        <a:xfrm>
          <a:off x="0" y="0"/>
          <a:ext cx="0" cy="0"/>
          <a:chOff x="0" y="0"/>
          <a:chExt cx="0" cy="0"/>
        </a:xfrm>
      </p:grpSpPr>
      <p:grpSp>
        <p:nvGrpSpPr>
          <p:cNvPr id="2" name="Group 1"/>
          <p:cNvGrpSpPr/>
          <p:nvPr/>
        </p:nvGrpSpPr>
        <p:grpSpPr>
          <a:xfrm>
            <a:off x="10929112" y="330760"/>
            <a:ext cx="1042573" cy="5297458"/>
            <a:chOff x="10860675" y="518576"/>
            <a:chExt cx="1042573" cy="5297458"/>
          </a:xfrm>
        </p:grpSpPr>
        <p:grpSp>
          <p:nvGrpSpPr>
            <p:cNvPr id="9" name="Group 8">
              <a:extLst>
                <a:ext uri="{FF2B5EF4-FFF2-40B4-BE49-F238E27FC236}">
                  <a16:creationId xmlns:a16="http://schemas.microsoft.com/office/drawing/2014/main" id="{98EC0F0B-F403-808A-8CDD-B3F1DD11B553}"/>
                </a:ext>
              </a:extLst>
            </p:cNvPr>
            <p:cNvGrpSpPr/>
            <p:nvPr/>
          </p:nvGrpSpPr>
          <p:grpSpPr>
            <a:xfrm>
              <a:off x="10860675" y="518576"/>
              <a:ext cx="1042573" cy="4334491"/>
              <a:chOff x="10728762" y="1572963"/>
              <a:chExt cx="1042573" cy="4334491"/>
            </a:xfrm>
          </p:grpSpPr>
          <p:sp>
            <p:nvSpPr>
              <p:cNvPr id="10" name="Freeform: Shape 9">
                <a:extLst>
                  <a:ext uri="{FF2B5EF4-FFF2-40B4-BE49-F238E27FC236}">
                    <a16:creationId xmlns:a16="http://schemas.microsoft.com/office/drawing/2014/main" id="{6B7CF0AB-D020-DFA5-6C11-22678D4AEDED}"/>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A0E278B5-8662-4447-11E2-AE545AC3C65E}"/>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13" name="Freeform: Shape 12">
                <a:extLst>
                  <a:ext uri="{FF2B5EF4-FFF2-40B4-BE49-F238E27FC236}">
                    <a16:creationId xmlns:a16="http://schemas.microsoft.com/office/drawing/2014/main" id="{AE013DF2-B065-92D2-CCC3-195AFAED9C40}"/>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کارهای پیشین</a:t>
                </a:r>
                <a:endParaRPr lang="en-US"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1E05D378-7293-8370-90D5-D3FF4B59EADC}"/>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17" name="Freeform: Shape 16">
                <a:extLst>
                  <a:ext uri="{FF2B5EF4-FFF2-40B4-BE49-F238E27FC236}">
                    <a16:creationId xmlns:a16="http://schemas.microsoft.com/office/drawing/2014/main" id="{8A51722B-79AA-521B-ABF0-9B4EFDD58D7B}"/>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آزمایش‌ها و نتایج</a:t>
                </a:r>
                <a:endParaRPr lang="en-US" kern="1200" dirty="0">
                  <a:solidFill>
                    <a:schemeClr val="bg1"/>
                  </a:solidFill>
                  <a:cs typeface="B Nazanin" panose="00000400000000000000" pitchFamily="2" charset="-78"/>
                </a:endParaRPr>
              </a:p>
            </p:txBody>
          </p:sp>
          <p:sp>
            <p:nvSpPr>
              <p:cNvPr id="19" name="Freeform: Shape 18">
                <a:extLst>
                  <a:ext uri="{FF2B5EF4-FFF2-40B4-BE49-F238E27FC236}">
                    <a16:creationId xmlns:a16="http://schemas.microsoft.com/office/drawing/2014/main" id="{08F961EE-EF3E-B2C3-4727-3F38C9D7DD77}"/>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dirty="0">
                    <a:solidFill>
                      <a:schemeClr val="bg1"/>
                    </a:solidFill>
                    <a:cs typeface="B Nazanin" panose="00000400000000000000" pitchFamily="2" charset="-78"/>
                  </a:rPr>
                  <a:t>جمع‌بندی و کارهای آتی</a:t>
                </a:r>
                <a:endParaRPr lang="en-US" sz="1600" kern="1200" dirty="0">
                  <a:solidFill>
                    <a:schemeClr val="bg1"/>
                  </a:solidFill>
                  <a:cs typeface="B Nazanin" panose="00000400000000000000" pitchFamily="2" charset="-78"/>
                </a:endParaRPr>
              </a:p>
            </p:txBody>
          </p:sp>
        </p:grpSp>
        <p:sp>
          <p:nvSpPr>
            <p:cNvPr id="55" name="Freeform: Shape 18">
              <a:extLst>
                <a:ext uri="{FF2B5EF4-FFF2-40B4-BE49-F238E27FC236}">
                  <a16:creationId xmlns:a16="http://schemas.microsoft.com/office/drawing/2014/main" id="{08F961EE-EF3E-B2C3-4727-3F38C9D7DD77}"/>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مراجع</a:t>
              </a:r>
              <a:endParaRPr lang="en-US" kern="1200" dirty="0">
                <a:solidFill>
                  <a:schemeClr val="tx1"/>
                </a:solidFill>
                <a:cs typeface="B Nazanin" panose="00000400000000000000" pitchFamily="2" charset="-78"/>
              </a:endParaRPr>
            </a:p>
          </p:txBody>
        </p:sp>
      </p:gr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5" name="TextBox 24">
            <a:extLst>
              <a:ext uri="{FF2B5EF4-FFF2-40B4-BE49-F238E27FC236}">
                <a16:creationId xmlns:a16="http://schemas.microsoft.com/office/drawing/2014/main" id="{6102BDB9-2095-41B6-8471-9C9486F93FF8}"/>
              </a:ext>
            </a:extLst>
          </p:cNvPr>
          <p:cNvSpPr txBox="1"/>
          <p:nvPr/>
        </p:nvSpPr>
        <p:spPr>
          <a:xfrm>
            <a:off x="9052840" y="446074"/>
            <a:ext cx="1083473" cy="523220"/>
          </a:xfrm>
          <a:prstGeom prst="rect">
            <a:avLst/>
          </a:prstGeom>
          <a:noFill/>
        </p:spPr>
        <p:txBody>
          <a:bodyPr wrap="square" rtlCol="0">
            <a:spAutoFit/>
          </a:bodyPr>
          <a:lstStyle/>
          <a:p>
            <a:pPr algn="r" rtl="1"/>
            <a:r>
              <a:rPr lang="fa-IR" sz="2800" b="1" dirty="0">
                <a:solidFill>
                  <a:srgbClr val="1F3347"/>
                </a:solidFill>
                <a:latin typeface="Linotte-Bold" pitchFamily="50" charset="0"/>
                <a:cs typeface="B Nazanin" panose="00000400000000000000" pitchFamily="2" charset="-78"/>
              </a:rPr>
              <a:t>مراجع</a:t>
            </a:r>
            <a:endParaRPr lang="en-US" sz="2800" b="1" dirty="0">
              <a:solidFill>
                <a:srgbClr val="1F3347"/>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6102BDB9-2095-41B6-8471-9C9486F93FF8}"/>
              </a:ext>
            </a:extLst>
          </p:cNvPr>
          <p:cNvSpPr txBox="1"/>
          <p:nvPr/>
        </p:nvSpPr>
        <p:spPr>
          <a:xfrm>
            <a:off x="295374" y="1259579"/>
            <a:ext cx="9840939" cy="5232202"/>
          </a:xfrm>
          <a:prstGeom prst="rect">
            <a:avLst/>
          </a:prstGeom>
          <a:noFill/>
        </p:spPr>
        <p:txBody>
          <a:bodyPr wrap="square" rtlCol="0">
            <a:spAutoFit/>
          </a:bodyPr>
          <a:lstStyle/>
          <a:p>
            <a:pPr marL="0" marR="0" indent="-406400" algn="justLow" rtl="0">
              <a:spcBef>
                <a:spcPts val="600"/>
              </a:spcBef>
              <a:spcAft>
                <a:spcPts val="0"/>
              </a:spcAft>
            </a:pPr>
            <a:r>
              <a:rPr lang="en-US" sz="1600" b="1" dirty="0">
                <a:solidFill>
                  <a:schemeClr val="bg1"/>
                </a:solidFill>
                <a:latin typeface="Times New Roman" panose="02020603050405020304" pitchFamily="18" charset="0"/>
                <a:cs typeface="Times New Roman" panose="02020603050405020304" pitchFamily="18" charset="0"/>
              </a:rPr>
              <a:t>[1]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 Goodfellow </a:t>
            </a:r>
            <a:r>
              <a:rPr lang="en-US" sz="16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“Generative Adversarial Nets,” in </a:t>
            </a:r>
            <a:r>
              <a:rPr lang="en-US" sz="16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Advances in Neural Information Processing Systems</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2014.</a:t>
            </a:r>
          </a:p>
          <a:p>
            <a:pPr marL="0" marR="0" indent="-406400" algn="justLow" rtl="0">
              <a:spcBef>
                <a:spcPts val="600"/>
              </a:spcBef>
              <a:spcAft>
                <a:spcPts val="0"/>
              </a:spcAft>
            </a:pPr>
            <a:endParaRPr lang="en-US" sz="1600" dirty="0">
              <a:solidFill>
                <a:schemeClr val="bg1"/>
              </a:solidFill>
              <a:latin typeface="Times New Roman" panose="02020603050405020304" pitchFamily="18" charset="0"/>
              <a:cs typeface="Times New Roman" panose="02020603050405020304" pitchFamily="18" charset="0"/>
            </a:endParaRPr>
          </a:p>
          <a:p>
            <a:r>
              <a:rPr lang="en-US" sz="1600" b="1" dirty="0">
                <a:solidFill>
                  <a:schemeClr val="bg1"/>
                </a:solidFill>
                <a:latin typeface="Times New Roman" panose="02020603050405020304" pitchFamily="18" charset="0"/>
                <a:cs typeface="Times New Roman" panose="02020603050405020304" pitchFamily="18" charset="0"/>
              </a:rPr>
              <a:t>[2] </a:t>
            </a: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Schlegl</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Seeb</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Waldstein</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 Schmidt-</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Erfurth</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G.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Langs</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“Unsupervised </a:t>
            </a:r>
            <a:r>
              <a:rPr lang="en-US" sz="16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Anomaly Detection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with Generative Adversarial Networks to Guide Marker Discovery,” </a:t>
            </a:r>
            <a:r>
              <a:rPr lang="en-US" sz="16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 </a:t>
            </a:r>
            <a:r>
              <a:rPr lang="en-US" sz="16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Confrence</a:t>
            </a:r>
            <a:r>
              <a:rPr lang="en-US" sz="16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on Information Processing in Medical Imaging</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2017. </a:t>
            </a:r>
          </a:p>
          <a:p>
            <a:endPar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06400" algn="justLow" rtl="0">
              <a:spcBef>
                <a:spcPts val="600"/>
              </a:spcBef>
              <a:spcAft>
                <a:spcPts val="0"/>
              </a:spcAft>
            </a:pPr>
            <a:r>
              <a:rPr lang="en-US" sz="16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 Dumoulin </a:t>
            </a:r>
            <a:r>
              <a:rPr lang="en-US" sz="16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Adversarially</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learned inference,” </a:t>
            </a:r>
            <a:r>
              <a:rPr lang="en-US" sz="16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5th International Conference on Learning Representations, ICLR 2017 - Conference Track Proceedings</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2017.</a:t>
            </a:r>
          </a:p>
          <a:p>
            <a:pPr marL="0" marR="0" indent="-406400" algn="justLow" rtl="0">
              <a:spcBef>
                <a:spcPts val="600"/>
              </a:spcBef>
              <a:spcAft>
                <a:spcPts val="0"/>
              </a:spcAft>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06400" algn="justLow">
              <a:spcBef>
                <a:spcPts val="600"/>
              </a:spcBef>
            </a:pPr>
            <a:r>
              <a:rPr lang="en-US" sz="1600" b="1" dirty="0" smtClean="0">
                <a:solidFill>
                  <a:schemeClr val="bg1"/>
                </a:solidFill>
                <a:latin typeface="Times New Roman" panose="02020603050405020304" pitchFamily="18" charset="0"/>
                <a:cs typeface="Times New Roman" panose="02020603050405020304" pitchFamily="18" charset="0"/>
              </a:rPr>
              <a:t>[4]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 Li </a:t>
            </a:r>
            <a:r>
              <a:rPr lang="en-US" sz="16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 “ALICE : Towards Understanding Adversarial Learning for Joint Distribution </a:t>
            </a:r>
            <a:r>
              <a:rPr lang="en-US" sz="16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Matching, in </a:t>
            </a:r>
            <a:r>
              <a:rPr lang="en-US" sz="1600" i="1" dirty="0">
                <a:solidFill>
                  <a:schemeClr val="bg1"/>
                </a:solidFill>
                <a:latin typeface="Times New Roman" panose="02020603050405020304" pitchFamily="18" charset="0"/>
                <a:cs typeface="Times New Roman" panose="02020603050405020304" pitchFamily="18" charset="0"/>
              </a:rPr>
              <a:t>Conference on Neural Information Processing Systems</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2017.</a:t>
            </a:r>
          </a:p>
          <a:p>
            <a:pPr indent="-406400" algn="justLow">
              <a:spcBef>
                <a:spcPts val="600"/>
              </a:spcBef>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06400" algn="justLow" rtl="0">
              <a:spcBef>
                <a:spcPts val="600"/>
              </a:spcBef>
              <a:spcAft>
                <a:spcPts val="0"/>
              </a:spcAft>
            </a:pPr>
            <a:r>
              <a:rPr lang="en-US" sz="16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 Zenati, M. Romain, C. S. Foo, B.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Lecouat</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V. Chandrasekhar,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Adversarially</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Learned Anomaly Detection</a:t>
            </a:r>
            <a:r>
              <a:rPr lang="en-US" sz="16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i="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IEEE International Conference on Data Mining, ICDM</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2018</a:t>
            </a:r>
            <a:r>
              <a:rPr lang="en-US" sz="16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406400" algn="justLow" rtl="0">
              <a:spcBef>
                <a:spcPts val="600"/>
              </a:spcBef>
              <a:spcAft>
                <a:spcPts val="0"/>
              </a:spcAft>
            </a:pPr>
            <a:endPar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indent="-406400" algn="justLow">
              <a:spcBef>
                <a:spcPts val="600"/>
              </a:spcBef>
            </a:pPr>
            <a:r>
              <a:rPr lang="en-US" sz="16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chemeClr val="bg1"/>
                </a:solidFill>
                <a:latin typeface="Times New Roman" panose="02020603050405020304" pitchFamily="18" charset="0"/>
                <a:cs typeface="Times New Roman" panose="02020603050405020304" pitchFamily="18" charset="0"/>
              </a:rPr>
              <a:t>G. </a:t>
            </a:r>
            <a:r>
              <a:rPr lang="en-US" sz="1600" dirty="0" err="1">
                <a:solidFill>
                  <a:schemeClr val="bg1"/>
                </a:solidFill>
                <a:latin typeface="Times New Roman" panose="02020603050405020304" pitchFamily="18" charset="0"/>
                <a:cs typeface="Times New Roman" panose="02020603050405020304" pitchFamily="18" charset="0"/>
              </a:rPr>
              <a:t>Muruti</a:t>
            </a:r>
            <a:r>
              <a:rPr lang="en-US" sz="1600" dirty="0">
                <a:solidFill>
                  <a:schemeClr val="bg1"/>
                </a:solidFill>
                <a:latin typeface="Times New Roman" panose="02020603050405020304" pitchFamily="18" charset="0"/>
                <a:cs typeface="Times New Roman" panose="02020603050405020304" pitchFamily="18" charset="0"/>
              </a:rPr>
              <a:t>, F. A. Rahim, and Z. A. Bin Ibrahim, “A survey on anomalies detection techniques and measurement methods,” </a:t>
            </a:r>
            <a:r>
              <a:rPr lang="en-US" sz="1600" i="1" dirty="0" smtClean="0">
                <a:solidFill>
                  <a:schemeClr val="bg1"/>
                </a:solidFill>
                <a:latin typeface="Times New Roman" panose="02020603050405020304" pitchFamily="18" charset="0"/>
                <a:cs typeface="Times New Roman" panose="02020603050405020304" pitchFamily="18" charset="0"/>
              </a:rPr>
              <a:t>IEEE </a:t>
            </a:r>
            <a:r>
              <a:rPr lang="en-US" sz="1600" i="1" dirty="0">
                <a:solidFill>
                  <a:schemeClr val="bg1"/>
                </a:solidFill>
                <a:latin typeface="Times New Roman" panose="02020603050405020304" pitchFamily="18" charset="0"/>
                <a:cs typeface="Times New Roman" panose="02020603050405020304" pitchFamily="18" charset="0"/>
              </a:rPr>
              <a:t>Conference on Application, Information and Network </a:t>
            </a:r>
            <a:r>
              <a:rPr lang="en-US" sz="1600" i="1" dirty="0" smtClean="0">
                <a:solidFill>
                  <a:schemeClr val="bg1"/>
                </a:solidFill>
                <a:latin typeface="Times New Roman" panose="02020603050405020304" pitchFamily="18" charset="0"/>
                <a:cs typeface="Times New Roman" panose="02020603050405020304" pitchFamily="18" charset="0"/>
              </a:rPr>
              <a:t>Security, 2018.</a:t>
            </a: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8" name="Slide Number Placeholder 7">
            <a:extLst>
              <a:ext uri="{FF2B5EF4-FFF2-40B4-BE49-F238E27FC236}">
                <a16:creationId xmlns:a16="http://schemas.microsoft.com/office/drawing/2014/main" id="{6548CFE5-2617-3244-7FE3-3E5BE9AAACD7}"/>
              </a:ext>
            </a:extLst>
          </p:cNvPr>
          <p:cNvSpPr txBox="1">
            <a:spLocks/>
          </p:cNvSpPr>
          <p:nvPr/>
        </p:nvSpPr>
        <p:spPr>
          <a:xfrm>
            <a:off x="10947399" y="6141382"/>
            <a:ext cx="949227" cy="53881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a-IR" sz="2000" b="1" dirty="0">
                <a:solidFill>
                  <a:schemeClr val="tx1"/>
                </a:solidFill>
                <a:cs typeface="B Nazanin" panose="00000400000000000000" pitchFamily="2" charset="-78"/>
              </a:rPr>
              <a:t>41 / 39</a:t>
            </a:r>
            <a:endParaRPr lang="en-US" sz="14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998610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A2E35"/>
        </a:solidFill>
        <a:effectLst/>
      </p:bgPr>
    </p:bg>
    <p:spTree>
      <p:nvGrpSpPr>
        <p:cNvPr id="1" name=""/>
        <p:cNvGrpSpPr/>
        <p:nvPr/>
      </p:nvGrpSpPr>
      <p:grpSpPr>
        <a:xfrm>
          <a:off x="0" y="0"/>
          <a:ext cx="0" cy="0"/>
          <a:chOff x="0" y="0"/>
          <a:chExt cx="0" cy="0"/>
        </a:xfrm>
      </p:grpSpPr>
      <p:sp>
        <p:nvSpPr>
          <p:cNvPr id="3" name="Rectangle 2"/>
          <p:cNvSpPr/>
          <p:nvPr/>
        </p:nvSpPr>
        <p:spPr>
          <a:xfrm>
            <a:off x="3039734" y="2750726"/>
            <a:ext cx="6186310" cy="1107996"/>
          </a:xfrm>
          <a:prstGeom prst="rect">
            <a:avLst/>
          </a:prstGeom>
        </p:spPr>
        <p:txBody>
          <a:bodyPr wrap="none">
            <a:spAutoFit/>
          </a:bodyPr>
          <a:lstStyle/>
          <a:p>
            <a:pPr algn="ctr"/>
            <a:r>
              <a:rPr lang="fa-IR" sz="6600" dirty="0">
                <a:ln w="0"/>
                <a:solidFill>
                  <a:schemeClr val="bg1"/>
                </a:solidFill>
                <a:effectLst>
                  <a:outerShdw blurRad="38100" dist="19050" dir="2700000" algn="tl" rotWithShape="0">
                    <a:schemeClr val="dk1">
                      <a:alpha val="40000"/>
                    </a:schemeClr>
                  </a:outerShdw>
                </a:effectLst>
                <a:cs typeface="B Titr" panose="00000700000000000000" pitchFamily="2" charset="-78"/>
              </a:rPr>
              <a:t>با سپاس از توجه شما</a:t>
            </a:r>
            <a:endParaRPr lang="en-US" sz="6600" dirty="0">
              <a:ln w="0"/>
              <a:solidFill>
                <a:schemeClr val="bg1"/>
              </a:solidFill>
              <a:effectLst>
                <a:outerShdw blurRad="38100" dist="19050" dir="2700000" algn="tl" rotWithShape="0">
                  <a:schemeClr val="dk1">
                    <a:alpha val="40000"/>
                  </a:schemeClr>
                </a:outerShdw>
              </a:effectLst>
            </a:endParaRPr>
          </a:p>
        </p:txBody>
      </p:sp>
      <p:grpSp>
        <p:nvGrpSpPr>
          <p:cNvPr id="4" name="Google Shape;920;p37">
            <a:extLst>
              <a:ext uri="{FF2B5EF4-FFF2-40B4-BE49-F238E27FC236}">
                <a16:creationId xmlns:a16="http://schemas.microsoft.com/office/drawing/2014/main" id="{037D301F-762A-9E90-85F4-C8D302114306}"/>
              </a:ext>
            </a:extLst>
          </p:cNvPr>
          <p:cNvGrpSpPr/>
          <p:nvPr/>
        </p:nvGrpSpPr>
        <p:grpSpPr>
          <a:xfrm>
            <a:off x="894304" y="3577446"/>
            <a:ext cx="1948550" cy="3280554"/>
            <a:chOff x="1988225" y="4286525"/>
            <a:chExt cx="305075" cy="493200"/>
          </a:xfrm>
        </p:grpSpPr>
        <p:sp>
          <p:nvSpPr>
            <p:cNvPr id="5" name="Google Shape;921;p37">
              <a:extLst>
                <a:ext uri="{FF2B5EF4-FFF2-40B4-BE49-F238E27FC236}">
                  <a16:creationId xmlns:a16="http://schemas.microsoft.com/office/drawing/2014/main" id="{7AD7616C-2D27-3968-69D6-A22332D0B8FC}"/>
                </a:ext>
              </a:extLst>
            </p:cNvPr>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922;p37">
              <a:extLst>
                <a:ext uri="{FF2B5EF4-FFF2-40B4-BE49-F238E27FC236}">
                  <a16:creationId xmlns:a16="http://schemas.microsoft.com/office/drawing/2014/main" id="{B4BBB9FD-4391-EB11-DBAE-145884D36D1A}"/>
                </a:ext>
              </a:extLst>
            </p:cNvPr>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923;p37">
              <a:extLst>
                <a:ext uri="{FF2B5EF4-FFF2-40B4-BE49-F238E27FC236}">
                  <a16:creationId xmlns:a16="http://schemas.microsoft.com/office/drawing/2014/main" id="{78A3D5D6-BFE7-936E-FB95-90057BF57040}"/>
                </a:ext>
              </a:extLst>
            </p:cNvPr>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solidFill>
              <a:schemeClr val="accent1">
                <a:lumMod val="50000"/>
              </a:schemeClr>
            </a:solid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924;p37">
              <a:extLst>
                <a:ext uri="{FF2B5EF4-FFF2-40B4-BE49-F238E27FC236}">
                  <a16:creationId xmlns:a16="http://schemas.microsoft.com/office/drawing/2014/main" id="{C9DF8152-FD91-3392-2B7C-46E7D4EA6E78}"/>
                </a:ext>
              </a:extLst>
            </p:cNvPr>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925;p37">
              <a:extLst>
                <a:ext uri="{FF2B5EF4-FFF2-40B4-BE49-F238E27FC236}">
                  <a16:creationId xmlns:a16="http://schemas.microsoft.com/office/drawing/2014/main" id="{E294637A-DE1D-89E8-1732-9DF51E018556}"/>
                </a:ext>
              </a:extLst>
            </p:cNvPr>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926;p37">
              <a:extLst>
                <a:ext uri="{FF2B5EF4-FFF2-40B4-BE49-F238E27FC236}">
                  <a16:creationId xmlns:a16="http://schemas.microsoft.com/office/drawing/2014/main" id="{068F8FB0-C084-ABE8-8D59-08206891F076}"/>
                </a:ext>
              </a:extLst>
            </p:cNvPr>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927;p37">
              <a:extLst>
                <a:ext uri="{FF2B5EF4-FFF2-40B4-BE49-F238E27FC236}">
                  <a16:creationId xmlns:a16="http://schemas.microsoft.com/office/drawing/2014/main" id="{36607A85-77FC-E42D-0D44-1706196A98AD}"/>
                </a:ext>
              </a:extLst>
            </p:cNvPr>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11102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A2E35"/>
        </a:solidFill>
        <a:effectLst/>
      </p:bgPr>
    </p:bg>
    <p:spTree>
      <p:nvGrpSpPr>
        <p:cNvPr id="1" name=""/>
        <p:cNvGrpSpPr/>
        <p:nvPr/>
      </p:nvGrpSpPr>
      <p:grpSpPr>
        <a:xfrm>
          <a:off x="0" y="0"/>
          <a:ext cx="0" cy="0"/>
          <a:chOff x="0" y="0"/>
          <a:chExt cx="0" cy="0"/>
        </a:xfrm>
      </p:grpSpPr>
      <p:sp>
        <p:nvSpPr>
          <p:cNvPr id="3" name="Rectangle 2"/>
          <p:cNvSpPr/>
          <p:nvPr/>
        </p:nvSpPr>
        <p:spPr>
          <a:xfrm>
            <a:off x="4022378" y="2459327"/>
            <a:ext cx="4221027" cy="110799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66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B Titr" panose="00000700000000000000" pitchFamily="2" charset="-78"/>
              </a:rPr>
              <a:t>پرسش و پاسخ</a:t>
            </a:r>
            <a:endParaRPr kumimoji="0" lang="en-US" sz="66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EAD03D4-E4C5-E174-C45D-98D531DBBC27}"/>
              </a:ext>
            </a:extLst>
          </p:cNvPr>
          <p:cNvSpPr/>
          <p:nvPr/>
        </p:nvSpPr>
        <p:spPr>
          <a:xfrm>
            <a:off x="8910936" y="5263296"/>
            <a:ext cx="2721619" cy="954107"/>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b="1" dirty="0">
                <a:solidFill>
                  <a:srgbClr val="FFFFFF"/>
                </a:solidFill>
                <a:latin typeface="Roboto"/>
                <a:ea typeface="Roboto"/>
                <a:cs typeface="B Roya" panose="00000400000000000000" pitchFamily="2" charset="-78"/>
                <a:sym typeface="Roboto"/>
              </a:rPr>
              <a:t>z.dehghanian@ceit.aut.ac.ir</a:t>
            </a:r>
          </a:p>
          <a:p>
            <a:endParaRPr lang="en-US" b="1" dirty="0">
              <a:solidFill>
                <a:srgbClr val="FFFFFF"/>
              </a:solidFill>
              <a:latin typeface="Roboto"/>
              <a:ea typeface="Roboto"/>
              <a:cs typeface="B Roya" panose="00000400000000000000" pitchFamily="2" charset="-78"/>
              <a:sym typeface="Roboto"/>
            </a:endParaRPr>
          </a:p>
          <a:p>
            <a:endParaRPr lang="en-US" b="1" dirty="0">
              <a:solidFill>
                <a:srgbClr val="FFFFFF"/>
              </a:solidFill>
              <a:latin typeface="Roboto"/>
              <a:ea typeface="Roboto"/>
              <a:cs typeface="B Roya" panose="00000400000000000000" pitchFamily="2" charset="-78"/>
              <a:sym typeface="Roboto"/>
            </a:endParaRPr>
          </a:p>
          <a:p>
            <a:r>
              <a:rPr lang="en-US" b="1" dirty="0">
                <a:solidFill>
                  <a:srgbClr val="FFFFFF"/>
                </a:solidFill>
                <a:latin typeface="Roboto"/>
                <a:ea typeface="Roboto"/>
                <a:cs typeface="B Roya" panose="00000400000000000000" pitchFamily="2" charset="-78"/>
                <a:sym typeface="Roboto"/>
              </a:rPr>
              <a:t>@zahraDehghanian97</a:t>
            </a:r>
            <a:endParaRPr lang="en-US" sz="1600" dirty="0"/>
          </a:p>
        </p:txBody>
      </p:sp>
      <p:pic>
        <p:nvPicPr>
          <p:cNvPr id="13" name="Picture 12">
            <a:extLst>
              <a:ext uri="{FF2B5EF4-FFF2-40B4-BE49-F238E27FC236}">
                <a16:creationId xmlns:a16="http://schemas.microsoft.com/office/drawing/2014/main" id="{9F26D8D5-94F6-AFE7-4C79-D7C1ADBA37D4}"/>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12963" t="24814" r="14445" b="24815"/>
          <a:stretch/>
        </p:blipFill>
        <p:spPr>
          <a:xfrm>
            <a:off x="8174144" y="5256558"/>
            <a:ext cx="645364" cy="350421"/>
          </a:xfrm>
          <a:prstGeom prst="rect">
            <a:avLst/>
          </a:prstGeom>
        </p:spPr>
      </p:pic>
      <p:cxnSp>
        <p:nvCxnSpPr>
          <p:cNvPr id="15" name="直接连接符 5">
            <a:extLst>
              <a:ext uri="{FF2B5EF4-FFF2-40B4-BE49-F238E27FC236}">
                <a16:creationId xmlns:a16="http://schemas.microsoft.com/office/drawing/2014/main" id="{ED06BA3C-F28F-9CD9-23A9-E3995490A942}"/>
              </a:ext>
            </a:extLst>
          </p:cNvPr>
          <p:cNvCxnSpPr>
            <a:cxnSpLocks/>
          </p:cNvCxnSpPr>
          <p:nvPr/>
        </p:nvCxnSpPr>
        <p:spPr>
          <a:xfrm>
            <a:off x="2165002" y="3786113"/>
            <a:ext cx="7813452" cy="0"/>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pic>
        <p:nvPicPr>
          <p:cNvPr id="16" name="Picture 2" descr="Illustration of Linkedin icon on transparent background PNG - Similar PNG">
            <a:extLst>
              <a:ext uri="{FF2B5EF4-FFF2-40B4-BE49-F238E27FC236}">
                <a16:creationId xmlns:a16="http://schemas.microsoft.com/office/drawing/2014/main" id="{07A7676F-8427-01B1-78D8-257ACC617D46}"/>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backgroundRemoval t="10000" b="90000" l="10000" r="90000">
                        <a14:backgroundMark x1="35249" y1="47126" x2="35249" y2="67433"/>
                        <a14:backgroundMark x1="33716" y1="36015" x2="33716" y2="36015"/>
                        <a14:backgroundMark x1="46360" y1="47893" x2="47126" y2="65900"/>
                      </a14:backgroundRemoval>
                    </a14:imgEffect>
                  </a14:imgLayer>
                </a14:imgProps>
              </a:ext>
              <a:ext uri="{28A0092B-C50C-407E-A947-70E740481C1C}">
                <a14:useLocalDpi xmlns:a14="http://schemas.microsoft.com/office/drawing/2010/main" val="0"/>
              </a:ext>
            </a:extLst>
          </a:blip>
          <a:srcRect/>
          <a:stretch>
            <a:fillRect/>
          </a:stretch>
        </p:blipFill>
        <p:spPr bwMode="auto">
          <a:xfrm>
            <a:off x="8222139" y="5724834"/>
            <a:ext cx="723876" cy="72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476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47400" y="6141382"/>
            <a:ext cx="889000" cy="538818"/>
          </a:xfrm>
        </p:spPr>
        <p:txBody>
          <a:bodyPr/>
          <a:lstStyle/>
          <a:p>
            <a:r>
              <a:rPr lang="fa-IR" sz="2000" b="1" dirty="0">
                <a:solidFill>
                  <a:schemeClr val="tx1"/>
                </a:solidFill>
                <a:cs typeface="B Nazanin" panose="00000400000000000000" pitchFamily="2" charset="-78"/>
              </a:rPr>
              <a:t>41 / 5</a:t>
            </a:r>
            <a:endParaRPr lang="en-US" sz="1400" b="1" dirty="0">
              <a:solidFill>
                <a:schemeClr val="tx1"/>
              </a:solidFill>
              <a:cs typeface="B Nazanin" panose="00000400000000000000" pitchFamily="2" charset="-78"/>
            </a:endParaRPr>
          </a:p>
        </p:txBody>
      </p:sp>
      <p:sp>
        <p:nvSpPr>
          <p:cNvPr id="28" name="TextBox 27">
            <a:extLst>
              <a:ext uri="{FF2B5EF4-FFF2-40B4-BE49-F238E27FC236}">
                <a16:creationId xmlns:a16="http://schemas.microsoft.com/office/drawing/2014/main" id="{6102BDB9-2095-41B6-8471-9C9486F93FF8}"/>
              </a:ext>
            </a:extLst>
          </p:cNvPr>
          <p:cNvSpPr txBox="1"/>
          <p:nvPr/>
        </p:nvSpPr>
        <p:spPr>
          <a:xfrm>
            <a:off x="629140" y="489626"/>
            <a:ext cx="9325861" cy="584775"/>
          </a:xfrm>
          <a:prstGeom prst="rect">
            <a:avLst/>
          </a:prstGeom>
          <a:noFill/>
        </p:spPr>
        <p:txBody>
          <a:bodyPr wrap="square" rtlCol="0">
            <a:spAutoFit/>
          </a:bodyPr>
          <a:lstStyle/>
          <a:p>
            <a:pPr algn="r" rtl="1"/>
            <a:r>
              <a:rPr lang="fa-IR" sz="2400" b="1" dirty="0">
                <a:solidFill>
                  <a:srgbClr val="1F3347"/>
                </a:solidFill>
                <a:latin typeface="Linotte-Bold" pitchFamily="50" charset="0"/>
                <a:cs typeface="B Nazanin" panose="00000400000000000000" pitchFamily="2" charset="-78"/>
              </a:rPr>
              <a:t>طبقه بندی روش های تشخیص ناهنجاری از نظر </a:t>
            </a:r>
            <a:r>
              <a:rPr lang="fa-IR" sz="3200" b="1" dirty="0">
                <a:solidFill>
                  <a:srgbClr val="1F3347"/>
                </a:solidFill>
                <a:latin typeface="Linotte-Bold" pitchFamily="50" charset="0"/>
                <a:cs typeface="B Nazanin" panose="00000400000000000000" pitchFamily="2" charset="-78"/>
              </a:rPr>
              <a:t>رویکرد حل مسئله</a:t>
            </a:r>
            <a:endParaRPr lang="en-US" sz="3200" b="1" dirty="0">
              <a:solidFill>
                <a:srgbClr val="1F3347"/>
              </a:solidFill>
              <a:latin typeface="Linotte-Bold" pitchFamily="50" charset="0"/>
              <a:cs typeface="B Nazanin" panose="00000400000000000000" pitchFamily="2" charset="-78"/>
            </a:endParaRPr>
          </a:p>
        </p:txBody>
      </p:sp>
      <p:sp>
        <p:nvSpPr>
          <p:cNvPr id="3" name="Rectangle 2">
            <a:extLst>
              <a:ext uri="{FF2B5EF4-FFF2-40B4-BE49-F238E27FC236}">
                <a16:creationId xmlns:a16="http://schemas.microsoft.com/office/drawing/2014/main" id="{AA1B1D50-D363-E2E6-E2BB-E2E193D182B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4" name="Object 3">
            <a:extLst>
              <a:ext uri="{FF2B5EF4-FFF2-40B4-BE49-F238E27FC236}">
                <a16:creationId xmlns:a16="http://schemas.microsoft.com/office/drawing/2014/main" id="{D4FD3C13-FF65-6132-5A97-4EB69AB39B27}"/>
              </a:ext>
            </a:extLst>
          </p:cNvPr>
          <p:cNvGraphicFramePr>
            <a:graphicFrameLocks noChangeAspect="1"/>
          </p:cNvGraphicFramePr>
          <p:nvPr>
            <p:extLst>
              <p:ext uri="{D42A27DB-BD31-4B8C-83A1-F6EECF244321}">
                <p14:modId xmlns:p14="http://schemas.microsoft.com/office/powerpoint/2010/main" val="4200686677"/>
              </p:ext>
            </p:extLst>
          </p:nvPr>
        </p:nvGraphicFramePr>
        <p:xfrm>
          <a:off x="2351313" y="1155534"/>
          <a:ext cx="6558244" cy="5161796"/>
        </p:xfrm>
        <a:graphic>
          <a:graphicData uri="http://schemas.openxmlformats.org/presentationml/2006/ole">
            <mc:AlternateContent xmlns:mc="http://schemas.openxmlformats.org/markup-compatibility/2006">
              <mc:Choice xmlns:v="urn:schemas-microsoft-com:vml" Requires="v">
                <p:oleObj spid="_x0000_s1035" r:id="rId3" imgW="5905426" imgH="5080044" progId="Visio.Drawing.11">
                  <p:embed/>
                </p:oleObj>
              </mc:Choice>
              <mc:Fallback>
                <p:oleObj r:id="rId3" imgW="5905426" imgH="508004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313" y="1155534"/>
                        <a:ext cx="6558244" cy="5161796"/>
                      </a:xfrm>
                      <a:prstGeom prst="rect">
                        <a:avLst/>
                      </a:prstGeom>
                      <a:noFill/>
                    </p:spPr>
                  </p:pic>
                </p:oleObj>
              </mc:Fallback>
            </mc:AlternateContent>
          </a:graphicData>
        </a:graphic>
      </p:graphicFrame>
      <p:sp>
        <p:nvSpPr>
          <p:cNvPr id="22" name="Rounded Rectangle 20">
            <a:extLst>
              <a:ext uri="{FF2B5EF4-FFF2-40B4-BE49-F238E27FC236}">
                <a16:creationId xmlns:a16="http://schemas.microsoft.com/office/drawing/2014/main" id="{9723C98B-DB21-3EF0-7583-70544C954905}"/>
              </a:ext>
            </a:extLst>
          </p:cNvPr>
          <p:cNvSpPr/>
          <p:nvPr/>
        </p:nvSpPr>
        <p:spPr>
          <a:xfrm>
            <a:off x="626522" y="2585706"/>
            <a:ext cx="9618132" cy="1460332"/>
          </a:xfrm>
          <a:prstGeom prst="roundRect">
            <a:avLst/>
          </a:prstGeom>
          <a:solidFill>
            <a:srgbClr val="316857"/>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fa-IR" sz="2400" dirty="0">
                <a:solidFill>
                  <a:schemeClr val="tx1"/>
                </a:solidFill>
                <a:cs typeface="B Nazanin" panose="00000400000000000000" pitchFamily="2" charset="-78"/>
              </a:rPr>
              <a:t>در این پژوهش با توجه به این دسته‌بندی ارائه شده، هدف ارائه یک روش یادگیری ماشین برای دسته بندی مبتنی بر شبکه عصبی های مولد تقابلی است. </a:t>
            </a:r>
            <a:endParaRPr lang="en-US" sz="2400" dirty="0">
              <a:solidFill>
                <a:schemeClr val="tx1"/>
              </a:solidFill>
              <a:cs typeface="B Nazanin" panose="00000400000000000000" pitchFamily="2" charset="-78"/>
            </a:endParaRPr>
          </a:p>
        </p:txBody>
      </p:sp>
      <p:sp>
        <p:nvSpPr>
          <p:cNvPr id="20"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1"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3"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4"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grpSp>
        <p:nvGrpSpPr>
          <p:cNvPr id="25" name="Group 24">
            <a:extLst>
              <a:ext uri="{FF2B5EF4-FFF2-40B4-BE49-F238E27FC236}">
                <a16:creationId xmlns:a16="http://schemas.microsoft.com/office/drawing/2014/main" id="{ED6DC125-2BE1-6845-C00E-A3C2DAAA735C}"/>
              </a:ext>
            </a:extLst>
          </p:cNvPr>
          <p:cNvGrpSpPr/>
          <p:nvPr/>
        </p:nvGrpSpPr>
        <p:grpSpPr>
          <a:xfrm>
            <a:off x="10929112" y="330760"/>
            <a:ext cx="1042573" cy="5297458"/>
            <a:chOff x="10860675" y="518576"/>
            <a:chExt cx="1042573" cy="5297458"/>
          </a:xfrm>
        </p:grpSpPr>
        <p:grpSp>
          <p:nvGrpSpPr>
            <p:cNvPr id="26" name="Group 25">
              <a:extLst>
                <a:ext uri="{FF2B5EF4-FFF2-40B4-BE49-F238E27FC236}">
                  <a16:creationId xmlns:a16="http://schemas.microsoft.com/office/drawing/2014/main" id="{E1188E0C-EC05-7ABE-F682-5932679B45AF}"/>
                </a:ext>
              </a:extLst>
            </p:cNvPr>
            <p:cNvGrpSpPr/>
            <p:nvPr/>
          </p:nvGrpSpPr>
          <p:grpSpPr>
            <a:xfrm>
              <a:off x="10860675" y="518576"/>
              <a:ext cx="1042573" cy="4334491"/>
              <a:chOff x="10728762" y="1572963"/>
              <a:chExt cx="1042573" cy="4334491"/>
            </a:xfrm>
          </p:grpSpPr>
          <p:sp>
            <p:nvSpPr>
              <p:cNvPr id="29" name="Freeform: Shape 25">
                <a:extLst>
                  <a:ext uri="{FF2B5EF4-FFF2-40B4-BE49-F238E27FC236}">
                    <a16:creationId xmlns:a16="http://schemas.microsoft.com/office/drawing/2014/main" id="{94B3CFFF-7E22-D867-ED89-2C7B98245BAF}"/>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30" name="Freeform: Shape 26">
                <a:extLst>
                  <a:ext uri="{FF2B5EF4-FFF2-40B4-BE49-F238E27FC236}">
                    <a16:creationId xmlns:a16="http://schemas.microsoft.com/office/drawing/2014/main" id="{032F542B-4604-250F-DE65-8B6A3971B54F}"/>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1" name="Freeform: Shape 27">
                <a:extLst>
                  <a:ext uri="{FF2B5EF4-FFF2-40B4-BE49-F238E27FC236}">
                    <a16:creationId xmlns:a16="http://schemas.microsoft.com/office/drawing/2014/main" id="{0C0984A8-A756-1E82-A8CB-6B2D0E10669A}"/>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کارهای پیشین</a:t>
                </a:r>
                <a:endParaRPr lang="en-US" kern="1200" dirty="0">
                  <a:solidFill>
                    <a:schemeClr val="tx1"/>
                  </a:solidFill>
                  <a:cs typeface="B Nazanin" panose="00000400000000000000" pitchFamily="2" charset="-78"/>
                </a:endParaRPr>
              </a:p>
            </p:txBody>
          </p:sp>
          <p:sp>
            <p:nvSpPr>
              <p:cNvPr id="32" name="Freeform: Shape 28">
                <a:extLst>
                  <a:ext uri="{FF2B5EF4-FFF2-40B4-BE49-F238E27FC236}">
                    <a16:creationId xmlns:a16="http://schemas.microsoft.com/office/drawing/2014/main" id="{889B4F22-9399-8BAF-8A79-AEC320BBCF2A}"/>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3" name="Freeform: Shape 29">
                <a:extLst>
                  <a:ext uri="{FF2B5EF4-FFF2-40B4-BE49-F238E27FC236}">
                    <a16:creationId xmlns:a16="http://schemas.microsoft.com/office/drawing/2014/main" id="{CB899224-5AD2-4D74-A601-71C32D0365E0}"/>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34" name="Freeform: Shape 30">
                <a:extLst>
                  <a:ext uri="{FF2B5EF4-FFF2-40B4-BE49-F238E27FC236}">
                    <a16:creationId xmlns:a16="http://schemas.microsoft.com/office/drawing/2014/main" id="{B1847E4C-D928-7D5B-E38C-D6A34BB92C69}"/>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7" name="Freeform: Shape 18">
              <a:extLst>
                <a:ext uri="{FF2B5EF4-FFF2-40B4-BE49-F238E27FC236}">
                  <a16:creationId xmlns:a16="http://schemas.microsoft.com/office/drawing/2014/main" id="{032E504E-7719-CBF2-9DEB-F4C741380AFB}"/>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2780647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47400" y="6141382"/>
            <a:ext cx="889000" cy="538818"/>
          </a:xfrm>
        </p:spPr>
        <p:txBody>
          <a:bodyPr/>
          <a:lstStyle/>
          <a:p>
            <a:r>
              <a:rPr lang="fa-IR" sz="2000" b="1" dirty="0">
                <a:solidFill>
                  <a:schemeClr val="tx1"/>
                </a:solidFill>
                <a:cs typeface="B Nazanin" panose="00000400000000000000" pitchFamily="2" charset="-78"/>
              </a:rPr>
              <a:t>41 / 6</a:t>
            </a:r>
            <a:endParaRPr lang="en-US" sz="1400" b="1" dirty="0">
              <a:solidFill>
                <a:schemeClr val="tx1"/>
              </a:solidFill>
              <a:cs typeface="B Nazanin" panose="00000400000000000000" pitchFamily="2" charset="-78"/>
            </a:endParaRPr>
          </a:p>
        </p:txBody>
      </p:sp>
      <p:sp>
        <p:nvSpPr>
          <p:cNvPr id="28" name="TextBox 27">
            <a:extLst>
              <a:ext uri="{FF2B5EF4-FFF2-40B4-BE49-F238E27FC236}">
                <a16:creationId xmlns:a16="http://schemas.microsoft.com/office/drawing/2014/main" id="{6102BDB9-2095-41B6-8471-9C9486F93FF8}"/>
              </a:ext>
            </a:extLst>
          </p:cNvPr>
          <p:cNvSpPr txBox="1"/>
          <p:nvPr/>
        </p:nvSpPr>
        <p:spPr>
          <a:xfrm>
            <a:off x="629140" y="489626"/>
            <a:ext cx="9325861" cy="584775"/>
          </a:xfrm>
          <a:prstGeom prst="rect">
            <a:avLst/>
          </a:prstGeom>
          <a:noFill/>
        </p:spPr>
        <p:txBody>
          <a:bodyPr wrap="square" rtlCol="0">
            <a:spAutoFit/>
          </a:bodyPr>
          <a:lstStyle/>
          <a:p>
            <a:pPr algn="r" rtl="1"/>
            <a:r>
              <a:rPr lang="fa-IR" sz="2400" b="1" dirty="0">
                <a:solidFill>
                  <a:srgbClr val="1F3347"/>
                </a:solidFill>
                <a:latin typeface="Linotte-Bold" pitchFamily="50" charset="0"/>
                <a:cs typeface="B Nazanin" panose="00000400000000000000" pitchFamily="2" charset="-78"/>
              </a:rPr>
              <a:t>دسته بندی بر اساس </a:t>
            </a:r>
            <a:r>
              <a:rPr lang="fa-IR" sz="3200" b="1" dirty="0">
                <a:solidFill>
                  <a:srgbClr val="1F3347"/>
                </a:solidFill>
                <a:latin typeface="Linotte-Bold" pitchFamily="50" charset="0"/>
                <a:cs typeface="B Nazanin" panose="00000400000000000000" pitchFamily="2" charset="-78"/>
              </a:rPr>
              <a:t>نحوه تشخیص ناهنجاری</a:t>
            </a:r>
            <a:endParaRPr lang="en-US" sz="3200" b="1" dirty="0">
              <a:solidFill>
                <a:srgbClr val="1F3347"/>
              </a:solidFill>
              <a:latin typeface="Linotte-Bold" pitchFamily="50" charset="0"/>
              <a:cs typeface="B Nazanin" panose="00000400000000000000" pitchFamily="2" charset="-78"/>
            </a:endParaRPr>
          </a:p>
        </p:txBody>
      </p:sp>
      <p:sp>
        <p:nvSpPr>
          <p:cNvPr id="3" name="Rectangle 2">
            <a:extLst>
              <a:ext uri="{FF2B5EF4-FFF2-40B4-BE49-F238E27FC236}">
                <a16:creationId xmlns:a16="http://schemas.microsoft.com/office/drawing/2014/main" id="{AA1B1D50-D363-E2E6-E2BB-E2E193D182B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Diagram 4">
            <a:extLst>
              <a:ext uri="{FF2B5EF4-FFF2-40B4-BE49-F238E27FC236}">
                <a16:creationId xmlns:a16="http://schemas.microsoft.com/office/drawing/2014/main" id="{BAAA4384-7FF7-7202-B205-CE5228752C80}"/>
              </a:ext>
            </a:extLst>
          </p:cNvPr>
          <p:cNvGraphicFramePr/>
          <p:nvPr>
            <p:extLst>
              <p:ext uri="{D42A27DB-BD31-4B8C-83A1-F6EECF244321}">
                <p14:modId xmlns:p14="http://schemas.microsoft.com/office/powerpoint/2010/main" val="4071247856"/>
              </p:ext>
            </p:extLst>
          </p:nvPr>
        </p:nvGraphicFramePr>
        <p:xfrm>
          <a:off x="1537398" y="1102743"/>
          <a:ext cx="8049845" cy="5063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ounded Rectangle 20">
            <a:extLst>
              <a:ext uri="{FF2B5EF4-FFF2-40B4-BE49-F238E27FC236}">
                <a16:creationId xmlns:a16="http://schemas.microsoft.com/office/drawing/2014/main" id="{438FD796-2215-8205-9D89-B8BB51108F3E}"/>
              </a:ext>
            </a:extLst>
          </p:cNvPr>
          <p:cNvSpPr/>
          <p:nvPr/>
        </p:nvSpPr>
        <p:spPr>
          <a:xfrm>
            <a:off x="626522" y="2585706"/>
            <a:ext cx="9618132" cy="1460332"/>
          </a:xfrm>
          <a:prstGeom prst="roundRect">
            <a:avLst/>
          </a:prstGeom>
          <a:solidFill>
            <a:srgbClr val="316857"/>
          </a:solidFill>
          <a:ln w="12700">
            <a:solidFill>
              <a:schemeClr val="tx2">
                <a:lumMod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fa-IR" sz="2400" dirty="0">
                <a:solidFill>
                  <a:schemeClr val="tx1"/>
                </a:solidFill>
                <a:cs typeface="B Nazanin" panose="00000400000000000000" pitchFamily="2" charset="-78"/>
              </a:rPr>
              <a:t>در این پژوهش با توجه این دسته‌بندی ارائه شده، هدف ارائه یک روش تشخیص ناهنجاری بر اساس بازسازی مبتنی بر محاسبه امتیاز ناهنجاری است. </a:t>
            </a:r>
            <a:endParaRPr lang="en-US" sz="2400" dirty="0">
              <a:solidFill>
                <a:schemeClr val="tx1"/>
              </a:solidFill>
              <a:cs typeface="B Nazanin" panose="00000400000000000000" pitchFamily="2" charset="-78"/>
            </a:endParaRPr>
          </a:p>
        </p:txBody>
      </p:sp>
      <p:sp>
        <p:nvSpPr>
          <p:cNvPr id="20"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2"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3"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4"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grpSp>
        <p:nvGrpSpPr>
          <p:cNvPr id="25" name="Group 24">
            <a:extLst>
              <a:ext uri="{FF2B5EF4-FFF2-40B4-BE49-F238E27FC236}">
                <a16:creationId xmlns:a16="http://schemas.microsoft.com/office/drawing/2014/main" id="{ED6DC125-2BE1-6845-C00E-A3C2DAAA735C}"/>
              </a:ext>
            </a:extLst>
          </p:cNvPr>
          <p:cNvGrpSpPr/>
          <p:nvPr/>
        </p:nvGrpSpPr>
        <p:grpSpPr>
          <a:xfrm>
            <a:off x="10929112" y="330760"/>
            <a:ext cx="1042573" cy="5297458"/>
            <a:chOff x="10860675" y="518576"/>
            <a:chExt cx="1042573" cy="5297458"/>
          </a:xfrm>
        </p:grpSpPr>
        <p:grpSp>
          <p:nvGrpSpPr>
            <p:cNvPr id="26" name="Group 25">
              <a:extLst>
                <a:ext uri="{FF2B5EF4-FFF2-40B4-BE49-F238E27FC236}">
                  <a16:creationId xmlns:a16="http://schemas.microsoft.com/office/drawing/2014/main" id="{E1188E0C-EC05-7ABE-F682-5932679B45AF}"/>
                </a:ext>
              </a:extLst>
            </p:cNvPr>
            <p:cNvGrpSpPr/>
            <p:nvPr/>
          </p:nvGrpSpPr>
          <p:grpSpPr>
            <a:xfrm>
              <a:off x="10860675" y="518576"/>
              <a:ext cx="1042573" cy="4334491"/>
              <a:chOff x="10728762" y="1572963"/>
              <a:chExt cx="1042573" cy="4334491"/>
            </a:xfrm>
          </p:grpSpPr>
          <p:sp>
            <p:nvSpPr>
              <p:cNvPr id="29" name="Freeform: Shape 25">
                <a:extLst>
                  <a:ext uri="{FF2B5EF4-FFF2-40B4-BE49-F238E27FC236}">
                    <a16:creationId xmlns:a16="http://schemas.microsoft.com/office/drawing/2014/main" id="{94B3CFFF-7E22-D867-ED89-2C7B98245BAF}"/>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30" name="Freeform: Shape 26">
                <a:extLst>
                  <a:ext uri="{FF2B5EF4-FFF2-40B4-BE49-F238E27FC236}">
                    <a16:creationId xmlns:a16="http://schemas.microsoft.com/office/drawing/2014/main" id="{032F542B-4604-250F-DE65-8B6A3971B54F}"/>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1" name="Freeform: Shape 27">
                <a:extLst>
                  <a:ext uri="{FF2B5EF4-FFF2-40B4-BE49-F238E27FC236}">
                    <a16:creationId xmlns:a16="http://schemas.microsoft.com/office/drawing/2014/main" id="{0C0984A8-A756-1E82-A8CB-6B2D0E10669A}"/>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کارهای پیشین</a:t>
                </a:r>
                <a:endParaRPr lang="en-US" kern="1200" dirty="0">
                  <a:solidFill>
                    <a:schemeClr val="tx1"/>
                  </a:solidFill>
                  <a:cs typeface="B Nazanin" panose="00000400000000000000" pitchFamily="2" charset="-78"/>
                </a:endParaRPr>
              </a:p>
            </p:txBody>
          </p:sp>
          <p:sp>
            <p:nvSpPr>
              <p:cNvPr id="32" name="Freeform: Shape 28">
                <a:extLst>
                  <a:ext uri="{FF2B5EF4-FFF2-40B4-BE49-F238E27FC236}">
                    <a16:creationId xmlns:a16="http://schemas.microsoft.com/office/drawing/2014/main" id="{889B4F22-9399-8BAF-8A79-AEC320BBCF2A}"/>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3" name="Freeform: Shape 29">
                <a:extLst>
                  <a:ext uri="{FF2B5EF4-FFF2-40B4-BE49-F238E27FC236}">
                    <a16:creationId xmlns:a16="http://schemas.microsoft.com/office/drawing/2014/main" id="{CB899224-5AD2-4D74-A601-71C32D0365E0}"/>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34" name="Freeform: Shape 30">
                <a:extLst>
                  <a:ext uri="{FF2B5EF4-FFF2-40B4-BE49-F238E27FC236}">
                    <a16:creationId xmlns:a16="http://schemas.microsoft.com/office/drawing/2014/main" id="{B1847E4C-D928-7D5B-E38C-D6A34BB92C69}"/>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7" name="Freeform: Shape 18">
              <a:extLst>
                <a:ext uri="{FF2B5EF4-FFF2-40B4-BE49-F238E27FC236}">
                  <a16:creationId xmlns:a16="http://schemas.microsoft.com/office/drawing/2014/main" id="{032E504E-7719-CBF2-9DEB-F4C741380AFB}"/>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1502138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47400" y="6141382"/>
            <a:ext cx="889000" cy="538818"/>
          </a:xfrm>
        </p:spPr>
        <p:txBody>
          <a:bodyPr/>
          <a:lstStyle/>
          <a:p>
            <a:r>
              <a:rPr lang="fa-IR" sz="2000" b="1" dirty="0">
                <a:solidFill>
                  <a:schemeClr val="tx1"/>
                </a:solidFill>
                <a:cs typeface="B Nazanin" panose="00000400000000000000" pitchFamily="2" charset="-78"/>
              </a:rPr>
              <a:t>41 / 7</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0" name="TextBox 19">
            <a:extLst>
              <a:ext uri="{FF2B5EF4-FFF2-40B4-BE49-F238E27FC236}">
                <a16:creationId xmlns:a16="http://schemas.microsoft.com/office/drawing/2014/main" id="{6102BDB9-2095-41B6-8471-9C9486F93FF8}"/>
              </a:ext>
            </a:extLst>
          </p:cNvPr>
          <p:cNvSpPr txBox="1"/>
          <p:nvPr/>
        </p:nvSpPr>
        <p:spPr>
          <a:xfrm>
            <a:off x="3687403" y="475818"/>
            <a:ext cx="6248400" cy="707886"/>
          </a:xfrm>
          <a:prstGeom prst="rect">
            <a:avLst/>
          </a:prstGeom>
          <a:noFill/>
        </p:spPr>
        <p:txBody>
          <a:bodyPr wrap="square" rtlCol="0">
            <a:spAutoFit/>
          </a:bodyPr>
          <a:lstStyle/>
          <a:p>
            <a:pPr algn="r" rtl="1"/>
            <a:r>
              <a:rPr lang="fa-IR" sz="4000" b="1" dirty="0">
                <a:solidFill>
                  <a:srgbClr val="203449"/>
                </a:solidFill>
                <a:latin typeface="Linotte-Bold" pitchFamily="50" charset="0"/>
                <a:cs typeface="B Nazanin" panose="00000400000000000000" pitchFamily="2" charset="-78"/>
              </a:rPr>
              <a:t>شبکه </a:t>
            </a:r>
            <a:r>
              <a:rPr lang="en-US" sz="4000" b="1" dirty="0">
                <a:solidFill>
                  <a:srgbClr val="203449"/>
                </a:solidFill>
                <a:latin typeface="Times New Roman" panose="02020603050405020304" pitchFamily="18" charset="0"/>
                <a:cs typeface="Times New Roman" panose="02020603050405020304" pitchFamily="18" charset="0"/>
              </a:rPr>
              <a:t>GAN</a:t>
            </a:r>
          </a:p>
        </p:txBody>
      </p:sp>
      <p:sp>
        <p:nvSpPr>
          <p:cNvPr id="25" name="TextBox 24"/>
          <p:cNvSpPr txBox="1"/>
          <p:nvPr/>
        </p:nvSpPr>
        <p:spPr>
          <a:xfrm>
            <a:off x="629140" y="475818"/>
            <a:ext cx="1143113" cy="769441"/>
          </a:xfrm>
          <a:prstGeom prst="rect">
            <a:avLst/>
          </a:prstGeom>
          <a:noFill/>
        </p:spPr>
        <p:txBody>
          <a:bodyPr wrap="square" rtlCol="0">
            <a:spAutoFit/>
          </a:bodyPr>
          <a:lstStyle/>
          <a:p>
            <a:pPr algn="ctr" rtl="1"/>
            <a:r>
              <a:rPr lang="en-US" sz="2200" b="1" dirty="0">
                <a:solidFill>
                  <a:schemeClr val="bg1"/>
                </a:solidFill>
                <a:latin typeface="Times New Roman" panose="02020603050405020304" pitchFamily="18" charset="0"/>
                <a:cs typeface="Times New Roman" panose="02020603050405020304" pitchFamily="18" charset="0"/>
              </a:rPr>
              <a:t>NIPS</a:t>
            </a:r>
          </a:p>
          <a:p>
            <a:pPr algn="ctr" rtl="1"/>
            <a:r>
              <a:rPr lang="en-US" sz="2200" b="1" dirty="0">
                <a:solidFill>
                  <a:schemeClr val="bg1"/>
                </a:solidFill>
                <a:latin typeface="Times New Roman" panose="02020603050405020304" pitchFamily="18" charset="0"/>
                <a:cs typeface="Times New Roman" panose="02020603050405020304" pitchFamily="18" charset="0"/>
              </a:rPr>
              <a:t>2014</a:t>
            </a:r>
          </a:p>
        </p:txBody>
      </p:sp>
      <p:pic>
        <p:nvPicPr>
          <p:cNvPr id="4" name="Picture 3">
            <a:extLst>
              <a:ext uri="{FF2B5EF4-FFF2-40B4-BE49-F238E27FC236}">
                <a16:creationId xmlns:a16="http://schemas.microsoft.com/office/drawing/2014/main" id="{D12DC85D-3520-CA64-D0BE-68E488352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058" y="792743"/>
            <a:ext cx="4191336" cy="4029738"/>
          </a:xfrm>
          <a:prstGeom prst="rect">
            <a:avLst/>
          </a:prstGeom>
        </p:spPr>
      </p:pic>
      <p:pic>
        <p:nvPicPr>
          <p:cNvPr id="6" name="Picture 5">
            <a:extLst>
              <a:ext uri="{FF2B5EF4-FFF2-40B4-BE49-F238E27FC236}">
                <a16:creationId xmlns:a16="http://schemas.microsoft.com/office/drawing/2014/main" id="{CDAEFC08-A8F5-797A-EBD5-B3CD169CE4A1}"/>
              </a:ext>
            </a:extLst>
          </p:cNvPr>
          <p:cNvPicPr>
            <a:picLocks noChangeAspect="1"/>
          </p:cNvPicPr>
          <p:nvPr/>
        </p:nvPicPr>
        <p:blipFill>
          <a:blip r:embed="rId4"/>
          <a:stretch>
            <a:fillRect/>
          </a:stretch>
        </p:blipFill>
        <p:spPr>
          <a:xfrm>
            <a:off x="384087" y="4968187"/>
            <a:ext cx="9896475" cy="1028700"/>
          </a:xfrm>
          <a:prstGeom prst="rect">
            <a:avLst/>
          </a:prstGeom>
        </p:spPr>
      </p:pic>
      <p:sp>
        <p:nvSpPr>
          <p:cNvPr id="24" name="TextBox 23">
            <a:extLst>
              <a:ext uri="{FF2B5EF4-FFF2-40B4-BE49-F238E27FC236}">
                <a16:creationId xmlns:a16="http://schemas.microsoft.com/office/drawing/2014/main" id="{E0F1D55F-178F-A57B-AE75-6CC00B242D92}"/>
              </a:ext>
            </a:extLst>
          </p:cNvPr>
          <p:cNvSpPr txBox="1"/>
          <p:nvPr/>
        </p:nvSpPr>
        <p:spPr>
          <a:xfrm>
            <a:off x="6799035" y="2505967"/>
            <a:ext cx="3887802" cy="1384995"/>
          </a:xfrm>
          <a:prstGeom prst="rect">
            <a:avLst/>
          </a:prstGeom>
          <a:noFill/>
        </p:spPr>
        <p:txBody>
          <a:bodyPr wrap="square">
            <a:spAutoFit/>
          </a:bodyPr>
          <a:lstStyle/>
          <a:p>
            <a:pPr algn="ctr" rtl="1"/>
            <a:r>
              <a:rPr lang="fa-IR" sz="2800" dirty="0">
                <a:solidFill>
                  <a:schemeClr val="bg1"/>
                </a:solidFill>
                <a:cs typeface="B Nazanin" panose="00000400000000000000" pitchFamily="2" charset="-78"/>
              </a:rPr>
              <a:t>ایده اصلی:</a:t>
            </a:r>
          </a:p>
          <a:p>
            <a:pPr algn="ctr" rtl="1"/>
            <a:r>
              <a:rPr lang="fa-IR" sz="2800" dirty="0">
                <a:solidFill>
                  <a:schemeClr val="bg1"/>
                </a:solidFill>
                <a:cs typeface="B Nazanin" panose="00000400000000000000" pitchFamily="2" charset="-78"/>
              </a:rPr>
              <a:t>یادگیری توزیع داده به</a:t>
            </a:r>
          </a:p>
          <a:p>
            <a:pPr algn="ctr" rtl="1"/>
            <a:r>
              <a:rPr lang="fa-IR" sz="2800" dirty="0">
                <a:solidFill>
                  <a:schemeClr val="bg1"/>
                </a:solidFill>
                <a:cs typeface="B Nazanin" panose="00000400000000000000" pitchFamily="2" charset="-78"/>
              </a:rPr>
              <a:t> صورت غیر مستقیم</a:t>
            </a:r>
            <a:endParaRPr lang="en-US" sz="2800" dirty="0">
              <a:solidFill>
                <a:schemeClr val="bg1"/>
              </a:solidFill>
              <a:cs typeface="B Nazanin" panose="00000400000000000000" pitchFamily="2" charset="-78"/>
            </a:endParaRPr>
          </a:p>
        </p:txBody>
      </p:sp>
      <p:grpSp>
        <p:nvGrpSpPr>
          <p:cNvPr id="21" name="Group 20">
            <a:extLst>
              <a:ext uri="{FF2B5EF4-FFF2-40B4-BE49-F238E27FC236}">
                <a16:creationId xmlns:a16="http://schemas.microsoft.com/office/drawing/2014/main" id="{ED6DC125-2BE1-6845-C00E-A3C2DAAA735C}"/>
              </a:ext>
            </a:extLst>
          </p:cNvPr>
          <p:cNvGrpSpPr/>
          <p:nvPr/>
        </p:nvGrpSpPr>
        <p:grpSpPr>
          <a:xfrm>
            <a:off x="10929112" y="330760"/>
            <a:ext cx="1042573" cy="5297458"/>
            <a:chOff x="10860675" y="518576"/>
            <a:chExt cx="1042573" cy="5297458"/>
          </a:xfrm>
        </p:grpSpPr>
        <p:grpSp>
          <p:nvGrpSpPr>
            <p:cNvPr id="22" name="Group 21">
              <a:extLst>
                <a:ext uri="{FF2B5EF4-FFF2-40B4-BE49-F238E27FC236}">
                  <a16:creationId xmlns:a16="http://schemas.microsoft.com/office/drawing/2014/main" id="{E1188E0C-EC05-7ABE-F682-5932679B45AF}"/>
                </a:ext>
              </a:extLst>
            </p:cNvPr>
            <p:cNvGrpSpPr/>
            <p:nvPr/>
          </p:nvGrpSpPr>
          <p:grpSpPr>
            <a:xfrm>
              <a:off x="10860675" y="518576"/>
              <a:ext cx="1042573" cy="4334491"/>
              <a:chOff x="10728762" y="1572963"/>
              <a:chExt cx="1042573" cy="4334491"/>
            </a:xfrm>
          </p:grpSpPr>
          <p:sp>
            <p:nvSpPr>
              <p:cNvPr id="26" name="Freeform: Shape 25">
                <a:extLst>
                  <a:ext uri="{FF2B5EF4-FFF2-40B4-BE49-F238E27FC236}">
                    <a16:creationId xmlns:a16="http://schemas.microsoft.com/office/drawing/2014/main" id="{94B3CFFF-7E22-D867-ED89-2C7B98245BAF}"/>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7" name="Freeform: Shape 26">
                <a:extLst>
                  <a:ext uri="{FF2B5EF4-FFF2-40B4-BE49-F238E27FC236}">
                    <a16:creationId xmlns:a16="http://schemas.microsoft.com/office/drawing/2014/main" id="{032F542B-4604-250F-DE65-8B6A3971B54F}"/>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8" name="Freeform: Shape 27">
                <a:extLst>
                  <a:ext uri="{FF2B5EF4-FFF2-40B4-BE49-F238E27FC236}">
                    <a16:creationId xmlns:a16="http://schemas.microsoft.com/office/drawing/2014/main" id="{0C0984A8-A756-1E82-A8CB-6B2D0E10669A}"/>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کارهای پیشین</a:t>
                </a:r>
                <a:endParaRPr lang="en-US" kern="1200" dirty="0">
                  <a:solidFill>
                    <a:schemeClr val="tx1"/>
                  </a:solidFill>
                  <a:cs typeface="B Nazanin" panose="00000400000000000000" pitchFamily="2" charset="-78"/>
                </a:endParaRPr>
              </a:p>
            </p:txBody>
          </p:sp>
          <p:sp>
            <p:nvSpPr>
              <p:cNvPr id="29" name="Freeform: Shape 28">
                <a:extLst>
                  <a:ext uri="{FF2B5EF4-FFF2-40B4-BE49-F238E27FC236}">
                    <a16:creationId xmlns:a16="http://schemas.microsoft.com/office/drawing/2014/main" id="{889B4F22-9399-8BAF-8A79-AEC320BBCF2A}"/>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0" name="Freeform: Shape 29">
                <a:extLst>
                  <a:ext uri="{FF2B5EF4-FFF2-40B4-BE49-F238E27FC236}">
                    <a16:creationId xmlns:a16="http://schemas.microsoft.com/office/drawing/2014/main" id="{CB899224-5AD2-4D74-A601-71C32D0365E0}"/>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31" name="Freeform: Shape 30">
                <a:extLst>
                  <a:ext uri="{FF2B5EF4-FFF2-40B4-BE49-F238E27FC236}">
                    <a16:creationId xmlns:a16="http://schemas.microsoft.com/office/drawing/2014/main" id="{B1847E4C-D928-7D5B-E38C-D6A34BB92C69}"/>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3" name="Freeform: Shape 18">
              <a:extLst>
                <a:ext uri="{FF2B5EF4-FFF2-40B4-BE49-F238E27FC236}">
                  <a16:creationId xmlns:a16="http://schemas.microsoft.com/office/drawing/2014/main" id="{032E504E-7719-CBF2-9DEB-F4C741380AFB}"/>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271670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47400" y="6141382"/>
            <a:ext cx="889000" cy="538818"/>
          </a:xfrm>
        </p:spPr>
        <p:txBody>
          <a:bodyPr/>
          <a:lstStyle/>
          <a:p>
            <a:r>
              <a:rPr lang="fa-IR" sz="2000" b="1" dirty="0">
                <a:solidFill>
                  <a:schemeClr val="tx1"/>
                </a:solidFill>
                <a:cs typeface="B Nazanin" panose="00000400000000000000" pitchFamily="2" charset="-78"/>
              </a:rPr>
              <a:t>41 / </a:t>
            </a:r>
            <a:r>
              <a:rPr lang="fa-IR" sz="2000" b="1" dirty="0" smtClean="0">
                <a:solidFill>
                  <a:schemeClr val="tx1"/>
                </a:solidFill>
                <a:cs typeface="B Nazanin" panose="00000400000000000000" pitchFamily="2" charset="-78"/>
              </a:rPr>
              <a:t>8</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0" name="TextBox 19">
            <a:extLst>
              <a:ext uri="{FF2B5EF4-FFF2-40B4-BE49-F238E27FC236}">
                <a16:creationId xmlns:a16="http://schemas.microsoft.com/office/drawing/2014/main" id="{6102BDB9-2095-41B6-8471-9C9486F93FF8}"/>
              </a:ext>
            </a:extLst>
          </p:cNvPr>
          <p:cNvSpPr txBox="1"/>
          <p:nvPr/>
        </p:nvSpPr>
        <p:spPr>
          <a:xfrm>
            <a:off x="3687403" y="475818"/>
            <a:ext cx="6248400" cy="707886"/>
          </a:xfrm>
          <a:prstGeom prst="rect">
            <a:avLst/>
          </a:prstGeom>
          <a:noFill/>
        </p:spPr>
        <p:txBody>
          <a:bodyPr wrap="square" rtlCol="0">
            <a:spAutoFit/>
          </a:bodyPr>
          <a:lstStyle/>
          <a:p>
            <a:pPr algn="r" rtl="1"/>
            <a:r>
              <a:rPr lang="fa-IR" sz="4000" b="1" dirty="0" smtClean="0">
                <a:solidFill>
                  <a:srgbClr val="203449"/>
                </a:solidFill>
                <a:latin typeface="Linotte-Bold" pitchFamily="50" charset="0"/>
                <a:cs typeface="B Nazanin" panose="00000400000000000000" pitchFamily="2" charset="-78"/>
              </a:rPr>
              <a:t>شبکه </a:t>
            </a:r>
            <a:r>
              <a:rPr lang="en-US" sz="4000" b="1" dirty="0" err="1" smtClean="0">
                <a:solidFill>
                  <a:srgbClr val="203449"/>
                </a:solidFill>
                <a:latin typeface="Times New Roman" panose="02020603050405020304" pitchFamily="18" charset="0"/>
                <a:cs typeface="Times New Roman" panose="02020603050405020304" pitchFamily="18" charset="0"/>
              </a:rPr>
              <a:t>AnoGAN</a:t>
            </a:r>
            <a:endParaRPr lang="en-US" sz="4000" b="1" dirty="0">
              <a:solidFill>
                <a:srgbClr val="203449"/>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629140" y="475818"/>
            <a:ext cx="1143113" cy="769441"/>
          </a:xfrm>
          <a:prstGeom prst="rect">
            <a:avLst/>
          </a:prstGeom>
          <a:noFill/>
        </p:spPr>
        <p:txBody>
          <a:bodyPr wrap="square" rtlCol="0">
            <a:spAutoFit/>
          </a:bodyPr>
          <a:lstStyle/>
          <a:p>
            <a:pPr algn="ctr" rtl="1"/>
            <a:r>
              <a:rPr lang="en-US" sz="2200" b="1" dirty="0" smtClean="0">
                <a:solidFill>
                  <a:schemeClr val="bg1"/>
                </a:solidFill>
                <a:latin typeface="Times New Roman" panose="02020603050405020304" pitchFamily="18" charset="0"/>
                <a:cs typeface="Times New Roman" panose="02020603050405020304" pitchFamily="18" charset="0"/>
              </a:rPr>
              <a:t>IPMI</a:t>
            </a:r>
            <a:endParaRPr lang="en-US" sz="2200" b="1" dirty="0">
              <a:solidFill>
                <a:schemeClr val="bg1"/>
              </a:solidFill>
              <a:latin typeface="Times New Roman" panose="02020603050405020304" pitchFamily="18" charset="0"/>
              <a:cs typeface="Times New Roman" panose="02020603050405020304" pitchFamily="18" charset="0"/>
            </a:endParaRPr>
          </a:p>
          <a:p>
            <a:pPr algn="ctr" rtl="1"/>
            <a:r>
              <a:rPr lang="en-US" sz="2200" b="1" dirty="0" smtClean="0">
                <a:solidFill>
                  <a:schemeClr val="bg1"/>
                </a:solidFill>
                <a:latin typeface="Times New Roman" panose="02020603050405020304" pitchFamily="18" charset="0"/>
                <a:cs typeface="Times New Roman" panose="02020603050405020304" pitchFamily="18" charset="0"/>
              </a:rPr>
              <a:t>2017</a:t>
            </a:r>
            <a:endParaRPr lang="en-US" sz="2200" b="1"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0F1D55F-178F-A57B-AE75-6CC00B242D92}"/>
              </a:ext>
            </a:extLst>
          </p:cNvPr>
          <p:cNvSpPr txBox="1"/>
          <p:nvPr/>
        </p:nvSpPr>
        <p:spPr>
          <a:xfrm>
            <a:off x="1136898" y="5302810"/>
            <a:ext cx="9049423" cy="523220"/>
          </a:xfrm>
          <a:prstGeom prst="rect">
            <a:avLst/>
          </a:prstGeom>
          <a:noFill/>
        </p:spPr>
        <p:txBody>
          <a:bodyPr wrap="square">
            <a:spAutoFit/>
          </a:bodyPr>
          <a:lstStyle/>
          <a:p>
            <a:pPr algn="ctr" rtl="1"/>
            <a:r>
              <a:rPr lang="fa-IR" sz="2800" dirty="0">
                <a:solidFill>
                  <a:schemeClr val="bg1"/>
                </a:solidFill>
                <a:cs typeface="B Nazanin" panose="00000400000000000000" pitchFamily="2" charset="-78"/>
              </a:rPr>
              <a:t>ایده </a:t>
            </a:r>
            <a:r>
              <a:rPr lang="fa-IR" sz="2800" dirty="0" smtClean="0">
                <a:solidFill>
                  <a:schemeClr val="bg1"/>
                </a:solidFill>
                <a:cs typeface="B Nazanin" panose="00000400000000000000" pitchFamily="2" charset="-78"/>
              </a:rPr>
              <a:t>اصلی: بکارگیری ساختار شبکه مولد تقابلی در کاربرد تشخیص ناهنجاری</a:t>
            </a:r>
          </a:p>
        </p:txBody>
      </p:sp>
      <p:grpSp>
        <p:nvGrpSpPr>
          <p:cNvPr id="21" name="Group 20">
            <a:extLst>
              <a:ext uri="{FF2B5EF4-FFF2-40B4-BE49-F238E27FC236}">
                <a16:creationId xmlns:a16="http://schemas.microsoft.com/office/drawing/2014/main" id="{ED6DC125-2BE1-6845-C00E-A3C2DAAA735C}"/>
              </a:ext>
            </a:extLst>
          </p:cNvPr>
          <p:cNvGrpSpPr/>
          <p:nvPr/>
        </p:nvGrpSpPr>
        <p:grpSpPr>
          <a:xfrm>
            <a:off x="10929112" y="330760"/>
            <a:ext cx="1042573" cy="5297458"/>
            <a:chOff x="10860675" y="518576"/>
            <a:chExt cx="1042573" cy="5297458"/>
          </a:xfrm>
        </p:grpSpPr>
        <p:grpSp>
          <p:nvGrpSpPr>
            <p:cNvPr id="22" name="Group 21">
              <a:extLst>
                <a:ext uri="{FF2B5EF4-FFF2-40B4-BE49-F238E27FC236}">
                  <a16:creationId xmlns:a16="http://schemas.microsoft.com/office/drawing/2014/main" id="{E1188E0C-EC05-7ABE-F682-5932679B45AF}"/>
                </a:ext>
              </a:extLst>
            </p:cNvPr>
            <p:cNvGrpSpPr/>
            <p:nvPr/>
          </p:nvGrpSpPr>
          <p:grpSpPr>
            <a:xfrm>
              <a:off x="10860675" y="518576"/>
              <a:ext cx="1042573" cy="4334491"/>
              <a:chOff x="10728762" y="1572963"/>
              <a:chExt cx="1042573" cy="4334491"/>
            </a:xfrm>
          </p:grpSpPr>
          <p:sp>
            <p:nvSpPr>
              <p:cNvPr id="26" name="Freeform: Shape 25">
                <a:extLst>
                  <a:ext uri="{FF2B5EF4-FFF2-40B4-BE49-F238E27FC236}">
                    <a16:creationId xmlns:a16="http://schemas.microsoft.com/office/drawing/2014/main" id="{94B3CFFF-7E22-D867-ED89-2C7B98245BAF}"/>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7" name="Freeform: Shape 26">
                <a:extLst>
                  <a:ext uri="{FF2B5EF4-FFF2-40B4-BE49-F238E27FC236}">
                    <a16:creationId xmlns:a16="http://schemas.microsoft.com/office/drawing/2014/main" id="{032F542B-4604-250F-DE65-8B6A3971B54F}"/>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8" name="Freeform: Shape 27">
                <a:extLst>
                  <a:ext uri="{FF2B5EF4-FFF2-40B4-BE49-F238E27FC236}">
                    <a16:creationId xmlns:a16="http://schemas.microsoft.com/office/drawing/2014/main" id="{0C0984A8-A756-1E82-A8CB-6B2D0E10669A}"/>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کارهای پیشین</a:t>
                </a:r>
                <a:endParaRPr lang="en-US" kern="1200" dirty="0">
                  <a:solidFill>
                    <a:schemeClr val="tx1"/>
                  </a:solidFill>
                  <a:cs typeface="B Nazanin" panose="00000400000000000000" pitchFamily="2" charset="-78"/>
                </a:endParaRPr>
              </a:p>
            </p:txBody>
          </p:sp>
          <p:sp>
            <p:nvSpPr>
              <p:cNvPr id="29" name="Freeform: Shape 28">
                <a:extLst>
                  <a:ext uri="{FF2B5EF4-FFF2-40B4-BE49-F238E27FC236}">
                    <a16:creationId xmlns:a16="http://schemas.microsoft.com/office/drawing/2014/main" id="{889B4F22-9399-8BAF-8A79-AEC320BBCF2A}"/>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0" name="Freeform: Shape 29">
                <a:extLst>
                  <a:ext uri="{FF2B5EF4-FFF2-40B4-BE49-F238E27FC236}">
                    <a16:creationId xmlns:a16="http://schemas.microsoft.com/office/drawing/2014/main" id="{CB899224-5AD2-4D74-A601-71C32D0365E0}"/>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31" name="Freeform: Shape 30">
                <a:extLst>
                  <a:ext uri="{FF2B5EF4-FFF2-40B4-BE49-F238E27FC236}">
                    <a16:creationId xmlns:a16="http://schemas.microsoft.com/office/drawing/2014/main" id="{B1847E4C-D928-7D5B-E38C-D6A34BB92C69}"/>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3" name="Freeform: Shape 18">
              <a:extLst>
                <a:ext uri="{FF2B5EF4-FFF2-40B4-BE49-F238E27FC236}">
                  <a16:creationId xmlns:a16="http://schemas.microsoft.com/office/drawing/2014/main" id="{032E504E-7719-CBF2-9DEB-F4C741380AFB}"/>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pic>
        <p:nvPicPr>
          <p:cNvPr id="2" name="Picture 1"/>
          <p:cNvPicPr>
            <a:picLocks noChangeAspect="1"/>
          </p:cNvPicPr>
          <p:nvPr/>
        </p:nvPicPr>
        <p:blipFill>
          <a:blip r:embed="rId3"/>
          <a:stretch>
            <a:fillRect/>
          </a:stretch>
        </p:blipFill>
        <p:spPr>
          <a:xfrm>
            <a:off x="397702" y="1881851"/>
            <a:ext cx="9910254" cy="3137787"/>
          </a:xfrm>
          <a:prstGeom prst="rect">
            <a:avLst/>
          </a:prstGeom>
        </p:spPr>
      </p:pic>
    </p:spTree>
    <p:extLst>
      <p:ext uri="{BB962C8B-B14F-4D97-AF65-F5344CB8AC3E}">
        <p14:creationId xmlns:p14="http://schemas.microsoft.com/office/powerpoint/2010/main" val="950366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548CFE5-2617-3244-7FE3-3E5BE9AAACD7}"/>
              </a:ext>
            </a:extLst>
          </p:cNvPr>
          <p:cNvSpPr>
            <a:spLocks noGrp="1"/>
          </p:cNvSpPr>
          <p:nvPr>
            <p:ph type="sldNum" sz="quarter" idx="4294967295"/>
          </p:nvPr>
        </p:nvSpPr>
        <p:spPr>
          <a:xfrm>
            <a:off x="10947400" y="6141382"/>
            <a:ext cx="889000" cy="538818"/>
          </a:xfrm>
        </p:spPr>
        <p:txBody>
          <a:bodyPr/>
          <a:lstStyle/>
          <a:p>
            <a:r>
              <a:rPr lang="fa-IR" sz="2000" b="1" dirty="0">
                <a:solidFill>
                  <a:schemeClr val="tx1"/>
                </a:solidFill>
                <a:cs typeface="B Nazanin" panose="00000400000000000000" pitchFamily="2" charset="-78"/>
              </a:rPr>
              <a:t>41 / </a:t>
            </a:r>
            <a:r>
              <a:rPr lang="fa-IR" sz="2000" b="1" dirty="0" smtClean="0">
                <a:solidFill>
                  <a:schemeClr val="tx1"/>
                </a:solidFill>
                <a:cs typeface="B Nazanin" panose="00000400000000000000" pitchFamily="2" charset="-78"/>
              </a:rPr>
              <a:t>9</a:t>
            </a:r>
            <a:endParaRPr lang="en-US" sz="1400" b="1" dirty="0">
              <a:solidFill>
                <a:schemeClr val="tx1"/>
              </a:solidFill>
              <a:cs typeface="B Nazanin" panose="00000400000000000000" pitchFamily="2" charset="-78"/>
            </a:endParaRPr>
          </a:p>
        </p:txBody>
      </p:sp>
      <p:sp>
        <p:nvSpPr>
          <p:cNvPr id="35" name="Freeform: Shape 10">
            <a:extLst>
              <a:ext uri="{FF2B5EF4-FFF2-40B4-BE49-F238E27FC236}">
                <a16:creationId xmlns:a16="http://schemas.microsoft.com/office/drawing/2014/main" id="{A0E278B5-8662-4447-11E2-AE545AC3C65E}"/>
              </a:ext>
            </a:extLst>
          </p:cNvPr>
          <p:cNvSpPr/>
          <p:nvPr/>
        </p:nvSpPr>
        <p:spPr>
          <a:xfrm>
            <a:off x="11347704" y="191292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7" name="Freeform: Shape 10">
            <a:extLst>
              <a:ext uri="{FF2B5EF4-FFF2-40B4-BE49-F238E27FC236}">
                <a16:creationId xmlns:a16="http://schemas.microsoft.com/office/drawing/2014/main" id="{A0E278B5-8662-4447-11E2-AE545AC3C65E}"/>
              </a:ext>
            </a:extLst>
          </p:cNvPr>
          <p:cNvSpPr/>
          <p:nvPr/>
        </p:nvSpPr>
        <p:spPr>
          <a:xfrm>
            <a:off x="11350322" y="284174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8" name="Freeform: Shape 10">
            <a:extLst>
              <a:ext uri="{FF2B5EF4-FFF2-40B4-BE49-F238E27FC236}">
                <a16:creationId xmlns:a16="http://schemas.microsoft.com/office/drawing/2014/main" id="{A0E278B5-8662-4447-11E2-AE545AC3C65E}"/>
              </a:ext>
            </a:extLst>
          </p:cNvPr>
          <p:cNvSpPr/>
          <p:nvPr/>
        </p:nvSpPr>
        <p:spPr>
          <a:xfrm>
            <a:off x="11350322" y="3770561"/>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9" name="Freeform: Shape 10">
            <a:extLst>
              <a:ext uri="{FF2B5EF4-FFF2-40B4-BE49-F238E27FC236}">
                <a16:creationId xmlns:a16="http://schemas.microsoft.com/office/drawing/2014/main" id="{A0E278B5-8662-4447-11E2-AE545AC3C65E}"/>
              </a:ext>
            </a:extLst>
          </p:cNvPr>
          <p:cNvSpPr/>
          <p:nvPr/>
        </p:nvSpPr>
        <p:spPr>
          <a:xfrm>
            <a:off x="11350322" y="4716454"/>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0" name="TextBox 19">
            <a:extLst>
              <a:ext uri="{FF2B5EF4-FFF2-40B4-BE49-F238E27FC236}">
                <a16:creationId xmlns:a16="http://schemas.microsoft.com/office/drawing/2014/main" id="{6102BDB9-2095-41B6-8471-9C9486F93FF8}"/>
              </a:ext>
            </a:extLst>
          </p:cNvPr>
          <p:cNvSpPr txBox="1"/>
          <p:nvPr/>
        </p:nvSpPr>
        <p:spPr>
          <a:xfrm>
            <a:off x="3687403" y="475818"/>
            <a:ext cx="6248400" cy="707886"/>
          </a:xfrm>
          <a:prstGeom prst="rect">
            <a:avLst/>
          </a:prstGeom>
          <a:noFill/>
        </p:spPr>
        <p:txBody>
          <a:bodyPr wrap="square" rtlCol="0">
            <a:spAutoFit/>
          </a:bodyPr>
          <a:lstStyle/>
          <a:p>
            <a:pPr algn="r" rtl="1"/>
            <a:r>
              <a:rPr lang="fa-IR" sz="4000" b="1" dirty="0">
                <a:solidFill>
                  <a:srgbClr val="203449"/>
                </a:solidFill>
                <a:latin typeface="Linotte-Bold" pitchFamily="50" charset="0"/>
                <a:cs typeface="B Nazanin" panose="00000400000000000000" pitchFamily="2" charset="-78"/>
              </a:rPr>
              <a:t>شبکه </a:t>
            </a:r>
            <a:r>
              <a:rPr lang="en-US" sz="3600" b="1" dirty="0">
                <a:solidFill>
                  <a:srgbClr val="203449"/>
                </a:solidFill>
                <a:latin typeface="Times New Roman" panose="02020603050405020304" pitchFamily="18" charset="0"/>
                <a:cs typeface="Times New Roman" panose="02020603050405020304" pitchFamily="18" charset="0"/>
              </a:rPr>
              <a:t>ALI</a:t>
            </a:r>
            <a:endParaRPr lang="en-US" sz="4000" b="1" dirty="0">
              <a:solidFill>
                <a:srgbClr val="203449"/>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629140" y="475818"/>
            <a:ext cx="1143113" cy="769441"/>
          </a:xfrm>
          <a:prstGeom prst="rect">
            <a:avLst/>
          </a:prstGeom>
          <a:noFill/>
        </p:spPr>
        <p:txBody>
          <a:bodyPr wrap="square" rtlCol="0">
            <a:spAutoFit/>
          </a:bodyPr>
          <a:lstStyle/>
          <a:p>
            <a:pPr algn="ctr" rtl="1"/>
            <a:r>
              <a:rPr lang="en-US" sz="2200" b="1" dirty="0">
                <a:solidFill>
                  <a:schemeClr val="bg1"/>
                </a:solidFill>
                <a:latin typeface="Times New Roman" panose="02020603050405020304" pitchFamily="18" charset="0"/>
                <a:cs typeface="Times New Roman" panose="02020603050405020304" pitchFamily="18" charset="0"/>
              </a:rPr>
              <a:t>ICLR</a:t>
            </a:r>
          </a:p>
          <a:p>
            <a:pPr algn="ctr" rtl="1"/>
            <a:r>
              <a:rPr lang="en-US" sz="2200" b="1" dirty="0">
                <a:solidFill>
                  <a:schemeClr val="bg1"/>
                </a:solidFill>
                <a:latin typeface="Times New Roman" panose="02020603050405020304" pitchFamily="18" charset="0"/>
                <a:cs typeface="Times New Roman" panose="02020603050405020304" pitchFamily="18" charset="0"/>
              </a:rPr>
              <a:t>2017</a:t>
            </a:r>
          </a:p>
        </p:txBody>
      </p:sp>
      <p:pic>
        <p:nvPicPr>
          <p:cNvPr id="5" name="Picture 4">
            <a:extLst>
              <a:ext uri="{FF2B5EF4-FFF2-40B4-BE49-F238E27FC236}">
                <a16:creationId xmlns:a16="http://schemas.microsoft.com/office/drawing/2014/main" id="{6B48EA44-5C69-6C4C-213B-ECA130AC0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510" y="573575"/>
            <a:ext cx="4526590" cy="4800218"/>
          </a:xfrm>
          <a:prstGeom prst="rect">
            <a:avLst/>
          </a:prstGeom>
        </p:spPr>
      </p:pic>
      <p:pic>
        <p:nvPicPr>
          <p:cNvPr id="12" name="Picture 11">
            <a:extLst>
              <a:ext uri="{FF2B5EF4-FFF2-40B4-BE49-F238E27FC236}">
                <a16:creationId xmlns:a16="http://schemas.microsoft.com/office/drawing/2014/main" id="{EF968DE9-DFBF-17B4-4CE2-E0DD02A4ACEC}"/>
              </a:ext>
            </a:extLst>
          </p:cNvPr>
          <p:cNvPicPr>
            <a:picLocks noChangeAspect="1"/>
          </p:cNvPicPr>
          <p:nvPr/>
        </p:nvPicPr>
        <p:blipFill>
          <a:blip r:embed="rId4"/>
          <a:stretch>
            <a:fillRect/>
          </a:stretch>
        </p:blipFill>
        <p:spPr>
          <a:xfrm>
            <a:off x="482320" y="5435348"/>
            <a:ext cx="9902127" cy="706034"/>
          </a:xfrm>
          <a:prstGeom prst="rect">
            <a:avLst/>
          </a:prstGeom>
        </p:spPr>
      </p:pic>
      <p:sp>
        <p:nvSpPr>
          <p:cNvPr id="24" name="TextBox 23">
            <a:extLst>
              <a:ext uri="{FF2B5EF4-FFF2-40B4-BE49-F238E27FC236}">
                <a16:creationId xmlns:a16="http://schemas.microsoft.com/office/drawing/2014/main" id="{3C0DF4C9-B20F-5D2A-890D-642E3531A3E7}"/>
              </a:ext>
            </a:extLst>
          </p:cNvPr>
          <p:cNvSpPr txBox="1"/>
          <p:nvPr/>
        </p:nvSpPr>
        <p:spPr>
          <a:xfrm>
            <a:off x="6799035" y="2505967"/>
            <a:ext cx="3887802" cy="1384995"/>
          </a:xfrm>
          <a:prstGeom prst="rect">
            <a:avLst/>
          </a:prstGeom>
          <a:noFill/>
        </p:spPr>
        <p:txBody>
          <a:bodyPr wrap="square">
            <a:spAutoFit/>
          </a:bodyPr>
          <a:lstStyle/>
          <a:p>
            <a:pPr algn="ctr" rtl="1"/>
            <a:r>
              <a:rPr lang="fa-IR" sz="2800" dirty="0">
                <a:solidFill>
                  <a:schemeClr val="bg1"/>
                </a:solidFill>
                <a:cs typeface="B Nazanin" panose="00000400000000000000" pitchFamily="2" charset="-78"/>
              </a:rPr>
              <a:t>ایده اصلی:</a:t>
            </a:r>
          </a:p>
          <a:p>
            <a:pPr algn="ctr" rtl="1"/>
            <a:r>
              <a:rPr lang="fa-IR" sz="2800" dirty="0">
                <a:solidFill>
                  <a:schemeClr val="bg1"/>
                </a:solidFill>
                <a:cs typeface="B Nazanin" panose="00000400000000000000" pitchFamily="2" charset="-78"/>
              </a:rPr>
              <a:t>یادگیری نگاشت معکوس به صورت توامان</a:t>
            </a:r>
            <a:endParaRPr lang="en-US" sz="2800" dirty="0">
              <a:solidFill>
                <a:schemeClr val="bg1"/>
              </a:solidFill>
              <a:cs typeface="B Nazanin" panose="00000400000000000000" pitchFamily="2" charset="-78"/>
            </a:endParaRPr>
          </a:p>
        </p:txBody>
      </p:sp>
      <p:grpSp>
        <p:nvGrpSpPr>
          <p:cNvPr id="21" name="Group 20">
            <a:extLst>
              <a:ext uri="{FF2B5EF4-FFF2-40B4-BE49-F238E27FC236}">
                <a16:creationId xmlns:a16="http://schemas.microsoft.com/office/drawing/2014/main" id="{DD45F376-E40C-5BD8-FC1E-E804EE657ECD}"/>
              </a:ext>
            </a:extLst>
          </p:cNvPr>
          <p:cNvGrpSpPr/>
          <p:nvPr/>
        </p:nvGrpSpPr>
        <p:grpSpPr>
          <a:xfrm>
            <a:off x="10929112" y="330760"/>
            <a:ext cx="1042573" cy="5297458"/>
            <a:chOff x="10860675" y="518576"/>
            <a:chExt cx="1042573" cy="5297458"/>
          </a:xfrm>
        </p:grpSpPr>
        <p:grpSp>
          <p:nvGrpSpPr>
            <p:cNvPr id="22" name="Group 21">
              <a:extLst>
                <a:ext uri="{FF2B5EF4-FFF2-40B4-BE49-F238E27FC236}">
                  <a16:creationId xmlns:a16="http://schemas.microsoft.com/office/drawing/2014/main" id="{AA31F8A9-0EC6-EC89-6B2E-91448E4664D8}"/>
                </a:ext>
              </a:extLst>
            </p:cNvPr>
            <p:cNvGrpSpPr/>
            <p:nvPr/>
          </p:nvGrpSpPr>
          <p:grpSpPr>
            <a:xfrm>
              <a:off x="10860675" y="518576"/>
              <a:ext cx="1042573" cy="4334491"/>
              <a:chOff x="10728762" y="1572963"/>
              <a:chExt cx="1042573" cy="4334491"/>
            </a:xfrm>
          </p:grpSpPr>
          <p:sp>
            <p:nvSpPr>
              <p:cNvPr id="26" name="Freeform: Shape 25">
                <a:extLst>
                  <a:ext uri="{FF2B5EF4-FFF2-40B4-BE49-F238E27FC236}">
                    <a16:creationId xmlns:a16="http://schemas.microsoft.com/office/drawing/2014/main" id="{C3D8B0F7-72A9-FE31-2FB5-36303B200CD8}"/>
                  </a:ext>
                </a:extLst>
              </p:cNvPr>
              <p:cNvSpPr/>
              <p:nvPr/>
            </p:nvSpPr>
            <p:spPr>
              <a:xfrm>
                <a:off x="10728762" y="1572963"/>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3"/>
              </a:lnRef>
              <a:fillRef idx="3">
                <a:schemeClr val="accent3"/>
              </a:fillRef>
              <a:effectRef idx="2">
                <a:schemeClr val="accent3"/>
              </a:effectRef>
              <a:fontRef idx="minor">
                <a:schemeClr val="lt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bg1"/>
                    </a:solidFill>
                    <a:cs typeface="B Nazanin" panose="00000400000000000000" pitchFamily="2" charset="-78"/>
                  </a:rPr>
                  <a:t>مقدمه</a:t>
                </a:r>
                <a:endParaRPr lang="en-US" kern="1200" dirty="0">
                  <a:solidFill>
                    <a:schemeClr val="bg1"/>
                  </a:solidFill>
                  <a:cs typeface="B Nazanin" panose="00000400000000000000" pitchFamily="2" charset="-78"/>
                </a:endParaRPr>
              </a:p>
            </p:txBody>
          </p:sp>
          <p:sp>
            <p:nvSpPr>
              <p:cNvPr id="27" name="Freeform: Shape 26">
                <a:extLst>
                  <a:ext uri="{FF2B5EF4-FFF2-40B4-BE49-F238E27FC236}">
                    <a16:creationId xmlns:a16="http://schemas.microsoft.com/office/drawing/2014/main" id="{C5AB4368-B457-DBA0-91CE-4B9D4D302DEC}"/>
                  </a:ext>
                </a:extLst>
              </p:cNvPr>
              <p:cNvSpPr/>
              <p:nvPr/>
            </p:nvSpPr>
            <p:spPr>
              <a:xfrm>
                <a:off x="11147354" y="2224272"/>
                <a:ext cx="215156" cy="241348"/>
              </a:xfrm>
              <a:custGeom>
                <a:avLst/>
                <a:gdLst>
                  <a:gd name="connsiteX0" fmla="*/ 0 w 232204"/>
                  <a:gd name="connsiteY0" fmla="*/ 55729 h 278645"/>
                  <a:gd name="connsiteX1" fmla="*/ 116102 w 232204"/>
                  <a:gd name="connsiteY1" fmla="*/ 55729 h 278645"/>
                  <a:gd name="connsiteX2" fmla="*/ 116102 w 232204"/>
                  <a:gd name="connsiteY2" fmla="*/ 0 h 278645"/>
                  <a:gd name="connsiteX3" fmla="*/ 232204 w 232204"/>
                  <a:gd name="connsiteY3" fmla="*/ 139323 h 278645"/>
                  <a:gd name="connsiteX4" fmla="*/ 116102 w 232204"/>
                  <a:gd name="connsiteY4" fmla="*/ 278645 h 278645"/>
                  <a:gd name="connsiteX5" fmla="*/ 116102 w 232204"/>
                  <a:gd name="connsiteY5" fmla="*/ 222916 h 278645"/>
                  <a:gd name="connsiteX6" fmla="*/ 0 w 232204"/>
                  <a:gd name="connsiteY6" fmla="*/ 222916 h 278645"/>
                  <a:gd name="connsiteX7" fmla="*/ 0 w 232204"/>
                  <a:gd name="connsiteY7" fmla="*/ 55729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4" h="278645">
                    <a:moveTo>
                      <a:pt x="185763" y="1"/>
                    </a:moveTo>
                    <a:lnTo>
                      <a:pt x="185763" y="139323"/>
                    </a:lnTo>
                    <a:lnTo>
                      <a:pt x="232204" y="139323"/>
                    </a:lnTo>
                    <a:lnTo>
                      <a:pt x="116102" y="278644"/>
                    </a:lnTo>
                    <a:lnTo>
                      <a:pt x="0" y="139323"/>
                    </a:lnTo>
                    <a:lnTo>
                      <a:pt x="46441" y="139323"/>
                    </a:lnTo>
                    <a:lnTo>
                      <a:pt x="46441" y="1"/>
                    </a:lnTo>
                    <a:lnTo>
                      <a:pt x="185763" y="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55730" tIns="1" rIns="55729" bIns="69661"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8" name="Freeform: Shape 27">
                <a:extLst>
                  <a:ext uri="{FF2B5EF4-FFF2-40B4-BE49-F238E27FC236}">
                    <a16:creationId xmlns:a16="http://schemas.microsoft.com/office/drawing/2014/main" id="{256B11BA-F516-ED13-54B6-880EE860471B}"/>
                  </a:ext>
                </a:extLst>
              </p:cNvPr>
              <p:cNvSpPr/>
              <p:nvPr/>
            </p:nvSpPr>
            <p:spPr>
              <a:xfrm>
                <a:off x="10728762" y="250178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accent3">
                  <a:lumMod val="50000"/>
                </a:schemeClr>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solidFill>
                      <a:schemeClr val="tx1"/>
                    </a:solidFill>
                    <a:cs typeface="B Nazanin" panose="00000400000000000000" pitchFamily="2" charset="-78"/>
                  </a:rPr>
                  <a:t>کارهای پیشین</a:t>
                </a:r>
                <a:endParaRPr lang="en-US" kern="1200" dirty="0">
                  <a:solidFill>
                    <a:schemeClr val="tx1"/>
                  </a:solidFill>
                  <a:cs typeface="B Nazanin" panose="00000400000000000000" pitchFamily="2" charset="-78"/>
                </a:endParaRPr>
              </a:p>
            </p:txBody>
          </p:sp>
          <p:sp>
            <p:nvSpPr>
              <p:cNvPr id="29" name="Freeform: Shape 28">
                <a:extLst>
                  <a:ext uri="{FF2B5EF4-FFF2-40B4-BE49-F238E27FC236}">
                    <a16:creationId xmlns:a16="http://schemas.microsoft.com/office/drawing/2014/main" id="{286C4B63-FC48-2EB3-D73E-1D8D7C4C879D}"/>
                  </a:ext>
                </a:extLst>
              </p:cNvPr>
              <p:cNvSpPr/>
              <p:nvPr/>
            </p:nvSpPr>
            <p:spPr>
              <a:xfrm>
                <a:off x="10728762" y="343060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روش‌ پیشنهادی</a:t>
                </a:r>
                <a:endParaRPr lang="en-US" kern="1200" dirty="0">
                  <a:cs typeface="B Nazanin" panose="00000400000000000000" pitchFamily="2" charset="-78"/>
                </a:endParaRPr>
              </a:p>
            </p:txBody>
          </p:sp>
          <p:sp>
            <p:nvSpPr>
              <p:cNvPr id="30" name="Freeform: Shape 29">
                <a:extLst>
                  <a:ext uri="{FF2B5EF4-FFF2-40B4-BE49-F238E27FC236}">
                    <a16:creationId xmlns:a16="http://schemas.microsoft.com/office/drawing/2014/main" id="{6F797A92-3338-D790-D6EA-1B2C7CCD0404}"/>
                  </a:ext>
                </a:extLst>
              </p:cNvPr>
              <p:cNvSpPr/>
              <p:nvPr/>
            </p:nvSpPr>
            <p:spPr>
              <a:xfrm>
                <a:off x="10728762" y="4359422"/>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آزمایش‌ها و نتایج</a:t>
                </a:r>
                <a:endParaRPr lang="en-US" kern="1200" dirty="0">
                  <a:cs typeface="B Nazanin" panose="00000400000000000000" pitchFamily="2" charset="-78"/>
                </a:endParaRPr>
              </a:p>
            </p:txBody>
          </p:sp>
          <p:sp>
            <p:nvSpPr>
              <p:cNvPr id="31" name="Freeform: Shape 30">
                <a:extLst>
                  <a:ext uri="{FF2B5EF4-FFF2-40B4-BE49-F238E27FC236}">
                    <a16:creationId xmlns:a16="http://schemas.microsoft.com/office/drawing/2014/main" id="{DD7D7315-8DF9-774C-63AC-4A29F009A6E6}"/>
                  </a:ext>
                </a:extLst>
              </p:cNvPr>
              <p:cNvSpPr/>
              <p:nvPr/>
            </p:nvSpPr>
            <p:spPr>
              <a:xfrm>
                <a:off x="10728762" y="528824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sz="1600" kern="1200" dirty="0">
                    <a:cs typeface="B Nazanin" panose="00000400000000000000" pitchFamily="2" charset="-78"/>
                  </a:rPr>
                  <a:t>جمع بندی و کارهای آتی</a:t>
                </a:r>
                <a:endParaRPr lang="en-US" sz="1600" kern="1200" dirty="0">
                  <a:cs typeface="B Nazanin" panose="00000400000000000000" pitchFamily="2" charset="-78"/>
                </a:endParaRPr>
              </a:p>
            </p:txBody>
          </p:sp>
        </p:grpSp>
        <p:sp>
          <p:nvSpPr>
            <p:cNvPr id="23" name="Freeform: Shape 18">
              <a:extLst>
                <a:ext uri="{FF2B5EF4-FFF2-40B4-BE49-F238E27FC236}">
                  <a16:creationId xmlns:a16="http://schemas.microsoft.com/office/drawing/2014/main" id="{B7505569-3C41-FD24-8308-AD404E9C475A}"/>
                </a:ext>
              </a:extLst>
            </p:cNvPr>
            <p:cNvSpPr/>
            <p:nvPr/>
          </p:nvSpPr>
          <p:spPr>
            <a:xfrm>
              <a:off x="10860675" y="5196821"/>
              <a:ext cx="1042573" cy="619213"/>
            </a:xfrm>
            <a:custGeom>
              <a:avLst/>
              <a:gdLst>
                <a:gd name="connsiteX0" fmla="*/ 0 w 1114583"/>
                <a:gd name="connsiteY0" fmla="*/ 61921 h 619213"/>
                <a:gd name="connsiteX1" fmla="*/ 61921 w 1114583"/>
                <a:gd name="connsiteY1" fmla="*/ 0 h 619213"/>
                <a:gd name="connsiteX2" fmla="*/ 1052662 w 1114583"/>
                <a:gd name="connsiteY2" fmla="*/ 0 h 619213"/>
                <a:gd name="connsiteX3" fmla="*/ 1114583 w 1114583"/>
                <a:gd name="connsiteY3" fmla="*/ 61921 h 619213"/>
                <a:gd name="connsiteX4" fmla="*/ 1114583 w 1114583"/>
                <a:gd name="connsiteY4" fmla="*/ 557292 h 619213"/>
                <a:gd name="connsiteX5" fmla="*/ 1052662 w 1114583"/>
                <a:gd name="connsiteY5" fmla="*/ 619213 h 619213"/>
                <a:gd name="connsiteX6" fmla="*/ 61921 w 1114583"/>
                <a:gd name="connsiteY6" fmla="*/ 619213 h 619213"/>
                <a:gd name="connsiteX7" fmla="*/ 0 w 1114583"/>
                <a:gd name="connsiteY7" fmla="*/ 557292 h 619213"/>
                <a:gd name="connsiteX8" fmla="*/ 0 w 1114583"/>
                <a:gd name="connsiteY8" fmla="*/ 61921 h 61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583" h="619213">
                  <a:moveTo>
                    <a:pt x="0" y="61921"/>
                  </a:moveTo>
                  <a:cubicBezTo>
                    <a:pt x="0" y="27723"/>
                    <a:pt x="27723" y="0"/>
                    <a:pt x="61921" y="0"/>
                  </a:cubicBezTo>
                  <a:lnTo>
                    <a:pt x="1052662" y="0"/>
                  </a:lnTo>
                  <a:cubicBezTo>
                    <a:pt x="1086860" y="0"/>
                    <a:pt x="1114583" y="27723"/>
                    <a:pt x="1114583" y="61921"/>
                  </a:cubicBezTo>
                  <a:lnTo>
                    <a:pt x="1114583" y="557292"/>
                  </a:lnTo>
                  <a:cubicBezTo>
                    <a:pt x="1114583" y="591490"/>
                    <a:pt x="1086860" y="619213"/>
                    <a:pt x="1052662" y="619213"/>
                  </a:cubicBezTo>
                  <a:lnTo>
                    <a:pt x="61921" y="619213"/>
                  </a:lnTo>
                  <a:cubicBezTo>
                    <a:pt x="27723" y="619213"/>
                    <a:pt x="0" y="591490"/>
                    <a:pt x="0" y="557292"/>
                  </a:cubicBezTo>
                  <a:lnTo>
                    <a:pt x="0" y="61921"/>
                  </a:lnTo>
                  <a:close/>
                </a:path>
              </a:pathLst>
            </a:custGeom>
            <a:solidFill>
              <a:schemeClr val="tx1"/>
            </a:solidFill>
            <a:ln>
              <a:solidFill>
                <a:schemeClr val="tx2">
                  <a:lumMod val="25000"/>
                </a:schemeClr>
              </a:solidFill>
            </a:ln>
          </p:spPr>
          <p:style>
            <a:lnRef idx="1">
              <a:schemeClr val="accent5"/>
            </a:lnRef>
            <a:fillRef idx="2">
              <a:schemeClr val="accent5"/>
            </a:fillRef>
            <a:effectRef idx="1">
              <a:schemeClr val="accent5"/>
            </a:effectRef>
            <a:fontRef idx="minor">
              <a:schemeClr val="dk1"/>
            </a:fontRef>
          </p:style>
          <p:txBody>
            <a:bodyPr spcFirstLastPara="0" vert="horz" wrap="square" lIns="105766" tIns="105766" rIns="105766" bIns="105766" numCol="1" spcCol="1270" anchor="ctr" anchorCtr="0">
              <a:noAutofit/>
            </a:bodyPr>
            <a:lstStyle/>
            <a:p>
              <a:pPr marL="0" lvl="0" indent="0" algn="ctr" defTabSz="1022350">
                <a:lnSpc>
                  <a:spcPct val="90000"/>
                </a:lnSpc>
                <a:spcBef>
                  <a:spcPct val="0"/>
                </a:spcBef>
                <a:spcAft>
                  <a:spcPct val="35000"/>
                </a:spcAft>
                <a:buNone/>
              </a:pPr>
              <a:r>
                <a:rPr lang="fa-IR" kern="1200" dirty="0">
                  <a:cs typeface="B Nazanin" panose="00000400000000000000" pitchFamily="2" charset="-78"/>
                </a:rPr>
                <a:t>مراجع</a:t>
              </a:r>
              <a:endParaRPr lang="en-US" kern="1200" dirty="0">
                <a:cs typeface="B Nazanin" panose="00000400000000000000" pitchFamily="2" charset="-78"/>
              </a:endParaRPr>
            </a:p>
          </p:txBody>
        </p:sp>
      </p:grpSp>
    </p:spTree>
    <p:extLst>
      <p:ext uri="{BB962C8B-B14F-4D97-AF65-F5344CB8AC3E}">
        <p14:creationId xmlns:p14="http://schemas.microsoft.com/office/powerpoint/2010/main" val="3703064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7412</TotalTime>
  <Words>2107</Words>
  <Application>Microsoft Office PowerPoint</Application>
  <PresentationFormat>Widescreen</PresentationFormat>
  <Paragraphs>527</Paragraphs>
  <Slides>43</Slides>
  <Notes>33</Notes>
  <HiddenSlides>2</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60" baseType="lpstr">
      <vt:lpstr>Arial</vt:lpstr>
      <vt:lpstr>B Nazanin</vt:lpstr>
      <vt:lpstr>B Roya</vt:lpstr>
      <vt:lpstr>B Titr</vt:lpstr>
      <vt:lpstr>Calibri</vt:lpstr>
      <vt:lpstr>Calibri Light</vt:lpstr>
      <vt:lpstr>Cambria Math</vt:lpstr>
      <vt:lpstr>Candara</vt:lpstr>
      <vt:lpstr>Linotte-Bold</vt:lpstr>
      <vt:lpstr>Linotte-Regular</vt:lpstr>
      <vt:lpstr>Roboto</vt:lpstr>
      <vt:lpstr>Symbol</vt:lpstr>
      <vt:lpstr>Times New Roman</vt:lpstr>
      <vt:lpstr>Wingdings</vt:lpstr>
      <vt:lpstr>Wingdings 3</vt:lpstr>
      <vt:lpstr>Office Theme</vt:lpstr>
      <vt:lpstr>Microsoft Visio 2003-2010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Javad</dc:creator>
  <cp:lastModifiedBy>zahra dehghanian</cp:lastModifiedBy>
  <cp:revision>241</cp:revision>
  <dcterms:created xsi:type="dcterms:W3CDTF">2022-06-01T17:53:36Z</dcterms:created>
  <dcterms:modified xsi:type="dcterms:W3CDTF">2022-09-11T09:08:26Z</dcterms:modified>
</cp:coreProperties>
</file>