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5"/>
  </p:notesMasterIdLst>
  <p:sldIdLst>
    <p:sldId id="263" r:id="rId2"/>
    <p:sldId id="262" r:id="rId3"/>
    <p:sldId id="257" r:id="rId4"/>
    <p:sldId id="258" r:id="rId5"/>
    <p:sldId id="259" r:id="rId6"/>
    <p:sldId id="321" r:id="rId7"/>
    <p:sldId id="261" r:id="rId8"/>
    <p:sldId id="318" r:id="rId9"/>
    <p:sldId id="319" r:id="rId10"/>
    <p:sldId id="264" r:id="rId11"/>
    <p:sldId id="265" r:id="rId12"/>
    <p:sldId id="266" r:id="rId13"/>
    <p:sldId id="322" r:id="rId14"/>
    <p:sldId id="268" r:id="rId15"/>
    <p:sldId id="323" r:id="rId16"/>
    <p:sldId id="324" r:id="rId17"/>
    <p:sldId id="271" r:id="rId18"/>
    <p:sldId id="272" r:id="rId19"/>
    <p:sldId id="273" r:id="rId20"/>
    <p:sldId id="274" r:id="rId21"/>
    <p:sldId id="275" r:id="rId22"/>
    <p:sldId id="276" r:id="rId23"/>
    <p:sldId id="320" r:id="rId24"/>
    <p:sldId id="278" r:id="rId25"/>
    <p:sldId id="279" r:id="rId26"/>
    <p:sldId id="280" r:id="rId27"/>
    <p:sldId id="281" r:id="rId28"/>
    <p:sldId id="282" r:id="rId29"/>
    <p:sldId id="283" r:id="rId30"/>
    <p:sldId id="325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326" r:id="rId42"/>
    <p:sldId id="327" r:id="rId43"/>
    <p:sldId id="316" r:id="rId44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B0A0"/>
    <a:srgbClr val="72B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4C632D-D3BD-C142-B93F-C90E6BDD7C20}" v="11" dt="2022-05-26T18:32:04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8"/>
    <p:restoredTop sz="83380"/>
  </p:normalViewPr>
  <p:slideViewPr>
    <p:cSldViewPr snapToGrid="0" snapToObjects="1">
      <p:cViewPr varScale="1">
        <p:scale>
          <a:sx n="79" d="100"/>
          <a:sy n="79" d="100"/>
        </p:scale>
        <p:origin x="2187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10/10/2025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 McGill initiative on Computational Medicine was formed in 2017 and aims to deliver inter-disciplinary research programs and empower the use of data in health research and health care delivery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Located at the Genome Center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They have a newsletter were you can subscribe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more info on the web site</a:t>
            </a:r>
          </a:p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063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8512a5c7e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8512a5c7e2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84fd4040f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84fd4040f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84fd4040f6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84fd4040f6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84fd4040f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84fd4040f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84fd4040f6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84fd4040f6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84fd4040f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84fd4040f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84fd4040f6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84fd4040f6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84fd4040f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84fd4040f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84fd4040f6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84fd4040f6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84fd4040f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84fd4040f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84fd4040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84fd4040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84fd4040f6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84fd4040f6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84fd4040f6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84fd4040f6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84fd4040f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84fd4040f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84fd4040f6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84fd4040f6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84fd4040f6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84fd4040f6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84fd4040f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84fd4040f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84fd4040f6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84fd4040f6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84fd4040f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84fd4040f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84fd4040f6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84fd4040f6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84fd4040f6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84fd4040f6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84fd4040f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84fd4040f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84fd4040f6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84fd4040f6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851718c18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851718c18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851718c180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851718c180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84fd4040f6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84fd4040f6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84fd4040f6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84fd4040f6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793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8512a5c7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8512a5c7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84fd4040f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84fd4040f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8512a5c7e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8512a5c7e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8512a5c7e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8512a5c7e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8512a5c7e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8512a5c7e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get fastq/fasta data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8512a5c7e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8512a5c7e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37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1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7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1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9" r:id="rId9"/>
    <p:sldLayoutId id="2147483673" r:id="rId10"/>
  </p:sldLayoutIdLst>
  <p:hf hdr="0" ftr="0" dt="0"/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LS-MiCM/Intro-to-UNIX/tree/main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LS-MiCM/Intro-to-UNIX/tree/mai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/>
          <p:cNvSpPr txBox="1">
            <a:spLocks/>
          </p:cNvSpPr>
          <p:nvPr/>
        </p:nvSpPr>
        <p:spPr>
          <a:xfrm>
            <a:off x="311708" y="2213222"/>
            <a:ext cx="8520600" cy="2052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rmAutofit fontScale="90000" lnSpcReduction="10000"/>
          </a:bodyPr>
          <a:lstStyle>
            <a:lvl1pPr algn="l" defTabSz="9141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977" dirty="0"/>
              <a:t>Day 1 </a:t>
            </a:r>
          </a:p>
          <a:p>
            <a:pPr algn="ctr"/>
            <a:r>
              <a:rPr lang="en-US" dirty="0"/>
              <a:t>Introduction to UNIX in RNA-seq Data Analysis</a:t>
            </a:r>
          </a:p>
        </p:txBody>
      </p:sp>
      <p:sp>
        <p:nvSpPr>
          <p:cNvPr id="5" name="Google Shape;55;p13"/>
          <p:cNvSpPr txBox="1">
            <a:spLocks/>
          </p:cNvSpPr>
          <p:nvPr/>
        </p:nvSpPr>
        <p:spPr>
          <a:xfrm>
            <a:off x="311700" y="4489950"/>
            <a:ext cx="8520600" cy="1319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Zahra </a:t>
            </a:r>
            <a:r>
              <a:rPr lang="en-US" sz="1200" dirty="0" err="1"/>
              <a:t>Tavakol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October 2025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15249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algn="r"/>
            <a:fld id="{00000000-1234-1234-1234-123412341234}" type="slidenum">
              <a:rPr lang="en"/>
              <a:pPr algn="r"/>
              <a:t>10</a:t>
            </a:fld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 b="10378"/>
          <a:stretch/>
        </p:blipFill>
        <p:spPr>
          <a:xfrm>
            <a:off x="152400" y="372471"/>
            <a:ext cx="8839199" cy="371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 rotWithShape="1">
          <a:blip r:embed="rId4">
            <a:alphaModFix/>
          </a:blip>
          <a:srcRect t="26782"/>
          <a:stretch/>
        </p:blipFill>
        <p:spPr>
          <a:xfrm>
            <a:off x="-2" y="4614067"/>
            <a:ext cx="9144001" cy="11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algn="r"/>
            <a:fld id="{00000000-1234-1234-1234-123412341234}" type="slidenum">
              <a:rPr lang="en"/>
              <a:pPr algn="r"/>
              <a:t>11</a:t>
            </a:fld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731" y="124178"/>
            <a:ext cx="7209754" cy="6175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algn="r"/>
            <a:fld id="{00000000-1234-1234-1234-123412341234}" type="slidenum">
              <a:rPr lang="en"/>
              <a:pPr algn="r"/>
              <a:t>12</a:t>
            </a:fld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rcRect r="12517"/>
          <a:stretch>
            <a:fillRect/>
          </a:stretch>
        </p:blipFill>
        <p:spPr>
          <a:xfrm>
            <a:off x="1153837" y="125968"/>
            <a:ext cx="6037185" cy="6421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E055A-34BD-A3AD-65F2-59C4D5CB7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158862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sz="4000" dirty="0"/>
              <a:t>Exercise 1.1</a:t>
            </a:r>
            <a:endParaRPr sz="4000" dirty="0"/>
          </a:p>
        </p:txBody>
      </p:sp>
      <p:sp>
        <p:nvSpPr>
          <p:cNvPr id="134" name="Google Shape;134;p24"/>
          <p:cNvSpPr txBox="1">
            <a:spLocks/>
          </p:cNvSpPr>
          <p:nvPr/>
        </p:nvSpPr>
        <p:spPr>
          <a:xfrm>
            <a:off x="311700" y="2404836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dk1"/>
                </a:solidFill>
              </a:rPr>
              <a:t>Pick any GSE you like (or use the example on the slide). Using your browser only, download one of:</a:t>
            </a:r>
          </a:p>
          <a:p>
            <a:pPr indent="-330200">
              <a:spcBef>
                <a:spcPts val="120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dk1"/>
                </a:solidFill>
              </a:rPr>
              <a:t>Processed matrix — the Series Matrix (or SOFT) from the GSE page.</a:t>
            </a:r>
            <a:br>
              <a:rPr lang="en-US" sz="1800" dirty="0">
                <a:solidFill>
                  <a:schemeClr val="dk1"/>
                </a:solidFill>
              </a:rPr>
            </a:br>
            <a:endParaRPr lang="en-US" sz="1800" dirty="0">
              <a:solidFill>
                <a:schemeClr val="dk1"/>
              </a:solidFill>
            </a:endParaRPr>
          </a:p>
          <a:p>
            <a:pPr indent="-330200">
              <a:buClr>
                <a:schemeClr val="dk1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dk1"/>
                </a:solidFill>
              </a:rPr>
              <a:t>Counts table (if provided) — a Supplementary file named like </a:t>
            </a:r>
            <a:r>
              <a:rPr lang="en-US" sz="18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*_counts.txt</a:t>
            </a:r>
            <a:r>
              <a:rPr lang="en-US" sz="1800" dirty="0">
                <a:solidFill>
                  <a:schemeClr val="dk1"/>
                </a:solidFill>
              </a:rPr>
              <a:t>, </a:t>
            </a:r>
            <a:r>
              <a:rPr lang="en-US" sz="1800" dirty="0" err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htseq_counts</a:t>
            </a:r>
            <a:r>
              <a:rPr lang="en-US" sz="1800" dirty="0">
                <a:solidFill>
                  <a:schemeClr val="dk1"/>
                </a:solidFill>
              </a:rPr>
              <a:t>, or </a:t>
            </a:r>
            <a:r>
              <a:rPr lang="en-US" sz="1800" dirty="0" err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featureCounts</a:t>
            </a:r>
            <a:r>
              <a:rPr lang="en-US" sz="1800" dirty="0">
                <a:solidFill>
                  <a:schemeClr val="dk1"/>
                </a:solidFill>
              </a:rPr>
              <a:t> (tab/CSV).</a:t>
            </a:r>
            <a:br>
              <a:rPr lang="en-US" sz="1800" dirty="0">
                <a:solidFill>
                  <a:schemeClr val="dk1"/>
                </a:solidFill>
              </a:rPr>
            </a:br>
            <a:endParaRPr lang="en-US" sz="1800" dirty="0">
              <a:solidFill>
                <a:schemeClr val="dk1"/>
              </a:solidFill>
            </a:endParaRPr>
          </a:p>
          <a:p>
            <a:pPr indent="-330200">
              <a:buClr>
                <a:schemeClr val="dk1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dk1"/>
                </a:solidFill>
              </a:rPr>
              <a:t>Raw reads (one run) — a single small SRR FASTQ (from SRA Run Selector or the ENA “Run” page).</a:t>
            </a:r>
          </a:p>
        </p:txBody>
      </p:sp>
    </p:spTree>
    <p:extLst>
      <p:ext uri="{BB962C8B-B14F-4D97-AF65-F5344CB8AC3E}">
        <p14:creationId xmlns:p14="http://schemas.microsoft.com/office/powerpoint/2010/main" val="1322998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311700" y="37123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0000"/>
          </a:bodyPr>
          <a:lstStyle/>
          <a:p>
            <a:r>
              <a:rPr lang="en" dirty="0"/>
              <a:t>FTP / HTTPS Download</a:t>
            </a:r>
            <a:endParaRPr dirty="0"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311700" y="1605841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" sz="1500" dirty="0">
                <a:solidFill>
                  <a:schemeClr val="dk1"/>
                </a:solidFill>
              </a:rPr>
              <a:t>Pick one tool: </a:t>
            </a:r>
            <a:r>
              <a:rPr lang="en" sz="15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curl -L -O </a:t>
            </a:r>
            <a:r>
              <a:rPr lang="en" sz="1500" dirty="0">
                <a:solidFill>
                  <a:schemeClr val="dk1"/>
                </a:solidFill>
              </a:rPr>
              <a:t>&lt;URL&gt; or </a:t>
            </a:r>
            <a:r>
              <a:rPr lang="en" sz="15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wget </a:t>
            </a:r>
            <a:r>
              <a:rPr lang="en" sz="1500" dirty="0">
                <a:solidFill>
                  <a:schemeClr val="dk1"/>
                </a:solidFill>
              </a:rPr>
              <a:t>&lt;URL&gt;</a:t>
            </a:r>
            <a:endParaRPr sz="15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2" name="Google Shape;142;p25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algn="r"/>
            <a:fld id="{00000000-1234-1234-1234-123412341234}" type="slidenum">
              <a:rPr lang="en"/>
              <a:pPr algn="r"/>
              <a:t>14</a:t>
            </a:fld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64941"/>
            <a:ext cx="9144000" cy="1474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4328239"/>
            <a:ext cx="9143999" cy="530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60DA4-0D98-138D-5B63-FD2BBE1F9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  <a:buSzPct val="39285"/>
            </a:pPr>
            <a:r>
              <a:rPr lang="en" sz="4000" dirty="0"/>
              <a:t>Exercise 1.2</a:t>
            </a:r>
            <a:endParaRPr sz="4000" dirty="0"/>
          </a:p>
        </p:txBody>
      </p:sp>
      <p:sp>
        <p:nvSpPr>
          <p:cNvPr id="151" name="Google Shape;151;p26"/>
          <p:cNvSpPr txBox="1"/>
          <p:nvPr/>
        </p:nvSpPr>
        <p:spPr>
          <a:xfrm>
            <a:off x="271950" y="1874975"/>
            <a:ext cx="8600100" cy="4484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500"/>
              </a:spcBef>
            </a:pPr>
            <a:r>
              <a:rPr lang="en" sz="1800" dirty="0">
                <a:solidFill>
                  <a:schemeClr val="dk1"/>
                </a:solidFill>
              </a:rPr>
              <a:t>Recreate your manual download using a command:</a:t>
            </a:r>
            <a:endParaRPr sz="1800" dirty="0">
              <a:solidFill>
                <a:schemeClr val="dk1"/>
              </a:solidFill>
            </a:endParaRPr>
          </a:p>
          <a:p>
            <a:pPr>
              <a:spcBef>
                <a:spcPts val="1500"/>
              </a:spcBef>
            </a:pPr>
            <a:r>
              <a:rPr lang="en" sz="1800" dirty="0">
                <a:solidFill>
                  <a:schemeClr val="dk1"/>
                </a:solidFill>
              </a:rPr>
              <a:t>In your data folder:</a:t>
            </a:r>
            <a:br>
              <a:rPr lang="en" sz="1800" dirty="0">
                <a:solidFill>
                  <a:schemeClr val="dk1"/>
                </a:solidFill>
              </a:rPr>
            </a:br>
            <a:br>
              <a:rPr lang="en" sz="1800" dirty="0">
                <a:solidFill>
                  <a:schemeClr val="dk1"/>
                </a:solidFill>
              </a:rPr>
            </a:br>
            <a:r>
              <a:rPr lang="en" sz="1800" dirty="0">
                <a:solidFill>
                  <a:schemeClr val="dk1"/>
                </a:solidFill>
              </a:rPr>
              <a:t> </a:t>
            </a:r>
            <a:r>
              <a:rPr lang="en" sz="18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cd ~/workshop/data</a:t>
            </a:r>
            <a:endParaRPr sz="18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indent="-323850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1500"/>
              <a:buAutoNum type="arabicPeriod"/>
            </a:pPr>
            <a:r>
              <a:rPr lang="en" sz="1800" dirty="0">
                <a:solidFill>
                  <a:schemeClr val="dk1"/>
                </a:solidFill>
              </a:rPr>
              <a:t>Run one:</a:t>
            </a:r>
            <a:br>
              <a:rPr lang="en" sz="1800" dirty="0">
                <a:solidFill>
                  <a:schemeClr val="dk1"/>
                </a:solidFill>
              </a:rPr>
            </a:br>
            <a:br>
              <a:rPr lang="en" sz="1800" dirty="0">
                <a:solidFill>
                  <a:schemeClr val="dk1"/>
                </a:solidFill>
              </a:rPr>
            </a:br>
            <a:r>
              <a:rPr lang="en" sz="18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curl -C - -L -O "&lt;URL-from-Exercise-1.1&gt;"</a:t>
            </a:r>
            <a:endParaRPr sz="18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>
              <a:spcBef>
                <a:spcPts val="1500"/>
              </a:spcBef>
            </a:pPr>
            <a:r>
              <a:rPr lang="en" sz="18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wget -c "&lt;URL-from-Exercise-1.1&gt;"</a:t>
            </a:r>
            <a:endParaRPr sz="1800" dirty="0">
              <a:solidFill>
                <a:schemeClr val="dk1"/>
              </a:solidFill>
            </a:endParaRPr>
          </a:p>
          <a:p>
            <a:pPr marL="457200" indent="-323850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1500"/>
              <a:buAutoNum type="arabicPeriod"/>
            </a:pPr>
            <a:r>
              <a:rPr lang="en" sz="1800" dirty="0">
                <a:solidFill>
                  <a:schemeClr val="dk1"/>
                </a:solidFill>
              </a:rPr>
              <a:t>Verify:</a:t>
            </a:r>
            <a:br>
              <a:rPr lang="en" sz="1800" dirty="0">
                <a:solidFill>
                  <a:schemeClr val="dk1"/>
                </a:solidFill>
              </a:rPr>
            </a:br>
            <a:br>
              <a:rPr lang="en" sz="1800" dirty="0">
                <a:solidFill>
                  <a:schemeClr val="dk1"/>
                </a:solidFill>
              </a:rPr>
            </a:br>
            <a:r>
              <a:rPr lang="en" sz="1800" dirty="0">
                <a:solidFill>
                  <a:schemeClr val="dk1"/>
                </a:solidFill>
              </a:rPr>
              <a:t> </a:t>
            </a:r>
            <a:r>
              <a:rPr lang="en" sz="18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ls -lh</a:t>
            </a:r>
            <a:endParaRPr sz="18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348613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C6C48-7C00-AE30-47FF-4F7FAD781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/>
        </p:nvSpPr>
        <p:spPr>
          <a:xfrm>
            <a:off x="0" y="5677650"/>
            <a:ext cx="6523200" cy="621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" sz="1600" u="sng" dirty="0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https://github.com/QLS-MiCM/Intro-to-UNIX/tree/main</a:t>
            </a: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7" name="Google Shape;86;p17">
            <a:extLst>
              <a:ext uri="{FF2B5EF4-FFF2-40B4-BE49-F238E27FC236}">
                <a16:creationId xmlns:a16="http://schemas.microsoft.com/office/drawing/2014/main" id="{D1DE8120-3500-D1C9-EC25-F555E3DDB101}"/>
              </a:ext>
            </a:extLst>
          </p:cNvPr>
          <p:cNvSpPr txBox="1">
            <a:spLocks/>
          </p:cNvSpPr>
          <p:nvPr/>
        </p:nvSpPr>
        <p:spPr>
          <a:xfrm>
            <a:off x="477150" y="2403450"/>
            <a:ext cx="8346300" cy="1814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dk1"/>
                </a:solidFill>
              </a:rPr>
              <a:t>Module 2</a:t>
            </a:r>
          </a:p>
          <a:p>
            <a:pPr marL="0" indent="0" algn="ctr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4800" dirty="0">
                <a:solidFill>
                  <a:schemeClr val="dk1"/>
                </a:solidFill>
              </a:rPr>
              <a:t>UNIX Basics</a:t>
            </a:r>
          </a:p>
          <a:p>
            <a:pPr marL="0" indent="0" algn="ctr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sz="4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688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algn="r"/>
            <a:fld id="{00000000-1234-1234-1234-123412341234}" type="slidenum">
              <a:rPr lang="en"/>
              <a:pPr algn="r"/>
              <a:t>17</a:t>
            </a:fld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845" y="356316"/>
            <a:ext cx="7952310" cy="5492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938" y="1058176"/>
            <a:ext cx="7854120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9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algn="r"/>
            <a:fld id="{00000000-1234-1234-1234-123412341234}" type="slidenum">
              <a:rPr lang="en"/>
              <a:pPr algn="r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algn="r"/>
            <a:fld id="{00000000-1234-1234-1234-123412341234}" type="slidenum">
              <a:rPr lang="en"/>
              <a:pPr algn="r"/>
              <a:t>19</a:t>
            </a:fld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900" y="1249789"/>
            <a:ext cx="8094202" cy="4358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242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algn="r"/>
            <a:fld id="{00000000-1234-1234-1234-123412341234}" type="slidenum">
              <a:rPr lang="en"/>
              <a:pPr algn="r"/>
              <a:t>20</a:t>
            </a:fld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988" y="1009650"/>
            <a:ext cx="750601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algn="r"/>
            <a:fld id="{00000000-1234-1234-1234-123412341234}" type="slidenum">
              <a:rPr lang="en"/>
              <a:pPr algn="r"/>
              <a:t>21</a:t>
            </a:fld>
            <a:endParaRPr/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76" y="1009650"/>
            <a:ext cx="725805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algn="r"/>
            <a:fld id="{00000000-1234-1234-1234-123412341234}" type="slidenum">
              <a:rPr lang="en"/>
              <a:pPr algn="r"/>
              <a:t>22</a:t>
            </a:fld>
            <a:endParaRPr/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001" y="1009650"/>
            <a:ext cx="689599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algn="r"/>
            <a:fld id="{00000000-1234-1234-1234-123412341234}" type="slidenum">
              <a:rPr lang="en"/>
              <a:pPr algn="r"/>
              <a:t>23</a:t>
            </a:fld>
            <a:endParaRPr/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325" y="1009650"/>
            <a:ext cx="69313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algn="r"/>
            <a:fld id="{00000000-1234-1234-1234-123412341234}" type="slidenum">
              <a:rPr lang="en"/>
              <a:pPr algn="r"/>
              <a:t>24</a:t>
            </a:fld>
            <a:endParaRPr/>
          </a:p>
        </p:txBody>
      </p:sp>
      <p:pic>
        <p:nvPicPr>
          <p:cNvPr id="206" name="Google Shape;2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750" y="1009651"/>
            <a:ext cx="717850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algn="r"/>
            <a:fld id="{00000000-1234-1234-1234-123412341234}" type="slidenum">
              <a:rPr lang="en"/>
              <a:pPr algn="r"/>
              <a:t>25</a:t>
            </a:fld>
            <a:endParaRPr/>
          </a:p>
        </p:txBody>
      </p:sp>
      <p:pic>
        <p:nvPicPr>
          <p:cNvPr id="212" name="Google Shape;2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351" y="1009650"/>
            <a:ext cx="710130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algn="r"/>
            <a:fld id="{00000000-1234-1234-1234-123412341234}" type="slidenum">
              <a:rPr lang="en"/>
              <a:pPr algn="r"/>
              <a:t>26</a:t>
            </a:fld>
            <a:endParaRPr/>
          </a:p>
        </p:txBody>
      </p:sp>
      <p:pic>
        <p:nvPicPr>
          <p:cNvPr id="218" name="Google Shape;21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950" y="1009651"/>
            <a:ext cx="703810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algn="r"/>
            <a:fld id="{00000000-1234-1234-1234-123412341234}" type="slidenum">
              <a:rPr lang="en"/>
              <a:pPr algn="r"/>
              <a:t>27</a:t>
            </a:fld>
            <a:endParaRPr/>
          </a:p>
        </p:txBody>
      </p:sp>
      <p:pic>
        <p:nvPicPr>
          <p:cNvPr id="224" name="Google Shape;2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401" y="1009651"/>
            <a:ext cx="696720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algn="r"/>
            <a:fld id="{00000000-1234-1234-1234-123412341234}" type="slidenum">
              <a:rPr lang="en"/>
              <a:pPr algn="r"/>
              <a:t>28</a:t>
            </a:fld>
            <a:endParaRPr/>
          </a:p>
        </p:txBody>
      </p:sp>
      <p:pic>
        <p:nvPicPr>
          <p:cNvPr id="230" name="Google Shape;23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263" y="1009651"/>
            <a:ext cx="712548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algn="r"/>
            <a:fld id="{00000000-1234-1234-1234-123412341234}" type="slidenum">
              <a:rPr lang="en"/>
              <a:pPr algn="r"/>
              <a:t>29</a:t>
            </a:fld>
            <a:endParaRPr/>
          </a:p>
        </p:txBody>
      </p:sp>
      <p:pic>
        <p:nvPicPr>
          <p:cNvPr id="236" name="Google Shape;23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650" y="1009650"/>
            <a:ext cx="745271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247166"/>
            <a:ext cx="3804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2400" dirty="0">
                <a:solidFill>
                  <a:schemeClr val="dk1"/>
                </a:solidFill>
              </a:rPr>
              <a:t>Setup &amp; Troubleshooting</a:t>
            </a:r>
            <a:endParaRPr sz="2400" dirty="0">
              <a:solidFill>
                <a:schemeClr val="dk1"/>
              </a:solidFill>
            </a:endParaRPr>
          </a:p>
          <a:p>
            <a:pPr lvl="1"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UNIX availability check</a:t>
            </a:r>
            <a:endParaRPr dirty="0">
              <a:solidFill>
                <a:schemeClr val="dk1"/>
              </a:solidFill>
            </a:endParaRPr>
          </a:p>
          <a:p>
            <a:pPr lvl="1"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Fix PATH / permissions</a:t>
            </a:r>
            <a:endParaRPr dirty="0">
              <a:solidFill>
                <a:schemeClr val="dk1"/>
              </a:solidFill>
            </a:endParaRPr>
          </a:p>
          <a:p>
            <a:pPr marL="914400" indent="0">
              <a:spcBef>
                <a:spcPts val="120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>
              <a:spcBef>
                <a:spcPts val="1200"/>
              </a:spcBef>
              <a:buClr>
                <a:schemeClr val="dk1"/>
              </a:buClr>
            </a:pPr>
            <a:r>
              <a:rPr lang="en" sz="2400" dirty="0">
                <a:solidFill>
                  <a:schemeClr val="dk1"/>
                </a:solidFill>
              </a:rPr>
              <a:t>Module 1 — GEO Basics</a:t>
            </a:r>
            <a:endParaRPr sz="2400" dirty="0">
              <a:solidFill>
                <a:schemeClr val="dk1"/>
              </a:solidFill>
            </a:endParaRPr>
          </a:p>
          <a:p>
            <a:pPr lvl="1"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Accession types</a:t>
            </a:r>
            <a:endParaRPr dirty="0">
              <a:solidFill>
                <a:schemeClr val="dk1"/>
              </a:solidFill>
            </a:endParaRPr>
          </a:p>
          <a:p>
            <a:pPr lvl="1"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Common files</a:t>
            </a:r>
            <a:endParaRPr dirty="0">
              <a:solidFill>
                <a:schemeClr val="dk1"/>
              </a:solidFill>
            </a:endParaRPr>
          </a:p>
          <a:p>
            <a:pPr lvl="1"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FTP/HTTPS &amp; Data Download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11700" y="413990"/>
            <a:ext cx="78867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" sz="3303" dirty="0"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3303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241025" y="634686"/>
            <a:ext cx="4335900" cy="427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>
              <a:lnSpc>
                <a:spcPct val="115000"/>
              </a:lnSpc>
            </a:pPr>
            <a:endParaRPr sz="2400" dirty="0">
              <a:solidFill>
                <a:schemeClr val="dk1"/>
              </a:solidFill>
            </a:endParaRPr>
          </a:p>
          <a:p>
            <a:pPr marL="457200" indent="-34290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8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Module 2 — UNIX Basics</a:t>
            </a:r>
            <a:endParaRPr sz="2400" dirty="0">
              <a:solidFill>
                <a:schemeClr val="dk1"/>
              </a:solidFill>
            </a:endParaRPr>
          </a:p>
          <a:p>
            <a:pPr marL="914400" lvl="1" indent="-317500">
              <a:lnSpc>
                <a:spcPct val="115000"/>
              </a:lnSpc>
              <a:buClr>
                <a:schemeClr val="dk1"/>
              </a:buClr>
              <a:buSzPts val="1400"/>
              <a:buChar char="○"/>
            </a:pPr>
            <a:r>
              <a:rPr lang="en" sz="2400" dirty="0">
                <a:solidFill>
                  <a:schemeClr val="dk1"/>
                </a:solidFill>
              </a:rPr>
              <a:t>File management and navigation</a:t>
            </a:r>
            <a:endParaRPr sz="2400" dirty="0">
              <a:solidFill>
                <a:schemeClr val="dk1"/>
              </a:solidFill>
            </a:endParaRPr>
          </a:p>
          <a:p>
            <a:pPr marL="914400" lvl="1" indent="-317500">
              <a:lnSpc>
                <a:spcPct val="115000"/>
              </a:lnSpc>
              <a:buClr>
                <a:schemeClr val="dk1"/>
              </a:buClr>
              <a:buSzPts val="1400"/>
              <a:buChar char="○"/>
            </a:pPr>
            <a:r>
              <a:rPr lang="en" sz="2400" dirty="0">
                <a:solidFill>
                  <a:schemeClr val="dk1"/>
                </a:solidFill>
              </a:rPr>
              <a:t>File inspection</a:t>
            </a:r>
            <a:endParaRPr sz="2400" dirty="0">
              <a:solidFill>
                <a:schemeClr val="dk1"/>
              </a:solidFill>
            </a:endParaRPr>
          </a:p>
          <a:p>
            <a:pPr marL="914400" lvl="1" indent="-317500">
              <a:lnSpc>
                <a:spcPct val="115000"/>
              </a:lnSpc>
              <a:buClr>
                <a:schemeClr val="dk1"/>
              </a:buClr>
              <a:buSzPts val="1400"/>
              <a:buChar char="○"/>
            </a:pPr>
            <a:r>
              <a:rPr lang="en" sz="2400" dirty="0">
                <a:solidFill>
                  <a:schemeClr val="dk1"/>
                </a:solidFill>
              </a:rPr>
              <a:t>Pipes and redirects</a:t>
            </a:r>
            <a:endParaRPr sz="2400" dirty="0">
              <a:solidFill>
                <a:schemeClr val="dk1"/>
              </a:solidFill>
            </a:endParaRPr>
          </a:p>
          <a:p>
            <a:pPr marL="914400" lvl="1" indent="-317500">
              <a:lnSpc>
                <a:spcPct val="115000"/>
              </a:lnSpc>
              <a:buClr>
                <a:schemeClr val="dk1"/>
              </a:buClr>
              <a:buSzPts val="1400"/>
              <a:buChar char="○"/>
            </a:pPr>
            <a:r>
              <a:rPr lang="en" sz="2400" dirty="0">
                <a:solidFill>
                  <a:schemeClr val="dk1"/>
                </a:solidFill>
              </a:rPr>
              <a:t>Text search</a:t>
            </a:r>
            <a:endParaRPr sz="2400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" sz="1300" u="sng" dirty="0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https://github.com/QLS-MiCM/Intro-to-UNIX/tree/main</a:t>
            </a:r>
            <a:endParaRPr sz="1300" dirty="0">
              <a:solidFill>
                <a:schemeClr val="dk1"/>
              </a:solidFill>
            </a:endParaRPr>
          </a:p>
          <a:p>
            <a:pPr marL="457200" indent="-34290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8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R Troubleshooting (if time)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algn="r"/>
            <a:fld id="{00000000-1234-1234-1234-123412341234}" type="slidenum">
              <a:rPr lang="en"/>
              <a:pPr algn="r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4F14B-75B7-AB5A-9D2A-B059BB563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>
            <a:extLst>
              <a:ext uri="{FF2B5EF4-FFF2-40B4-BE49-F238E27FC236}">
                <a16:creationId xmlns:a16="http://schemas.microsoft.com/office/drawing/2014/main" id="{1A1494AF-93DE-F576-D491-EFACB29A2C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  <a:buSzPct val="39285"/>
            </a:pPr>
            <a:r>
              <a:rPr lang="en" sz="4000" dirty="0"/>
              <a:t>Exercise 2</a:t>
            </a:r>
            <a:endParaRPr sz="4000" dirty="0"/>
          </a:p>
        </p:txBody>
      </p:sp>
      <p:sp>
        <p:nvSpPr>
          <p:cNvPr id="3" name="Google Shape;242;p41">
            <a:extLst>
              <a:ext uri="{FF2B5EF4-FFF2-40B4-BE49-F238E27FC236}">
                <a16:creationId xmlns:a16="http://schemas.microsoft.com/office/drawing/2014/main" id="{E1E96428-36D9-0483-26C8-1E2608E5AA2A}"/>
              </a:ext>
            </a:extLst>
          </p:cNvPr>
          <p:cNvSpPr txBox="1">
            <a:spLocks/>
          </p:cNvSpPr>
          <p:nvPr/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en-US" sz="1800">
                <a:solidFill>
                  <a:schemeClr val="dk1"/>
                </a:solidFill>
              </a:rPr>
              <a:t>1. Print the current directory and list all the contents of the directory</a:t>
            </a:r>
          </a:p>
          <a:p>
            <a:pPr marL="0" indent="0">
              <a:spcBef>
                <a:spcPts val="12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en-US" sz="1800">
                <a:solidFill>
                  <a:schemeClr val="dk1"/>
                </a:solidFill>
              </a:rPr>
              <a:t>2. Create a directory named </a:t>
            </a:r>
            <a:r>
              <a:rPr lang="en-US" sz="1800">
                <a:solidFill>
                  <a:srgbClr val="58B6C0"/>
                </a:solidFill>
              </a:rPr>
              <a:t>intro_unix </a:t>
            </a:r>
            <a:r>
              <a:rPr lang="en-US" sz="1800">
                <a:solidFill>
                  <a:schemeClr val="dk1"/>
                </a:solidFill>
              </a:rPr>
              <a:t>in the home directory</a:t>
            </a:r>
          </a:p>
          <a:p>
            <a:pPr marL="0" indent="0">
              <a:spcBef>
                <a:spcPts val="12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en-US" sz="1800">
                <a:solidFill>
                  <a:schemeClr val="dk1"/>
                </a:solidFill>
              </a:rPr>
              <a:t>3. Create a directory called </a:t>
            </a:r>
            <a:r>
              <a:rPr lang="en-US" sz="1800">
                <a:solidFill>
                  <a:srgbClr val="3394BA"/>
                </a:solidFill>
              </a:rPr>
              <a:t>data </a:t>
            </a:r>
            <a:r>
              <a:rPr lang="en-US" sz="1800">
                <a:solidFill>
                  <a:schemeClr val="dk1"/>
                </a:solidFill>
              </a:rPr>
              <a:t>within </a:t>
            </a:r>
            <a:r>
              <a:rPr lang="en-US" sz="1800">
                <a:solidFill>
                  <a:srgbClr val="3394BA"/>
                </a:solidFill>
              </a:rPr>
              <a:t>intro_unix</a:t>
            </a:r>
            <a:r>
              <a:rPr lang="en-US" sz="1800">
                <a:solidFill>
                  <a:schemeClr val="dk1"/>
                </a:solidFill>
              </a:rPr>
              <a:t> and sub-directories </a:t>
            </a:r>
            <a:r>
              <a:rPr lang="en-US" sz="1800">
                <a:solidFill>
                  <a:srgbClr val="3394BA"/>
                </a:solidFill>
              </a:rPr>
              <a:t>ho1 ho2 and ho3</a:t>
            </a:r>
          </a:p>
          <a:p>
            <a:pPr marL="0" indent="0">
              <a:spcBef>
                <a:spcPts val="12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en-US" sz="1800">
                <a:solidFill>
                  <a:schemeClr val="dk1"/>
                </a:solidFill>
              </a:rPr>
              <a:t>4. Create a directory called </a:t>
            </a:r>
            <a:r>
              <a:rPr lang="en-US" sz="1800">
                <a:solidFill>
                  <a:srgbClr val="3394BA"/>
                </a:solidFill>
              </a:rPr>
              <a:t>folder1 </a:t>
            </a:r>
            <a:r>
              <a:rPr lang="en-US" sz="1800">
                <a:solidFill>
                  <a:schemeClr val="dk1"/>
                </a:solidFill>
              </a:rPr>
              <a:t>under </a:t>
            </a:r>
            <a:r>
              <a:rPr lang="en-US" sz="1800">
                <a:solidFill>
                  <a:srgbClr val="3394BA"/>
                </a:solidFill>
              </a:rPr>
              <a:t>data/ho1</a:t>
            </a:r>
          </a:p>
          <a:p>
            <a:pPr marL="0" indent="0">
              <a:spcBef>
                <a:spcPts val="12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en-US" sz="1800">
                <a:solidFill>
                  <a:schemeClr val="dk1"/>
                </a:solidFill>
              </a:rPr>
              <a:t>5. Go into </a:t>
            </a:r>
            <a:r>
              <a:rPr lang="en-US" sz="1800">
                <a:solidFill>
                  <a:srgbClr val="3394BA"/>
                </a:solidFill>
              </a:rPr>
              <a:t>folder1 </a:t>
            </a:r>
            <a:r>
              <a:rPr lang="en-US" sz="1800">
                <a:solidFill>
                  <a:schemeClr val="dk1"/>
                </a:solidFill>
              </a:rPr>
              <a:t>and create two files: </a:t>
            </a:r>
            <a:r>
              <a:rPr lang="en-US" sz="1800">
                <a:solidFill>
                  <a:srgbClr val="3394BA"/>
                </a:solidFill>
              </a:rPr>
              <a:t>f1.txt </a:t>
            </a:r>
            <a:r>
              <a:rPr lang="en-US" sz="1800">
                <a:solidFill>
                  <a:schemeClr val="dk1"/>
                </a:solidFill>
              </a:rPr>
              <a:t>and </a:t>
            </a:r>
            <a:r>
              <a:rPr lang="en-US" sz="1800">
                <a:solidFill>
                  <a:srgbClr val="3394BA"/>
                </a:solidFill>
              </a:rPr>
              <a:t>.f2.txt</a:t>
            </a:r>
          </a:p>
          <a:p>
            <a:pPr marL="0" indent="0">
              <a:spcBef>
                <a:spcPts val="12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en-US" sz="1800">
                <a:solidFill>
                  <a:schemeClr val="dk1"/>
                </a:solidFill>
              </a:rPr>
              <a:t>6. Write the numbers from 1 to 10 in </a:t>
            </a:r>
            <a:r>
              <a:rPr lang="en-US" sz="1800">
                <a:solidFill>
                  <a:srgbClr val="3394BA"/>
                </a:solidFill>
              </a:rPr>
              <a:t>f1.txt </a:t>
            </a:r>
            <a:r>
              <a:rPr lang="en-US" sz="1800">
                <a:solidFill>
                  <a:schemeClr val="dk1"/>
                </a:solidFill>
              </a:rPr>
              <a:t>(one number per line)</a:t>
            </a: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1800">
                <a:solidFill>
                  <a:schemeClr val="dk1"/>
                </a:solidFill>
              </a:rPr>
              <a:t>7. Change the name of .f2.txt to f2.txt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1800">
                <a:solidFill>
                  <a:schemeClr val="dk1"/>
                </a:solidFill>
              </a:rPr>
              <a:t>8. Write only the first 10 lines of f1.txt and all the lines in f2.txt to a new file called f3.txt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5611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algn="r"/>
            <a:fld id="{00000000-1234-1234-1234-123412341234}" type="slidenum">
              <a:rPr lang="en"/>
              <a:pPr algn="r"/>
              <a:t>31</a:t>
            </a:fld>
            <a:endParaRPr/>
          </a:p>
        </p:txBody>
      </p:sp>
      <p:pic>
        <p:nvPicPr>
          <p:cNvPr id="249" name="Google Shape;24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39" y="1214439"/>
            <a:ext cx="7629525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algn="r"/>
            <a:fld id="{00000000-1234-1234-1234-123412341234}" type="slidenum">
              <a:rPr lang="en"/>
              <a:pPr algn="r"/>
              <a:t>32</a:t>
            </a:fld>
            <a:endParaRPr/>
          </a:p>
        </p:txBody>
      </p:sp>
      <p:pic>
        <p:nvPicPr>
          <p:cNvPr id="255" name="Google Shape;25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114" y="1009650"/>
            <a:ext cx="677777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algn="r"/>
            <a:fld id="{00000000-1234-1234-1234-123412341234}" type="slidenum">
              <a:rPr lang="en"/>
              <a:pPr algn="r"/>
              <a:t>33</a:t>
            </a:fld>
            <a:endParaRPr/>
          </a:p>
        </p:txBody>
      </p:sp>
      <p:pic>
        <p:nvPicPr>
          <p:cNvPr id="261" name="Google Shape;26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026" y="1162051"/>
            <a:ext cx="731795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5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algn="r"/>
            <a:fld id="{00000000-1234-1234-1234-123412341234}" type="slidenum">
              <a:rPr lang="en"/>
              <a:pPr algn="r"/>
              <a:t>34</a:t>
            </a:fld>
            <a:endParaRPr/>
          </a:p>
        </p:txBody>
      </p:sp>
      <p:pic>
        <p:nvPicPr>
          <p:cNvPr id="267" name="Google Shape;26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126" y="1009650"/>
            <a:ext cx="687374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6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algn="r"/>
            <a:fld id="{00000000-1234-1234-1234-123412341234}" type="slidenum">
              <a:rPr lang="en"/>
              <a:pPr algn="r"/>
              <a:t>35</a:t>
            </a:fld>
            <a:endParaRPr/>
          </a:p>
        </p:txBody>
      </p:sp>
      <p:pic>
        <p:nvPicPr>
          <p:cNvPr id="273" name="Google Shape;27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676" y="1009650"/>
            <a:ext cx="733464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7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algn="r"/>
            <a:fld id="{00000000-1234-1234-1234-123412341234}" type="slidenum">
              <a:rPr lang="en"/>
              <a:pPr algn="r"/>
              <a:t>36</a:t>
            </a:fld>
            <a:endParaRPr/>
          </a:p>
        </p:txBody>
      </p:sp>
      <p:pic>
        <p:nvPicPr>
          <p:cNvPr id="279" name="Google Shape;27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963" y="1009651"/>
            <a:ext cx="722207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8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algn="r"/>
            <a:fld id="{00000000-1234-1234-1234-123412341234}" type="slidenum">
              <a:rPr lang="en"/>
              <a:pPr algn="r"/>
              <a:t>37</a:t>
            </a:fld>
            <a:endParaRPr/>
          </a:p>
        </p:txBody>
      </p:sp>
      <p:pic>
        <p:nvPicPr>
          <p:cNvPr id="285" name="Google Shape;28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9651"/>
            <a:ext cx="797995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9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algn="r"/>
            <a:fld id="{00000000-1234-1234-1234-123412341234}" type="slidenum">
              <a:rPr lang="en"/>
              <a:pPr algn="r"/>
              <a:t>38</a:t>
            </a:fld>
            <a:endParaRPr/>
          </a:p>
        </p:txBody>
      </p:sp>
      <p:pic>
        <p:nvPicPr>
          <p:cNvPr id="291" name="Google Shape;29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450" y="1009650"/>
            <a:ext cx="71291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0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algn="r"/>
            <a:fld id="{00000000-1234-1234-1234-123412341234}" type="slidenum">
              <a:rPr lang="en"/>
              <a:pPr algn="r"/>
              <a:t>39</a:t>
            </a:fld>
            <a:endParaRPr/>
          </a:p>
        </p:txBody>
      </p:sp>
      <p:pic>
        <p:nvPicPr>
          <p:cNvPr id="297" name="Google Shape;29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664" y="1100139"/>
            <a:ext cx="7686675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387871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0000"/>
          </a:bodyPr>
          <a:lstStyle/>
          <a:p>
            <a:r>
              <a:rPr lang="en" dirty="0"/>
              <a:t>Setup &amp; Troubleshooting</a:t>
            </a: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algn="r"/>
            <a:fld id="{00000000-1234-1234-1234-123412341234}" type="slidenum">
              <a:rPr lang="en"/>
              <a:pPr algn="r"/>
              <a:t>4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11700" y="1553858"/>
            <a:ext cx="6664833" cy="172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2000" i="1" dirty="0">
                <a:solidFill>
                  <a:schemeClr val="dk1"/>
                </a:solidFill>
              </a:rPr>
              <a:t>pwd</a:t>
            </a:r>
            <a:endParaRPr sz="2000" i="1" dirty="0">
              <a:solidFill>
                <a:schemeClr val="dk1"/>
              </a:solidFill>
            </a:endParaRPr>
          </a:p>
          <a:p>
            <a:r>
              <a:rPr lang="en" sz="2000" i="1" dirty="0">
                <a:solidFill>
                  <a:schemeClr val="dk1"/>
                </a:solidFill>
              </a:rPr>
              <a:t>mkdir -p ~/workshop/data &amp;&amp; cd ~/workshop</a:t>
            </a:r>
            <a:endParaRPr sz="2000" i="1" dirty="0">
              <a:solidFill>
                <a:schemeClr val="dk1"/>
              </a:solidFill>
            </a:endParaRPr>
          </a:p>
          <a:p>
            <a:r>
              <a:rPr lang="en" sz="2000" i="1" dirty="0">
                <a:solidFill>
                  <a:schemeClr val="dk1"/>
                </a:solidFill>
              </a:rPr>
              <a:t>which bash zsh curl wget gzip tar || true</a:t>
            </a:r>
            <a:endParaRPr sz="2000" i="1" dirty="0">
              <a:solidFill>
                <a:schemeClr val="dk1"/>
              </a:solidFill>
            </a:endParaRPr>
          </a:p>
          <a:p>
            <a:endParaRPr sz="2000" i="1" dirty="0">
              <a:solidFill>
                <a:schemeClr val="dk1"/>
              </a:solidFill>
            </a:endParaRPr>
          </a:p>
          <a:p>
            <a:endParaRPr sz="2000" i="1" dirty="0">
              <a:solidFill>
                <a:schemeClr val="dk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555" y="3254133"/>
            <a:ext cx="8444745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1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algn="r"/>
            <a:fld id="{00000000-1234-1234-1234-123412341234}" type="slidenum">
              <a:rPr lang="en"/>
              <a:pPr algn="r"/>
              <a:t>40</a:t>
            </a:fld>
            <a:endParaRPr/>
          </a:p>
        </p:txBody>
      </p:sp>
      <p:pic>
        <p:nvPicPr>
          <p:cNvPr id="303" name="Google Shape;30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939" y="1009651"/>
            <a:ext cx="720812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CDF08-8752-AB23-2564-60CCB6D05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4">
            <a:extLst>
              <a:ext uri="{FF2B5EF4-FFF2-40B4-BE49-F238E27FC236}">
                <a16:creationId xmlns:a16="http://schemas.microsoft.com/office/drawing/2014/main" id="{042773E0-FDCD-561B-0704-541D8E7DB870}"/>
              </a:ext>
            </a:extLst>
          </p:cNvPr>
          <p:cNvSpPr txBox="1">
            <a:spLocks/>
          </p:cNvSpPr>
          <p:nvPr/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60000" lnSpcReduction="20000"/>
          </a:bodyPr>
          <a:lstStyle>
            <a:lvl1pPr algn="l" defTabSz="9141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Exercise 3.1</a:t>
            </a:r>
          </a:p>
        </p:txBody>
      </p:sp>
      <p:sp>
        <p:nvSpPr>
          <p:cNvPr id="309" name="Google Shape;309;p52"/>
          <p:cNvSpPr txBox="1">
            <a:spLocks/>
          </p:cNvSpPr>
          <p:nvPr/>
        </p:nvSpPr>
        <p:spPr>
          <a:xfrm>
            <a:off x="311700" y="1874974"/>
            <a:ext cx="8520600" cy="457098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dk1"/>
                </a:solidFill>
              </a:rPr>
              <a:t>1. Preview &amp; row count (</a:t>
            </a:r>
            <a:r>
              <a:rPr lang="en-US" sz="1200" i="1" dirty="0" err="1">
                <a:solidFill>
                  <a:schemeClr val="dk1"/>
                </a:solidFill>
              </a:rPr>
              <a:t>zcat</a:t>
            </a:r>
            <a:r>
              <a:rPr lang="en-US" sz="1200" i="1" dirty="0">
                <a:solidFill>
                  <a:schemeClr val="dk1"/>
                </a:solidFill>
              </a:rPr>
              <a:t>/ </a:t>
            </a:r>
            <a:r>
              <a:rPr lang="en-US" sz="1200" i="1" dirty="0" err="1">
                <a:solidFill>
                  <a:schemeClr val="dk1"/>
                </a:solidFill>
              </a:rPr>
              <a:t>gunzip</a:t>
            </a:r>
            <a:r>
              <a:rPr lang="en-US" sz="1200" dirty="0">
                <a:solidFill>
                  <a:schemeClr val="dk1"/>
                </a:solidFill>
              </a:rPr>
              <a:t>)</a:t>
            </a:r>
          </a:p>
          <a:p>
            <a:pPr indent="-298450"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sz="1200" dirty="0">
                <a:solidFill>
                  <a:schemeClr val="dk1"/>
                </a:solidFill>
              </a:rPr>
              <a:t>Show the first 10 and last 5 lines.</a:t>
            </a:r>
          </a:p>
          <a:p>
            <a:pPr indent="-298450">
              <a:buClr>
                <a:schemeClr val="dk1"/>
              </a:buClr>
              <a:buSzPts val="1100"/>
            </a:pPr>
            <a:r>
              <a:rPr lang="en-US" sz="1200" dirty="0">
                <a:solidFill>
                  <a:schemeClr val="dk1"/>
                </a:solidFill>
              </a:rPr>
              <a:t>Report the number of data rows (exclude header).</a:t>
            </a: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dk1"/>
                </a:solidFill>
              </a:rPr>
              <a:t>2. Print the header with column indices so you can choose sample columns.</a:t>
            </a: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1200" i="1" dirty="0" err="1">
                <a:solidFill>
                  <a:schemeClr val="dk1"/>
                </a:solidFill>
              </a:rPr>
              <a:t>zcat</a:t>
            </a:r>
            <a:r>
              <a:rPr lang="en-US" sz="1200" i="1" dirty="0">
                <a:solidFill>
                  <a:schemeClr val="dk1"/>
                </a:solidFill>
              </a:rPr>
              <a:t> GSE251845_htseq_raw_counts.csv.gz | head -n 1 | awk -F',' '{for(</a:t>
            </a:r>
            <a:r>
              <a:rPr lang="en-US" sz="1200" i="1" dirty="0" err="1">
                <a:solidFill>
                  <a:schemeClr val="dk1"/>
                </a:solidFill>
              </a:rPr>
              <a:t>i</a:t>
            </a:r>
            <a:r>
              <a:rPr lang="en-US" sz="1200" i="1" dirty="0">
                <a:solidFill>
                  <a:schemeClr val="dk1"/>
                </a:solidFill>
              </a:rPr>
              <a:t>=1;i&lt;=</a:t>
            </a:r>
            <a:r>
              <a:rPr lang="en-US" sz="1200" i="1" dirty="0" err="1">
                <a:solidFill>
                  <a:schemeClr val="dk1"/>
                </a:solidFill>
              </a:rPr>
              <a:t>NF;i</a:t>
            </a:r>
            <a:r>
              <a:rPr lang="en-US" sz="1200" i="1" dirty="0">
                <a:solidFill>
                  <a:schemeClr val="dk1"/>
                </a:solidFill>
              </a:rPr>
              <a:t>++) </a:t>
            </a:r>
            <a:r>
              <a:rPr lang="en-US" sz="1200" i="1" dirty="0" err="1">
                <a:solidFill>
                  <a:schemeClr val="dk1"/>
                </a:solidFill>
              </a:rPr>
              <a:t>printf</a:t>
            </a:r>
            <a:r>
              <a:rPr lang="en-US" sz="1200" i="1" dirty="0">
                <a:solidFill>
                  <a:schemeClr val="dk1"/>
                </a:solidFill>
              </a:rPr>
              <a:t>("%d\</a:t>
            </a:r>
            <a:r>
              <a:rPr lang="en-US" sz="1200" i="1" dirty="0" err="1">
                <a:solidFill>
                  <a:schemeClr val="dk1"/>
                </a:solidFill>
              </a:rPr>
              <a:t>t%s</a:t>
            </a:r>
            <a:r>
              <a:rPr lang="en-US" sz="1200" i="1" dirty="0">
                <a:solidFill>
                  <a:schemeClr val="dk1"/>
                </a:solidFill>
              </a:rPr>
              <a:t>\n", </a:t>
            </a:r>
            <a:r>
              <a:rPr lang="en-US" sz="1200" i="1" dirty="0" err="1">
                <a:solidFill>
                  <a:schemeClr val="dk1"/>
                </a:solidFill>
              </a:rPr>
              <a:t>i</a:t>
            </a:r>
            <a:r>
              <a:rPr lang="en-US" sz="1200" i="1" dirty="0">
                <a:solidFill>
                  <a:schemeClr val="dk1"/>
                </a:solidFill>
              </a:rPr>
              <a:t>, $</a:t>
            </a:r>
            <a:r>
              <a:rPr lang="en-US" sz="1200" i="1" dirty="0" err="1">
                <a:solidFill>
                  <a:schemeClr val="dk1"/>
                </a:solidFill>
              </a:rPr>
              <a:t>i</a:t>
            </a:r>
            <a:r>
              <a:rPr lang="en-US" sz="1200" i="1" dirty="0">
                <a:solidFill>
                  <a:schemeClr val="dk1"/>
                </a:solidFill>
              </a:rPr>
              <a:t>)}'</a:t>
            </a: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sz="1200" dirty="0">
              <a:solidFill>
                <a:schemeClr val="dk1"/>
              </a:solidFill>
            </a:endParaRP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sz="1200" dirty="0">
              <a:solidFill>
                <a:schemeClr val="dk1"/>
              </a:solidFill>
            </a:endParaRP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sz="1200" dirty="0">
              <a:solidFill>
                <a:schemeClr val="dk1"/>
              </a:solidFill>
            </a:endParaRP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dk1"/>
                </a:solidFill>
              </a:rPr>
              <a:t>3. Pick &amp; extract</a:t>
            </a:r>
          </a:p>
          <a:p>
            <a:pPr indent="-298450"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sz="1200" dirty="0">
                <a:solidFill>
                  <a:schemeClr val="dk1"/>
                </a:solidFill>
              </a:rPr>
              <a:t>Choose two sample columns (your choice) plus the gene ID column.</a:t>
            </a:r>
          </a:p>
          <a:p>
            <a:pPr indent="-298450">
              <a:buClr>
                <a:schemeClr val="dk1"/>
              </a:buClr>
              <a:buSzPts val="1100"/>
            </a:pPr>
            <a:r>
              <a:rPr lang="en-US" sz="1200" dirty="0">
                <a:solidFill>
                  <a:schemeClr val="dk1"/>
                </a:solidFill>
              </a:rPr>
              <a:t>Save to </a:t>
            </a:r>
            <a:r>
              <a:rPr lang="en-US" sz="12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subset_cols.csv</a:t>
            </a:r>
            <a:r>
              <a:rPr lang="en-US" sz="1200" dirty="0">
                <a:solidFill>
                  <a:schemeClr val="dk1"/>
                </a:solidFill>
              </a:rPr>
              <a:t>.</a:t>
            </a: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dk1"/>
                </a:solidFill>
              </a:rPr>
              <a:t>4. Sort (</a:t>
            </a:r>
            <a:r>
              <a:rPr lang="en-US" sz="1200" i="1" dirty="0">
                <a:solidFill>
                  <a:schemeClr val="dk1"/>
                </a:solidFill>
              </a:rPr>
              <a:t>sort -t',' -k3,3nr)</a:t>
            </a:r>
            <a:endParaRPr lang="en-US" sz="1200" dirty="0">
              <a:solidFill>
                <a:schemeClr val="dk1"/>
              </a:solidFill>
            </a:endParaRPr>
          </a:p>
          <a:p>
            <a:pPr indent="-298450"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sz="1200" dirty="0">
                <a:solidFill>
                  <a:schemeClr val="dk1"/>
                </a:solidFill>
              </a:rPr>
              <a:t>Sort </a:t>
            </a:r>
            <a:r>
              <a:rPr lang="en-US" sz="12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subset_cols.csv</a:t>
            </a:r>
            <a:r>
              <a:rPr lang="en-US" sz="1200" dirty="0">
                <a:solidFill>
                  <a:schemeClr val="dk1"/>
                </a:solidFill>
              </a:rPr>
              <a:t> descending by one of your sample columns.</a:t>
            </a:r>
          </a:p>
          <a:p>
            <a:pPr indent="-298450">
              <a:buClr>
                <a:schemeClr val="dk1"/>
              </a:buClr>
              <a:buSzPts val="1100"/>
            </a:pPr>
            <a:r>
              <a:rPr lang="en-US" sz="1200" dirty="0">
                <a:solidFill>
                  <a:schemeClr val="dk1"/>
                </a:solidFill>
              </a:rPr>
              <a:t>Keep the header; save as </a:t>
            </a:r>
            <a:r>
              <a:rPr lang="en-US" sz="12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sorted_subset.csv</a:t>
            </a:r>
            <a:r>
              <a:rPr lang="en-US" sz="1200" dirty="0">
                <a:solidFill>
                  <a:schemeClr val="dk1"/>
                </a:solidFill>
              </a:rPr>
              <a:t>.</a:t>
            </a:r>
          </a:p>
        </p:txBody>
      </p:sp>
      <p:pic>
        <p:nvPicPr>
          <p:cNvPr id="311" name="Google Shape;311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013" y="3704865"/>
            <a:ext cx="8137973" cy="612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57805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09E44-29B8-CE8D-9F1E-F4E973A28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4">
            <a:extLst>
              <a:ext uri="{FF2B5EF4-FFF2-40B4-BE49-F238E27FC236}">
                <a16:creationId xmlns:a16="http://schemas.microsoft.com/office/drawing/2014/main" id="{C6653E2E-B484-CEC2-E108-37B9A193EF46}"/>
              </a:ext>
            </a:extLst>
          </p:cNvPr>
          <p:cNvSpPr txBox="1">
            <a:spLocks/>
          </p:cNvSpPr>
          <p:nvPr/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60000" lnSpcReduction="20000"/>
          </a:bodyPr>
          <a:lstStyle>
            <a:lvl1pPr algn="l" defTabSz="9141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Exercise 3.1</a:t>
            </a:r>
          </a:p>
        </p:txBody>
      </p:sp>
      <p:sp>
        <p:nvSpPr>
          <p:cNvPr id="317" name="Google Shape;317;p53"/>
          <p:cNvSpPr txBox="1">
            <a:spLocks/>
          </p:cNvSpPr>
          <p:nvPr/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dk1"/>
                </a:solidFill>
              </a:rPr>
              <a:t>5. Low-information checks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</a:rPr>
              <a:t>ANY-zero genes: genes with at least one zero across samples.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800" i="1" dirty="0">
                <a:solidFill>
                  <a:schemeClr val="dk1"/>
                </a:solidFill>
              </a:rPr>
              <a:t>awk -F',' 'NR&gt;1 &amp;&amp; ($2==0 || $3==0){</a:t>
            </a:r>
            <a:r>
              <a:rPr lang="en-US" sz="1800" i="1" dirty="0" err="1">
                <a:solidFill>
                  <a:schemeClr val="dk1"/>
                </a:solidFill>
              </a:rPr>
              <a:t>c++</a:t>
            </a:r>
            <a:r>
              <a:rPr lang="en-US" sz="1800" i="1" dirty="0">
                <a:solidFill>
                  <a:schemeClr val="dk1"/>
                </a:solidFill>
              </a:rPr>
              <a:t>} END{print c}'   # ANY-zero</a:t>
            </a: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</a:rPr>
              <a:t>ALL-zero genes: genes with all zeros across samples.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</a:rPr>
              <a:t>Also report highly expressed genes for one chosen sample column (e.g., counts ≥ 1000).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2384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4"/>
          <p:cNvSpPr txBox="1">
            <a:spLocks/>
          </p:cNvSpPr>
          <p:nvPr/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60000" lnSpcReduction="20000"/>
          </a:bodyPr>
          <a:lstStyle>
            <a:lvl1pPr algn="l" defTabSz="9141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Exercise 3.2</a:t>
            </a:r>
            <a:endParaRPr lang="en-US" dirty="0"/>
          </a:p>
        </p:txBody>
      </p:sp>
      <p:sp>
        <p:nvSpPr>
          <p:cNvPr id="324" name="Google Shape;324;p54"/>
          <p:cNvSpPr txBox="1">
            <a:spLocks/>
          </p:cNvSpPr>
          <p:nvPr/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dk1"/>
                </a:solidFill>
              </a:rPr>
              <a:t>Move/copy your downloaded </a:t>
            </a:r>
            <a:r>
              <a:rPr lang="en-US" sz="20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*.</a:t>
            </a:r>
            <a:r>
              <a:rPr lang="en-US" sz="2000" dirty="0" err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fastq</a:t>
            </a:r>
            <a:r>
              <a:rPr lang="en-US" sz="2000" dirty="0">
                <a:solidFill>
                  <a:schemeClr val="dk1"/>
                </a:solidFill>
              </a:rPr>
              <a:t> files into your working directory.</a:t>
            </a: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dk1"/>
                </a:solidFill>
              </a:rPr>
              <a:t>Count reads (headers) — no decompression needed (hint: @)</a:t>
            </a: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dk1"/>
                </a:solidFill>
              </a:rPr>
              <a:t>Find how many reads contain ambiguous base ‘N’</a:t>
            </a: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dk1"/>
                </a:solidFill>
              </a:rPr>
              <a:t>Top 10 most common 6-mers at the 5' end</a:t>
            </a: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dk1"/>
                </a:solidFill>
              </a:rPr>
              <a:t>Motif search (choose a short motif, e.g., ACGTAC)</a:t>
            </a:r>
          </a:p>
          <a:p>
            <a:pPr marL="0" indent="0">
              <a:spcBef>
                <a:spcPts val="12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dk1"/>
                </a:solidFill>
              </a:rPr>
              <a:t>Take the first 100 reads</a:t>
            </a:r>
          </a:p>
        </p:txBody>
      </p:sp>
    </p:spTree>
    <p:extLst>
      <p:ext uri="{BB962C8B-B14F-4D97-AF65-F5344CB8AC3E}">
        <p14:creationId xmlns:p14="http://schemas.microsoft.com/office/powerpoint/2010/main" val="238927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algn="r"/>
            <a:fld id="{00000000-1234-1234-1234-123412341234}" type="slidenum">
              <a:rPr lang="en"/>
              <a:pPr algn="r"/>
              <a:t>5</a:t>
            </a:fld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9" y="2057676"/>
            <a:ext cx="8839201" cy="350021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152400" y="448939"/>
            <a:ext cx="2605500" cy="156963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800" i="1">
                <a:solidFill>
                  <a:schemeClr val="dk1"/>
                </a:solidFill>
              </a:rPr>
              <a:t>wsl --install -d Ubuntu</a:t>
            </a:r>
            <a:endParaRPr sz="1800" i="1">
              <a:solidFill>
                <a:schemeClr val="dk1"/>
              </a:solidFill>
            </a:endParaRPr>
          </a:p>
          <a:p>
            <a:endParaRPr sz="1800" i="1">
              <a:solidFill>
                <a:schemeClr val="dk1"/>
              </a:solidFill>
            </a:endParaRPr>
          </a:p>
          <a:p>
            <a:r>
              <a:rPr lang="en" sz="1800" i="1">
                <a:solidFill>
                  <a:schemeClr val="dk1"/>
                </a:solidFill>
              </a:rPr>
              <a:t>wsl -l -v</a:t>
            </a:r>
            <a:endParaRPr sz="1800" i="1">
              <a:solidFill>
                <a:schemeClr val="dk1"/>
              </a:solidFill>
            </a:endParaRPr>
          </a:p>
          <a:p>
            <a:r>
              <a:rPr lang="en" sz="1800" i="1">
                <a:solidFill>
                  <a:schemeClr val="dk1"/>
                </a:solidFill>
              </a:rPr>
              <a:t>wsl -d Ubuntu</a:t>
            </a:r>
            <a:endParaRPr sz="1800" i="1">
              <a:solidFill>
                <a:schemeClr val="dk1"/>
              </a:solidFill>
            </a:endParaRPr>
          </a:p>
          <a:p>
            <a:r>
              <a:rPr lang="en" sz="1800" i="1">
                <a:solidFill>
                  <a:schemeClr val="dk1"/>
                </a:solidFill>
              </a:rPr>
              <a:t>exit or Ctrl+D → To exit</a:t>
            </a:r>
            <a:endParaRPr sz="1800" i="1">
              <a:solidFill>
                <a:schemeClr val="dk1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746000" y="485450"/>
            <a:ext cx="3000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800" i="1">
                <a:solidFill>
                  <a:schemeClr val="dk1"/>
                </a:solidFill>
              </a:rPr>
              <a:t>wsl --unregister "Ubuntu"</a:t>
            </a:r>
            <a:endParaRPr sz="2000"/>
          </a:p>
        </p:txBody>
      </p:sp>
      <p:sp>
        <p:nvSpPr>
          <p:cNvPr id="81" name="Google Shape;81;p16"/>
          <p:cNvSpPr txBox="1"/>
          <p:nvPr/>
        </p:nvSpPr>
        <p:spPr>
          <a:xfrm>
            <a:off x="3746000" y="1203408"/>
            <a:ext cx="55623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800" dirty="0">
                <a:solidFill>
                  <a:schemeClr val="dk1"/>
                </a:solidFill>
              </a:rPr>
              <a:t>sudo apt update -y</a:t>
            </a:r>
            <a:endParaRPr sz="1800" dirty="0">
              <a:solidFill>
                <a:schemeClr val="dk1"/>
              </a:solidFill>
            </a:endParaRPr>
          </a:p>
          <a:p>
            <a:r>
              <a:rPr lang="en" sz="1800" dirty="0">
                <a:solidFill>
                  <a:schemeClr val="dk1"/>
                </a:solidFill>
              </a:rPr>
              <a:t>sudo apt install -y curl wget gzip tar grep gawk sed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C319C-D0BE-A15B-CB1A-37AF92CA8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/>
          </p:cNvSpPr>
          <p:nvPr/>
        </p:nvSpPr>
        <p:spPr>
          <a:xfrm>
            <a:off x="477150" y="2403450"/>
            <a:ext cx="8346300" cy="1814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dk1"/>
                </a:solidFill>
              </a:rPr>
              <a:t>Module 1</a:t>
            </a:r>
          </a:p>
          <a:p>
            <a:pPr marL="0" indent="0" algn="ctr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4800" dirty="0">
                <a:solidFill>
                  <a:schemeClr val="dk1"/>
                </a:solidFill>
              </a:rPr>
              <a:t>GEO Basics</a:t>
            </a:r>
          </a:p>
          <a:p>
            <a:pPr marL="0" indent="0" algn="ctr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sz="4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117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308848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0000"/>
          </a:bodyPr>
          <a:lstStyle/>
          <a:p>
            <a:r>
              <a:rPr lang="en" dirty="0"/>
              <a:t>GEO (Gene Expression Omnibus)</a:t>
            </a:r>
            <a:endParaRPr dirty="0"/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algn="r"/>
            <a:fld id="{00000000-1234-1234-1234-123412341234}" type="slidenum">
              <a:rPr lang="en"/>
              <a:pPr algn="r"/>
              <a:t>7</a:t>
            </a:fld>
            <a:endParaRPr dirty="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085" y="1158786"/>
            <a:ext cx="8194692" cy="495979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/>
          <p:nvPr/>
        </p:nvSpPr>
        <p:spPr>
          <a:xfrm>
            <a:off x="6447518" y="3795517"/>
            <a:ext cx="1572300" cy="242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algn="r"/>
            <a:fld id="{00000000-1234-1234-1234-123412341234}" type="slidenum">
              <a:rPr lang="en"/>
              <a:pPr algn="r"/>
              <a:t>8</a:t>
            </a:fld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600" y="235115"/>
            <a:ext cx="6985858" cy="619579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174700" y="776770"/>
            <a:ext cx="1311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500" dirty="0">
                <a:solidFill>
                  <a:schemeClr val="dk1"/>
                </a:solidFill>
              </a:rPr>
              <a:t>GSE251845</a:t>
            </a:r>
            <a:endParaRPr sz="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algn="r"/>
            <a:fld id="{00000000-1234-1234-1234-123412341234}" type="slidenum">
              <a:rPr lang="en"/>
              <a:pPr algn="r"/>
              <a:t>9</a:t>
            </a:fld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rcRect r="9738"/>
          <a:stretch>
            <a:fillRect/>
          </a:stretch>
        </p:blipFill>
        <p:spPr>
          <a:xfrm>
            <a:off x="3820862" y="349956"/>
            <a:ext cx="4925946" cy="599510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24662" y="1151900"/>
            <a:ext cx="3796200" cy="3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800" b="1" dirty="0">
                <a:solidFill>
                  <a:schemeClr val="dk1"/>
                </a:solidFill>
              </a:rPr>
              <a:t>GEO accessions:</a:t>
            </a:r>
            <a:r>
              <a:rPr lang="en" sz="1800" dirty="0">
                <a:solidFill>
                  <a:schemeClr val="dk1"/>
                </a:solidFill>
              </a:rPr>
              <a:t> </a:t>
            </a:r>
            <a:r>
              <a:rPr lang="en" sz="18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GSE</a:t>
            </a:r>
            <a:r>
              <a:rPr lang="en" sz="1800" dirty="0">
                <a:solidFill>
                  <a:schemeClr val="dk1"/>
                </a:solidFill>
              </a:rPr>
              <a:t> (series), </a:t>
            </a:r>
            <a:r>
              <a:rPr lang="en" sz="18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GSM</a:t>
            </a:r>
            <a:r>
              <a:rPr lang="en" sz="1800" dirty="0">
                <a:solidFill>
                  <a:schemeClr val="dk1"/>
                </a:solidFill>
              </a:rPr>
              <a:t> (samples), </a:t>
            </a:r>
            <a:r>
              <a:rPr lang="en" sz="18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GPL</a:t>
            </a:r>
            <a:r>
              <a:rPr lang="en" sz="1800" dirty="0">
                <a:solidFill>
                  <a:schemeClr val="dk1"/>
                </a:solidFill>
              </a:rPr>
              <a:t> (platform)</a:t>
            </a:r>
            <a:br>
              <a:rPr lang="en" sz="1800" dirty="0">
                <a:solidFill>
                  <a:schemeClr val="dk1"/>
                </a:solidFill>
              </a:rPr>
            </a:br>
            <a:endParaRPr sz="1800" dirty="0">
              <a:solidFill>
                <a:schemeClr val="dk1"/>
              </a:solidFill>
            </a:endParaRPr>
          </a:p>
          <a:p>
            <a:r>
              <a:rPr lang="en" sz="1800" b="1" dirty="0">
                <a:solidFill>
                  <a:schemeClr val="dk1"/>
                </a:solidFill>
              </a:rPr>
              <a:t>Processed data:</a:t>
            </a:r>
            <a:r>
              <a:rPr lang="en" sz="1800" dirty="0">
                <a:solidFill>
                  <a:schemeClr val="dk1"/>
                </a:solidFill>
              </a:rPr>
              <a:t> Series Matrix / SOFT / tabular files</a:t>
            </a:r>
            <a:br>
              <a:rPr lang="en" sz="1800" dirty="0">
                <a:solidFill>
                  <a:schemeClr val="dk1"/>
                </a:solidFill>
              </a:rPr>
            </a:br>
            <a:endParaRPr sz="1800" dirty="0">
              <a:solidFill>
                <a:schemeClr val="dk1"/>
              </a:solidFill>
            </a:endParaRPr>
          </a:p>
          <a:p>
            <a:r>
              <a:rPr lang="en" sz="1800" b="1" dirty="0">
                <a:solidFill>
                  <a:schemeClr val="dk1"/>
                </a:solidFill>
              </a:rPr>
              <a:t>Raw count data: </a:t>
            </a:r>
            <a:r>
              <a:rPr lang="en" sz="1800" dirty="0">
                <a:solidFill>
                  <a:schemeClr val="dk1"/>
                </a:solidFill>
              </a:rPr>
              <a:t>in supplementary file</a:t>
            </a:r>
            <a:endParaRPr sz="1800" dirty="0">
              <a:solidFill>
                <a:schemeClr val="dk1"/>
              </a:solidFill>
            </a:endParaRPr>
          </a:p>
          <a:p>
            <a:endParaRPr sz="1800" b="1" dirty="0">
              <a:solidFill>
                <a:schemeClr val="dk1"/>
              </a:solidFill>
            </a:endParaRPr>
          </a:p>
          <a:p>
            <a:r>
              <a:rPr lang="en" sz="1800" b="1" dirty="0">
                <a:solidFill>
                  <a:schemeClr val="dk1"/>
                </a:solidFill>
              </a:rPr>
              <a:t>Raw reads:</a:t>
            </a:r>
            <a:r>
              <a:rPr lang="en" sz="1800" dirty="0">
                <a:solidFill>
                  <a:schemeClr val="dk1"/>
                </a:solidFill>
              </a:rPr>
              <a:t> usually in </a:t>
            </a:r>
            <a:r>
              <a:rPr lang="en" sz="1800" b="1" dirty="0">
                <a:solidFill>
                  <a:schemeClr val="dk1"/>
                </a:solidFill>
              </a:rPr>
              <a:t>SRA/ENA</a:t>
            </a:r>
            <a:r>
              <a:rPr lang="en" sz="1800" dirty="0">
                <a:solidFill>
                  <a:schemeClr val="dk1"/>
                </a:solidFill>
              </a:rPr>
              <a:t> as </a:t>
            </a:r>
            <a:r>
              <a:rPr lang="en" sz="18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SRR…</a:t>
            </a:r>
            <a:r>
              <a:rPr lang="en" sz="1800" dirty="0">
                <a:solidFill>
                  <a:schemeClr val="dk1"/>
                </a:solidFill>
              </a:rPr>
              <a:t> → </a:t>
            </a:r>
            <a:r>
              <a:rPr lang="en" sz="18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*.fastq.gz</a:t>
            </a:r>
            <a:endParaRPr sz="18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" sz="1500" b="1" dirty="0">
                <a:solidFill>
                  <a:schemeClr val="dk1"/>
                </a:solidFill>
              </a:rPr>
              <a:t>Raw (FASTQ):</a:t>
            </a:r>
            <a:r>
              <a:rPr lang="en" sz="1500" dirty="0">
                <a:solidFill>
                  <a:schemeClr val="dk1"/>
                </a:solidFill>
              </a:rPr>
              <a:t> larger; needed for alignment/QC</a:t>
            </a:r>
            <a:endParaRPr sz="15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8708</TotalTime>
  <Words>931</Words>
  <Application>Microsoft Office PowerPoint</Application>
  <PresentationFormat>On-screen Show (4:3)</PresentationFormat>
  <Paragraphs>139</Paragraphs>
  <Slides>43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Open Sans Light</vt:lpstr>
      <vt:lpstr>Roboto Mono</vt:lpstr>
      <vt:lpstr>Wingdings</vt:lpstr>
      <vt:lpstr>Thème Office</vt:lpstr>
      <vt:lpstr>PowerPoint Presentation</vt:lpstr>
      <vt:lpstr>PowerPoint Presentation</vt:lpstr>
      <vt:lpstr>PowerPoint Presentation</vt:lpstr>
      <vt:lpstr>Setup &amp; Troubleshooting</vt:lpstr>
      <vt:lpstr>PowerPoint Presentation</vt:lpstr>
      <vt:lpstr>PowerPoint Presentation</vt:lpstr>
      <vt:lpstr>GEO (Gene Expression Omnibus)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1.1</vt:lpstr>
      <vt:lpstr>FTP / HTTPS Download</vt:lpstr>
      <vt:lpstr>Exercise 1.2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Zahra Tavakkol</cp:lastModifiedBy>
  <cp:revision>40</cp:revision>
  <dcterms:created xsi:type="dcterms:W3CDTF">2019-07-29T14:54:16Z</dcterms:created>
  <dcterms:modified xsi:type="dcterms:W3CDTF">2025-10-10T15:41:15Z</dcterms:modified>
</cp:coreProperties>
</file>