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512a5c7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512a5c7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512a5c7e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512a5c7e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4fd4040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4fd4040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fd4040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fd4040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512a5c7e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512a5c7e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4fd4040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4fd4040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4fd4040f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4fd4040f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4fd4040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4fd4040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4fd4040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4fd4040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4fd4040f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4fd4040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4fd404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4fd404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4fd4040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4fd4040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4fd4040f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4fd4040f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4fd4040f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4fd4040f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4fd4040f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4fd4040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fd4040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4fd4040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4fd4040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4fd4040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4fd4040f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4fd4040f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4fd4040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4fd4040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4fd4040f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4fd4040f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51718c1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51718c1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4fd4040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4fd4040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4fd4040f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4fd4040f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4fd4040f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4fd4040f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4fd4040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4fd4040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4fd4040f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4fd4040f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4fd4040f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84fd4040f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4fd4040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4fd4040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51718c1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51718c1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51718c1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51718c1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4fd4040f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4fd4040f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4fd4040f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4fd4040f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12a5c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512a5c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51718c1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51718c1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51718c1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51718c1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98f94e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98f94e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4fd4040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4fd4040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4fd4040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4fd4040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512a5c7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512a5c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512a5c7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512a5c7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12a5c7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12a5c7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fastq/fasta data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QLS-MiCM/Intro-to-UNIX/tree/ma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QLS-MiCM/Intro-to-UNIX/tree/mai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55972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77"/>
              <a:t>Day 1 </a:t>
            </a:r>
            <a:endParaRPr sz="3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UNIX in RNA-seq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3270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Zahra Tavakol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October 2025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0" y="113575"/>
            <a:ext cx="56495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50" y="152400"/>
            <a:ext cx="51998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1.1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Pick any GSE you like (or use the example on the slide). Using your browser only, download one of: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Processed matrix — the Series Matrix (or SOFT) from the GSE page.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Counts table (if provided) — a Supplementary file named like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*_counts.txt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htseq_counts</a:t>
            </a:r>
            <a:r>
              <a:rPr lang="en" sz="1600">
                <a:solidFill>
                  <a:schemeClr val="dk1"/>
                </a:solidFill>
              </a:rPr>
              <a:t>, or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featureCounts</a:t>
            </a:r>
            <a:r>
              <a:rPr lang="en" sz="1600">
                <a:solidFill>
                  <a:schemeClr val="dk1"/>
                </a:solidFill>
              </a:rPr>
              <a:t> (tab/CSV).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Raw reads (one run) — a single small SRR FASTQ (from SRA Run Selector or the ENA “Run” page).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/ HTTPS Download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Pick one tool: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-L -O </a:t>
            </a:r>
            <a:r>
              <a:rPr lang="en" sz="1500">
                <a:solidFill>
                  <a:schemeClr val="dk1"/>
                </a:solidFill>
              </a:rPr>
              <a:t>&lt;URL&gt; or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wget </a:t>
            </a:r>
            <a:r>
              <a:rPr lang="en" sz="1500">
                <a:solidFill>
                  <a:schemeClr val="dk1"/>
                </a:solidFill>
              </a:rPr>
              <a:t>&lt;URL&gt;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9045"/>
            <a:ext cx="9144000" cy="147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70988"/>
            <a:ext cx="9143999" cy="5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 1.2</a:t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271950" y="1017725"/>
            <a:ext cx="86001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Recreate your manual download using a command: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your data folder: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~/workshop/data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 one: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-C - -L -O "&lt;URL-from-Exercise-1.1&gt;"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wget -c "&lt;URL-from-Exercise-1.1&gt;"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Verify: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 -lh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94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Module 2 </a:t>
            </a:r>
            <a:endParaRPr sz="24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Unix Basics</a:t>
            </a:r>
            <a:endParaRPr sz="3133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0" y="4820400"/>
            <a:ext cx="652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https://github.com/QLS-MiCM/Intro-to-UNIX/tree/main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50" y="152400"/>
            <a:ext cx="70063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38" y="200925"/>
            <a:ext cx="78541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0" y="392538"/>
            <a:ext cx="8094202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88" y="152400"/>
            <a:ext cx="7506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70450"/>
            <a:ext cx="38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Setup &amp; Troubleshooting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UNIX availability check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Fix PATH / permissions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Module 1 — GEO Basics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Accession types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Common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FTP/HTTPS &amp; Data Download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37274"/>
            <a:ext cx="788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3"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30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41025" y="759575"/>
            <a:ext cx="43359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Module 2 — UNIX Basics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File management and navigation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File inspection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Pipes and redirects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search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https://github.com/QLS-MiCM/Intro-to-UNIX/tree/main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 Troubleshooting (if time)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00" y="152400"/>
            <a:ext cx="68959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25" y="152400"/>
            <a:ext cx="6931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50" y="152400"/>
            <a:ext cx="71785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50" y="152400"/>
            <a:ext cx="7101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50" y="152400"/>
            <a:ext cx="70381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00" y="152400"/>
            <a:ext cx="69672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63" y="152400"/>
            <a:ext cx="71254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152400"/>
            <a:ext cx="74527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 Print the current directory and list all the contents of the directory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 Create a directory named </a:t>
            </a:r>
            <a:r>
              <a:rPr lang="en" sz="1100">
                <a:solidFill>
                  <a:srgbClr val="58B6C0"/>
                </a:solidFill>
              </a:rPr>
              <a:t>intro_unix </a:t>
            </a:r>
            <a:r>
              <a:rPr lang="en" sz="1100">
                <a:solidFill>
                  <a:schemeClr val="dk1"/>
                </a:solidFill>
              </a:rPr>
              <a:t>in the home directory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 Create a directory called </a:t>
            </a:r>
            <a:r>
              <a:rPr lang="en" sz="1100">
                <a:solidFill>
                  <a:srgbClr val="3394BA"/>
                </a:solidFill>
              </a:rPr>
              <a:t>data </a:t>
            </a:r>
            <a:r>
              <a:rPr lang="en" sz="1100">
                <a:solidFill>
                  <a:schemeClr val="dk1"/>
                </a:solidFill>
              </a:rPr>
              <a:t>within </a:t>
            </a:r>
            <a:r>
              <a:rPr lang="en" sz="1100">
                <a:solidFill>
                  <a:srgbClr val="3394BA"/>
                </a:solidFill>
              </a:rPr>
              <a:t>intro_unix</a:t>
            </a:r>
            <a:r>
              <a:rPr lang="en" sz="1100">
                <a:solidFill>
                  <a:schemeClr val="dk1"/>
                </a:solidFill>
              </a:rPr>
              <a:t> and sub-directories </a:t>
            </a:r>
            <a:r>
              <a:rPr lang="en" sz="1100">
                <a:solidFill>
                  <a:srgbClr val="3394BA"/>
                </a:solidFill>
              </a:rPr>
              <a:t>ho1 ho2 and ho3</a:t>
            </a:r>
            <a:endParaRPr sz="1100">
              <a:solidFill>
                <a:srgbClr val="3394B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4. Create a directory called </a:t>
            </a:r>
            <a:r>
              <a:rPr lang="en" sz="1100">
                <a:solidFill>
                  <a:srgbClr val="3394BA"/>
                </a:solidFill>
              </a:rPr>
              <a:t>folder1 </a:t>
            </a:r>
            <a:r>
              <a:rPr lang="en" sz="1100">
                <a:solidFill>
                  <a:schemeClr val="dk1"/>
                </a:solidFill>
              </a:rPr>
              <a:t>under </a:t>
            </a:r>
            <a:r>
              <a:rPr lang="en" sz="1100">
                <a:solidFill>
                  <a:srgbClr val="3394BA"/>
                </a:solidFill>
              </a:rPr>
              <a:t>data/ho1</a:t>
            </a:r>
            <a:endParaRPr sz="1100">
              <a:solidFill>
                <a:srgbClr val="3394B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5. Go into </a:t>
            </a:r>
            <a:r>
              <a:rPr lang="en" sz="1100">
                <a:solidFill>
                  <a:srgbClr val="3394BA"/>
                </a:solidFill>
              </a:rPr>
              <a:t>folder1 </a:t>
            </a:r>
            <a:r>
              <a:rPr lang="en" sz="1100">
                <a:solidFill>
                  <a:schemeClr val="dk1"/>
                </a:solidFill>
              </a:rPr>
              <a:t>and create two files: </a:t>
            </a:r>
            <a:r>
              <a:rPr lang="en" sz="1100">
                <a:solidFill>
                  <a:srgbClr val="3394BA"/>
                </a:solidFill>
              </a:rPr>
              <a:t>f1.txt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>
                <a:solidFill>
                  <a:srgbClr val="3394BA"/>
                </a:solidFill>
              </a:rPr>
              <a:t>.f2.txt</a:t>
            </a:r>
            <a:endParaRPr sz="1100">
              <a:solidFill>
                <a:srgbClr val="3394B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6. Write the numbers from 1 to 10 in </a:t>
            </a:r>
            <a:r>
              <a:rPr lang="en" sz="1100">
                <a:solidFill>
                  <a:srgbClr val="3394BA"/>
                </a:solidFill>
              </a:rPr>
              <a:t>f1.txt </a:t>
            </a:r>
            <a:r>
              <a:rPr lang="en" sz="1100">
                <a:solidFill>
                  <a:schemeClr val="dk1"/>
                </a:solidFill>
              </a:rPr>
              <a:t>(one number per line)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7. Change the name of .f2.txt to f2.txt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8. Write only the first 10 lines of f1.txt and all the lines in f2.txt to a new file called f3.txt</a:t>
            </a:r>
            <a:endParaRPr/>
          </a:p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Troubleshooting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271275"/>
            <a:ext cx="529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pwd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mkdir -p ~/workshop/data &amp;&amp; cd ~/workshop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which bash zsh curl wget gzip tar || true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9675"/>
            <a:ext cx="78009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357188"/>
            <a:ext cx="76295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13" y="152400"/>
            <a:ext cx="67777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25" y="304800"/>
            <a:ext cx="73179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25" y="152400"/>
            <a:ext cx="68737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75" y="152400"/>
            <a:ext cx="73346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63" y="152400"/>
            <a:ext cx="72220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99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50" y="152400"/>
            <a:ext cx="7129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42888"/>
            <a:ext cx="76866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38" y="152400"/>
            <a:ext cx="72081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1350"/>
            <a:ext cx="8839201" cy="35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52400" y="58228"/>
            <a:ext cx="2605500" cy="1416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wsl --install -d Ubuntu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wsl -l -v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wsl -d Ubuntu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exit or Ctrl+D → To exit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746000" y="582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wsl --unregister "Ubuntu"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746000" y="656775"/>
            <a:ext cx="556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sudo apt update -y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sudo apt install -y curl wget gzip tar grep gawk sed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3.1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1. Preview &amp; row count (</a:t>
            </a:r>
            <a:r>
              <a:rPr i="1" lang="en" sz="1100">
                <a:solidFill>
                  <a:schemeClr val="dk1"/>
                </a:solidFill>
              </a:rPr>
              <a:t>zcat/ gunzip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 the first 10 and last 5 lines.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Report the number of data rows (exclude header).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2. Print the header with column indices so you can choose sample columns.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zcat GSE251845_htseq_raw_counts.csv.gz | head -n 1 | awk -F',' '{for(i=1;i&lt;=NF;i++) printf("%d\t%s\n", i, $i)}'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3. Pick &amp; extract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Choose two sample columns (your choice) plus the gene ID column.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Save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subset_cols.csv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4. Sort (</a:t>
            </a:r>
            <a:r>
              <a:rPr i="1" lang="en" sz="1100">
                <a:solidFill>
                  <a:schemeClr val="dk1"/>
                </a:solidFill>
              </a:rPr>
              <a:t>sort -t',' -k3,3nr)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subset_cols.csv</a:t>
            </a:r>
            <a:r>
              <a:rPr lang="en" sz="1100">
                <a:solidFill>
                  <a:schemeClr val="dk1"/>
                </a:solidFill>
              </a:rPr>
              <a:t> descending by one of your sample columns.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the header; save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sorted_subset.csv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0" name="Google Shape;31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2" y="2633125"/>
            <a:ext cx="8137973" cy="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3.1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5. Low-information checks</a:t>
            </a:r>
            <a:endParaRPr sz="1100">
              <a:solidFill>
                <a:schemeClr val="dk1"/>
              </a:solidFill>
            </a:endParaRPr>
          </a:p>
          <a:p>
            <a:pPr indent="-298450" lvl="1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ANY-zero genes: genes with at least one zero across samples.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awk -F',' 'NR&gt;1 &amp;&amp; ($2==0 || $3==0){c++} END{print c}'   # ANY-zero</a:t>
            </a:r>
            <a:endParaRPr i="1" sz="1100">
              <a:solidFill>
                <a:schemeClr val="dk1"/>
              </a:solidFill>
            </a:endParaRPr>
          </a:p>
          <a:p>
            <a:pPr indent="-298450" lvl="1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ALL-zero genes: genes with all zeros across samples.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Also report highly expressed genes for one chosen sample column (e.g., counts ≥ 1000).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3.2</a:t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Move/copy your downloaded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*.fastq</a:t>
            </a:r>
            <a:r>
              <a:rPr lang="en" sz="1100">
                <a:solidFill>
                  <a:schemeClr val="dk1"/>
                </a:solidFill>
              </a:rPr>
              <a:t> files into your working directory.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Count reads (headers) — no decompression needed (hint: @)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Find how many reads contain ambiguous base ‘N’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Top 10 most common 6-mers at the 5' end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Motif search (choose a short motif, e.g., ACGTAC)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Take the first 100 reads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5" name="Google Shape;32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7150" y="1546200"/>
            <a:ext cx="83463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Module 1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GEO Basics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 (Gene Expression Omnibus)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50" y="1160425"/>
            <a:ext cx="6313107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6086475" y="3157175"/>
            <a:ext cx="1572300" cy="24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38" y="152400"/>
            <a:ext cx="545571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74700" y="472675"/>
            <a:ext cx="131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GSE251845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0" y="152400"/>
            <a:ext cx="440466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84400" y="294650"/>
            <a:ext cx="37962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GEO accessions: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GSE</a:t>
            </a:r>
            <a:r>
              <a:rPr lang="en" sz="1800">
                <a:solidFill>
                  <a:schemeClr val="dk1"/>
                </a:solidFill>
              </a:rPr>
              <a:t> (series),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GSM</a:t>
            </a:r>
            <a:r>
              <a:rPr lang="en" sz="1800">
                <a:solidFill>
                  <a:schemeClr val="dk1"/>
                </a:solidFill>
              </a:rPr>
              <a:t> (samples),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GPL</a:t>
            </a:r>
            <a:r>
              <a:rPr lang="en" sz="1800">
                <a:solidFill>
                  <a:schemeClr val="dk1"/>
                </a:solidFill>
              </a:rPr>
              <a:t> (platform)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Processed data:</a:t>
            </a:r>
            <a:r>
              <a:rPr lang="en" sz="1800">
                <a:solidFill>
                  <a:schemeClr val="dk1"/>
                </a:solidFill>
              </a:rPr>
              <a:t> Series Matrix / SOFT / tabular files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Raw count data: </a:t>
            </a:r>
            <a:r>
              <a:rPr lang="en" sz="1800">
                <a:solidFill>
                  <a:schemeClr val="dk1"/>
                </a:solidFill>
              </a:rPr>
              <a:t>in supplementary file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Raw reads:</a:t>
            </a:r>
            <a:r>
              <a:rPr lang="en" sz="1800">
                <a:solidFill>
                  <a:schemeClr val="dk1"/>
                </a:solidFill>
              </a:rPr>
              <a:t> usually in </a:t>
            </a:r>
            <a:r>
              <a:rPr b="1" lang="en" sz="1800">
                <a:solidFill>
                  <a:schemeClr val="dk1"/>
                </a:solidFill>
              </a:rPr>
              <a:t>SRA/ENA</a:t>
            </a:r>
            <a:r>
              <a:rPr lang="en" sz="1800">
                <a:solidFill>
                  <a:schemeClr val="dk1"/>
                </a:solidFill>
              </a:rPr>
              <a:t> as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SRR…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*.fastq.gz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Raw (FASTQ):</a:t>
            </a:r>
            <a:r>
              <a:rPr lang="en" sz="1500">
                <a:solidFill>
                  <a:schemeClr val="dk1"/>
                </a:solidFill>
              </a:rPr>
              <a:t> larger; needed for alignment/QC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10378" l="0" r="0" t="0"/>
          <a:stretch/>
        </p:blipFill>
        <p:spPr>
          <a:xfrm>
            <a:off x="152400" y="145575"/>
            <a:ext cx="8839199" cy="3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26782"/>
          <a:stretch/>
        </p:blipFill>
        <p:spPr>
          <a:xfrm>
            <a:off x="0" y="4001475"/>
            <a:ext cx="9144001" cy="1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