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Crimson Pro"/>
      <p:regular r:id="rId15"/>
    </p:embeddedFont>
    <p:embeddedFont>
      <p:font typeface="Crimson Pro"/>
      <p:regular r:id="rId16"/>
    </p:embeddedFont>
    <p:embeddedFont>
      <p:font typeface="Crimson Pro"/>
      <p:regular r:id="rId17"/>
    </p:embeddedFont>
    <p:embeddedFont>
      <p:font typeface="Crimson Pro"/>
      <p:regular r:id="rId18"/>
    </p:embeddedFont>
    <p:embeddedFont>
      <p:font typeface="Open Sans"/>
      <p:regular r:id="rId19"/>
    </p:embeddedFont>
    <p:embeddedFont>
      <p:font typeface="Open Sans"/>
      <p:regular r:id="rId20"/>
    </p:embeddedFont>
    <p:embeddedFont>
      <p:font typeface="Open Sans"/>
      <p:regular r:id="rId21"/>
    </p:embeddedFont>
    <p:embeddedFont>
      <p:font typeface="Open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790825"/>
            <a:ext cx="7490936"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Energy Time Series Forecasting</a:t>
            </a:r>
            <a:endParaRPr lang="en-US" sz="4450" dirty="0"/>
          </a:p>
        </p:txBody>
      </p:sp>
      <p:sp>
        <p:nvSpPr>
          <p:cNvPr id="4" name="Text 1"/>
          <p:cNvSpPr/>
          <p:nvPr/>
        </p:nvSpPr>
        <p:spPr>
          <a:xfrm>
            <a:off x="6280190" y="3839766"/>
            <a:ext cx="7556421" cy="362903"/>
          </a:xfrm>
          <a:prstGeom prst="rect">
            <a:avLst/>
          </a:prstGeom>
          <a:noFill/>
          <a:ln/>
        </p:spPr>
        <p:txBody>
          <a:bodyPr wrap="non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Name:                                                   ID:</a:t>
            </a:r>
            <a:endParaRPr lang="en-US" sz="1750" dirty="0"/>
          </a:p>
        </p:txBody>
      </p:sp>
      <p:sp>
        <p:nvSpPr>
          <p:cNvPr id="5" name="Text 2"/>
          <p:cNvSpPr/>
          <p:nvPr/>
        </p:nvSpPr>
        <p:spPr>
          <a:xfrm>
            <a:off x="6280190" y="4457819"/>
            <a:ext cx="7556421" cy="362903"/>
          </a:xfrm>
          <a:prstGeom prst="rect">
            <a:avLst/>
          </a:prstGeom>
          <a:noFill/>
          <a:ln/>
        </p:spPr>
        <p:txBody>
          <a:bodyPr wrap="non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Zahraa Albahrani                                220023993</a:t>
            </a:r>
            <a:endParaRPr lang="en-US" sz="1750" dirty="0"/>
          </a:p>
        </p:txBody>
      </p:sp>
      <p:sp>
        <p:nvSpPr>
          <p:cNvPr id="6" name="Text 3"/>
          <p:cNvSpPr/>
          <p:nvPr/>
        </p:nvSpPr>
        <p:spPr>
          <a:xfrm>
            <a:off x="6280190" y="5075873"/>
            <a:ext cx="7556421" cy="362903"/>
          </a:xfrm>
          <a:prstGeom prst="rect">
            <a:avLst/>
          </a:prstGeom>
          <a:noFill/>
          <a:ln/>
        </p:spPr>
        <p:txBody>
          <a:bodyPr wrap="none" lIns="0" tIns="0" rIns="0" bIns="0" rtlCol="0" anchor="t"/>
          <a:lstStyle/>
          <a:p>
            <a:pPr indent="0" marL="0">
              <a:lnSpc>
                <a:spcPts val="2850"/>
              </a:lnSpc>
              <a:buNone/>
            </a:pPr>
            <a:r>
              <a:rPr lang="en-US" sz="1750" i="1" dirty="0">
                <a:solidFill>
                  <a:srgbClr val="443728"/>
                </a:solidFill>
                <a:latin typeface="Open Sans" pitchFamily="34" charset="0"/>
                <a:ea typeface="Open Sans" pitchFamily="34" charset="-122"/>
                <a:cs typeface="Open Sans" pitchFamily="34" charset="-120"/>
              </a:rPr>
              <a:t>Raihana Jawad                                    220016140</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2749"/>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Introduction</a:t>
            </a:r>
            <a:endParaRPr lang="en-US" sz="4450" dirty="0"/>
          </a:p>
        </p:txBody>
      </p:sp>
      <p:sp>
        <p:nvSpPr>
          <p:cNvPr id="3" name="Text 1"/>
          <p:cNvSpPr/>
          <p:nvPr/>
        </p:nvSpPr>
        <p:spPr>
          <a:xfrm>
            <a:off x="793790" y="3155156"/>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This presentation explores various methods for forecasting energy consumption, examining the strengths and weaknesses of ARIMA, SVR, and Neural Networks. We will delve into the dataset, model implementations, evaluation metrics, and conclude with insights on the best performing model.</a:t>
            </a:r>
            <a:endParaRPr lang="en-US" sz="1750" dirty="0"/>
          </a:p>
        </p:txBody>
      </p:sp>
      <p:sp>
        <p:nvSpPr>
          <p:cNvPr id="4" name="Text 2"/>
          <p:cNvSpPr/>
          <p:nvPr/>
        </p:nvSpPr>
        <p:spPr>
          <a:xfrm>
            <a:off x="793790" y="472582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The Problem</a:t>
            </a:r>
            <a:endParaRPr lang="en-US" sz="2200" dirty="0"/>
          </a:p>
        </p:txBody>
      </p:sp>
      <p:sp>
        <p:nvSpPr>
          <p:cNvPr id="5" name="Text 3"/>
          <p:cNvSpPr/>
          <p:nvPr/>
        </p:nvSpPr>
        <p:spPr>
          <a:xfrm>
            <a:off x="793790" y="5306973"/>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Forecasting energy consumption is critical for efficient resource allocation and grid stability.</a:t>
            </a:r>
            <a:endParaRPr lang="en-US" sz="1750" dirty="0"/>
          </a:p>
        </p:txBody>
      </p:sp>
      <p:sp>
        <p:nvSpPr>
          <p:cNvPr id="6" name="Text 4"/>
          <p:cNvSpPr/>
          <p:nvPr/>
        </p:nvSpPr>
        <p:spPr>
          <a:xfrm>
            <a:off x="7599521" y="472582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Our Approach</a:t>
            </a:r>
            <a:endParaRPr lang="en-US" sz="2200" dirty="0"/>
          </a:p>
        </p:txBody>
      </p:sp>
      <p:sp>
        <p:nvSpPr>
          <p:cNvPr id="7" name="Text 5"/>
          <p:cNvSpPr/>
          <p:nvPr/>
        </p:nvSpPr>
        <p:spPr>
          <a:xfrm>
            <a:off x="7599521" y="5306973"/>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We investigate three widely used methods: ARIMA, SVR, and Neural Networks.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644985"/>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The Problem</a:t>
            </a:r>
            <a:endParaRPr lang="en-US" sz="4450" dirty="0"/>
          </a:p>
        </p:txBody>
      </p:sp>
      <p:sp>
        <p:nvSpPr>
          <p:cNvPr id="4" name="Text 1"/>
          <p:cNvSpPr/>
          <p:nvPr/>
        </p:nvSpPr>
        <p:spPr>
          <a:xfrm>
            <a:off x="793790" y="5693926"/>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Predicting future energy consumption is crucial for optimizing energy production, managing demand, and ensuring grid reliability. Accurate forecasts help utilities allocate resources efficiently and minimize energy waste.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3045976"/>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The Dataset</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We utilized the energy\_data.csv dataset, comprising historical energy consumption data with timestamps. This dataset allows us to train and evaluate our forecasting models.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94465" y="615553"/>
            <a:ext cx="5057656" cy="632222"/>
          </a:xfrm>
          <a:prstGeom prst="rect">
            <a:avLst/>
          </a:prstGeom>
          <a:noFill/>
          <a:ln/>
        </p:spPr>
        <p:txBody>
          <a:bodyPr wrap="none" lIns="0" tIns="0" rIns="0" bIns="0" rtlCol="0" anchor="t"/>
          <a:lstStyle/>
          <a:p>
            <a:pPr indent="0" marL="0">
              <a:lnSpc>
                <a:spcPts val="4950"/>
              </a:lnSpc>
              <a:buNone/>
            </a:pPr>
            <a:r>
              <a:rPr lang="en-US" sz="3950" b="1" dirty="0">
                <a:solidFill>
                  <a:srgbClr val="443728"/>
                </a:solidFill>
                <a:latin typeface="Crimson Pro Bold" pitchFamily="34" charset="0"/>
                <a:ea typeface="Crimson Pro Bold" pitchFamily="34" charset="-122"/>
                <a:cs typeface="Crimson Pro Bold" pitchFamily="34" charset="-120"/>
              </a:rPr>
              <a:t>Model Implementation</a:t>
            </a:r>
            <a:endParaRPr lang="en-US" sz="3950" dirty="0"/>
          </a:p>
        </p:txBody>
      </p:sp>
      <p:sp>
        <p:nvSpPr>
          <p:cNvPr id="4" name="Shape 1"/>
          <p:cNvSpPr/>
          <p:nvPr/>
        </p:nvSpPr>
        <p:spPr>
          <a:xfrm>
            <a:off x="6194465" y="1778675"/>
            <a:ext cx="455176" cy="455176"/>
          </a:xfrm>
          <a:prstGeom prst="roundRect">
            <a:avLst>
              <a:gd name="adj" fmla="val 18667"/>
            </a:avLst>
          </a:prstGeom>
          <a:solidFill>
            <a:srgbClr val="EBE2E0"/>
          </a:solidFill>
          <a:ln w="7620">
            <a:solidFill>
              <a:srgbClr val="D1C8C6"/>
            </a:solidFill>
            <a:prstDash val="solid"/>
          </a:ln>
        </p:spPr>
      </p:sp>
      <p:sp>
        <p:nvSpPr>
          <p:cNvPr id="5" name="Text 2"/>
          <p:cNvSpPr/>
          <p:nvPr/>
        </p:nvSpPr>
        <p:spPr>
          <a:xfrm>
            <a:off x="6365200" y="1854518"/>
            <a:ext cx="113586" cy="303490"/>
          </a:xfrm>
          <a:prstGeom prst="rect">
            <a:avLst/>
          </a:prstGeom>
          <a:noFill/>
          <a:ln/>
        </p:spPr>
        <p:txBody>
          <a:bodyPr wrap="none" lIns="0" tIns="0" rIns="0" bIns="0" rtlCol="0" anchor="t"/>
          <a:lstStyle/>
          <a:p>
            <a:pPr algn="ctr" indent="0" marL="0">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1</a:t>
            </a:r>
            <a:endParaRPr lang="en-US" sz="2350" dirty="0"/>
          </a:p>
        </p:txBody>
      </p:sp>
      <p:sp>
        <p:nvSpPr>
          <p:cNvPr id="6" name="Text 3"/>
          <p:cNvSpPr/>
          <p:nvPr/>
        </p:nvSpPr>
        <p:spPr>
          <a:xfrm>
            <a:off x="6851928" y="1778675"/>
            <a:ext cx="2528768" cy="316111"/>
          </a:xfrm>
          <a:prstGeom prst="rect">
            <a:avLst/>
          </a:prstGeom>
          <a:noFill/>
          <a:ln/>
        </p:spPr>
        <p:txBody>
          <a:bodyPr wrap="none" lIns="0" tIns="0" rIns="0" bIns="0" rtlCol="0" anchor="t"/>
          <a:lstStyle/>
          <a:p>
            <a:pPr indent="0" marL="0">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ARIMA</a:t>
            </a:r>
            <a:endParaRPr lang="en-US" sz="1950" dirty="0"/>
          </a:p>
        </p:txBody>
      </p:sp>
      <p:sp>
        <p:nvSpPr>
          <p:cNvPr id="7" name="Text 4"/>
          <p:cNvSpPr/>
          <p:nvPr/>
        </p:nvSpPr>
        <p:spPr>
          <a:xfrm>
            <a:off x="6851928" y="2216110"/>
            <a:ext cx="3105388" cy="3236119"/>
          </a:xfrm>
          <a:prstGeom prst="rect">
            <a:avLst/>
          </a:prstGeom>
          <a:noFill/>
          <a:ln/>
        </p:spPr>
        <p:txBody>
          <a:bodyPr wrap="square" lIns="0" tIns="0" rIns="0" bIns="0" rtlCol="0" anchor="t"/>
          <a:lstStyle/>
          <a:p>
            <a:pPr indent="0" marL="0">
              <a:lnSpc>
                <a:spcPts val="2500"/>
              </a:lnSpc>
              <a:buNone/>
            </a:pPr>
            <a:r>
              <a:rPr lang="en-US" sz="1550" dirty="0">
                <a:solidFill>
                  <a:srgbClr val="443728"/>
                </a:solidFill>
                <a:latin typeface="Open Sans" pitchFamily="34" charset="0"/>
                <a:ea typeface="Open Sans" pitchFamily="34" charset="-122"/>
                <a:cs typeface="Open Sans" pitchFamily="34" charset="-120"/>
              </a:rPr>
              <a:t>Autoregressive Integrated Moving Average (ARIMA) models are a common statistical technique for time series forecasting, utilizing past data to predict future values. It uses the parameters (p, d, q) to represent the autoregressive, integrated, and moving average components of the model.</a:t>
            </a:r>
            <a:endParaRPr lang="en-US" sz="1550" dirty="0"/>
          </a:p>
        </p:txBody>
      </p:sp>
      <p:sp>
        <p:nvSpPr>
          <p:cNvPr id="8" name="Shape 5"/>
          <p:cNvSpPr/>
          <p:nvPr/>
        </p:nvSpPr>
        <p:spPr>
          <a:xfrm>
            <a:off x="10159603" y="1778675"/>
            <a:ext cx="455176" cy="455176"/>
          </a:xfrm>
          <a:prstGeom prst="roundRect">
            <a:avLst>
              <a:gd name="adj" fmla="val 18667"/>
            </a:avLst>
          </a:prstGeom>
          <a:solidFill>
            <a:srgbClr val="EBE2E0"/>
          </a:solidFill>
          <a:ln w="7620">
            <a:solidFill>
              <a:srgbClr val="D1C8C6"/>
            </a:solidFill>
            <a:prstDash val="solid"/>
          </a:ln>
        </p:spPr>
      </p:sp>
      <p:sp>
        <p:nvSpPr>
          <p:cNvPr id="9" name="Text 6"/>
          <p:cNvSpPr/>
          <p:nvPr/>
        </p:nvSpPr>
        <p:spPr>
          <a:xfrm>
            <a:off x="10309860" y="1854518"/>
            <a:ext cx="154662" cy="303490"/>
          </a:xfrm>
          <a:prstGeom prst="rect">
            <a:avLst/>
          </a:prstGeom>
          <a:noFill/>
          <a:ln/>
        </p:spPr>
        <p:txBody>
          <a:bodyPr wrap="none" lIns="0" tIns="0" rIns="0" bIns="0" rtlCol="0" anchor="t"/>
          <a:lstStyle/>
          <a:p>
            <a:pPr algn="ctr" indent="0" marL="0">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2</a:t>
            </a:r>
            <a:endParaRPr lang="en-US" sz="2350" dirty="0"/>
          </a:p>
        </p:txBody>
      </p:sp>
      <p:sp>
        <p:nvSpPr>
          <p:cNvPr id="10" name="Text 7"/>
          <p:cNvSpPr/>
          <p:nvPr/>
        </p:nvSpPr>
        <p:spPr>
          <a:xfrm>
            <a:off x="10817066" y="1778675"/>
            <a:ext cx="2528768" cy="316111"/>
          </a:xfrm>
          <a:prstGeom prst="rect">
            <a:avLst/>
          </a:prstGeom>
          <a:noFill/>
          <a:ln/>
        </p:spPr>
        <p:txBody>
          <a:bodyPr wrap="none" lIns="0" tIns="0" rIns="0" bIns="0" rtlCol="0" anchor="t"/>
          <a:lstStyle/>
          <a:p>
            <a:pPr indent="0" marL="0">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SVR</a:t>
            </a:r>
            <a:endParaRPr lang="en-US" sz="1950" dirty="0"/>
          </a:p>
        </p:txBody>
      </p:sp>
      <p:sp>
        <p:nvSpPr>
          <p:cNvPr id="11" name="Text 8"/>
          <p:cNvSpPr/>
          <p:nvPr/>
        </p:nvSpPr>
        <p:spPr>
          <a:xfrm>
            <a:off x="10817066" y="2216110"/>
            <a:ext cx="3105388" cy="2912507"/>
          </a:xfrm>
          <a:prstGeom prst="rect">
            <a:avLst/>
          </a:prstGeom>
          <a:noFill/>
          <a:ln/>
        </p:spPr>
        <p:txBody>
          <a:bodyPr wrap="square" lIns="0" tIns="0" rIns="0" bIns="0" rtlCol="0" anchor="t"/>
          <a:lstStyle/>
          <a:p>
            <a:pPr indent="0" marL="0">
              <a:lnSpc>
                <a:spcPts val="2500"/>
              </a:lnSpc>
              <a:buNone/>
            </a:pPr>
            <a:r>
              <a:rPr lang="en-US" sz="1550" dirty="0">
                <a:solidFill>
                  <a:srgbClr val="443728"/>
                </a:solidFill>
                <a:latin typeface="Open Sans" pitchFamily="34" charset="0"/>
                <a:ea typeface="Open Sans" pitchFamily="34" charset="-122"/>
                <a:cs typeface="Open Sans" pitchFamily="34" charset="-120"/>
              </a:rPr>
              <a:t>Support Vector Regression (SVR) is a powerful machine learning algorithm using kernel functions to map data into a higher-dimensional space, allowing for complex nonlinear relationships. This method is well-suited for regression tasks like energy forecasting.</a:t>
            </a:r>
            <a:endParaRPr lang="en-US" sz="1550" dirty="0"/>
          </a:p>
        </p:txBody>
      </p:sp>
      <p:sp>
        <p:nvSpPr>
          <p:cNvPr id="12" name="Shape 9"/>
          <p:cNvSpPr/>
          <p:nvPr/>
        </p:nvSpPr>
        <p:spPr>
          <a:xfrm>
            <a:off x="6194465" y="5882045"/>
            <a:ext cx="455176" cy="455176"/>
          </a:xfrm>
          <a:prstGeom prst="roundRect">
            <a:avLst>
              <a:gd name="adj" fmla="val 18667"/>
            </a:avLst>
          </a:prstGeom>
          <a:solidFill>
            <a:srgbClr val="EBE2E0"/>
          </a:solidFill>
          <a:ln w="7620">
            <a:solidFill>
              <a:srgbClr val="D1C8C6"/>
            </a:solidFill>
            <a:prstDash val="solid"/>
          </a:ln>
        </p:spPr>
      </p:sp>
      <p:sp>
        <p:nvSpPr>
          <p:cNvPr id="13" name="Text 10"/>
          <p:cNvSpPr/>
          <p:nvPr/>
        </p:nvSpPr>
        <p:spPr>
          <a:xfrm>
            <a:off x="6347936" y="5957887"/>
            <a:ext cx="148233" cy="303490"/>
          </a:xfrm>
          <a:prstGeom prst="rect">
            <a:avLst/>
          </a:prstGeom>
          <a:noFill/>
          <a:ln/>
        </p:spPr>
        <p:txBody>
          <a:bodyPr wrap="none" lIns="0" tIns="0" rIns="0" bIns="0" rtlCol="0" anchor="t"/>
          <a:lstStyle/>
          <a:p>
            <a:pPr algn="ctr" indent="0" marL="0">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3</a:t>
            </a:r>
            <a:endParaRPr lang="en-US" sz="2350" dirty="0"/>
          </a:p>
        </p:txBody>
      </p:sp>
      <p:sp>
        <p:nvSpPr>
          <p:cNvPr id="14" name="Text 11"/>
          <p:cNvSpPr/>
          <p:nvPr/>
        </p:nvSpPr>
        <p:spPr>
          <a:xfrm>
            <a:off x="6851928" y="5882045"/>
            <a:ext cx="2528768" cy="316111"/>
          </a:xfrm>
          <a:prstGeom prst="rect">
            <a:avLst/>
          </a:prstGeom>
          <a:noFill/>
          <a:ln/>
        </p:spPr>
        <p:txBody>
          <a:bodyPr wrap="none" lIns="0" tIns="0" rIns="0" bIns="0" rtlCol="0" anchor="t"/>
          <a:lstStyle/>
          <a:p>
            <a:pPr indent="0" marL="0">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Neural Network</a:t>
            </a:r>
            <a:endParaRPr lang="en-US" sz="1950" dirty="0"/>
          </a:p>
        </p:txBody>
      </p:sp>
      <p:sp>
        <p:nvSpPr>
          <p:cNvPr id="15" name="Text 12"/>
          <p:cNvSpPr/>
          <p:nvPr/>
        </p:nvSpPr>
        <p:spPr>
          <a:xfrm>
            <a:off x="6851928" y="6319480"/>
            <a:ext cx="7070407" cy="1294448"/>
          </a:xfrm>
          <a:prstGeom prst="rect">
            <a:avLst/>
          </a:prstGeom>
          <a:noFill/>
          <a:ln/>
        </p:spPr>
        <p:txBody>
          <a:bodyPr wrap="square" lIns="0" tIns="0" rIns="0" bIns="0" rtlCol="0" anchor="t"/>
          <a:lstStyle/>
          <a:p>
            <a:pPr indent="0" marL="0">
              <a:lnSpc>
                <a:spcPts val="2500"/>
              </a:lnSpc>
              <a:buNone/>
            </a:pPr>
            <a:r>
              <a:rPr lang="en-US" sz="1550" dirty="0">
                <a:solidFill>
                  <a:srgbClr val="443728"/>
                </a:solidFill>
                <a:latin typeface="Open Sans" pitchFamily="34" charset="0"/>
                <a:ea typeface="Open Sans" pitchFamily="34" charset="-122"/>
                <a:cs typeface="Open Sans" pitchFamily="34" charset="-120"/>
              </a:rPr>
              <a:t>We implemented a feedforward neural network with an input window size of 10, multiple hidden layers, and activation functions like ReLU and sigmoid. The network learns complex patterns from historical data to generate accurate predictions.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703064"/>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Evaluation Metrics</a:t>
            </a:r>
            <a:endParaRPr lang="en-US" sz="4450" dirty="0"/>
          </a:p>
        </p:txBody>
      </p:sp>
      <p:sp>
        <p:nvSpPr>
          <p:cNvPr id="4" name="Shape 1"/>
          <p:cNvSpPr/>
          <p:nvPr/>
        </p:nvSpPr>
        <p:spPr>
          <a:xfrm>
            <a:off x="6280190" y="1752005"/>
            <a:ext cx="3664863" cy="3499604"/>
          </a:xfrm>
          <a:prstGeom prst="roundRect">
            <a:avLst>
              <a:gd name="adj" fmla="val 2722"/>
            </a:avLst>
          </a:prstGeom>
          <a:solidFill>
            <a:srgbClr val="EBE2E0"/>
          </a:solidFill>
          <a:ln w="7620">
            <a:solidFill>
              <a:srgbClr val="D1C8C6"/>
            </a:solidFill>
            <a:prstDash val="solid"/>
          </a:ln>
        </p:spPr>
      </p:sp>
      <p:sp>
        <p:nvSpPr>
          <p:cNvPr id="5" name="Text 2"/>
          <p:cNvSpPr/>
          <p:nvPr/>
        </p:nvSpPr>
        <p:spPr>
          <a:xfrm>
            <a:off x="6514624" y="198643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MAE</a:t>
            </a:r>
            <a:endParaRPr lang="en-US" sz="2200" dirty="0"/>
          </a:p>
        </p:txBody>
      </p:sp>
      <p:sp>
        <p:nvSpPr>
          <p:cNvPr id="6" name="Text 3"/>
          <p:cNvSpPr/>
          <p:nvPr/>
        </p:nvSpPr>
        <p:spPr>
          <a:xfrm>
            <a:off x="6514624" y="2476857"/>
            <a:ext cx="3195995" cy="2177415"/>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Mean Absolute Error (MAE) measures the average absolute difference between the predicted and actual values. Lower MAE indicates better accuracy.</a:t>
            </a:r>
            <a:endParaRPr lang="en-US" sz="1750" dirty="0"/>
          </a:p>
        </p:txBody>
      </p:sp>
      <p:sp>
        <p:nvSpPr>
          <p:cNvPr id="7" name="Shape 4"/>
          <p:cNvSpPr/>
          <p:nvPr/>
        </p:nvSpPr>
        <p:spPr>
          <a:xfrm>
            <a:off x="10171867" y="1752005"/>
            <a:ext cx="3664863" cy="3499604"/>
          </a:xfrm>
          <a:prstGeom prst="roundRect">
            <a:avLst>
              <a:gd name="adj" fmla="val 2722"/>
            </a:avLst>
          </a:prstGeom>
          <a:solidFill>
            <a:srgbClr val="EBE2E0"/>
          </a:solidFill>
          <a:ln w="7620">
            <a:solidFill>
              <a:srgbClr val="D1C8C6"/>
            </a:solidFill>
            <a:prstDash val="solid"/>
          </a:ln>
        </p:spPr>
      </p:sp>
      <p:sp>
        <p:nvSpPr>
          <p:cNvPr id="8" name="Text 5"/>
          <p:cNvSpPr/>
          <p:nvPr/>
        </p:nvSpPr>
        <p:spPr>
          <a:xfrm>
            <a:off x="10406301" y="198643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MSE</a:t>
            </a:r>
            <a:endParaRPr lang="en-US" sz="2200" dirty="0"/>
          </a:p>
        </p:txBody>
      </p:sp>
      <p:sp>
        <p:nvSpPr>
          <p:cNvPr id="9" name="Text 6"/>
          <p:cNvSpPr/>
          <p:nvPr/>
        </p:nvSpPr>
        <p:spPr>
          <a:xfrm>
            <a:off x="10406301" y="2476857"/>
            <a:ext cx="3195995" cy="254031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Mean Squared Error (MSE) calculates the average squared difference between predicted and actual values, penalizing larger errors. Lower MSE signifies better accuracy.</a:t>
            </a:r>
            <a:endParaRPr lang="en-US" sz="1750" dirty="0"/>
          </a:p>
        </p:txBody>
      </p:sp>
      <p:sp>
        <p:nvSpPr>
          <p:cNvPr id="10" name="Shape 7"/>
          <p:cNvSpPr/>
          <p:nvPr/>
        </p:nvSpPr>
        <p:spPr>
          <a:xfrm>
            <a:off x="6280190" y="5478423"/>
            <a:ext cx="7556421" cy="2047994"/>
          </a:xfrm>
          <a:prstGeom prst="roundRect">
            <a:avLst>
              <a:gd name="adj" fmla="val 4652"/>
            </a:avLst>
          </a:prstGeom>
          <a:solidFill>
            <a:srgbClr val="EBE2E0"/>
          </a:solidFill>
          <a:ln w="7620">
            <a:solidFill>
              <a:srgbClr val="D1C8C6"/>
            </a:solidFill>
            <a:prstDash val="solid"/>
          </a:ln>
        </p:spPr>
      </p:sp>
      <p:sp>
        <p:nvSpPr>
          <p:cNvPr id="11" name="Text 8"/>
          <p:cNvSpPr/>
          <p:nvPr/>
        </p:nvSpPr>
        <p:spPr>
          <a:xfrm>
            <a:off x="6514624" y="5712857"/>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RMSE</a:t>
            </a:r>
            <a:endParaRPr lang="en-US" sz="2200" dirty="0"/>
          </a:p>
        </p:txBody>
      </p:sp>
      <p:sp>
        <p:nvSpPr>
          <p:cNvPr id="12" name="Text 9"/>
          <p:cNvSpPr/>
          <p:nvPr/>
        </p:nvSpPr>
        <p:spPr>
          <a:xfrm>
            <a:off x="6514624" y="6203275"/>
            <a:ext cx="7087553"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Root Mean Squared Error (RMSE) is the square root of MSE, providing a more interpretable measure of the error magnitude. Lower RMSE indicates better performance.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38720"/>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a:t>
            </a:r>
            <a:endParaRPr lang="en-US" sz="4450" dirty="0"/>
          </a:p>
        </p:txBody>
      </p:sp>
      <p:sp>
        <p:nvSpPr>
          <p:cNvPr id="4" name="Text 1"/>
          <p:cNvSpPr/>
          <p:nvPr/>
        </p:nvSpPr>
        <p:spPr>
          <a:xfrm>
            <a:off x="6280190" y="3187660"/>
            <a:ext cx="7556421" cy="2903220"/>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Our results indicated that the Neural Network model achieved the highest accuracy, as measured by MAE, MSE, and RMSE, outperforming both ARIMA and SVR. However, the model's complexity requires a significant amount of data for training, and it may be more susceptible to overfitting than the simpler ARIMA and SVR models. Further investigation is needed to explore the optimal model parameters and data preprocessing techniques for achieving the best possible forecasting accuracy.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3045976"/>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Thank You</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Thank you for your attention. We hope this presentation provided valuable insights into energy time series forecasting and the potential of various models for this task.</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2024-12-17T11:28:15Z</dcterms:created>
  <dcterms:modified xsi:type="dcterms:W3CDTF">2024-12-17T11:28:15Z</dcterms:modified>
</cp:coreProperties>
</file>