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6" r:id="rId3"/>
    <p:sldId id="288" r:id="rId4"/>
    <p:sldId id="257" r:id="rId6"/>
    <p:sldId id="262" r:id="rId7"/>
    <p:sldId id="297" r:id="rId8"/>
    <p:sldId id="293" r:id="rId9"/>
    <p:sldId id="292" r:id="rId10"/>
    <p:sldId id="272" r:id="rId11"/>
    <p:sldId id="294" r:id="rId12"/>
    <p:sldId id="295" r:id="rId13"/>
    <p:sldId id="276" r:id="rId14"/>
    <p:sldId id="278" r:id="rId15"/>
    <p:sldId id="296" r:id="rId16"/>
    <p:sldId id="281" r:id="rId17"/>
    <p:sldId id="259" r:id="rId18"/>
    <p:sldId id="283" r:id="rId19"/>
    <p:sldId id="285" r:id="rId20"/>
    <p:sldId id="298" r:id="rId21"/>
    <p:sldId id="289" r:id="rId22"/>
    <p:sldId id="271" r:id="rId23"/>
  </p:sldIdLst>
  <p:sldSz cx="18288000" cy="10287000"/>
  <p:notesSz cx="6858000" cy="9144000"/>
  <p:embeddedFontLst>
    <p:embeddedFont>
      <p:font typeface="Canva Sans" panose="020B0503030501040103"/>
      <p:regular r:id="rId27"/>
    </p:embeddedFont>
    <p:embeddedFont>
      <p:font typeface="Calibri" panose="020F0502020204030204" charset="0"/>
      <p:regular r:id="rId28"/>
      <p:bold r:id="rId29"/>
      <p:italic r:id="rId30"/>
      <p:boldItalic r:id="rId31"/>
    </p:embeddedFont>
    <p:embeddedFont>
      <p:font typeface="Aldhabi" panose="01000000000000000000" charset="0"/>
      <p:regular r:id="rId32"/>
    </p:embeddedFont>
    <p:embeddedFont>
      <p:font typeface="Consolas" panose="020B0609020204030204"/>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54" d="100"/>
          <a:sy n="54" d="100"/>
        </p:scale>
        <p:origin x="-706" y="-77"/>
      </p:cViewPr>
      <p:guideLst>
        <p:guide orient="horz" pos="2160"/>
        <p:guide pos="286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font" Target="fonts/font10.fntdata"/><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2016E-2E31-4955-AC23-3A8AEC2FB5C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19C26-54B2-41E9-BB63-C61F925CE4C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219C26-54B2-41E9-BB63-C61F925CE4C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219C26-54B2-41E9-BB63-C61F925CE4C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lIns="0" tIns="0" rIns="0" bIns="0">
            <a:normAutofit/>
          </a:bodyPr>
          <a:lstStyle>
            <a:lvl1pPr algn="l" fontAlgn="base">
              <a:defRPr sz="48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4.sv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2.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3.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12.sv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4.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12.sv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1" Type="http://schemas.openxmlformats.org/officeDocument/2006/relationships/slideLayout" Target="../slideLayouts/slideLayout7.xml"/><Relationship Id="rId10" Type="http://schemas.openxmlformats.org/officeDocument/2006/relationships/image" Target="../media/image18.sv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1" Type="http://schemas.openxmlformats.org/officeDocument/2006/relationships/slideLayout" Target="../slideLayouts/slideLayout7.xml"/><Relationship Id="rId10" Type="http://schemas.openxmlformats.org/officeDocument/2006/relationships/image" Target="../media/image18.sv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12.sv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106"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8B83B2"/>
              </a:solidFill>
              <a:prstDash val="solid"/>
              <a:miter/>
            </a:ln>
          </p:spPr>
        </p:sp>
        <p:sp>
          <p:nvSpPr>
            <p:cNvPr id="4" name="TextBox 4"/>
            <p:cNvSpPr txBox="1"/>
            <p:nvPr/>
          </p:nvSpPr>
          <p:spPr>
            <a:xfrm>
              <a:off x="0" y="-66675"/>
              <a:ext cx="4816593" cy="2776008"/>
            </a:xfrm>
            <a:prstGeom prst="rect">
              <a:avLst/>
            </a:prstGeom>
          </p:spPr>
          <p:txBody>
            <a:bodyPr lIns="50800" tIns="50800" rIns="50800" bIns="50800" rtlCol="0" anchor="ctr"/>
            <a:lstStyle/>
            <a:p>
              <a:pPr algn="ctr">
                <a:lnSpc>
                  <a:spcPts val="3700"/>
                </a:lnSpc>
              </a:pPr>
            </a:p>
          </p:txBody>
        </p:sp>
      </p:grpSp>
      <p:sp>
        <p:nvSpPr>
          <p:cNvPr id="5" name="Freeform 5"/>
          <p:cNvSpPr/>
          <p:nvPr/>
        </p:nvSpPr>
        <p:spPr>
          <a:xfrm rot="-6041376">
            <a:off x="12069030" y="5911155"/>
            <a:ext cx="5616374" cy="6435428"/>
          </a:xfrm>
          <a:custGeom>
            <a:avLst/>
            <a:gdLst/>
            <a:ahLst/>
            <a:cxnLst/>
            <a:rect l="l" t="t" r="r" b="b"/>
            <a:pathLst>
              <a:path w="5616374" h="6435428">
                <a:moveTo>
                  <a:pt x="0" y="0"/>
                </a:moveTo>
                <a:lnTo>
                  <a:pt x="5616373" y="0"/>
                </a:lnTo>
                <a:lnTo>
                  <a:pt x="5616373" y="6435428"/>
                </a:lnTo>
                <a:lnTo>
                  <a:pt x="0" y="643542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rot="1543217">
            <a:off x="11878480" y="-4017991"/>
            <a:ext cx="8261289" cy="8035981"/>
          </a:xfrm>
          <a:custGeom>
            <a:avLst/>
            <a:gdLst/>
            <a:ahLst/>
            <a:cxnLst/>
            <a:rect l="l" t="t" r="r" b="b"/>
            <a:pathLst>
              <a:path w="8261289" h="8035981">
                <a:moveTo>
                  <a:pt x="0" y="0"/>
                </a:moveTo>
                <a:lnTo>
                  <a:pt x="8261289" y="0"/>
                </a:lnTo>
                <a:lnTo>
                  <a:pt x="8261289" y="8035982"/>
                </a:lnTo>
                <a:lnTo>
                  <a:pt x="0" y="80359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5410200" y="7048500"/>
            <a:ext cx="8141335" cy="1320800"/>
          </a:xfrm>
          <a:prstGeom prst="rect">
            <a:avLst/>
          </a:prstGeom>
        </p:spPr>
        <p:txBody>
          <a:bodyPr wrap="square" lIns="0" tIns="0" rIns="0" bIns="0" rtlCol="0" anchor="t">
            <a:noAutofit/>
          </a:bodyPr>
          <a:lstStyle/>
          <a:p>
            <a:pPr algn="ctr">
              <a:lnSpc>
                <a:spcPts val="4760"/>
              </a:lnSpc>
            </a:pPr>
            <a:endParaRPr lang="en-US" sz="3400" dirty="0" smtClean="0">
              <a:solidFill>
                <a:srgbClr val="545454"/>
              </a:solidFill>
              <a:latin typeface="Canva Sans" panose="020B0503030501040103"/>
              <a:ea typeface="Canva Sans" panose="020B0503030501040103"/>
              <a:cs typeface="Canva Sans" panose="020B0503030501040103"/>
              <a:sym typeface="Canva Sans" panose="020B0503030501040103"/>
            </a:endParaRPr>
          </a:p>
          <a:p>
            <a:pPr algn="ctr">
              <a:lnSpc>
                <a:spcPts val="4760"/>
              </a:lnSpc>
            </a:pPr>
            <a:r>
              <a:rPr lang="en-US" sz="3400" dirty="0" err="1" smtClean="0">
                <a:solidFill>
                  <a:srgbClr val="545454"/>
                </a:solidFill>
                <a:latin typeface="Canva Sans" panose="020B0503030501040103"/>
                <a:ea typeface="Canva Sans" panose="020B0503030501040103"/>
                <a:cs typeface="Canva Sans" panose="020B0503030501040103"/>
                <a:sym typeface="Canva Sans" panose="020B0503030501040103"/>
              </a:rPr>
              <a:t>Zahraa Salim</a:t>
            </a:r>
            <a:endParaRPr lang="en-US" sz="3400" dirty="0" err="1" smtClean="0">
              <a:solidFill>
                <a:srgbClr val="545454"/>
              </a:solidFill>
              <a:latin typeface="Canva Sans" panose="020B0503030501040103"/>
              <a:ea typeface="Canva Sans" panose="020B0503030501040103"/>
              <a:cs typeface="Canva Sans" panose="020B0503030501040103"/>
              <a:sym typeface="Canva Sans" panose="020B0503030501040103"/>
            </a:endParaRPr>
          </a:p>
          <a:p>
            <a:pPr algn="ctr">
              <a:lnSpc>
                <a:spcPts val="4760"/>
              </a:lnSpc>
            </a:pPr>
            <a:r>
              <a:rPr lang="en-US" sz="3400" dirty="0">
                <a:solidFill>
                  <a:srgbClr val="545454"/>
                </a:solidFill>
                <a:latin typeface="Canva Sans" panose="020B0503030501040103"/>
                <a:ea typeface="Canva Sans" panose="020B0503030501040103"/>
                <a:cs typeface="Canva Sans" panose="020B0503030501040103"/>
                <a:sym typeface="Canva Sans" panose="020B0503030501040103"/>
              </a:rPr>
              <a:t>Hala Zayour</a:t>
            </a:r>
            <a:endParaRPr lang="en-US" sz="3400" dirty="0">
              <a:solidFill>
                <a:srgbClr val="545454"/>
              </a:solidFill>
              <a:latin typeface="Canva Sans" panose="020B0503030501040103"/>
              <a:ea typeface="Canva Sans" panose="020B0503030501040103"/>
              <a:cs typeface="Canva Sans" panose="020B0503030501040103"/>
              <a:sym typeface="Canva Sans" panose="020B0503030501040103"/>
            </a:endParaRPr>
          </a:p>
        </p:txBody>
      </p:sp>
      <p:sp>
        <p:nvSpPr>
          <p:cNvPr id="7" name="TextBox 6"/>
          <p:cNvSpPr txBox="1"/>
          <p:nvPr/>
        </p:nvSpPr>
        <p:spPr>
          <a:xfrm>
            <a:off x="762000" y="1943100"/>
            <a:ext cx="13134975" cy="5337175"/>
          </a:xfrm>
          <a:prstGeom prst="rect">
            <a:avLst/>
          </a:prstGeom>
          <a:noFill/>
        </p:spPr>
        <p:txBody>
          <a:bodyPr wrap="none" rtlCol="0">
            <a:noAutofit/>
          </a:bodyPr>
          <a:lstStyle/>
          <a:p>
            <a:r>
              <a:rPr lang="en-US" sz="7200" b="1" dirty="0"/>
              <a:t>Arabic Emotion Detection </a:t>
            </a:r>
            <a:endParaRPr lang="en-US" sz="7200" b="1" dirty="0" smtClean="0"/>
          </a:p>
          <a:p>
            <a:r>
              <a:rPr lang="en-US" sz="7200" b="1" dirty="0" smtClean="0"/>
              <a:t>using AraBERT</a:t>
            </a:r>
            <a:endParaRPr lang="en-US" sz="7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20"/>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1" name="Freeform 21"/>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0" name="TextBox 29"/>
          <p:cNvSpPr txBox="1"/>
          <p:nvPr/>
        </p:nvSpPr>
        <p:spPr>
          <a:xfrm>
            <a:off x="4038600" y="647700"/>
            <a:ext cx="11929110" cy="894715"/>
          </a:xfrm>
          <a:prstGeom prst="rect">
            <a:avLst/>
          </a:prstGeom>
          <a:noFill/>
        </p:spPr>
        <p:txBody>
          <a:bodyPr wrap="square" rtlCol="0">
            <a:noAutofit/>
          </a:bodyPr>
          <a:lstStyle/>
          <a:p>
            <a:r>
              <a:rPr lang="en-US" altLang="en-US" sz="3600" b="1" dirty="0"/>
              <a:t>Top 20 Most Frequent Words in the Train Dataset</a:t>
            </a:r>
            <a:endParaRPr lang="en-US" altLang="en-US" sz="3600" b="1" dirty="0"/>
          </a:p>
        </p:txBody>
      </p:sp>
      <p:pic>
        <p:nvPicPr>
          <p:cNvPr id="5" name="Picture 4"/>
          <p:cNvPicPr>
            <a:picLocks noChangeAspect="1"/>
          </p:cNvPicPr>
          <p:nvPr/>
        </p:nvPicPr>
        <p:blipFill>
          <a:blip r:embed="rId5"/>
          <a:stretch>
            <a:fillRect/>
          </a:stretch>
        </p:blipFill>
        <p:spPr>
          <a:xfrm>
            <a:off x="1127125" y="2195195"/>
            <a:ext cx="10895330" cy="7465060"/>
          </a:xfrm>
          <a:prstGeom prst="rect">
            <a:avLst/>
          </a:prstGeom>
        </p:spPr>
      </p:pic>
      <p:sp>
        <p:nvSpPr>
          <p:cNvPr id="6" name="Text Box 5"/>
          <p:cNvSpPr txBox="1"/>
          <p:nvPr/>
        </p:nvSpPr>
        <p:spPr>
          <a:xfrm>
            <a:off x="12344400" y="1943100"/>
            <a:ext cx="5535930" cy="4262755"/>
          </a:xfrm>
          <a:prstGeom prst="rect">
            <a:avLst/>
          </a:prstGeom>
        </p:spPr>
        <p:txBody>
          <a:bodyPr>
            <a:noAutofit/>
          </a:bodyPr>
          <a:p>
            <a:r>
              <a:rPr sz="3600"/>
              <a:t>This bar chart shows the 20 most frequent words found in the training dataset, with the word on the far left appearing nearly 800 times. The frequency of words declines gradually from left to right, indicating a typical distribution where a few words dominate usage.</a:t>
            </a:r>
            <a:endParaRPr sz="3600"/>
          </a:p>
        </p:txBody>
      </p:sp>
    </p:spTree>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3"/>
          <p:cNvSpPr txBox="1"/>
          <p:nvPr/>
        </p:nvSpPr>
        <p:spPr>
          <a:xfrm>
            <a:off x="2971800" y="2779395"/>
            <a:ext cx="12268200" cy="7907020"/>
          </a:xfrm>
          <a:prstGeom prst="rect">
            <a:avLst/>
          </a:prstGeom>
        </p:spPr>
        <p:txBody>
          <a:bodyPr wrap="square" lIns="0" tIns="0" rIns="0" bIns="0" rtlCol="0" anchor="t">
            <a:noAutofit/>
          </a:bodyPr>
          <a:lstStyle/>
          <a:p>
            <a:r>
              <a:rPr lang="en-US" sz="4400" b="1" dirty="0"/>
              <a:t>Why AraBERT?</a:t>
            </a:r>
            <a:endParaRPr lang="en-US" sz="4400" dirty="0"/>
          </a:p>
          <a:p>
            <a:pPr marL="571500" lvl="0" indent="-571500">
              <a:buFont typeface="Arial" panose="020B0604020202020204" pitchFamily="34" charset="0"/>
              <a:buChar char="•"/>
            </a:pPr>
            <a:r>
              <a:rPr lang="en-US" sz="4400" dirty="0"/>
              <a:t>Pre-trained on diverse Arabic text (MSA + dialects).</a:t>
            </a:r>
            <a:endParaRPr lang="en-US" sz="4400" dirty="0"/>
          </a:p>
          <a:p>
            <a:pPr marL="571500" lvl="0" indent="-571500">
              <a:buFont typeface="Arial" panose="020B0604020202020204" pitchFamily="34" charset="0"/>
              <a:buChar char="•"/>
            </a:pPr>
            <a:r>
              <a:rPr lang="en-US" sz="4400" dirty="0"/>
              <a:t>Captures context-aware </a:t>
            </a:r>
            <a:r>
              <a:rPr lang="en-US" sz="4400" dirty="0" err="1"/>
              <a:t>embeddings</a:t>
            </a:r>
            <a:r>
              <a:rPr lang="en-US" sz="4400" dirty="0" smtClean="0"/>
              <a:t>.</a:t>
            </a:r>
            <a:endParaRPr lang="en-US" sz="4400" dirty="0" smtClean="0"/>
          </a:p>
          <a:p>
            <a:pPr marL="571500" lvl="0" indent="-571500">
              <a:buFont typeface="Arial" panose="020B0604020202020204" pitchFamily="34" charset="0"/>
              <a:buChar char="•"/>
            </a:pPr>
            <a:r>
              <a:rPr lang="en-US" altLang="en-US" sz="4400" dirty="0" smtClean="0"/>
              <a:t>AraBERT is ideal for Arabic NLP because it combines linguistic diversity with deep contextual understanding</a:t>
            </a:r>
            <a:endParaRPr lang="en-US" altLang="en-US" sz="4400" dirty="0" smtClean="0"/>
          </a:p>
          <a:p>
            <a:pPr lvl="0"/>
            <a:r>
              <a:rPr lang="en-US" sz="4400" b="1" dirty="0"/>
              <a:t>Fine-Tuning Steps:</a:t>
            </a:r>
            <a:endParaRPr lang="en-US" sz="4400" dirty="0"/>
          </a:p>
          <a:p>
            <a:pPr marL="742950" lvl="0" indent="-742950">
              <a:buFont typeface="+mj-lt"/>
              <a:buAutoNum type="arabicPeriod"/>
            </a:pPr>
            <a:r>
              <a:rPr lang="en-US" sz="4400" dirty="0"/>
              <a:t>Tokenize text with AraBERT </a:t>
            </a:r>
            <a:r>
              <a:rPr lang="en-US" sz="4400" dirty="0" err="1"/>
              <a:t>tokenizer</a:t>
            </a:r>
            <a:r>
              <a:rPr lang="en-US" sz="4400" dirty="0"/>
              <a:t>.</a:t>
            </a:r>
            <a:endParaRPr lang="en-US" sz="4400" dirty="0"/>
          </a:p>
          <a:p>
            <a:pPr marL="742950" lvl="0" indent="-742950">
              <a:buFont typeface="+mj-lt"/>
              <a:buAutoNum type="arabicPeriod"/>
            </a:pPr>
            <a:r>
              <a:rPr lang="en-US" sz="4400" dirty="0"/>
              <a:t>Add a classification layer (11 emotions).</a:t>
            </a:r>
            <a:endParaRPr lang="en-US" sz="4400" dirty="0"/>
          </a:p>
          <a:p>
            <a:pPr marL="742950" lvl="0" indent="-742950">
              <a:buFont typeface="+mj-lt"/>
              <a:buAutoNum type="arabicPeriod"/>
            </a:pPr>
            <a:r>
              <a:rPr lang="en-US" sz="4400" dirty="0"/>
              <a:t>Train using </a:t>
            </a:r>
            <a:r>
              <a:rPr lang="en-US" sz="4400" dirty="0" err="1"/>
              <a:t>TensorFlow</a:t>
            </a:r>
            <a:r>
              <a:rPr lang="en-US" sz="4400" dirty="0"/>
              <a:t>/</a:t>
            </a:r>
            <a:r>
              <a:rPr lang="en-US" sz="4400" dirty="0" err="1"/>
              <a:t>Keras</a:t>
            </a:r>
            <a:r>
              <a:rPr lang="en-US" sz="4400" dirty="0"/>
              <a:t>.</a:t>
            </a:r>
            <a:endParaRPr lang="en-US" sz="4400" dirty="0"/>
          </a:p>
        </p:txBody>
      </p:sp>
      <p:sp>
        <p:nvSpPr>
          <p:cNvPr id="44" name="TextBox 44"/>
          <p:cNvSpPr txBox="1"/>
          <p:nvPr/>
        </p:nvSpPr>
        <p:spPr>
          <a:xfrm>
            <a:off x="4705349" y="1281545"/>
            <a:ext cx="8877302" cy="1107996"/>
          </a:xfrm>
          <a:prstGeom prst="rect">
            <a:avLst/>
          </a:prstGeom>
        </p:spPr>
        <p:txBody>
          <a:bodyPr wrap="square" lIns="0" tIns="0" rIns="0" bIns="0" rtlCol="0" anchor="t">
            <a:spAutoFit/>
          </a:bodyPr>
          <a:lstStyle/>
          <a:p>
            <a:r>
              <a:rPr lang="en-US" sz="7200" b="1" dirty="0"/>
              <a:t>Model – AraBERT</a:t>
            </a:r>
            <a:endParaRPr lang="en-US" sz="7200" dirty="0"/>
          </a:p>
        </p:txBody>
      </p:sp>
      <p:sp>
        <p:nvSpPr>
          <p:cNvPr id="52" name="Freeform 3"/>
          <p:cNvSpPr/>
          <p:nvPr/>
        </p:nvSpPr>
        <p:spPr>
          <a:xfrm>
            <a:off x="0" y="0"/>
            <a:ext cx="18288000" cy="10287000"/>
          </a:xfrm>
          <a:custGeom>
            <a:avLst/>
            <a:gdLst/>
            <a:ahLst/>
            <a:cxnLst/>
            <a:rect l="l" t="t" r="r" b="b"/>
            <a:pathLst>
              <a:path w="4816592" h="2709333">
                <a:moveTo>
                  <a:pt x="0" y="0"/>
                </a:moveTo>
                <a:lnTo>
                  <a:pt x="4816592" y="0"/>
                </a:lnTo>
                <a:lnTo>
                  <a:pt x="4816592" y="2709333"/>
                </a:lnTo>
                <a:lnTo>
                  <a:pt x="0" y="2709333"/>
                </a:lnTo>
                <a:close/>
              </a:path>
            </a:pathLst>
          </a:custGeom>
          <a:noFill/>
          <a:ln w="295275" cap="sq">
            <a:solidFill>
              <a:srgbClr val="25B9B0"/>
            </a:solidFill>
            <a:prstDash val="solid"/>
            <a:miter/>
          </a:ln>
        </p:spPr>
      </p:sp>
      <p:sp>
        <p:nvSpPr>
          <p:cNvPr id="6" name="Freeform 6"/>
          <p:cNvSpPr/>
          <p:nvPr/>
        </p:nvSpPr>
        <p:spPr>
          <a:xfrm flipH="1">
            <a:off x="-304800" y="-842274"/>
            <a:ext cx="3048000" cy="3266068"/>
          </a:xfrm>
          <a:custGeom>
            <a:avLst/>
            <a:gdLst/>
            <a:ahLst/>
            <a:cxnLst/>
            <a:rect l="l" t="t" r="r" b="b"/>
            <a:pathLst>
              <a:path w="3048000" h="3266068">
                <a:moveTo>
                  <a:pt x="3048000" y="0"/>
                </a:moveTo>
                <a:lnTo>
                  <a:pt x="0" y="0"/>
                </a:lnTo>
                <a:lnTo>
                  <a:pt x="0" y="3266068"/>
                </a:lnTo>
                <a:lnTo>
                  <a:pt x="3048000" y="3266068"/>
                </a:lnTo>
                <a:lnTo>
                  <a:pt x="30480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15240000" y="-842274"/>
            <a:ext cx="3048000" cy="3266068"/>
          </a:xfrm>
          <a:custGeom>
            <a:avLst/>
            <a:gdLst/>
            <a:ahLst/>
            <a:cxnLst/>
            <a:rect l="l" t="t" r="r" b="b"/>
            <a:pathLst>
              <a:path w="3048000" h="3266068">
                <a:moveTo>
                  <a:pt x="0" y="0"/>
                </a:moveTo>
                <a:lnTo>
                  <a:pt x="3048000" y="0"/>
                </a:lnTo>
                <a:lnTo>
                  <a:pt x="3048000" y="3266068"/>
                </a:lnTo>
                <a:lnTo>
                  <a:pt x="0" y="326606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 name="Round Diagonal Corner Rectangle 1"/>
          <p:cNvSpPr/>
          <p:nvPr/>
        </p:nvSpPr>
        <p:spPr>
          <a:xfrm>
            <a:off x="13258800" y="6591300"/>
            <a:ext cx="4724400" cy="3048000"/>
          </a:xfrm>
          <a:prstGeom prst="round2DiagRect">
            <a:avLst>
              <a:gd name="adj1" fmla="val 35166"/>
              <a:gd name="adj2" fmla="val 0"/>
            </a:avLst>
          </a:prstGeom>
          <a:noFill/>
          <a:ln w="28575" cmpd="sng">
            <a:solidFill>
              <a:schemeClr val="accent1">
                <a:shade val="50000"/>
              </a:schemeClr>
            </a:solidFill>
            <a:prstDash val="lgDashDot"/>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3600" b="1">
                <a:solidFill>
                  <a:schemeClr val="tx1"/>
                </a:solidFill>
              </a:rPr>
              <a:t>version used:</a:t>
            </a:r>
            <a:endParaRPr lang="en-US" sz="3600" b="1">
              <a:solidFill>
                <a:schemeClr val="tx1"/>
              </a:solidFill>
            </a:endParaRPr>
          </a:p>
          <a:p>
            <a:pPr algn="ctr"/>
            <a:r>
              <a:rPr lang="en-US" altLang="en-US" sz="3600">
                <a:solidFill>
                  <a:schemeClr val="tx1"/>
                </a:solidFill>
              </a:rPr>
              <a:t>aubmindlab/bert-base-arabertv02-twitter</a:t>
            </a:r>
            <a:endParaRPr lang="en-US" altLang="en-US" sz="3600">
              <a:solidFill>
                <a:schemeClr val="tx1"/>
              </a:solidFill>
            </a:endParaRPr>
          </a:p>
          <a:p>
            <a:pPr algn="ctr"/>
            <a:endParaRPr lang="en-US" altLang="en-US" sz="3600">
              <a:solidFill>
                <a:schemeClr val="tx1"/>
              </a:solidFill>
            </a:endParaRPr>
          </a:p>
        </p:txBody>
      </p:sp>
    </p:spTree>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3"/>
          <p:cNvSpPr txBox="1"/>
          <p:nvPr/>
        </p:nvSpPr>
        <p:spPr>
          <a:xfrm>
            <a:off x="2971800" y="3238500"/>
            <a:ext cx="9220200" cy="4924425"/>
          </a:xfrm>
          <a:prstGeom prst="rect">
            <a:avLst/>
          </a:prstGeom>
        </p:spPr>
        <p:txBody>
          <a:bodyPr wrap="square" lIns="0" tIns="0" rIns="0" bIns="0" rtlCol="0" anchor="t">
            <a:spAutoFit/>
          </a:bodyPr>
          <a:lstStyle/>
          <a:p>
            <a:pPr marL="571500" lvl="0" indent="-571500">
              <a:buFont typeface="Wingdings" panose="05000000000000000000" pitchFamily="2" charset="2"/>
              <a:buChar char="q"/>
            </a:pPr>
            <a:r>
              <a:rPr lang="en-US" sz="4000" dirty="0"/>
              <a:t>Tokenized dataset using AraBERT </a:t>
            </a:r>
            <a:r>
              <a:rPr lang="en-US" sz="4000" dirty="0" err="1"/>
              <a:t>tokenizer</a:t>
            </a:r>
            <a:endParaRPr lang="en-US" sz="3600" dirty="0"/>
          </a:p>
          <a:p>
            <a:pPr marL="571500" lvl="0" indent="-571500">
              <a:buFont typeface="Wingdings" panose="05000000000000000000" pitchFamily="2" charset="2"/>
              <a:buChar char="q"/>
            </a:pPr>
            <a:r>
              <a:rPr lang="en-US" sz="4000" dirty="0"/>
              <a:t>Trained using:</a:t>
            </a:r>
            <a:endParaRPr lang="en-US" sz="3600" dirty="0"/>
          </a:p>
          <a:p>
            <a:pPr marL="1028700" lvl="1" indent="-571500">
              <a:buFont typeface="Wingdings" panose="05000000000000000000" pitchFamily="2" charset="2"/>
              <a:buChar char="§"/>
            </a:pPr>
            <a:r>
              <a:rPr lang="en-US" sz="4000" dirty="0"/>
              <a:t>Adam optimizer</a:t>
            </a:r>
            <a:endParaRPr lang="en-US" sz="3600" dirty="0"/>
          </a:p>
          <a:p>
            <a:pPr marL="1028700" lvl="1" indent="-571500">
              <a:buFont typeface="Wingdings" panose="05000000000000000000" pitchFamily="2" charset="2"/>
              <a:buChar char="§"/>
            </a:pPr>
            <a:r>
              <a:rPr lang="en-US" sz="4000" dirty="0"/>
              <a:t>Cross-entropy loss</a:t>
            </a:r>
            <a:endParaRPr lang="en-US" sz="3600" dirty="0"/>
          </a:p>
          <a:p>
            <a:pPr marL="571500" lvl="0" indent="-571500">
              <a:buFont typeface="Wingdings" panose="05000000000000000000" pitchFamily="2" charset="2"/>
              <a:buChar char="q"/>
            </a:pPr>
            <a:r>
              <a:rPr lang="en-US" sz="4000" dirty="0"/>
              <a:t>Batch size: 32</a:t>
            </a:r>
            <a:endParaRPr lang="en-US" sz="3600" dirty="0"/>
          </a:p>
          <a:p>
            <a:pPr marL="571500" lvl="0" indent="-571500">
              <a:buFont typeface="Wingdings" panose="05000000000000000000" pitchFamily="2" charset="2"/>
              <a:buChar char="q"/>
            </a:pPr>
            <a:r>
              <a:rPr lang="en-US" sz="4000" dirty="0"/>
              <a:t>Epochs: 20</a:t>
            </a:r>
            <a:endParaRPr lang="en-US" sz="3600" dirty="0"/>
          </a:p>
          <a:p>
            <a:pPr marL="571500" lvl="0" indent="-571500">
              <a:buFont typeface="Wingdings" panose="05000000000000000000" pitchFamily="2" charset="2"/>
              <a:buChar char="q"/>
            </a:pPr>
            <a:r>
              <a:rPr lang="en-US" sz="4000" dirty="0"/>
              <a:t>Accuracy and loss tracked during training</a:t>
            </a:r>
            <a:endParaRPr lang="en-US" sz="3600" dirty="0"/>
          </a:p>
        </p:txBody>
      </p:sp>
      <p:sp>
        <p:nvSpPr>
          <p:cNvPr id="44" name="TextBox 44"/>
          <p:cNvSpPr txBox="1"/>
          <p:nvPr/>
        </p:nvSpPr>
        <p:spPr>
          <a:xfrm>
            <a:off x="5638800" y="1281545"/>
            <a:ext cx="6324600" cy="1107996"/>
          </a:xfrm>
          <a:prstGeom prst="rect">
            <a:avLst/>
          </a:prstGeom>
        </p:spPr>
        <p:txBody>
          <a:bodyPr wrap="square" lIns="0" tIns="0" rIns="0" bIns="0" rtlCol="0" anchor="t">
            <a:spAutoFit/>
          </a:bodyPr>
          <a:lstStyle/>
          <a:p>
            <a:pPr algn="ctr"/>
            <a:r>
              <a:rPr lang="en-US" sz="7200" b="1" dirty="0"/>
              <a:t>Training</a:t>
            </a:r>
            <a:endParaRPr lang="en-US" sz="7200" dirty="0"/>
          </a:p>
        </p:txBody>
      </p:sp>
      <p:sp>
        <p:nvSpPr>
          <p:cNvPr id="52" name="Freeform 3"/>
          <p:cNvSpPr/>
          <p:nvPr/>
        </p:nvSpPr>
        <p:spPr>
          <a:xfrm>
            <a:off x="0" y="0"/>
            <a:ext cx="18288000" cy="10287000"/>
          </a:xfrm>
          <a:custGeom>
            <a:avLst/>
            <a:gdLst/>
            <a:ahLst/>
            <a:cxnLst/>
            <a:rect l="l" t="t" r="r" b="b"/>
            <a:pathLst>
              <a:path w="4816592" h="2709333">
                <a:moveTo>
                  <a:pt x="0" y="0"/>
                </a:moveTo>
                <a:lnTo>
                  <a:pt x="4816592" y="0"/>
                </a:lnTo>
                <a:lnTo>
                  <a:pt x="4816592" y="2709333"/>
                </a:lnTo>
                <a:lnTo>
                  <a:pt x="0" y="2709333"/>
                </a:lnTo>
                <a:close/>
              </a:path>
            </a:pathLst>
          </a:custGeom>
          <a:noFill/>
          <a:ln w="295275" cap="sq">
            <a:solidFill>
              <a:srgbClr val="25B9B0"/>
            </a:solidFill>
            <a:prstDash val="solid"/>
            <a:miter/>
          </a:ln>
        </p:spPr>
      </p:sp>
      <p:sp>
        <p:nvSpPr>
          <p:cNvPr id="6" name="Freeform 6"/>
          <p:cNvSpPr/>
          <p:nvPr/>
        </p:nvSpPr>
        <p:spPr>
          <a:xfrm flipH="1">
            <a:off x="-304800" y="-842274"/>
            <a:ext cx="3048000" cy="3266068"/>
          </a:xfrm>
          <a:custGeom>
            <a:avLst/>
            <a:gdLst/>
            <a:ahLst/>
            <a:cxnLst/>
            <a:rect l="l" t="t" r="r" b="b"/>
            <a:pathLst>
              <a:path w="3048000" h="3266068">
                <a:moveTo>
                  <a:pt x="3048000" y="0"/>
                </a:moveTo>
                <a:lnTo>
                  <a:pt x="0" y="0"/>
                </a:lnTo>
                <a:lnTo>
                  <a:pt x="0" y="3266068"/>
                </a:lnTo>
                <a:lnTo>
                  <a:pt x="3048000" y="3266068"/>
                </a:lnTo>
                <a:lnTo>
                  <a:pt x="30480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15240000" y="-842274"/>
            <a:ext cx="3048000" cy="3266068"/>
          </a:xfrm>
          <a:custGeom>
            <a:avLst/>
            <a:gdLst/>
            <a:ahLst/>
            <a:cxnLst/>
            <a:rect l="l" t="t" r="r" b="b"/>
            <a:pathLst>
              <a:path w="3048000" h="3266068">
                <a:moveTo>
                  <a:pt x="0" y="0"/>
                </a:moveTo>
                <a:lnTo>
                  <a:pt x="3048000" y="0"/>
                </a:lnTo>
                <a:lnTo>
                  <a:pt x="3048000" y="3266068"/>
                </a:lnTo>
                <a:lnTo>
                  <a:pt x="0" y="326606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36" y="94588"/>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8B83B2"/>
              </a:solidFill>
              <a:prstDash val="solid"/>
              <a:miter/>
            </a:ln>
          </p:spPr>
        </p:sp>
        <p:sp>
          <p:nvSpPr>
            <p:cNvPr id="4" name="TextBox 4"/>
            <p:cNvSpPr txBox="1"/>
            <p:nvPr/>
          </p:nvSpPr>
          <p:spPr>
            <a:xfrm>
              <a:off x="0" y="-57150"/>
              <a:ext cx="4816593" cy="2766483"/>
            </a:xfrm>
            <a:prstGeom prst="rect">
              <a:avLst/>
            </a:prstGeom>
          </p:spPr>
          <p:txBody>
            <a:bodyPr lIns="50800" tIns="50800" rIns="50800" bIns="50800" rtlCol="0" anchor="ctr"/>
            <a:lstStyle/>
            <a:p>
              <a:pPr marL="0" lvl="0" indent="0" algn="ctr">
                <a:lnSpc>
                  <a:spcPts val="3640"/>
                </a:lnSpc>
                <a:spcBef>
                  <a:spcPct val="0"/>
                </a:spcBef>
              </a:pPr>
              <a:endParaRPr b="1"/>
            </a:p>
          </p:txBody>
        </p:sp>
      </p:grpSp>
      <p:sp>
        <p:nvSpPr>
          <p:cNvPr id="14" name="TextBox 14"/>
          <p:cNvSpPr txBox="1"/>
          <p:nvPr/>
        </p:nvSpPr>
        <p:spPr>
          <a:xfrm>
            <a:off x="8458200" y="6743700"/>
            <a:ext cx="4872375" cy="596189"/>
          </a:xfrm>
          <a:prstGeom prst="rect">
            <a:avLst/>
          </a:prstGeom>
        </p:spPr>
        <p:txBody>
          <a:bodyPr wrap="square"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6" name="TextBox 16"/>
          <p:cNvSpPr txBox="1"/>
          <p:nvPr/>
        </p:nvSpPr>
        <p:spPr>
          <a:xfrm>
            <a:off x="4541559" y="7997775"/>
            <a:ext cx="3044203" cy="598008"/>
          </a:xfrm>
          <a:prstGeom prst="rect">
            <a:avLst/>
          </a:prstGeom>
        </p:spPr>
        <p:txBody>
          <a:bodyPr lIns="0" tIns="0" rIns="0" bIns="0" rtlCol="0" anchor="t">
            <a:spAutoFit/>
          </a:bodyPr>
          <a:lstStyle/>
          <a:p>
            <a:pPr algn="ctr">
              <a:lnSpc>
                <a:spcPts val="4910"/>
              </a:lnSpc>
            </a:pPr>
            <a:endParaRPr lang="en-US" sz="3505" b="1" dirty="0">
              <a:solidFill>
                <a:srgbClr val="000000"/>
              </a:solidFill>
              <a:latin typeface="Eastman Grotesque Bold"/>
              <a:ea typeface="Eastman Grotesque Bold"/>
              <a:cs typeface="Eastman Grotesque Bold"/>
              <a:sym typeface="Eastman Grotesque Bold"/>
            </a:endParaRPr>
          </a:p>
        </p:txBody>
      </p:sp>
      <p:sp>
        <p:nvSpPr>
          <p:cNvPr id="17" name="TextBox 17"/>
          <p:cNvSpPr txBox="1"/>
          <p:nvPr/>
        </p:nvSpPr>
        <p:spPr>
          <a:xfrm>
            <a:off x="10108636" y="5519565"/>
            <a:ext cx="3399674"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8" name="TextBox 18"/>
          <p:cNvSpPr txBox="1"/>
          <p:nvPr/>
        </p:nvSpPr>
        <p:spPr>
          <a:xfrm>
            <a:off x="4541559" y="5519565"/>
            <a:ext cx="3044203"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21" name="Freeform 21"/>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2" name="Freeform 22"/>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4112875" y="1558657"/>
            <a:ext cx="1653780" cy="1797587"/>
          </a:xfrm>
          <a:custGeom>
            <a:avLst/>
            <a:gdLst/>
            <a:ahLst/>
            <a:cxnLst/>
            <a:rect l="l" t="t" r="r" b="b"/>
            <a:pathLst>
              <a:path w="1653780" h="1797587">
                <a:moveTo>
                  <a:pt x="0" y="0"/>
                </a:moveTo>
                <a:lnTo>
                  <a:pt x="1653780" y="0"/>
                </a:lnTo>
                <a:lnTo>
                  <a:pt x="1653780" y="1797586"/>
                </a:lnTo>
                <a:lnTo>
                  <a:pt x="0" y="17975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5" name="Picture 4"/>
          <p:cNvPicPr>
            <a:picLocks noChangeAspect="1"/>
          </p:cNvPicPr>
          <p:nvPr/>
        </p:nvPicPr>
        <p:blipFill>
          <a:blip r:embed="rId7"/>
          <a:stretch>
            <a:fillRect/>
          </a:stretch>
        </p:blipFill>
        <p:spPr>
          <a:xfrm>
            <a:off x="762000" y="1485900"/>
            <a:ext cx="10789920" cy="8523605"/>
          </a:xfrm>
          <a:prstGeom prst="rect">
            <a:avLst/>
          </a:prstGeom>
        </p:spPr>
      </p:pic>
      <p:sp>
        <p:nvSpPr>
          <p:cNvPr id="6" name="Text Box 5"/>
          <p:cNvSpPr txBox="1"/>
          <p:nvPr/>
        </p:nvSpPr>
        <p:spPr>
          <a:xfrm>
            <a:off x="4937125" y="397510"/>
            <a:ext cx="8523605" cy="971550"/>
          </a:xfrm>
          <a:prstGeom prst="rect">
            <a:avLst/>
          </a:prstGeom>
        </p:spPr>
        <p:txBody>
          <a:bodyPr wrap="square">
            <a:noAutofit/>
          </a:bodyPr>
          <a:p>
            <a:r>
              <a:rPr sz="4000" b="1"/>
              <a:t>Training vs Validation Loss Over Epochs</a:t>
            </a:r>
            <a:endParaRPr sz="4000" b="1"/>
          </a:p>
        </p:txBody>
      </p:sp>
      <p:sp>
        <p:nvSpPr>
          <p:cNvPr id="7" name="Text Box 6"/>
          <p:cNvSpPr txBox="1"/>
          <p:nvPr/>
        </p:nvSpPr>
        <p:spPr>
          <a:xfrm>
            <a:off x="12345035" y="2357120"/>
            <a:ext cx="5333365" cy="5249545"/>
          </a:xfrm>
          <a:prstGeom prst="rect">
            <a:avLst/>
          </a:prstGeom>
          <a:noFill/>
        </p:spPr>
        <p:txBody>
          <a:bodyPr wrap="square" rtlCol="0">
            <a:noAutofit/>
          </a:bodyPr>
          <a:p>
            <a:pPr algn="l"/>
            <a:r>
              <a:rPr lang="en-US" altLang="en-US" sz="2800"/>
              <a:t>The graph displays the training and validation loss of a model across seven epochs. While the training loss consistently decreases, the validation loss stops improving after epoch 3 and begins to slightly increase, suggesting potential overfitting</a:t>
            </a:r>
            <a:r>
              <a:rPr lang="en-US" altLang="en-US" sz="3200"/>
              <a:t>.</a:t>
            </a:r>
            <a:endParaRPr lang="en-US" altLang="en-US" sz="3200"/>
          </a:p>
        </p:txBody>
      </p:sp>
      <p:sp>
        <p:nvSpPr>
          <p:cNvPr id="8" name="Text Box 7"/>
          <p:cNvSpPr txBox="1"/>
          <p:nvPr/>
        </p:nvSpPr>
        <p:spPr>
          <a:xfrm>
            <a:off x="11887200" y="7200583"/>
            <a:ext cx="5080000" cy="2245360"/>
          </a:xfrm>
          <a:prstGeom prst="rect">
            <a:avLst/>
          </a:prstGeom>
        </p:spPr>
        <p:txBody>
          <a:bodyPr>
            <a:spAutoFit/>
          </a:bodyPr>
          <a:p>
            <a:pPr marL="0" indent="0"/>
            <a:r>
              <a:rPr sz="2800" b="0" i="0">
                <a:solidFill>
                  <a:schemeClr val="tx1"/>
                </a:solidFill>
                <a:latin typeface="Consolas" panose="020B0609020204030204"/>
                <a:ea typeface="Consolas" panose="020B0609020204030204"/>
              </a:rPr>
              <a:t>Hamming Loss: 0.11896000482596368</a:t>
            </a:r>
            <a:endParaRPr sz="2800" b="0" i="0">
              <a:solidFill>
                <a:schemeClr val="tx1"/>
              </a:solidFill>
              <a:latin typeface="Consolas" panose="020B0609020204030204"/>
              <a:ea typeface="Consolas" panose="020B0609020204030204"/>
            </a:endParaRPr>
          </a:p>
          <a:p>
            <a:pPr marL="0" indent="0"/>
            <a:endParaRPr sz="2800" b="0" i="0">
              <a:solidFill>
                <a:schemeClr val="tx1"/>
              </a:solidFill>
              <a:latin typeface="Consolas" panose="020B0609020204030204"/>
              <a:ea typeface="Consolas" panose="020B0609020204030204"/>
            </a:endParaRPr>
          </a:p>
          <a:p>
            <a:pPr marL="0" indent="0"/>
            <a:r>
              <a:rPr lang="en-US" sz="2800" b="0" i="0">
                <a:solidFill>
                  <a:schemeClr val="tx1"/>
                </a:solidFill>
                <a:latin typeface="Consolas" panose="020B0609020204030204"/>
                <a:ea typeface="Consolas" panose="020B0609020204030204"/>
              </a:rPr>
              <a:t>--&gt; </a:t>
            </a:r>
            <a:r>
              <a:rPr lang="en-US" altLang="en-US" sz="2800" b="0" i="0">
                <a:solidFill>
                  <a:schemeClr val="tx1"/>
                </a:solidFill>
                <a:latin typeface="Consolas" panose="020B0609020204030204"/>
                <a:ea typeface="Consolas" panose="020B0609020204030204"/>
              </a:rPr>
              <a:t> Indicates reasonably good performance</a:t>
            </a:r>
            <a:endParaRPr lang="en-US" altLang="en-US" sz="2800" b="0" i="0">
              <a:solidFill>
                <a:schemeClr val="tx1"/>
              </a:solidFill>
              <a:latin typeface="Consolas" panose="020B0609020204030204"/>
              <a:ea typeface="Consolas" panose="020B0609020204030204"/>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36" y="94588"/>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8B83B2"/>
              </a:solidFill>
              <a:prstDash val="solid"/>
              <a:miter/>
            </a:ln>
          </p:spPr>
        </p:sp>
        <p:sp>
          <p:nvSpPr>
            <p:cNvPr id="4" name="TextBox 4"/>
            <p:cNvSpPr txBox="1"/>
            <p:nvPr/>
          </p:nvSpPr>
          <p:spPr>
            <a:xfrm>
              <a:off x="0" y="-57150"/>
              <a:ext cx="4816593" cy="2766483"/>
            </a:xfrm>
            <a:prstGeom prst="rect">
              <a:avLst/>
            </a:prstGeom>
          </p:spPr>
          <p:txBody>
            <a:bodyPr lIns="50800" tIns="50800" rIns="50800" bIns="50800" rtlCol="0" anchor="ctr"/>
            <a:lstStyle/>
            <a:p>
              <a:pPr marL="0" lvl="0" indent="0" algn="ctr">
                <a:lnSpc>
                  <a:spcPts val="3640"/>
                </a:lnSpc>
                <a:spcBef>
                  <a:spcPct val="0"/>
                </a:spcBef>
              </a:pPr>
            </a:p>
          </p:txBody>
        </p:sp>
      </p:grpSp>
      <p:sp>
        <p:nvSpPr>
          <p:cNvPr id="14" name="TextBox 14"/>
          <p:cNvSpPr txBox="1"/>
          <p:nvPr/>
        </p:nvSpPr>
        <p:spPr>
          <a:xfrm>
            <a:off x="8458200" y="6743700"/>
            <a:ext cx="4872375" cy="596189"/>
          </a:xfrm>
          <a:prstGeom prst="rect">
            <a:avLst/>
          </a:prstGeom>
        </p:spPr>
        <p:txBody>
          <a:bodyPr wrap="square"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6" name="TextBox 16"/>
          <p:cNvSpPr txBox="1"/>
          <p:nvPr/>
        </p:nvSpPr>
        <p:spPr>
          <a:xfrm>
            <a:off x="4541559" y="7997775"/>
            <a:ext cx="3044203" cy="598008"/>
          </a:xfrm>
          <a:prstGeom prst="rect">
            <a:avLst/>
          </a:prstGeom>
        </p:spPr>
        <p:txBody>
          <a:bodyPr lIns="0" tIns="0" rIns="0" bIns="0" rtlCol="0" anchor="t">
            <a:spAutoFit/>
          </a:bodyPr>
          <a:lstStyle/>
          <a:p>
            <a:pPr algn="ctr">
              <a:lnSpc>
                <a:spcPts val="4910"/>
              </a:lnSpc>
            </a:pPr>
            <a:endParaRPr lang="en-US" sz="3505" b="1" dirty="0">
              <a:solidFill>
                <a:srgbClr val="000000"/>
              </a:solidFill>
              <a:latin typeface="Eastman Grotesque Bold"/>
              <a:ea typeface="Eastman Grotesque Bold"/>
              <a:cs typeface="Eastman Grotesque Bold"/>
              <a:sym typeface="Eastman Grotesque Bold"/>
            </a:endParaRPr>
          </a:p>
        </p:txBody>
      </p:sp>
      <p:sp>
        <p:nvSpPr>
          <p:cNvPr id="17" name="TextBox 17"/>
          <p:cNvSpPr txBox="1"/>
          <p:nvPr/>
        </p:nvSpPr>
        <p:spPr>
          <a:xfrm>
            <a:off x="10108636" y="5519565"/>
            <a:ext cx="3399674"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8" name="TextBox 18"/>
          <p:cNvSpPr txBox="1"/>
          <p:nvPr/>
        </p:nvSpPr>
        <p:spPr>
          <a:xfrm>
            <a:off x="4541559" y="5519565"/>
            <a:ext cx="3044203"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21" name="Freeform 21"/>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2" name="Freeform 22"/>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4112875" y="1558657"/>
            <a:ext cx="1653780" cy="1797587"/>
          </a:xfrm>
          <a:custGeom>
            <a:avLst/>
            <a:gdLst/>
            <a:ahLst/>
            <a:cxnLst/>
            <a:rect l="l" t="t" r="r" b="b"/>
            <a:pathLst>
              <a:path w="1653780" h="1797587">
                <a:moveTo>
                  <a:pt x="0" y="0"/>
                </a:moveTo>
                <a:lnTo>
                  <a:pt x="1653780" y="0"/>
                </a:lnTo>
                <a:lnTo>
                  <a:pt x="1653780" y="1797586"/>
                </a:lnTo>
                <a:lnTo>
                  <a:pt x="0" y="17975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TextBox 27"/>
          <p:cNvSpPr txBox="1"/>
          <p:nvPr/>
        </p:nvSpPr>
        <p:spPr>
          <a:xfrm>
            <a:off x="3581400" y="1394625"/>
            <a:ext cx="10896600" cy="1107996"/>
          </a:xfrm>
          <a:prstGeom prst="rect">
            <a:avLst/>
          </a:prstGeom>
          <a:noFill/>
        </p:spPr>
        <p:txBody>
          <a:bodyPr wrap="square">
            <a:spAutoFit/>
          </a:bodyPr>
          <a:lstStyle/>
          <a:p>
            <a:pPr algn="ctr"/>
            <a:r>
              <a:rPr lang="en-US" sz="6600" b="1" dirty="0"/>
              <a:t>Results</a:t>
            </a:r>
            <a:endParaRPr lang="en-US" sz="5400" dirty="0"/>
          </a:p>
        </p:txBody>
      </p:sp>
      <p:sp>
        <p:nvSpPr>
          <p:cNvPr id="35" name="TextBox 34"/>
          <p:cNvSpPr txBox="1"/>
          <p:nvPr/>
        </p:nvSpPr>
        <p:spPr>
          <a:xfrm>
            <a:off x="2472935" y="3473460"/>
            <a:ext cx="11243065" cy="4401205"/>
          </a:xfrm>
          <a:prstGeom prst="rect">
            <a:avLst/>
          </a:prstGeom>
          <a:noFill/>
        </p:spPr>
        <p:txBody>
          <a:bodyPr wrap="square">
            <a:spAutoFit/>
          </a:bodyPr>
          <a:lstStyle/>
          <a:p>
            <a:pPr marL="571500" lvl="0" indent="-571500">
              <a:buFont typeface="Wingdings" panose="05000000000000000000" pitchFamily="2" charset="2"/>
              <a:buChar char="q"/>
            </a:pPr>
            <a:r>
              <a:rPr lang="en-US" sz="4000" dirty="0"/>
              <a:t>Achieved high accuracy in detecting emotions like:</a:t>
            </a:r>
            <a:endParaRPr lang="en-US" sz="3600" dirty="0"/>
          </a:p>
          <a:p>
            <a:pPr marL="1028700" lvl="1" indent="-571500">
              <a:buFont typeface="Wingdings" panose="05000000000000000000" pitchFamily="2" charset="2"/>
              <a:buChar char="§"/>
            </a:pPr>
            <a:r>
              <a:rPr lang="en-US" sz="4000" dirty="0"/>
              <a:t>Happiness</a:t>
            </a:r>
            <a:endParaRPr lang="en-US" sz="3600" dirty="0"/>
          </a:p>
          <a:p>
            <a:pPr marL="1028700" lvl="1" indent="-571500">
              <a:buFont typeface="Wingdings" panose="05000000000000000000" pitchFamily="2" charset="2"/>
              <a:buChar char="§"/>
            </a:pPr>
            <a:r>
              <a:rPr lang="en-US" sz="4000" dirty="0"/>
              <a:t>Anger</a:t>
            </a:r>
            <a:endParaRPr lang="en-US" sz="3600" dirty="0"/>
          </a:p>
          <a:p>
            <a:pPr marL="1028700" lvl="1" indent="-571500">
              <a:buFont typeface="Wingdings" panose="05000000000000000000" pitchFamily="2" charset="2"/>
              <a:buChar char="§"/>
            </a:pPr>
            <a:r>
              <a:rPr lang="en-US" sz="4000" dirty="0"/>
              <a:t>Sadness</a:t>
            </a:r>
            <a:endParaRPr lang="en-US" sz="3600" dirty="0"/>
          </a:p>
          <a:p>
            <a:pPr marL="571500" lvl="0" indent="-571500">
              <a:buFont typeface="Wingdings" panose="05000000000000000000" pitchFamily="2" charset="2"/>
              <a:buChar char="q"/>
            </a:pPr>
            <a:r>
              <a:rPr lang="en-US" sz="4000" dirty="0"/>
              <a:t>Sample output:</a:t>
            </a:r>
            <a:endParaRPr lang="en-US" sz="3600" dirty="0"/>
          </a:p>
          <a:p>
            <a:pPr marL="1028700" lvl="1" indent="-571500">
              <a:buFont typeface="Wingdings" panose="05000000000000000000" pitchFamily="2" charset="2"/>
              <a:buChar char="§"/>
            </a:pPr>
            <a:r>
              <a:rPr lang="en-US" sz="4000" dirty="0"/>
              <a:t>Tweet: "</a:t>
            </a:r>
            <a:r>
              <a:rPr lang="ar-SA" sz="4000" dirty="0"/>
              <a:t>أنا فرحان جدًا اليوم</a:t>
            </a:r>
            <a:r>
              <a:rPr lang="en-US" sz="4000" dirty="0"/>
              <a:t>"</a:t>
            </a:r>
            <a:endParaRPr lang="en-US" sz="3600" dirty="0"/>
          </a:p>
          <a:p>
            <a:pPr marL="1028700" lvl="1" indent="-571500">
              <a:buFont typeface="Wingdings" panose="05000000000000000000" pitchFamily="2" charset="2"/>
              <a:buChar char="§"/>
            </a:pPr>
            <a:r>
              <a:rPr lang="en-US" sz="4000" dirty="0"/>
              <a:t>Predicted Emotion: </a:t>
            </a:r>
            <a:r>
              <a:rPr lang="en-US" sz="4000" b="1" dirty="0"/>
              <a:t>Happiness</a:t>
            </a:r>
            <a:endParaRPr lang="en-US" sz="3600" dirty="0"/>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4476030" y="1474345"/>
            <a:ext cx="2321719" cy="2422178"/>
            <a:chOff x="357188" y="223243"/>
            <a:chExt cx="3095625" cy="3229571"/>
          </a:xfrm>
        </p:grpSpPr>
        <p:sp>
          <p:nvSpPr>
            <p:cNvPr id="8" name="TextBox 8"/>
            <p:cNvSpPr txBox="1"/>
            <p:nvPr/>
          </p:nvSpPr>
          <p:spPr>
            <a:xfrm>
              <a:off x="357188" y="223243"/>
              <a:ext cx="3095625" cy="3229571"/>
            </a:xfrm>
            <a:prstGeom prst="rect">
              <a:avLst/>
            </a:prstGeom>
          </p:spPr>
          <p:txBody>
            <a:bodyPr lIns="40640" tIns="40640" rIns="40640" bIns="40640" rtlCol="0" anchor="ctr"/>
            <a:lstStyle/>
            <a:p>
              <a:pPr algn="ctr">
                <a:lnSpc>
                  <a:spcPts val="1570"/>
                </a:lnSpc>
                <a:spcBef>
                  <a:spcPct val="0"/>
                </a:spcBef>
              </a:pPr>
            </a:p>
          </p:txBody>
        </p:sp>
        <p:sp>
          <p:nvSpPr>
            <p:cNvPr id="9" name="Freeform 9"/>
            <p:cNvSpPr/>
            <p:nvPr/>
          </p:nvSpPr>
          <p:spPr>
            <a:xfrm>
              <a:off x="699072" y="706609"/>
              <a:ext cx="2411856" cy="2396782"/>
            </a:xfrm>
            <a:custGeom>
              <a:avLst/>
              <a:gdLst/>
              <a:ahLst/>
              <a:cxnLst/>
              <a:rect l="l" t="t" r="r" b="b"/>
              <a:pathLst>
                <a:path w="2411856" h="2396782">
                  <a:moveTo>
                    <a:pt x="0" y="0"/>
                  </a:moveTo>
                  <a:lnTo>
                    <a:pt x="2411856" y="0"/>
                  </a:lnTo>
                  <a:lnTo>
                    <a:pt x="2411856" y="2396782"/>
                  </a:lnTo>
                  <a:lnTo>
                    <a:pt x="0" y="239678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20" name="Freeform 20"/>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9" name="TextBox 19"/>
          <p:cNvSpPr txBox="1"/>
          <p:nvPr/>
        </p:nvSpPr>
        <p:spPr>
          <a:xfrm>
            <a:off x="6419871" y="2631845"/>
            <a:ext cx="7733002" cy="441275"/>
          </a:xfrm>
          <a:prstGeom prst="rect">
            <a:avLst/>
          </a:prstGeom>
        </p:spPr>
        <p:txBody>
          <a:bodyPr lIns="0" tIns="0" rIns="0" bIns="0" rtlCol="0" anchor="t">
            <a:spAutoFit/>
          </a:bodyPr>
          <a:lstStyle/>
          <a:p>
            <a:pPr algn="l">
              <a:lnSpc>
                <a:spcPts val="3640"/>
              </a:lnSpc>
            </a:pPr>
            <a:endParaRPr lang="en-US" sz="2600" dirty="0">
              <a:solidFill>
                <a:srgbClr val="000000"/>
              </a:solidFill>
              <a:latin typeface="Varela Round" panose="00000500000000000000"/>
              <a:ea typeface="Varela Round" panose="00000500000000000000"/>
              <a:cs typeface="Varela Round" panose="00000500000000000000"/>
              <a:sym typeface="Varela Round" panose="00000500000000000000"/>
            </a:endParaRPr>
          </a:p>
        </p:txBody>
      </p:sp>
      <p:pic>
        <p:nvPicPr>
          <p:cNvPr id="2051" name="Picture 3" descr="C:\Users\Admin\OneDrive\Desktop\CSCI372 Natural Language programming NLP\project\img\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1640" y="-13335"/>
            <a:ext cx="12817475" cy="10331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381000" y="3162300"/>
            <a:ext cx="5080000" cy="4580890"/>
          </a:xfrm>
          <a:prstGeom prst="rect">
            <a:avLst/>
          </a:prstGeom>
        </p:spPr>
        <p:txBody>
          <a:bodyPr>
            <a:noAutofit/>
          </a:bodyPr>
          <a:p>
            <a:r>
              <a:rPr sz="2400"/>
              <a:t>The model demonstrates a generally accurate understanding of sentiment and emotions in Arabic text, correctly identifying positive emotions like joy, love, and optimism in upbeat inputs (e.g., Examples 1, 5, 6, and 10), and negative emotions such as fear, sadness, anger, and disgust in more pessimistic or troubling statements (e.g., Examples 2 and 4). </a:t>
            </a:r>
            <a:r>
              <a:rPr lang="en-US" altLang="en-US" sz="2400"/>
              <a:t>Overall, the model performs well on clear emotional expressions</a:t>
            </a:r>
            <a:endParaRPr lang="en-US" altLang="en-US" sz="2400"/>
          </a:p>
        </p:txBody>
      </p:sp>
    </p:spTree>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25B9B0"/>
              </a:solidFill>
              <a:prstDash val="solid"/>
              <a:miter/>
            </a:ln>
          </p:spPr>
        </p:sp>
        <p:sp>
          <p:nvSpPr>
            <p:cNvPr id="4" name="TextBox 4"/>
            <p:cNvSpPr txBox="1"/>
            <p:nvPr/>
          </p:nvSpPr>
          <p:spPr>
            <a:xfrm>
              <a:off x="0" y="-57150"/>
              <a:ext cx="4816593" cy="2766483"/>
            </a:xfrm>
            <a:prstGeom prst="rect">
              <a:avLst/>
            </a:prstGeom>
          </p:spPr>
          <p:txBody>
            <a:bodyPr lIns="50800" tIns="50800" rIns="50800" bIns="50800" rtlCol="0" anchor="ctr"/>
            <a:lstStyle/>
            <a:p>
              <a:pPr marL="0" lvl="0" indent="0" algn="ctr">
                <a:lnSpc>
                  <a:spcPts val="3640"/>
                </a:lnSpc>
                <a:spcBef>
                  <a:spcPct val="0"/>
                </a:spcBef>
              </a:pPr>
            </a:p>
          </p:txBody>
        </p:sp>
      </p:grpSp>
      <p:grpSp>
        <p:nvGrpSpPr>
          <p:cNvPr id="5" name="Group 5"/>
          <p:cNvGrpSpPr/>
          <p:nvPr/>
        </p:nvGrpSpPr>
        <p:grpSpPr>
          <a:xfrm>
            <a:off x="4476030" y="1474345"/>
            <a:ext cx="2321719" cy="2422178"/>
            <a:chOff x="357188" y="223243"/>
            <a:chExt cx="3095625" cy="3229571"/>
          </a:xfrm>
        </p:grpSpPr>
        <p:sp>
          <p:nvSpPr>
            <p:cNvPr id="8" name="TextBox 8"/>
            <p:cNvSpPr txBox="1"/>
            <p:nvPr/>
          </p:nvSpPr>
          <p:spPr>
            <a:xfrm>
              <a:off x="357188" y="223243"/>
              <a:ext cx="3095625" cy="3229571"/>
            </a:xfrm>
            <a:prstGeom prst="rect">
              <a:avLst/>
            </a:prstGeom>
          </p:spPr>
          <p:txBody>
            <a:bodyPr lIns="40640" tIns="40640" rIns="40640" bIns="40640" rtlCol="0" anchor="ctr"/>
            <a:lstStyle/>
            <a:p>
              <a:pPr algn="ctr">
                <a:lnSpc>
                  <a:spcPts val="1570"/>
                </a:lnSpc>
                <a:spcBef>
                  <a:spcPct val="0"/>
                </a:spcBef>
              </a:pPr>
            </a:p>
          </p:txBody>
        </p:sp>
        <p:sp>
          <p:nvSpPr>
            <p:cNvPr id="9" name="Freeform 9"/>
            <p:cNvSpPr/>
            <p:nvPr/>
          </p:nvSpPr>
          <p:spPr>
            <a:xfrm>
              <a:off x="699072" y="706609"/>
              <a:ext cx="2411856" cy="2396782"/>
            </a:xfrm>
            <a:custGeom>
              <a:avLst/>
              <a:gdLst/>
              <a:ahLst/>
              <a:cxnLst/>
              <a:rect l="l" t="t" r="r" b="b"/>
              <a:pathLst>
                <a:path w="2411856" h="2396782">
                  <a:moveTo>
                    <a:pt x="0" y="0"/>
                  </a:moveTo>
                  <a:lnTo>
                    <a:pt x="2411856" y="0"/>
                  </a:lnTo>
                  <a:lnTo>
                    <a:pt x="2411856" y="2396782"/>
                  </a:lnTo>
                  <a:lnTo>
                    <a:pt x="0" y="239678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11" name="Freeform 11"/>
          <p:cNvSpPr/>
          <p:nvPr/>
        </p:nvSpPr>
        <p:spPr>
          <a:xfrm>
            <a:off x="9194165" y="1485265"/>
            <a:ext cx="8300085" cy="6782435"/>
          </a:xfrm>
          <a:custGeom>
            <a:avLst/>
            <a:gdLst/>
            <a:ahLst/>
            <a:cxnLst/>
            <a:rect l="l" t="t" r="r" b="b"/>
            <a:pathLst>
              <a:path w="5490024" h="2139862">
                <a:moveTo>
                  <a:pt x="0" y="0"/>
                </a:moveTo>
                <a:lnTo>
                  <a:pt x="5490024" y="0"/>
                </a:lnTo>
                <a:lnTo>
                  <a:pt x="5490024" y="2139862"/>
                </a:lnTo>
                <a:lnTo>
                  <a:pt x="0" y="21398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998643" y="3238500"/>
            <a:ext cx="7467600" cy="3146696"/>
          </a:xfrm>
          <a:custGeom>
            <a:avLst/>
            <a:gdLst/>
            <a:ahLst/>
            <a:cxnLst/>
            <a:rect l="l" t="t" r="r" b="b"/>
            <a:pathLst>
              <a:path w="5490024" h="2139862">
                <a:moveTo>
                  <a:pt x="0" y="0"/>
                </a:moveTo>
                <a:lnTo>
                  <a:pt x="5490024" y="0"/>
                </a:lnTo>
                <a:lnTo>
                  <a:pt x="5490024" y="2139862"/>
                </a:lnTo>
                <a:lnTo>
                  <a:pt x="0" y="21398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5"/>
          <p:cNvSpPr txBox="1"/>
          <p:nvPr/>
        </p:nvSpPr>
        <p:spPr>
          <a:xfrm>
            <a:off x="10134600" y="2628900"/>
            <a:ext cx="6620510" cy="5059680"/>
          </a:xfrm>
          <a:prstGeom prst="rect">
            <a:avLst/>
          </a:prstGeom>
        </p:spPr>
        <p:txBody>
          <a:bodyPr wrap="square" lIns="0" tIns="0" rIns="0" bIns="0" rtlCol="0" anchor="t">
            <a:noAutofit/>
          </a:bodyPr>
          <a:lstStyle/>
          <a:p>
            <a:r>
              <a:rPr lang="en-US" sz="3200" b="1" dirty="0"/>
              <a:t>Precision</a:t>
            </a:r>
            <a:r>
              <a:rPr lang="en-US" sz="3200" dirty="0"/>
              <a:t> – How many of the predicted positives were actually correct</a:t>
            </a:r>
            <a:endParaRPr lang="en-US" sz="3200" dirty="0"/>
          </a:p>
          <a:p>
            <a:r>
              <a:rPr lang="en-US" sz="3200" b="1" dirty="0"/>
              <a:t>Recall</a:t>
            </a:r>
            <a:r>
              <a:rPr lang="en-US" sz="3200" dirty="0"/>
              <a:t> – How many of the actual positives were correctly predicted</a:t>
            </a:r>
            <a:endParaRPr lang="en-US" sz="3200" dirty="0"/>
          </a:p>
          <a:p>
            <a:r>
              <a:rPr lang="en-US" sz="3200" b="1" dirty="0"/>
              <a:t>F1-score</a:t>
            </a:r>
            <a:r>
              <a:rPr lang="en-US" sz="3200" dirty="0"/>
              <a:t> – Harmonic mean of precision and recall</a:t>
            </a:r>
            <a:endParaRPr lang="en-US" sz="3200" dirty="0"/>
          </a:p>
          <a:p>
            <a:r>
              <a:rPr lang="en-US" sz="3200" b="1" dirty="0"/>
              <a:t>Support</a:t>
            </a:r>
            <a:r>
              <a:rPr lang="en-US" sz="3200" dirty="0"/>
              <a:t> – Number of true instances for each class</a:t>
            </a:r>
            <a:endParaRPr lang="en-US" sz="3200" dirty="0"/>
          </a:p>
          <a:p>
            <a:r>
              <a:rPr lang="en-US" altLang="en-US" sz="3200" b="1" dirty="0">
                <a:sym typeface="+mn-ea"/>
              </a:rPr>
              <a:t>Jaccard index</a:t>
            </a:r>
            <a:r>
              <a:rPr lang="en-US" sz="3200" dirty="0">
                <a:sym typeface="+mn-ea"/>
              </a:rPr>
              <a:t> – E</a:t>
            </a:r>
            <a:r>
              <a:rPr lang="en-US" altLang="en-US" sz="3200" dirty="0"/>
              <a:t>valuate the similarity between two sets</a:t>
            </a:r>
            <a:endParaRPr lang="en-US" altLang="en-US" sz="3200" dirty="0"/>
          </a:p>
          <a:p>
            <a:endParaRPr lang="en-US" sz="3200" dirty="0"/>
          </a:p>
        </p:txBody>
      </p:sp>
      <p:sp>
        <p:nvSpPr>
          <p:cNvPr id="16" name="TextBox 16"/>
          <p:cNvSpPr txBox="1"/>
          <p:nvPr/>
        </p:nvSpPr>
        <p:spPr>
          <a:xfrm>
            <a:off x="2057400" y="3980851"/>
            <a:ext cx="5715000" cy="1661993"/>
          </a:xfrm>
          <a:prstGeom prst="rect">
            <a:avLst/>
          </a:prstGeom>
        </p:spPr>
        <p:txBody>
          <a:bodyPr wrap="square" lIns="0" tIns="0" rIns="0" bIns="0" rtlCol="0" anchor="t">
            <a:spAutoFit/>
          </a:bodyPr>
          <a:lstStyle/>
          <a:p>
            <a:r>
              <a:rPr lang="en-US" sz="3600" dirty="0" smtClean="0"/>
              <a:t>It summarizes </a:t>
            </a:r>
            <a:r>
              <a:rPr lang="en-US" sz="3600" dirty="0"/>
              <a:t>the performance of a classification model. It shows:</a:t>
            </a:r>
            <a:endParaRPr lang="en-US" sz="3600" dirty="0"/>
          </a:p>
        </p:txBody>
      </p:sp>
      <p:sp>
        <p:nvSpPr>
          <p:cNvPr id="19" name="TextBox 19"/>
          <p:cNvSpPr txBox="1"/>
          <p:nvPr/>
        </p:nvSpPr>
        <p:spPr>
          <a:xfrm>
            <a:off x="3810000" y="559435"/>
            <a:ext cx="14156055" cy="830580"/>
          </a:xfrm>
          <a:prstGeom prst="rect">
            <a:avLst/>
          </a:prstGeom>
        </p:spPr>
        <p:txBody>
          <a:bodyPr wrap="square" lIns="0" tIns="0" rIns="0" bIns="0" rtlCol="0" anchor="t">
            <a:spAutoFit/>
          </a:bodyPr>
          <a:lstStyle/>
          <a:p>
            <a:r>
              <a:rPr lang="en-US" sz="5400" b="1" dirty="0" smtClean="0"/>
              <a:t>Classification Report Generator</a:t>
            </a:r>
            <a:r>
              <a:rPr lang="en-US" sz="5400" dirty="0" smtClean="0"/>
              <a:t> </a:t>
            </a:r>
            <a:r>
              <a:rPr lang="en-US" sz="5400" dirty="0"/>
              <a:t>u</a:t>
            </a:r>
            <a:r>
              <a:rPr lang="en-US" sz="5400" dirty="0" smtClean="0"/>
              <a:t>sing </a:t>
            </a:r>
            <a:r>
              <a:rPr lang="en-US" sz="5400" b="1" dirty="0" err="1" smtClean="0"/>
              <a:t>Scikit</a:t>
            </a:r>
            <a:r>
              <a:rPr lang="en-US" sz="5400" b="1" dirty="0" smtClean="0"/>
              <a:t>-learn</a:t>
            </a:r>
            <a:r>
              <a:rPr lang="en-US" sz="5400" dirty="0" smtClean="0"/>
              <a:t>.</a:t>
            </a:r>
            <a:endParaRPr lang="en-US" sz="5400" dirty="0"/>
          </a:p>
        </p:txBody>
      </p:sp>
      <p:sp>
        <p:nvSpPr>
          <p:cNvPr id="20" name="Freeform 20"/>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9" name="TextBox 19"/>
          <p:cNvSpPr txBox="1"/>
          <p:nvPr/>
        </p:nvSpPr>
        <p:spPr>
          <a:xfrm>
            <a:off x="6419871" y="2631845"/>
            <a:ext cx="7733002" cy="441275"/>
          </a:xfrm>
          <a:prstGeom prst="rect">
            <a:avLst/>
          </a:prstGeom>
        </p:spPr>
        <p:txBody>
          <a:bodyPr lIns="0" tIns="0" rIns="0" bIns="0" rtlCol="0" anchor="t">
            <a:spAutoFit/>
          </a:bodyPr>
          <a:lstStyle/>
          <a:p>
            <a:pPr algn="l">
              <a:lnSpc>
                <a:spcPts val="3640"/>
              </a:lnSpc>
            </a:pPr>
            <a:endParaRPr lang="en-US" sz="2600" dirty="0">
              <a:solidFill>
                <a:srgbClr val="000000"/>
              </a:solidFill>
              <a:latin typeface="Varela Round" panose="00000500000000000000"/>
              <a:ea typeface="Varela Round" panose="00000500000000000000"/>
              <a:cs typeface="Varela Round" panose="00000500000000000000"/>
              <a:sym typeface="Varela Round" panose="00000500000000000000"/>
            </a:endParaRPr>
          </a:p>
        </p:txBody>
      </p:sp>
    </p:spTree>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4476030" y="1474345"/>
            <a:ext cx="2321719" cy="2422178"/>
            <a:chOff x="357188" y="223243"/>
            <a:chExt cx="3095625" cy="3229571"/>
          </a:xfrm>
        </p:grpSpPr>
        <p:sp>
          <p:nvSpPr>
            <p:cNvPr id="8" name="TextBox 8"/>
            <p:cNvSpPr txBox="1"/>
            <p:nvPr/>
          </p:nvSpPr>
          <p:spPr>
            <a:xfrm>
              <a:off x="357188" y="223243"/>
              <a:ext cx="3095625" cy="3229571"/>
            </a:xfrm>
            <a:prstGeom prst="rect">
              <a:avLst/>
            </a:prstGeom>
          </p:spPr>
          <p:txBody>
            <a:bodyPr lIns="40640" tIns="40640" rIns="40640" bIns="40640" rtlCol="0" anchor="ctr"/>
            <a:lstStyle/>
            <a:p>
              <a:pPr algn="ctr">
                <a:lnSpc>
                  <a:spcPts val="1570"/>
                </a:lnSpc>
                <a:spcBef>
                  <a:spcPct val="0"/>
                </a:spcBef>
              </a:pPr>
            </a:p>
          </p:txBody>
        </p:sp>
        <p:sp>
          <p:nvSpPr>
            <p:cNvPr id="9" name="Freeform 9"/>
            <p:cNvSpPr/>
            <p:nvPr/>
          </p:nvSpPr>
          <p:spPr>
            <a:xfrm>
              <a:off x="699072" y="706609"/>
              <a:ext cx="2411856" cy="2396782"/>
            </a:xfrm>
            <a:custGeom>
              <a:avLst/>
              <a:gdLst/>
              <a:ahLst/>
              <a:cxnLst/>
              <a:rect l="l" t="t" r="r" b="b"/>
              <a:pathLst>
                <a:path w="2411856" h="2396782">
                  <a:moveTo>
                    <a:pt x="0" y="0"/>
                  </a:moveTo>
                  <a:lnTo>
                    <a:pt x="2411856" y="0"/>
                  </a:lnTo>
                  <a:lnTo>
                    <a:pt x="2411856" y="2396782"/>
                  </a:lnTo>
                  <a:lnTo>
                    <a:pt x="0" y="239678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20" name="Freeform 20"/>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9" name="TextBox 19"/>
          <p:cNvSpPr txBox="1"/>
          <p:nvPr/>
        </p:nvSpPr>
        <p:spPr>
          <a:xfrm>
            <a:off x="6419871" y="2631845"/>
            <a:ext cx="7733002" cy="441275"/>
          </a:xfrm>
          <a:prstGeom prst="rect">
            <a:avLst/>
          </a:prstGeom>
        </p:spPr>
        <p:txBody>
          <a:bodyPr lIns="0" tIns="0" rIns="0" bIns="0" rtlCol="0" anchor="t">
            <a:spAutoFit/>
          </a:bodyPr>
          <a:lstStyle/>
          <a:p>
            <a:pPr algn="l">
              <a:lnSpc>
                <a:spcPts val="3640"/>
              </a:lnSpc>
            </a:pPr>
            <a:endParaRPr lang="en-US" sz="2600" dirty="0">
              <a:solidFill>
                <a:srgbClr val="000000"/>
              </a:solidFill>
              <a:latin typeface="Varela Round" panose="00000500000000000000"/>
              <a:ea typeface="Varela Round" panose="00000500000000000000"/>
              <a:cs typeface="Varela Round" panose="00000500000000000000"/>
              <a:sym typeface="Varela Round" panose="00000500000000000000"/>
            </a:endParaRPr>
          </a:p>
        </p:txBody>
      </p:sp>
      <p:pic>
        <p:nvPicPr>
          <p:cNvPr id="4098" name="Picture 2" descr="C:\Users\Admin\OneDrive\Desktop\CSCI372 Natural Language programming NLP\project\img\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0600" y="419100"/>
            <a:ext cx="8534400" cy="7458710"/>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76200" y="3162300"/>
            <a:ext cx="7761605" cy="4415155"/>
          </a:xfrm>
          <a:prstGeom prst="rect">
            <a:avLst/>
          </a:prstGeom>
        </p:spPr>
        <p:txBody>
          <a:bodyPr>
            <a:noAutofit/>
          </a:bodyPr>
          <a:p>
            <a:pPr marL="457200" indent="-457200">
              <a:buFont typeface="Wingdings" panose="05000000000000000000" charset="0"/>
              <a:buChar char="ü"/>
            </a:pPr>
            <a:r>
              <a:rPr sz="2800"/>
              <a:t>The model is highly effective at predicting frequent emotions (joy, anger, love, optimism).</a:t>
            </a:r>
            <a:endParaRPr sz="2800"/>
          </a:p>
          <a:p>
            <a:pPr marL="457200" indent="-457200">
              <a:buFont typeface="Wingdings" panose="05000000000000000000" charset="0"/>
              <a:buChar char="ü"/>
            </a:pPr>
            <a:endParaRPr sz="2800"/>
          </a:p>
          <a:p>
            <a:pPr marL="457200" indent="-457200">
              <a:buFont typeface="Wingdings" panose="05000000000000000000" charset="0"/>
              <a:buChar char="ü"/>
            </a:pPr>
            <a:r>
              <a:rPr sz="2800"/>
              <a:t>Struggles with rare or ambiguous emotions (surprise, trust, anticipation).</a:t>
            </a:r>
            <a:endParaRPr sz="2800"/>
          </a:p>
          <a:p>
            <a:pPr marL="457200" indent="-457200">
              <a:buFont typeface="Wingdings" panose="05000000000000000000" charset="0"/>
              <a:buChar char="ü"/>
            </a:pPr>
            <a:endParaRPr sz="2800"/>
          </a:p>
          <a:p>
            <a:pPr marL="457200" indent="-457200">
              <a:buFont typeface="Wingdings" panose="05000000000000000000" charset="0"/>
              <a:buChar char="ü"/>
            </a:pPr>
            <a:r>
              <a:rPr sz="2800"/>
              <a:t>Consider data augmentation or re-balancing the dataset for rare emotions, and improving contextual modeling to capture subtler emotions.</a:t>
            </a:r>
            <a:endParaRPr sz="2800"/>
          </a:p>
        </p:txBody>
      </p:sp>
      <p:sp>
        <p:nvSpPr>
          <p:cNvPr id="3" name="Text Box 2"/>
          <p:cNvSpPr txBox="1"/>
          <p:nvPr/>
        </p:nvSpPr>
        <p:spPr>
          <a:xfrm>
            <a:off x="609600" y="7392670"/>
            <a:ext cx="7710805" cy="2402840"/>
          </a:xfrm>
          <a:prstGeom prst="rect">
            <a:avLst/>
          </a:prstGeom>
          <a:noFill/>
        </p:spPr>
        <p:txBody>
          <a:bodyPr wrap="square" rtlCol="0">
            <a:noAutofit/>
          </a:bodyPr>
          <a:p>
            <a:r>
              <a:rPr lang="en-US" altLang="en-US" sz="3200" b="1"/>
              <a:t>Jaccard index: 0.5553929945121211</a:t>
            </a:r>
            <a:endParaRPr lang="en-US" altLang="en-US" sz="3200" b="1"/>
          </a:p>
          <a:p>
            <a:endParaRPr lang="en-US" altLang="en-US" sz="2400"/>
          </a:p>
          <a:p>
            <a:r>
              <a:rPr lang="en-US" altLang="en-US" sz="2400"/>
              <a:t>This is a moderate score, indicating that the model's predictions are somewhat aligned with the true labels but there's still noticeable room for improvement.</a:t>
            </a:r>
            <a:endParaRPr lang="en-US" altLang="en-US" sz="2400"/>
          </a:p>
        </p:txBody>
      </p:sp>
    </p:spTree>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36" y="94588"/>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8B83B2"/>
              </a:solidFill>
              <a:prstDash val="solid"/>
              <a:miter/>
            </a:ln>
          </p:spPr>
        </p:sp>
        <p:sp>
          <p:nvSpPr>
            <p:cNvPr id="4" name="TextBox 4"/>
            <p:cNvSpPr txBox="1"/>
            <p:nvPr/>
          </p:nvSpPr>
          <p:spPr>
            <a:xfrm>
              <a:off x="0" y="-57150"/>
              <a:ext cx="4816593" cy="2766483"/>
            </a:xfrm>
            <a:prstGeom prst="rect">
              <a:avLst/>
            </a:prstGeom>
          </p:spPr>
          <p:txBody>
            <a:bodyPr lIns="50800" tIns="50800" rIns="50800" bIns="50800" rtlCol="0" anchor="ctr"/>
            <a:lstStyle/>
            <a:p>
              <a:pPr marL="0" lvl="0" indent="0" algn="ctr">
                <a:lnSpc>
                  <a:spcPts val="3640"/>
                </a:lnSpc>
                <a:spcBef>
                  <a:spcPct val="0"/>
                </a:spcBef>
              </a:pPr>
            </a:p>
          </p:txBody>
        </p:sp>
      </p:grpSp>
      <p:sp>
        <p:nvSpPr>
          <p:cNvPr id="14" name="TextBox 14"/>
          <p:cNvSpPr txBox="1"/>
          <p:nvPr/>
        </p:nvSpPr>
        <p:spPr>
          <a:xfrm>
            <a:off x="8458200" y="6743700"/>
            <a:ext cx="4872375" cy="596189"/>
          </a:xfrm>
          <a:prstGeom prst="rect">
            <a:avLst/>
          </a:prstGeom>
        </p:spPr>
        <p:txBody>
          <a:bodyPr wrap="square"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6" name="TextBox 16"/>
          <p:cNvSpPr txBox="1"/>
          <p:nvPr/>
        </p:nvSpPr>
        <p:spPr>
          <a:xfrm>
            <a:off x="4541559" y="7997775"/>
            <a:ext cx="3044203" cy="598008"/>
          </a:xfrm>
          <a:prstGeom prst="rect">
            <a:avLst/>
          </a:prstGeom>
        </p:spPr>
        <p:txBody>
          <a:bodyPr lIns="0" tIns="0" rIns="0" bIns="0" rtlCol="0" anchor="t">
            <a:spAutoFit/>
          </a:bodyPr>
          <a:lstStyle/>
          <a:p>
            <a:pPr algn="ctr">
              <a:lnSpc>
                <a:spcPts val="4910"/>
              </a:lnSpc>
            </a:pPr>
            <a:endParaRPr lang="en-US" sz="3505" b="1" dirty="0">
              <a:solidFill>
                <a:srgbClr val="000000"/>
              </a:solidFill>
              <a:latin typeface="Eastman Grotesque Bold"/>
              <a:ea typeface="Eastman Grotesque Bold"/>
              <a:cs typeface="Eastman Grotesque Bold"/>
              <a:sym typeface="Eastman Grotesque Bold"/>
            </a:endParaRPr>
          </a:p>
        </p:txBody>
      </p:sp>
      <p:sp>
        <p:nvSpPr>
          <p:cNvPr id="17" name="TextBox 17"/>
          <p:cNvSpPr txBox="1"/>
          <p:nvPr/>
        </p:nvSpPr>
        <p:spPr>
          <a:xfrm>
            <a:off x="10108636" y="5519565"/>
            <a:ext cx="3399674"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8" name="TextBox 18"/>
          <p:cNvSpPr txBox="1"/>
          <p:nvPr/>
        </p:nvSpPr>
        <p:spPr>
          <a:xfrm>
            <a:off x="4541559" y="5519565"/>
            <a:ext cx="3044203"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21" name="Freeform 21"/>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2" name="Freeform 22"/>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4112875" y="1558657"/>
            <a:ext cx="1653780" cy="1797587"/>
          </a:xfrm>
          <a:custGeom>
            <a:avLst/>
            <a:gdLst/>
            <a:ahLst/>
            <a:cxnLst/>
            <a:rect l="l" t="t" r="r" b="b"/>
            <a:pathLst>
              <a:path w="1653780" h="1797587">
                <a:moveTo>
                  <a:pt x="0" y="0"/>
                </a:moveTo>
                <a:lnTo>
                  <a:pt x="1653780" y="0"/>
                </a:lnTo>
                <a:lnTo>
                  <a:pt x="1653780" y="1797586"/>
                </a:lnTo>
                <a:lnTo>
                  <a:pt x="0" y="17975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TextBox 27"/>
          <p:cNvSpPr txBox="1"/>
          <p:nvPr/>
        </p:nvSpPr>
        <p:spPr>
          <a:xfrm>
            <a:off x="3712536" y="1028700"/>
            <a:ext cx="10896600" cy="2953385"/>
          </a:xfrm>
          <a:prstGeom prst="rect">
            <a:avLst/>
          </a:prstGeom>
          <a:noFill/>
        </p:spPr>
        <p:txBody>
          <a:bodyPr wrap="square">
            <a:spAutoFit/>
          </a:bodyPr>
          <a:lstStyle/>
          <a:p>
            <a:pPr algn="ctr"/>
            <a:r>
              <a:rPr lang="en-US" sz="6600" b="1" dirty="0"/>
              <a:t>Conffusion Matrix</a:t>
            </a:r>
            <a:endParaRPr lang="en-US" sz="6600" dirty="0"/>
          </a:p>
          <a:p>
            <a:pPr algn="ctr"/>
            <a:endParaRPr lang="en-US" sz="6600" dirty="0"/>
          </a:p>
          <a:p>
            <a:pPr algn="ctr"/>
            <a:endParaRPr lang="en-US" sz="5400" dirty="0"/>
          </a:p>
        </p:txBody>
      </p:sp>
      <p:pic>
        <p:nvPicPr>
          <p:cNvPr id="5" name="Picture 4"/>
          <p:cNvPicPr>
            <a:picLocks noChangeAspect="1"/>
          </p:cNvPicPr>
          <p:nvPr/>
        </p:nvPicPr>
        <p:blipFill>
          <a:blip r:embed="rId7"/>
          <a:stretch>
            <a:fillRect/>
          </a:stretch>
        </p:blipFill>
        <p:spPr>
          <a:xfrm>
            <a:off x="533400" y="2628900"/>
            <a:ext cx="7505065" cy="6231255"/>
          </a:xfrm>
          <a:prstGeom prst="rect">
            <a:avLst/>
          </a:prstGeom>
        </p:spPr>
      </p:pic>
      <p:pic>
        <p:nvPicPr>
          <p:cNvPr id="6" name="Picture 5"/>
          <p:cNvPicPr>
            <a:picLocks noChangeAspect="1"/>
          </p:cNvPicPr>
          <p:nvPr/>
        </p:nvPicPr>
        <p:blipFill>
          <a:blip r:embed="rId8"/>
          <a:stretch>
            <a:fillRect/>
          </a:stretch>
        </p:blipFill>
        <p:spPr>
          <a:xfrm>
            <a:off x="9525000" y="2628900"/>
            <a:ext cx="6986905" cy="5801360"/>
          </a:xfrm>
          <a:prstGeom prst="rect">
            <a:avLst/>
          </a:prstGeom>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25B9B0"/>
              </a:solidFill>
              <a:prstDash val="solid"/>
              <a:miter/>
            </a:ln>
          </p:spPr>
        </p:sp>
        <p:sp>
          <p:nvSpPr>
            <p:cNvPr id="4" name="TextBox 4"/>
            <p:cNvSpPr txBox="1"/>
            <p:nvPr/>
          </p:nvSpPr>
          <p:spPr>
            <a:xfrm>
              <a:off x="0" y="-57150"/>
              <a:ext cx="4816593" cy="2766483"/>
            </a:xfrm>
            <a:prstGeom prst="rect">
              <a:avLst/>
            </a:prstGeom>
          </p:spPr>
          <p:txBody>
            <a:bodyPr lIns="50800" tIns="50800" rIns="50800" bIns="50800" rtlCol="0" anchor="ctr"/>
            <a:lstStyle/>
            <a:p>
              <a:pPr marL="0" lvl="0" indent="0" algn="ctr">
                <a:lnSpc>
                  <a:spcPts val="3640"/>
                </a:lnSpc>
                <a:spcBef>
                  <a:spcPct val="0"/>
                </a:spcBef>
              </a:pPr>
            </a:p>
          </p:txBody>
        </p:sp>
      </p:grpSp>
      <p:grpSp>
        <p:nvGrpSpPr>
          <p:cNvPr id="5" name="Group 5"/>
          <p:cNvGrpSpPr/>
          <p:nvPr/>
        </p:nvGrpSpPr>
        <p:grpSpPr>
          <a:xfrm>
            <a:off x="4476030" y="1474345"/>
            <a:ext cx="2321719" cy="2422178"/>
            <a:chOff x="357188" y="223243"/>
            <a:chExt cx="3095625" cy="3229571"/>
          </a:xfrm>
        </p:grpSpPr>
        <p:sp>
          <p:nvSpPr>
            <p:cNvPr id="8" name="TextBox 8"/>
            <p:cNvSpPr txBox="1"/>
            <p:nvPr/>
          </p:nvSpPr>
          <p:spPr>
            <a:xfrm>
              <a:off x="357188" y="223243"/>
              <a:ext cx="3095625" cy="3229571"/>
            </a:xfrm>
            <a:prstGeom prst="rect">
              <a:avLst/>
            </a:prstGeom>
          </p:spPr>
          <p:txBody>
            <a:bodyPr lIns="40640" tIns="40640" rIns="40640" bIns="40640" rtlCol="0" anchor="ctr"/>
            <a:lstStyle/>
            <a:p>
              <a:pPr algn="ctr">
                <a:lnSpc>
                  <a:spcPts val="1570"/>
                </a:lnSpc>
                <a:spcBef>
                  <a:spcPct val="0"/>
                </a:spcBef>
              </a:pPr>
            </a:p>
          </p:txBody>
        </p:sp>
        <p:sp>
          <p:nvSpPr>
            <p:cNvPr id="9" name="Freeform 9"/>
            <p:cNvSpPr/>
            <p:nvPr/>
          </p:nvSpPr>
          <p:spPr>
            <a:xfrm>
              <a:off x="699072" y="706609"/>
              <a:ext cx="2411856" cy="2396782"/>
            </a:xfrm>
            <a:custGeom>
              <a:avLst/>
              <a:gdLst/>
              <a:ahLst/>
              <a:cxnLst/>
              <a:rect l="l" t="t" r="r" b="b"/>
              <a:pathLst>
                <a:path w="2411856" h="2396782">
                  <a:moveTo>
                    <a:pt x="0" y="0"/>
                  </a:moveTo>
                  <a:lnTo>
                    <a:pt x="2411856" y="0"/>
                  </a:lnTo>
                  <a:lnTo>
                    <a:pt x="2411856" y="2396782"/>
                  </a:lnTo>
                  <a:lnTo>
                    <a:pt x="0" y="239678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11" name="Freeform 11"/>
          <p:cNvSpPr/>
          <p:nvPr/>
        </p:nvSpPr>
        <p:spPr>
          <a:xfrm>
            <a:off x="2971801" y="2857220"/>
            <a:ext cx="10458040" cy="5575580"/>
          </a:xfrm>
          <a:custGeom>
            <a:avLst/>
            <a:gdLst/>
            <a:ahLst/>
            <a:cxnLst/>
            <a:rect l="l" t="t" r="r" b="b"/>
            <a:pathLst>
              <a:path w="5490024" h="2139862">
                <a:moveTo>
                  <a:pt x="0" y="0"/>
                </a:moveTo>
                <a:lnTo>
                  <a:pt x="5490024" y="0"/>
                </a:lnTo>
                <a:lnTo>
                  <a:pt x="5490024" y="2139862"/>
                </a:lnTo>
                <a:lnTo>
                  <a:pt x="0" y="21398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p>
            <a:endParaRPr lang="en-US"/>
          </a:p>
        </p:txBody>
      </p:sp>
      <p:sp>
        <p:nvSpPr>
          <p:cNvPr id="16" name="TextBox 16"/>
          <p:cNvSpPr txBox="1"/>
          <p:nvPr/>
        </p:nvSpPr>
        <p:spPr>
          <a:xfrm>
            <a:off x="4135505" y="4152900"/>
            <a:ext cx="7596093" cy="3323987"/>
          </a:xfrm>
          <a:prstGeom prst="rect">
            <a:avLst/>
          </a:prstGeom>
        </p:spPr>
        <p:txBody>
          <a:bodyPr wrap="square" lIns="0" tIns="0" rIns="0" bIns="0" rtlCol="0" anchor="t">
            <a:spAutoFit/>
          </a:bodyPr>
          <a:lstStyle/>
          <a:p>
            <a:pPr marL="742950" lvl="0" indent="-742950">
              <a:buFont typeface="+mj-lt"/>
              <a:buAutoNum type="arabicPeriod"/>
            </a:pPr>
            <a:r>
              <a:rPr lang="en-US" sz="3600" dirty="0"/>
              <a:t>Successfully built an Arabic emotion detection model using </a:t>
            </a:r>
            <a:r>
              <a:rPr lang="en-US" sz="3600" dirty="0" smtClean="0"/>
              <a:t>AraBERT</a:t>
            </a:r>
            <a:endParaRPr lang="en-US" sz="3600" dirty="0"/>
          </a:p>
          <a:p>
            <a:pPr marL="742950" lvl="0" indent="-742950">
              <a:buFont typeface="+mj-lt"/>
              <a:buAutoNum type="arabicPeriod"/>
            </a:pPr>
            <a:r>
              <a:rPr lang="en-US" sz="3600" dirty="0"/>
              <a:t>Preprocessing and fine-tuning are </a:t>
            </a:r>
            <a:r>
              <a:rPr lang="en-US" sz="3600" dirty="0" smtClean="0"/>
              <a:t>critical</a:t>
            </a:r>
            <a:endParaRPr lang="en-US" sz="3600" dirty="0"/>
          </a:p>
          <a:p>
            <a:pPr marL="742950" lvl="0" indent="-742950">
              <a:buFont typeface="+mj-lt"/>
              <a:buAutoNum type="arabicPeriod"/>
            </a:pPr>
            <a:r>
              <a:rPr lang="en-US" sz="3600" dirty="0"/>
              <a:t>Opens possibilities for Arabic AI applications</a:t>
            </a:r>
            <a:endParaRPr lang="en-US" sz="3600" dirty="0"/>
          </a:p>
        </p:txBody>
      </p:sp>
      <p:sp>
        <p:nvSpPr>
          <p:cNvPr id="19" name="TextBox 19"/>
          <p:cNvSpPr txBox="1"/>
          <p:nvPr/>
        </p:nvSpPr>
        <p:spPr>
          <a:xfrm>
            <a:off x="5606409" y="1214687"/>
            <a:ext cx="7733002" cy="923330"/>
          </a:xfrm>
          <a:prstGeom prst="rect">
            <a:avLst/>
          </a:prstGeom>
        </p:spPr>
        <p:txBody>
          <a:bodyPr lIns="0" tIns="0" rIns="0" bIns="0" rtlCol="0" anchor="t">
            <a:spAutoFit/>
          </a:bodyPr>
          <a:lstStyle/>
          <a:p>
            <a:r>
              <a:rPr lang="en-US" sz="6000" b="1" dirty="0" smtClean="0"/>
              <a:t>Conclusion</a:t>
            </a:r>
            <a:endParaRPr lang="en-US" sz="6000" dirty="0"/>
          </a:p>
        </p:txBody>
      </p:sp>
      <p:sp>
        <p:nvSpPr>
          <p:cNvPr id="20" name="Freeform 20"/>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25" name="Group 17"/>
          <p:cNvGrpSpPr/>
          <p:nvPr/>
        </p:nvGrpSpPr>
        <p:grpSpPr>
          <a:xfrm>
            <a:off x="14208720" y="709267"/>
            <a:ext cx="2857500" cy="2857500"/>
            <a:chOff x="0" y="0"/>
            <a:chExt cx="812800" cy="812800"/>
          </a:xfrm>
        </p:grpSpPr>
        <p:sp>
          <p:nvSpPr>
            <p:cNvPr id="26"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8CED6"/>
            </a:solidFill>
          </p:spPr>
        </p:sp>
        <p:sp>
          <p:nvSpPr>
            <p:cNvPr id="27" name="TextBox 19"/>
            <p:cNvSpPr txBox="1"/>
            <p:nvPr/>
          </p:nvSpPr>
          <p:spPr>
            <a:xfrm>
              <a:off x="76200" y="47625"/>
              <a:ext cx="660400" cy="688975"/>
            </a:xfrm>
            <a:prstGeom prst="rect">
              <a:avLst/>
            </a:prstGeom>
          </p:spPr>
          <p:txBody>
            <a:bodyPr lIns="40640" tIns="40640" rIns="40640" bIns="40640" rtlCol="0" anchor="ctr"/>
            <a:lstStyle/>
            <a:p>
              <a:pPr algn="ctr">
                <a:lnSpc>
                  <a:spcPts val="1570"/>
                </a:lnSpc>
                <a:spcBef>
                  <a:spcPct val="0"/>
                </a:spcBef>
              </a:pPr>
            </a:p>
          </p:txBody>
        </p:sp>
      </p:grpSp>
      <p:sp>
        <p:nvSpPr>
          <p:cNvPr id="28" name="Freeform 20"/>
          <p:cNvSpPr/>
          <p:nvPr/>
        </p:nvSpPr>
        <p:spPr>
          <a:xfrm>
            <a:off x="14779489" y="1423553"/>
            <a:ext cx="1715962" cy="1428929"/>
          </a:xfrm>
          <a:custGeom>
            <a:avLst/>
            <a:gdLst/>
            <a:ahLst/>
            <a:cxnLst/>
            <a:rect l="l" t="t" r="r" b="b"/>
            <a:pathLst>
              <a:path w="1715962" h="1428929">
                <a:moveTo>
                  <a:pt x="0" y="0"/>
                </a:moveTo>
                <a:lnTo>
                  <a:pt x="1715962" y="0"/>
                </a:lnTo>
                <a:lnTo>
                  <a:pt x="1715962" y="1428928"/>
                </a:lnTo>
                <a:lnTo>
                  <a:pt x="0" y="142892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9" name="TextBox 19"/>
          <p:cNvSpPr txBox="1"/>
          <p:nvPr/>
        </p:nvSpPr>
        <p:spPr>
          <a:xfrm>
            <a:off x="6419871" y="2631845"/>
            <a:ext cx="7733002" cy="441275"/>
          </a:xfrm>
          <a:prstGeom prst="rect">
            <a:avLst/>
          </a:prstGeom>
        </p:spPr>
        <p:txBody>
          <a:bodyPr lIns="0" tIns="0" rIns="0" bIns="0" rtlCol="0" anchor="t">
            <a:spAutoFit/>
          </a:bodyPr>
          <a:lstStyle/>
          <a:p>
            <a:pPr algn="l">
              <a:lnSpc>
                <a:spcPts val="3640"/>
              </a:lnSpc>
            </a:pPr>
            <a:endParaRPr lang="en-US" sz="2600" dirty="0">
              <a:solidFill>
                <a:srgbClr val="000000"/>
              </a:solidFill>
              <a:latin typeface="Varela Round" panose="00000500000000000000"/>
              <a:ea typeface="Varela Round" panose="00000500000000000000"/>
              <a:cs typeface="Varela Round" panose="00000500000000000000"/>
              <a:sym typeface="Varela Round" panose="00000500000000000000"/>
            </a:endParaRPr>
          </a:p>
        </p:txBody>
      </p:sp>
    </p:spTree>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3"/>
          <p:cNvSpPr txBox="1"/>
          <p:nvPr/>
        </p:nvSpPr>
        <p:spPr>
          <a:xfrm>
            <a:off x="2209800" y="2857500"/>
            <a:ext cx="15849600" cy="6771084"/>
          </a:xfrm>
          <a:prstGeom prst="rect">
            <a:avLst/>
          </a:prstGeom>
        </p:spPr>
        <p:txBody>
          <a:bodyPr wrap="square" lIns="0" tIns="0" rIns="0" bIns="0" rtlCol="0" anchor="t">
            <a:spAutoFit/>
          </a:bodyPr>
          <a:lstStyle/>
          <a:p>
            <a:r>
              <a:rPr lang="en-US" sz="4000" b="1" dirty="0"/>
              <a:t>What is Emotion Detection?</a:t>
            </a:r>
            <a:r>
              <a:rPr lang="en-US" sz="4000" dirty="0"/>
              <a:t> </a:t>
            </a:r>
            <a:endParaRPr lang="en-US" sz="4000" dirty="0"/>
          </a:p>
          <a:p>
            <a:pPr marL="571500" indent="-571500">
              <a:buFont typeface="Wingdings" panose="05000000000000000000" pitchFamily="2" charset="2"/>
              <a:buChar char="§"/>
            </a:pPr>
            <a:r>
              <a:rPr lang="en-US" sz="4000" dirty="0"/>
              <a:t>Identifying and classifying the emotional tone expressed in text.</a:t>
            </a:r>
            <a:endParaRPr lang="en-US" sz="4000" dirty="0"/>
          </a:p>
          <a:p>
            <a:pPr marL="571500" indent="-571500">
              <a:buFont typeface="Wingdings" panose="05000000000000000000" pitchFamily="2" charset="2"/>
              <a:buChar char="§"/>
            </a:pPr>
            <a:r>
              <a:rPr lang="en-US" sz="4000" dirty="0"/>
              <a:t>Crucial for sentiment analysis, customer feedback, social media monitoring, etc.</a:t>
            </a:r>
            <a:endParaRPr lang="en-US" sz="4000" dirty="0"/>
          </a:p>
          <a:p>
            <a:pPr lvl="0"/>
            <a:endParaRPr lang="en-US" sz="4000" b="1" dirty="0" smtClean="0"/>
          </a:p>
          <a:p>
            <a:pPr lvl="0"/>
            <a:r>
              <a:rPr lang="en-US" sz="4000" b="1" dirty="0" smtClean="0"/>
              <a:t>Goal</a:t>
            </a:r>
            <a:r>
              <a:rPr lang="en-US" sz="4000" b="1" dirty="0"/>
              <a:t>:</a:t>
            </a:r>
            <a:r>
              <a:rPr lang="en-US" sz="4000" dirty="0"/>
              <a:t> Automatically detect emotions in Arabic text using NLP</a:t>
            </a:r>
            <a:r>
              <a:rPr lang="en-US" sz="4000" dirty="0" smtClean="0"/>
              <a:t>.</a:t>
            </a:r>
            <a:endParaRPr lang="en-US" sz="4000" dirty="0" smtClean="0"/>
          </a:p>
          <a:p>
            <a:pPr lvl="0"/>
            <a:endParaRPr lang="en-US" sz="4000" dirty="0"/>
          </a:p>
          <a:p>
            <a:pPr lvl="0"/>
            <a:r>
              <a:rPr lang="en-US" sz="4000" b="1" dirty="0"/>
              <a:t>Motivation:</a:t>
            </a:r>
            <a:r>
              <a:rPr lang="en-US" sz="4000" dirty="0"/>
              <a:t> Emotion detection enhances sentiment analysis, </a:t>
            </a:r>
            <a:r>
              <a:rPr lang="en-US" sz="4000" dirty="0" smtClean="0"/>
              <a:t>Chabot </a:t>
            </a:r>
            <a:r>
              <a:rPr lang="en-US" sz="4000" dirty="0"/>
              <a:t>intelligence, and content moderation</a:t>
            </a:r>
            <a:r>
              <a:rPr lang="en-US" sz="4000" dirty="0" smtClean="0"/>
              <a:t>.</a:t>
            </a:r>
            <a:endParaRPr lang="en-US" sz="4000" dirty="0" smtClean="0"/>
          </a:p>
          <a:p>
            <a:pPr lvl="0"/>
            <a:endParaRPr lang="en-US" sz="4000" dirty="0"/>
          </a:p>
          <a:p>
            <a:pPr lvl="0"/>
            <a:r>
              <a:rPr lang="en-US" sz="4000" b="1" dirty="0"/>
              <a:t>Language Focus:</a:t>
            </a:r>
            <a:r>
              <a:rPr lang="en-US" sz="4000" dirty="0"/>
              <a:t> Arabic (rich, complex, and underrepresented in NLP).</a:t>
            </a:r>
            <a:endParaRPr lang="en-US" sz="4000" dirty="0"/>
          </a:p>
        </p:txBody>
      </p:sp>
      <p:sp>
        <p:nvSpPr>
          <p:cNvPr id="44" name="TextBox 44"/>
          <p:cNvSpPr txBox="1"/>
          <p:nvPr/>
        </p:nvSpPr>
        <p:spPr>
          <a:xfrm>
            <a:off x="1028700" y="550891"/>
            <a:ext cx="16230600" cy="1433341"/>
          </a:xfrm>
          <a:prstGeom prst="rect">
            <a:avLst/>
          </a:prstGeom>
        </p:spPr>
        <p:txBody>
          <a:bodyPr lIns="0" tIns="0" rIns="0" bIns="0" rtlCol="0" anchor="t">
            <a:spAutoFit/>
          </a:bodyPr>
          <a:lstStyle/>
          <a:p>
            <a:pPr algn="ctr">
              <a:lnSpc>
                <a:spcPts val="12880"/>
              </a:lnSpc>
            </a:pPr>
            <a:r>
              <a:rPr lang="en-US" sz="6600" b="1" dirty="0" smtClean="0">
                <a:solidFill>
                  <a:srgbClr val="000000"/>
                </a:solidFill>
                <a:latin typeface="Eastman Grotesque Bold"/>
                <a:ea typeface="Eastman Grotesque Bold"/>
                <a:cs typeface="Eastman Grotesque Bold"/>
                <a:sym typeface="Eastman Grotesque Bold"/>
              </a:rPr>
              <a:t>Introduction</a:t>
            </a:r>
            <a:endParaRPr lang="en-US" sz="6600" b="1" dirty="0">
              <a:solidFill>
                <a:srgbClr val="000000"/>
              </a:solidFill>
              <a:latin typeface="Eastman Grotesque Bold"/>
              <a:ea typeface="Eastman Grotesque Bold"/>
              <a:cs typeface="Eastman Grotesque Bold"/>
              <a:sym typeface="Eastman Grotesque Bold"/>
            </a:endParaRPr>
          </a:p>
        </p:txBody>
      </p:sp>
      <p:grpSp>
        <p:nvGrpSpPr>
          <p:cNvPr id="51" name="Group 2"/>
          <p:cNvGrpSpPr/>
          <p:nvPr/>
        </p:nvGrpSpPr>
        <p:grpSpPr>
          <a:xfrm>
            <a:off x="0" y="-114123"/>
            <a:ext cx="18288000" cy="10503991"/>
            <a:chOff x="0" y="-30057"/>
            <a:chExt cx="4816593" cy="2766483"/>
          </a:xfrm>
          <a:noFill/>
        </p:grpSpPr>
        <p:sp>
          <p:nvSpPr>
            <p:cNvPr id="52"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pFill/>
            <a:ln w="295275" cap="sq">
              <a:solidFill>
                <a:srgbClr val="25B9B0"/>
              </a:solidFill>
              <a:prstDash val="solid"/>
              <a:miter/>
            </a:ln>
          </p:spPr>
        </p:sp>
        <p:sp>
          <p:nvSpPr>
            <p:cNvPr id="53" name="TextBox 4"/>
            <p:cNvSpPr txBox="1"/>
            <p:nvPr/>
          </p:nvSpPr>
          <p:spPr>
            <a:xfrm>
              <a:off x="0" y="-30057"/>
              <a:ext cx="4816593" cy="2766483"/>
            </a:xfrm>
            <a:prstGeom prst="rect">
              <a:avLst/>
            </a:prstGeom>
            <a:grpFill/>
          </p:spPr>
          <p:txBody>
            <a:bodyPr lIns="50800" tIns="50800" rIns="50800" bIns="50800" rtlCol="0" anchor="ctr"/>
            <a:lstStyle/>
            <a:p>
              <a:pPr marL="0" lvl="0" indent="0" algn="ctr">
                <a:lnSpc>
                  <a:spcPts val="3640"/>
                </a:lnSpc>
                <a:spcBef>
                  <a:spcPct val="0"/>
                </a:spcBef>
              </a:pPr>
            </a:p>
          </p:txBody>
        </p:sp>
      </p:grpSp>
      <p:sp>
        <p:nvSpPr>
          <p:cNvPr id="6" name="Freeform 6"/>
          <p:cNvSpPr/>
          <p:nvPr/>
        </p:nvSpPr>
        <p:spPr>
          <a:xfrm flipH="1">
            <a:off x="-304800" y="-842274"/>
            <a:ext cx="3048000" cy="3266068"/>
          </a:xfrm>
          <a:custGeom>
            <a:avLst/>
            <a:gdLst/>
            <a:ahLst/>
            <a:cxnLst/>
            <a:rect l="l" t="t" r="r" b="b"/>
            <a:pathLst>
              <a:path w="3048000" h="3266068">
                <a:moveTo>
                  <a:pt x="3048000" y="0"/>
                </a:moveTo>
                <a:lnTo>
                  <a:pt x="0" y="0"/>
                </a:lnTo>
                <a:lnTo>
                  <a:pt x="0" y="3266068"/>
                </a:lnTo>
                <a:lnTo>
                  <a:pt x="3048000" y="3266068"/>
                </a:lnTo>
                <a:lnTo>
                  <a:pt x="30480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15240000" y="-842274"/>
            <a:ext cx="3048000" cy="3266068"/>
          </a:xfrm>
          <a:custGeom>
            <a:avLst/>
            <a:gdLst/>
            <a:ahLst/>
            <a:cxnLst/>
            <a:rect l="l" t="t" r="r" b="b"/>
            <a:pathLst>
              <a:path w="3048000" h="3266068">
                <a:moveTo>
                  <a:pt x="0" y="0"/>
                </a:moveTo>
                <a:lnTo>
                  <a:pt x="3048000" y="0"/>
                </a:lnTo>
                <a:lnTo>
                  <a:pt x="3048000" y="3266068"/>
                </a:lnTo>
                <a:lnTo>
                  <a:pt x="0" y="326606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transition spd="slow">
    <p:push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78CED6"/>
              </a:solidFill>
              <a:prstDash val="solid"/>
              <a:miter/>
            </a:ln>
          </p:spPr>
        </p:sp>
        <p:sp>
          <p:nvSpPr>
            <p:cNvPr id="4" name="TextBox 4"/>
            <p:cNvSpPr txBox="1"/>
            <p:nvPr/>
          </p:nvSpPr>
          <p:spPr>
            <a:xfrm>
              <a:off x="0" y="-57150"/>
              <a:ext cx="4816593" cy="2766483"/>
            </a:xfrm>
            <a:prstGeom prst="rect">
              <a:avLst/>
            </a:prstGeom>
          </p:spPr>
          <p:txBody>
            <a:bodyPr lIns="50800" tIns="50800" rIns="50800" bIns="50800" rtlCol="0" anchor="ctr"/>
            <a:lstStyle/>
            <a:p>
              <a:pPr marL="0" lvl="0" indent="0" algn="ctr">
                <a:lnSpc>
                  <a:spcPts val="3640"/>
                </a:lnSpc>
                <a:spcBef>
                  <a:spcPct val="0"/>
                </a:spcBef>
              </a:pPr>
            </a:p>
          </p:txBody>
        </p:sp>
      </p:grpSp>
      <p:sp>
        <p:nvSpPr>
          <p:cNvPr id="5" name="Freeform 5"/>
          <p:cNvSpPr/>
          <p:nvPr/>
        </p:nvSpPr>
        <p:spPr>
          <a:xfrm>
            <a:off x="15240000" y="-842274"/>
            <a:ext cx="3048000" cy="3266068"/>
          </a:xfrm>
          <a:custGeom>
            <a:avLst/>
            <a:gdLst/>
            <a:ahLst/>
            <a:cxnLst/>
            <a:rect l="l" t="t" r="r" b="b"/>
            <a:pathLst>
              <a:path w="3048000" h="3266068">
                <a:moveTo>
                  <a:pt x="0" y="0"/>
                </a:moveTo>
                <a:lnTo>
                  <a:pt x="3048000" y="0"/>
                </a:lnTo>
                <a:lnTo>
                  <a:pt x="3048000" y="3266068"/>
                </a:lnTo>
                <a:lnTo>
                  <a:pt x="0" y="326606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flipH="1">
            <a:off x="0" y="-842274"/>
            <a:ext cx="3048000" cy="3266068"/>
          </a:xfrm>
          <a:custGeom>
            <a:avLst/>
            <a:gdLst/>
            <a:ahLst/>
            <a:cxnLst/>
            <a:rect l="l" t="t" r="r" b="b"/>
            <a:pathLst>
              <a:path w="3048000" h="3266068">
                <a:moveTo>
                  <a:pt x="3048000" y="0"/>
                </a:moveTo>
                <a:lnTo>
                  <a:pt x="0" y="0"/>
                </a:lnTo>
                <a:lnTo>
                  <a:pt x="0" y="3266068"/>
                </a:lnTo>
                <a:lnTo>
                  <a:pt x="3048000" y="3266068"/>
                </a:lnTo>
                <a:lnTo>
                  <a:pt x="30480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TextBox 8"/>
          <p:cNvSpPr txBox="1"/>
          <p:nvPr/>
        </p:nvSpPr>
        <p:spPr>
          <a:xfrm>
            <a:off x="1028698" y="3132719"/>
            <a:ext cx="16230600" cy="3222677"/>
          </a:xfrm>
          <a:prstGeom prst="rect">
            <a:avLst/>
          </a:prstGeom>
        </p:spPr>
        <p:txBody>
          <a:bodyPr lIns="0" tIns="0" rIns="0" bIns="0" rtlCol="0" anchor="t">
            <a:spAutoFit/>
          </a:bodyPr>
          <a:lstStyle/>
          <a:p>
            <a:pPr algn="ctr">
              <a:lnSpc>
                <a:spcPts val="12880"/>
              </a:lnSpc>
            </a:pPr>
            <a:r>
              <a:rPr lang="en-US" sz="9200" b="1" dirty="0">
                <a:solidFill>
                  <a:srgbClr val="000000"/>
                </a:solidFill>
                <a:latin typeface="Eastman Grotesque Bold"/>
                <a:ea typeface="Eastman Grotesque Bold"/>
                <a:cs typeface="Eastman Grotesque Bold"/>
                <a:sym typeface="Eastman Grotesque Bold"/>
              </a:rPr>
              <a:t>Thank You for Your Attention!</a:t>
            </a:r>
            <a:endParaRPr lang="en-US" sz="9200" b="1" dirty="0">
              <a:solidFill>
                <a:srgbClr val="000000"/>
              </a:solidFill>
              <a:latin typeface="Eastman Grotesque Bold"/>
              <a:ea typeface="Eastman Grotesque Bold"/>
              <a:cs typeface="Eastman Grotesque Bold"/>
              <a:sym typeface="Eastman Grotesque Bold"/>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4"/>
          <p:cNvSpPr txBox="1"/>
          <p:nvPr/>
        </p:nvSpPr>
        <p:spPr>
          <a:xfrm>
            <a:off x="1028700" y="550891"/>
            <a:ext cx="16230600" cy="1433341"/>
          </a:xfrm>
          <a:prstGeom prst="rect">
            <a:avLst/>
          </a:prstGeom>
        </p:spPr>
        <p:txBody>
          <a:bodyPr lIns="0" tIns="0" rIns="0" bIns="0" rtlCol="0" anchor="t">
            <a:spAutoFit/>
          </a:bodyPr>
          <a:lstStyle/>
          <a:p>
            <a:pPr algn="ctr">
              <a:lnSpc>
                <a:spcPts val="12880"/>
              </a:lnSpc>
            </a:pPr>
            <a:r>
              <a:rPr lang="en-US" sz="6600" b="1" dirty="0" smtClean="0">
                <a:solidFill>
                  <a:srgbClr val="000000"/>
                </a:solidFill>
                <a:latin typeface="Eastman Grotesque Bold"/>
                <a:ea typeface="Eastman Grotesque Bold"/>
                <a:cs typeface="Eastman Grotesque Bold"/>
                <a:sym typeface="Eastman Grotesque Bold"/>
              </a:rPr>
              <a:t>Challenges &amp;Objective</a:t>
            </a:r>
            <a:endParaRPr lang="en-US" sz="6600" b="1" dirty="0">
              <a:solidFill>
                <a:srgbClr val="000000"/>
              </a:solidFill>
              <a:latin typeface="Eastman Grotesque Bold"/>
              <a:ea typeface="Eastman Grotesque Bold"/>
              <a:cs typeface="Eastman Grotesque Bold"/>
              <a:sym typeface="Eastman Grotesque Bold"/>
            </a:endParaRPr>
          </a:p>
        </p:txBody>
      </p:sp>
      <p:grpSp>
        <p:nvGrpSpPr>
          <p:cNvPr id="51" name="Group 2"/>
          <p:cNvGrpSpPr/>
          <p:nvPr/>
        </p:nvGrpSpPr>
        <p:grpSpPr>
          <a:xfrm>
            <a:off x="0" y="0"/>
            <a:ext cx="18288000" cy="10287000"/>
            <a:chOff x="0" y="0"/>
            <a:chExt cx="4816593" cy="2709333"/>
          </a:xfrm>
          <a:noFill/>
        </p:grpSpPr>
        <p:sp>
          <p:nvSpPr>
            <p:cNvPr id="52"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pFill/>
            <a:ln w="295275" cap="sq">
              <a:solidFill>
                <a:srgbClr val="25B9B0"/>
              </a:solidFill>
              <a:prstDash val="solid"/>
              <a:miter/>
            </a:ln>
          </p:spPr>
        </p:sp>
        <p:sp>
          <p:nvSpPr>
            <p:cNvPr id="53" name="TextBox 4"/>
            <p:cNvSpPr txBox="1"/>
            <p:nvPr/>
          </p:nvSpPr>
          <p:spPr>
            <a:xfrm>
              <a:off x="0" y="-57150"/>
              <a:ext cx="4816593" cy="2766483"/>
            </a:xfrm>
            <a:prstGeom prst="rect">
              <a:avLst/>
            </a:prstGeom>
            <a:grpFill/>
          </p:spPr>
          <p:txBody>
            <a:bodyPr lIns="50800" tIns="50800" rIns="50800" bIns="50800" rtlCol="0" anchor="ctr"/>
            <a:lstStyle/>
            <a:p>
              <a:pPr marL="0" lvl="0" indent="0" algn="ctr">
                <a:lnSpc>
                  <a:spcPts val="3640"/>
                </a:lnSpc>
                <a:spcBef>
                  <a:spcPct val="0"/>
                </a:spcBef>
              </a:pPr>
            </a:p>
          </p:txBody>
        </p:sp>
      </p:grpSp>
      <p:sp>
        <p:nvSpPr>
          <p:cNvPr id="6" name="Freeform 6"/>
          <p:cNvSpPr/>
          <p:nvPr/>
        </p:nvSpPr>
        <p:spPr>
          <a:xfrm flipH="1">
            <a:off x="-304800" y="-842274"/>
            <a:ext cx="3048000" cy="3266068"/>
          </a:xfrm>
          <a:custGeom>
            <a:avLst/>
            <a:gdLst/>
            <a:ahLst/>
            <a:cxnLst/>
            <a:rect l="l" t="t" r="r" b="b"/>
            <a:pathLst>
              <a:path w="3048000" h="3266068">
                <a:moveTo>
                  <a:pt x="3048000" y="0"/>
                </a:moveTo>
                <a:lnTo>
                  <a:pt x="0" y="0"/>
                </a:lnTo>
                <a:lnTo>
                  <a:pt x="0" y="3266068"/>
                </a:lnTo>
                <a:lnTo>
                  <a:pt x="3048000" y="3266068"/>
                </a:lnTo>
                <a:lnTo>
                  <a:pt x="30480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15240000" y="-842274"/>
            <a:ext cx="3048000" cy="3266068"/>
          </a:xfrm>
          <a:custGeom>
            <a:avLst/>
            <a:gdLst/>
            <a:ahLst/>
            <a:cxnLst/>
            <a:rect l="l" t="t" r="r" b="b"/>
            <a:pathLst>
              <a:path w="3048000" h="3266068">
                <a:moveTo>
                  <a:pt x="0" y="0"/>
                </a:moveTo>
                <a:lnTo>
                  <a:pt x="3048000" y="0"/>
                </a:lnTo>
                <a:lnTo>
                  <a:pt x="3048000" y="3266068"/>
                </a:lnTo>
                <a:lnTo>
                  <a:pt x="0" y="326606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2"/>
          <p:cNvSpPr txBox="1"/>
          <p:nvPr/>
        </p:nvSpPr>
        <p:spPr>
          <a:xfrm>
            <a:off x="2286000" y="2441112"/>
            <a:ext cx="14249400" cy="6186309"/>
          </a:xfrm>
          <a:prstGeom prst="rect">
            <a:avLst/>
          </a:prstGeom>
          <a:noFill/>
        </p:spPr>
        <p:txBody>
          <a:bodyPr wrap="square" rtlCol="0">
            <a:spAutoFit/>
          </a:bodyPr>
          <a:lstStyle/>
          <a:p>
            <a:r>
              <a:rPr lang="en-US" sz="3600" b="1" dirty="0" smtClean="0"/>
              <a:t>Challenges </a:t>
            </a:r>
            <a:r>
              <a:rPr lang="en-US" sz="3600" b="1" dirty="0"/>
              <a:t>with Arabic NLP:</a:t>
            </a:r>
            <a:r>
              <a:rPr lang="en-US" sz="3600" dirty="0"/>
              <a:t> </a:t>
            </a:r>
            <a:endParaRPr lang="en-US" sz="3600" dirty="0" smtClean="0"/>
          </a:p>
          <a:p>
            <a:pPr marL="571500" indent="-571500">
              <a:buFont typeface="Wingdings" panose="05000000000000000000" pitchFamily="2" charset="2"/>
              <a:buChar char="§"/>
            </a:pPr>
            <a:r>
              <a:rPr lang="en-US" sz="3600" dirty="0" smtClean="0"/>
              <a:t>Rich </a:t>
            </a:r>
            <a:r>
              <a:rPr lang="en-US" sz="3600" dirty="0"/>
              <a:t>morphology, dialectal variations, and complex orthography.</a:t>
            </a:r>
            <a:endParaRPr lang="en-US" sz="3600" dirty="0"/>
          </a:p>
          <a:p>
            <a:pPr marL="571500" indent="-571500">
              <a:buFont typeface="Wingdings" panose="05000000000000000000" pitchFamily="2" charset="2"/>
              <a:buChar char="§"/>
            </a:pPr>
            <a:r>
              <a:rPr lang="en-US" sz="3600" dirty="0"/>
              <a:t>Limited availability of high-quality annotated datasets compared to English</a:t>
            </a:r>
            <a:r>
              <a:rPr lang="en-US" sz="3600" dirty="0" smtClean="0"/>
              <a:t>.</a:t>
            </a:r>
            <a:endParaRPr lang="en-US" sz="3600" dirty="0" smtClean="0"/>
          </a:p>
          <a:p>
            <a:endParaRPr lang="en-US" sz="3600" dirty="0"/>
          </a:p>
          <a:p>
            <a:r>
              <a:rPr lang="en-US" sz="3600" b="1" dirty="0"/>
              <a:t>Project Objective:</a:t>
            </a:r>
            <a:r>
              <a:rPr lang="en-US" sz="3600" dirty="0"/>
              <a:t> </a:t>
            </a:r>
            <a:endParaRPr lang="en-US" sz="3600" dirty="0" smtClean="0"/>
          </a:p>
          <a:p>
            <a:pPr marL="571500" indent="-571500">
              <a:buFont typeface="Wingdings" panose="05000000000000000000" pitchFamily="2" charset="2"/>
              <a:buChar char="§"/>
            </a:pPr>
            <a:r>
              <a:rPr lang="en-US" sz="3600" dirty="0" smtClean="0"/>
              <a:t>To </a:t>
            </a:r>
            <a:r>
              <a:rPr lang="en-US" sz="3600" dirty="0"/>
              <a:t>develop and evaluate an emotion detection model for Arabic text using the AraBERT model.</a:t>
            </a:r>
            <a:endParaRPr lang="en-US" sz="3600" dirty="0"/>
          </a:p>
          <a:p>
            <a:pPr marL="571500" indent="-571500">
              <a:buFont typeface="Wingdings" panose="05000000000000000000" pitchFamily="2" charset="2"/>
              <a:buChar char="§"/>
            </a:pPr>
            <a:r>
              <a:rPr lang="en-US" sz="3600" dirty="0"/>
              <a:t>Leverage transfer learning for improved performance on limited datasets.</a:t>
            </a:r>
            <a:endParaRPr lang="en-US" sz="3600" dirty="0"/>
          </a:p>
          <a:p>
            <a:endParaRPr lang="en-US" sz="3600" dirty="0"/>
          </a:p>
        </p:txBody>
      </p:sp>
    </p:spTree>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36" y="94588"/>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8B83B2"/>
              </a:solidFill>
              <a:prstDash val="solid"/>
              <a:miter/>
            </a:ln>
          </p:spPr>
        </p:sp>
        <p:sp>
          <p:nvSpPr>
            <p:cNvPr id="4" name="TextBox 4"/>
            <p:cNvSpPr txBox="1"/>
            <p:nvPr/>
          </p:nvSpPr>
          <p:spPr>
            <a:xfrm>
              <a:off x="0" y="-57150"/>
              <a:ext cx="4816593" cy="2766483"/>
            </a:xfrm>
            <a:prstGeom prst="rect">
              <a:avLst/>
            </a:prstGeom>
          </p:spPr>
          <p:txBody>
            <a:bodyPr lIns="50800" tIns="50800" rIns="50800" bIns="50800" rtlCol="0" anchor="ctr"/>
            <a:lstStyle/>
            <a:p>
              <a:pPr marL="0" lvl="0" indent="0" algn="ctr">
                <a:lnSpc>
                  <a:spcPts val="3640"/>
                </a:lnSpc>
                <a:spcBef>
                  <a:spcPct val="0"/>
                </a:spcBef>
              </a:pPr>
            </a:p>
          </p:txBody>
        </p:sp>
      </p:grpSp>
      <p:sp>
        <p:nvSpPr>
          <p:cNvPr id="14" name="TextBox 14"/>
          <p:cNvSpPr txBox="1"/>
          <p:nvPr/>
        </p:nvSpPr>
        <p:spPr>
          <a:xfrm>
            <a:off x="8458200" y="6743700"/>
            <a:ext cx="4872375" cy="596189"/>
          </a:xfrm>
          <a:prstGeom prst="rect">
            <a:avLst/>
          </a:prstGeom>
        </p:spPr>
        <p:txBody>
          <a:bodyPr wrap="square"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6" name="TextBox 16"/>
          <p:cNvSpPr txBox="1"/>
          <p:nvPr/>
        </p:nvSpPr>
        <p:spPr>
          <a:xfrm>
            <a:off x="4541559" y="7997775"/>
            <a:ext cx="3044203" cy="598008"/>
          </a:xfrm>
          <a:prstGeom prst="rect">
            <a:avLst/>
          </a:prstGeom>
        </p:spPr>
        <p:txBody>
          <a:bodyPr lIns="0" tIns="0" rIns="0" bIns="0" rtlCol="0" anchor="t">
            <a:spAutoFit/>
          </a:bodyPr>
          <a:lstStyle/>
          <a:p>
            <a:pPr algn="ctr">
              <a:lnSpc>
                <a:spcPts val="4910"/>
              </a:lnSpc>
            </a:pPr>
            <a:endParaRPr lang="en-US" sz="3505" b="1" dirty="0">
              <a:solidFill>
                <a:srgbClr val="000000"/>
              </a:solidFill>
              <a:latin typeface="Eastman Grotesque Bold"/>
              <a:ea typeface="Eastman Grotesque Bold"/>
              <a:cs typeface="Eastman Grotesque Bold"/>
              <a:sym typeface="Eastman Grotesque Bold"/>
            </a:endParaRPr>
          </a:p>
        </p:txBody>
      </p:sp>
      <p:sp>
        <p:nvSpPr>
          <p:cNvPr id="17" name="TextBox 17"/>
          <p:cNvSpPr txBox="1"/>
          <p:nvPr/>
        </p:nvSpPr>
        <p:spPr>
          <a:xfrm>
            <a:off x="10108636" y="5519565"/>
            <a:ext cx="3399674"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8" name="TextBox 18"/>
          <p:cNvSpPr txBox="1"/>
          <p:nvPr/>
        </p:nvSpPr>
        <p:spPr>
          <a:xfrm>
            <a:off x="4541559" y="5519565"/>
            <a:ext cx="3044203"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21" name="Freeform 21"/>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2" name="Freeform 22"/>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4112875" y="1558657"/>
            <a:ext cx="1653780" cy="1797587"/>
          </a:xfrm>
          <a:custGeom>
            <a:avLst/>
            <a:gdLst/>
            <a:ahLst/>
            <a:cxnLst/>
            <a:rect l="l" t="t" r="r" b="b"/>
            <a:pathLst>
              <a:path w="1653780" h="1797587">
                <a:moveTo>
                  <a:pt x="0" y="0"/>
                </a:moveTo>
                <a:lnTo>
                  <a:pt x="1653780" y="0"/>
                </a:lnTo>
                <a:lnTo>
                  <a:pt x="1653780" y="1797586"/>
                </a:lnTo>
                <a:lnTo>
                  <a:pt x="0" y="17975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TextBox 27"/>
          <p:cNvSpPr txBox="1"/>
          <p:nvPr/>
        </p:nvSpPr>
        <p:spPr>
          <a:xfrm>
            <a:off x="3712536" y="840627"/>
            <a:ext cx="10896600" cy="1107996"/>
          </a:xfrm>
          <a:prstGeom prst="rect">
            <a:avLst/>
          </a:prstGeom>
          <a:noFill/>
        </p:spPr>
        <p:txBody>
          <a:bodyPr wrap="square">
            <a:spAutoFit/>
          </a:bodyPr>
          <a:lstStyle/>
          <a:p>
            <a:pPr lvl="1" algn="ctr"/>
            <a:r>
              <a:rPr lang="en-US" sz="6600" b="1" dirty="0"/>
              <a:t>Dataset</a:t>
            </a:r>
            <a:endParaRPr lang="en-US" sz="5400" b="1" dirty="0">
              <a:latin typeface="Eastman Grotesque Bold" panose="020B0604020202020204" charset="0"/>
            </a:endParaRPr>
          </a:p>
        </p:txBody>
      </p:sp>
      <p:sp>
        <p:nvSpPr>
          <p:cNvPr id="35" name="TextBox 34"/>
          <p:cNvSpPr txBox="1"/>
          <p:nvPr/>
        </p:nvSpPr>
        <p:spPr>
          <a:xfrm>
            <a:off x="2472934" y="2689805"/>
            <a:ext cx="11776466" cy="8402300"/>
          </a:xfrm>
          <a:prstGeom prst="rect">
            <a:avLst/>
          </a:prstGeom>
          <a:noFill/>
        </p:spPr>
        <p:txBody>
          <a:bodyPr wrap="square">
            <a:spAutoFit/>
          </a:bodyPr>
          <a:lstStyle/>
          <a:p>
            <a:pPr marL="571500" lvl="0" indent="-571500">
              <a:buFont typeface="Wingdings" panose="05000000000000000000" pitchFamily="2" charset="2"/>
              <a:buChar char="q"/>
            </a:pPr>
            <a:r>
              <a:rPr lang="en-US" sz="4400" b="1" dirty="0"/>
              <a:t>Source:</a:t>
            </a:r>
            <a:r>
              <a:rPr lang="en-US" sz="4400" dirty="0"/>
              <a:t> </a:t>
            </a:r>
            <a:r>
              <a:rPr lang="en-US" sz="4400" dirty="0" err="1"/>
              <a:t>SemEval</a:t>
            </a:r>
            <a:r>
              <a:rPr lang="en-US" sz="4400" dirty="0"/>
              <a:t> 2018 Task 1 (Subtask 5: Arabic)</a:t>
            </a:r>
            <a:endParaRPr lang="en-US" sz="4000" dirty="0"/>
          </a:p>
          <a:p>
            <a:pPr marL="571500" lvl="0" indent="-571500">
              <a:buFont typeface="Wingdings" panose="05000000000000000000" pitchFamily="2" charset="2"/>
              <a:buChar char="q"/>
            </a:pPr>
            <a:r>
              <a:rPr lang="en-US" sz="4400" b="1" dirty="0"/>
              <a:t>Structure:</a:t>
            </a:r>
            <a:endParaRPr lang="en-US" sz="4000" dirty="0"/>
          </a:p>
          <a:p>
            <a:pPr marL="1028700" lvl="1" indent="-571500">
              <a:buFont typeface="Wingdings" panose="05000000000000000000" pitchFamily="2" charset="2"/>
              <a:buChar char="§"/>
            </a:pPr>
            <a:r>
              <a:rPr lang="en-US" sz="4400" dirty="0"/>
              <a:t>Train, Test, Validation splits.</a:t>
            </a:r>
            <a:endParaRPr lang="en-US" sz="4000" dirty="0"/>
          </a:p>
          <a:p>
            <a:pPr marL="1028700" lvl="1" indent="-571500">
              <a:buFont typeface="Wingdings" panose="05000000000000000000" pitchFamily="2" charset="2"/>
              <a:buChar char="§"/>
            </a:pPr>
            <a:r>
              <a:rPr lang="en-US" sz="4400" dirty="0"/>
              <a:t>Labels: 11 emotions (e.g., anger, joy, sadness, surprise).</a:t>
            </a:r>
            <a:endParaRPr lang="en-US" sz="4000" dirty="0"/>
          </a:p>
          <a:p>
            <a:pPr marL="571500" lvl="0" indent="-571500">
              <a:buFont typeface="Wingdings" panose="05000000000000000000" pitchFamily="2" charset="2"/>
              <a:buChar char="q"/>
            </a:pPr>
            <a:r>
              <a:rPr lang="en-US" sz="4400" b="1" dirty="0"/>
              <a:t>Example Columns:</a:t>
            </a:r>
            <a:endParaRPr lang="en-US" sz="4000" dirty="0"/>
          </a:p>
          <a:p>
            <a:pPr marL="1028700" lvl="1" indent="-571500">
              <a:buFont typeface="Wingdings" panose="05000000000000000000" pitchFamily="2" charset="2"/>
              <a:buChar char="§"/>
            </a:pPr>
            <a:r>
              <a:rPr lang="en-US" sz="3600" dirty="0"/>
              <a:t>Tweet</a:t>
            </a:r>
            <a:r>
              <a:rPr lang="en-US" sz="4400" dirty="0"/>
              <a:t>: Raw text input.</a:t>
            </a:r>
            <a:endParaRPr lang="en-US" sz="4000" dirty="0"/>
          </a:p>
          <a:p>
            <a:pPr marL="1028700" lvl="1" indent="-571500">
              <a:buFont typeface="Wingdings" panose="05000000000000000000" pitchFamily="2" charset="2"/>
              <a:buChar char="§"/>
            </a:pPr>
            <a:r>
              <a:rPr lang="en-US" sz="3600" dirty="0"/>
              <a:t>text</a:t>
            </a:r>
            <a:r>
              <a:rPr lang="en-US" sz="4400" dirty="0"/>
              <a:t>: Processed text.</a:t>
            </a:r>
            <a:endParaRPr lang="en-US" sz="4000" dirty="0"/>
          </a:p>
          <a:p>
            <a:pPr marL="1028700" lvl="1" indent="-571500">
              <a:buFont typeface="Wingdings" panose="05000000000000000000" pitchFamily="2" charset="2"/>
              <a:buChar char="§"/>
            </a:pPr>
            <a:r>
              <a:rPr lang="en-US" sz="4400" dirty="0"/>
              <a:t>Emotion labels (binary columns).</a:t>
            </a:r>
            <a:endParaRPr lang="en-US" sz="4000" dirty="0"/>
          </a:p>
          <a:p>
            <a:pPr marL="571500" indent="-571500">
              <a:buFont typeface="Wingdings" panose="05000000000000000000" pitchFamily="2" charset="2"/>
              <a:buChar char="q"/>
            </a:pPr>
            <a:endParaRPr lang="en-US" sz="7200" dirty="0"/>
          </a:p>
          <a:p>
            <a:pPr marL="571500" indent="-571500">
              <a:buFont typeface="Wingdings" panose="05000000000000000000" pitchFamily="2" charset="2"/>
              <a:buChar char="q"/>
            </a:pPr>
            <a:endParaRPr lang="en-US" sz="7200"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36" y="94588"/>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8B83B2"/>
              </a:solidFill>
              <a:prstDash val="solid"/>
              <a:miter/>
            </a:ln>
          </p:spPr>
        </p:sp>
        <p:sp>
          <p:nvSpPr>
            <p:cNvPr id="4" name="TextBox 4"/>
            <p:cNvSpPr txBox="1"/>
            <p:nvPr/>
          </p:nvSpPr>
          <p:spPr>
            <a:xfrm>
              <a:off x="0" y="-57150"/>
              <a:ext cx="4816593" cy="2766483"/>
            </a:xfrm>
            <a:prstGeom prst="rect">
              <a:avLst/>
            </a:prstGeom>
          </p:spPr>
          <p:txBody>
            <a:bodyPr lIns="50800" tIns="50800" rIns="50800" bIns="50800" rtlCol="0" anchor="ctr"/>
            <a:lstStyle/>
            <a:p>
              <a:pPr marL="0" lvl="0" indent="0" algn="ctr">
                <a:lnSpc>
                  <a:spcPts val="3640"/>
                </a:lnSpc>
                <a:spcBef>
                  <a:spcPct val="0"/>
                </a:spcBef>
              </a:pPr>
            </a:p>
          </p:txBody>
        </p:sp>
      </p:grpSp>
      <p:sp>
        <p:nvSpPr>
          <p:cNvPr id="14" name="TextBox 14"/>
          <p:cNvSpPr txBox="1"/>
          <p:nvPr/>
        </p:nvSpPr>
        <p:spPr>
          <a:xfrm>
            <a:off x="8458200" y="6743700"/>
            <a:ext cx="4872375" cy="596189"/>
          </a:xfrm>
          <a:prstGeom prst="rect">
            <a:avLst/>
          </a:prstGeom>
        </p:spPr>
        <p:txBody>
          <a:bodyPr wrap="square"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6" name="TextBox 16"/>
          <p:cNvSpPr txBox="1"/>
          <p:nvPr/>
        </p:nvSpPr>
        <p:spPr>
          <a:xfrm>
            <a:off x="4541559" y="7997775"/>
            <a:ext cx="3044203" cy="598008"/>
          </a:xfrm>
          <a:prstGeom prst="rect">
            <a:avLst/>
          </a:prstGeom>
        </p:spPr>
        <p:txBody>
          <a:bodyPr lIns="0" tIns="0" rIns="0" bIns="0" rtlCol="0" anchor="t">
            <a:spAutoFit/>
          </a:bodyPr>
          <a:lstStyle/>
          <a:p>
            <a:pPr algn="ctr">
              <a:lnSpc>
                <a:spcPts val="4910"/>
              </a:lnSpc>
            </a:pPr>
            <a:endParaRPr lang="en-US" sz="3505" b="1" dirty="0">
              <a:solidFill>
                <a:srgbClr val="000000"/>
              </a:solidFill>
              <a:latin typeface="Eastman Grotesque Bold"/>
              <a:ea typeface="Eastman Grotesque Bold"/>
              <a:cs typeface="Eastman Grotesque Bold"/>
              <a:sym typeface="Eastman Grotesque Bold"/>
            </a:endParaRPr>
          </a:p>
        </p:txBody>
      </p:sp>
      <p:sp>
        <p:nvSpPr>
          <p:cNvPr id="17" name="TextBox 17"/>
          <p:cNvSpPr txBox="1"/>
          <p:nvPr/>
        </p:nvSpPr>
        <p:spPr>
          <a:xfrm>
            <a:off x="10108636" y="5519565"/>
            <a:ext cx="3399674"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8" name="TextBox 18"/>
          <p:cNvSpPr txBox="1"/>
          <p:nvPr/>
        </p:nvSpPr>
        <p:spPr>
          <a:xfrm>
            <a:off x="4541559" y="5519565"/>
            <a:ext cx="3044203"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21" name="Freeform 21"/>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2" name="Freeform 22"/>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4112875" y="1558657"/>
            <a:ext cx="1653780" cy="1797587"/>
          </a:xfrm>
          <a:custGeom>
            <a:avLst/>
            <a:gdLst/>
            <a:ahLst/>
            <a:cxnLst/>
            <a:rect l="l" t="t" r="r" b="b"/>
            <a:pathLst>
              <a:path w="1653780" h="1797587">
                <a:moveTo>
                  <a:pt x="0" y="0"/>
                </a:moveTo>
                <a:lnTo>
                  <a:pt x="1653780" y="0"/>
                </a:lnTo>
                <a:lnTo>
                  <a:pt x="1653780" y="1797586"/>
                </a:lnTo>
                <a:lnTo>
                  <a:pt x="0" y="17975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TextBox 27"/>
          <p:cNvSpPr txBox="1"/>
          <p:nvPr/>
        </p:nvSpPr>
        <p:spPr>
          <a:xfrm>
            <a:off x="3712536" y="1028700"/>
            <a:ext cx="10896600" cy="2954655"/>
          </a:xfrm>
          <a:prstGeom prst="rect">
            <a:avLst/>
          </a:prstGeom>
          <a:noFill/>
        </p:spPr>
        <p:txBody>
          <a:bodyPr wrap="square">
            <a:spAutoFit/>
          </a:bodyPr>
          <a:lstStyle/>
          <a:p>
            <a:pPr algn="ctr"/>
            <a:r>
              <a:rPr lang="en-US" sz="6600" b="1" dirty="0"/>
              <a:t>Challenges &amp; Solutions</a:t>
            </a:r>
            <a:endParaRPr lang="en-US" sz="6600" dirty="0"/>
          </a:p>
          <a:p>
            <a:pPr algn="ctr"/>
            <a:endParaRPr lang="en-US" sz="6600" dirty="0"/>
          </a:p>
          <a:p>
            <a:pPr algn="ctr"/>
            <a:endParaRPr lang="en-US" sz="5400" dirty="0"/>
          </a:p>
        </p:txBody>
      </p:sp>
      <p:sp>
        <p:nvSpPr>
          <p:cNvPr id="35" name="TextBox 34"/>
          <p:cNvSpPr txBox="1"/>
          <p:nvPr/>
        </p:nvSpPr>
        <p:spPr>
          <a:xfrm>
            <a:off x="2836667" y="3378445"/>
            <a:ext cx="11243065" cy="1938992"/>
          </a:xfrm>
          <a:prstGeom prst="rect">
            <a:avLst/>
          </a:prstGeom>
          <a:noFill/>
        </p:spPr>
        <p:txBody>
          <a:bodyPr wrap="square">
            <a:spAutoFit/>
          </a:bodyPr>
          <a:lstStyle/>
          <a:p>
            <a:r>
              <a:rPr lang="en-US" sz="4000" b="1" dirty="0"/>
              <a:t>Challenges:</a:t>
            </a:r>
            <a:endParaRPr lang="en-US" sz="4000" dirty="0"/>
          </a:p>
          <a:p>
            <a:pPr marL="571500" lvl="0" indent="-571500">
              <a:buFont typeface="Wingdings" panose="05000000000000000000" pitchFamily="2" charset="2"/>
              <a:buChar char="§"/>
            </a:pPr>
            <a:r>
              <a:rPr lang="en-US" sz="4000" dirty="0"/>
              <a:t>Arabic dialects and script variations.</a:t>
            </a:r>
            <a:endParaRPr lang="en-US" sz="4000" dirty="0"/>
          </a:p>
          <a:p>
            <a:pPr marL="571500" lvl="0" indent="-571500">
              <a:buFont typeface="Wingdings" panose="05000000000000000000" pitchFamily="2" charset="2"/>
              <a:buChar char="§"/>
            </a:pPr>
            <a:r>
              <a:rPr lang="en-US" sz="4000" dirty="0"/>
              <a:t>Data imbalance</a:t>
            </a:r>
            <a:r>
              <a:rPr lang="en-US" sz="4000" dirty="0" smtClean="0"/>
              <a:t>.</a:t>
            </a:r>
            <a:endParaRPr lang="en-US" sz="4000" dirty="0"/>
          </a:p>
        </p:txBody>
      </p:sp>
      <p:sp>
        <p:nvSpPr>
          <p:cNvPr id="7" name="TextBox 6"/>
          <p:cNvSpPr txBox="1"/>
          <p:nvPr/>
        </p:nvSpPr>
        <p:spPr>
          <a:xfrm>
            <a:off x="6858000" y="6041238"/>
            <a:ext cx="8077339" cy="2554545"/>
          </a:xfrm>
          <a:prstGeom prst="rect">
            <a:avLst/>
          </a:prstGeom>
          <a:noFill/>
        </p:spPr>
        <p:txBody>
          <a:bodyPr wrap="none" rtlCol="0">
            <a:spAutoFit/>
          </a:bodyPr>
          <a:lstStyle/>
          <a:p>
            <a:r>
              <a:rPr lang="en-US" sz="4000" b="1" dirty="0"/>
              <a:t>Solutions:</a:t>
            </a:r>
            <a:endParaRPr lang="en-US" sz="4000" dirty="0"/>
          </a:p>
          <a:p>
            <a:pPr marL="571500" lvl="0" indent="-571500">
              <a:buFont typeface="Arial" panose="020B0604020202020204" pitchFamily="34" charset="0"/>
              <a:buChar char="•"/>
            </a:pPr>
            <a:r>
              <a:rPr lang="en-US" sz="4000" dirty="0"/>
              <a:t>Use Camel Tools for normalization.</a:t>
            </a:r>
            <a:endParaRPr lang="en-US" sz="4000" dirty="0"/>
          </a:p>
          <a:p>
            <a:pPr marL="571500" lvl="0" indent="-571500">
              <a:buFont typeface="Arial" panose="020B0604020202020204" pitchFamily="34" charset="0"/>
              <a:buChar char="•"/>
            </a:pPr>
            <a:r>
              <a:rPr lang="en-US" sz="4000" dirty="0"/>
              <a:t>Apply class weights during training.</a:t>
            </a:r>
            <a:endParaRPr lang="en-US" sz="4000" dirty="0"/>
          </a:p>
          <a:p>
            <a:endParaRPr lang="en-US" sz="4000" dirty="0"/>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25B9B0"/>
              </a:solidFill>
              <a:prstDash val="solid"/>
              <a:miter/>
            </a:ln>
          </p:spPr>
        </p:sp>
        <p:sp>
          <p:nvSpPr>
            <p:cNvPr id="4" name="TextBox 4"/>
            <p:cNvSpPr txBox="1"/>
            <p:nvPr/>
          </p:nvSpPr>
          <p:spPr>
            <a:xfrm>
              <a:off x="0" y="-57150"/>
              <a:ext cx="4816593" cy="2766483"/>
            </a:xfrm>
            <a:prstGeom prst="rect">
              <a:avLst/>
            </a:prstGeom>
          </p:spPr>
          <p:txBody>
            <a:bodyPr lIns="50800" tIns="50800" rIns="50800" bIns="50800" rtlCol="0" anchor="ctr"/>
            <a:lstStyle/>
            <a:p>
              <a:pPr marL="0" lvl="0" indent="0" algn="ctr">
                <a:lnSpc>
                  <a:spcPts val="3640"/>
                </a:lnSpc>
                <a:spcBef>
                  <a:spcPct val="0"/>
                </a:spcBef>
              </a:pPr>
            </a:p>
          </p:txBody>
        </p:sp>
      </p:grpSp>
      <p:grpSp>
        <p:nvGrpSpPr>
          <p:cNvPr id="5" name="Group 5"/>
          <p:cNvGrpSpPr/>
          <p:nvPr/>
        </p:nvGrpSpPr>
        <p:grpSpPr>
          <a:xfrm>
            <a:off x="4476030" y="1474345"/>
            <a:ext cx="2321719" cy="2422178"/>
            <a:chOff x="357188" y="223243"/>
            <a:chExt cx="3095625" cy="3229571"/>
          </a:xfrm>
        </p:grpSpPr>
        <p:sp>
          <p:nvSpPr>
            <p:cNvPr id="8" name="TextBox 8"/>
            <p:cNvSpPr txBox="1"/>
            <p:nvPr/>
          </p:nvSpPr>
          <p:spPr>
            <a:xfrm>
              <a:off x="357188" y="223243"/>
              <a:ext cx="3095625" cy="3229571"/>
            </a:xfrm>
            <a:prstGeom prst="rect">
              <a:avLst/>
            </a:prstGeom>
          </p:spPr>
          <p:txBody>
            <a:bodyPr lIns="40640" tIns="40640" rIns="40640" bIns="40640" rtlCol="0" anchor="ctr"/>
            <a:lstStyle/>
            <a:p>
              <a:pPr algn="ctr">
                <a:lnSpc>
                  <a:spcPts val="1570"/>
                </a:lnSpc>
                <a:spcBef>
                  <a:spcPct val="0"/>
                </a:spcBef>
              </a:pPr>
            </a:p>
          </p:txBody>
        </p:sp>
        <p:sp>
          <p:nvSpPr>
            <p:cNvPr id="9" name="Freeform 9"/>
            <p:cNvSpPr/>
            <p:nvPr/>
          </p:nvSpPr>
          <p:spPr>
            <a:xfrm>
              <a:off x="699072" y="706609"/>
              <a:ext cx="2411856" cy="2396782"/>
            </a:xfrm>
            <a:custGeom>
              <a:avLst/>
              <a:gdLst/>
              <a:ahLst/>
              <a:cxnLst/>
              <a:rect l="l" t="t" r="r" b="b"/>
              <a:pathLst>
                <a:path w="2411856" h="2396782">
                  <a:moveTo>
                    <a:pt x="0" y="0"/>
                  </a:moveTo>
                  <a:lnTo>
                    <a:pt x="2411856" y="0"/>
                  </a:lnTo>
                  <a:lnTo>
                    <a:pt x="2411856" y="2396782"/>
                  </a:lnTo>
                  <a:lnTo>
                    <a:pt x="0" y="239678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11" name="Freeform 11"/>
          <p:cNvSpPr/>
          <p:nvPr/>
        </p:nvSpPr>
        <p:spPr>
          <a:xfrm>
            <a:off x="746760" y="2095500"/>
            <a:ext cx="13988415" cy="5109845"/>
          </a:xfrm>
          <a:custGeom>
            <a:avLst/>
            <a:gdLst/>
            <a:ahLst/>
            <a:cxnLst/>
            <a:rect l="l" t="t" r="r" b="b"/>
            <a:pathLst>
              <a:path w="5490024" h="2139862">
                <a:moveTo>
                  <a:pt x="0" y="0"/>
                </a:moveTo>
                <a:lnTo>
                  <a:pt x="5490024" y="0"/>
                </a:lnTo>
                <a:lnTo>
                  <a:pt x="5490024" y="2139862"/>
                </a:lnTo>
                <a:lnTo>
                  <a:pt x="0" y="21398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1956435" y="2941955"/>
            <a:ext cx="12195810" cy="6127115"/>
          </a:xfrm>
          <a:prstGeom prst="rect">
            <a:avLst/>
          </a:prstGeom>
        </p:spPr>
        <p:txBody>
          <a:bodyPr wrap="square" lIns="0" tIns="0" rIns="0" bIns="0" rtlCol="0" anchor="t">
            <a:noAutofit/>
          </a:bodyPr>
          <a:lstStyle/>
          <a:p>
            <a:pPr lvl="0" indent="0">
              <a:buFont typeface="+mj-lt"/>
              <a:buNone/>
            </a:pPr>
            <a:r>
              <a:rPr lang="en-US" sz="3600" dirty="0"/>
              <a:t>1. Features: </a:t>
            </a:r>
            <a:r>
              <a:rPr lang="en-US" altLang="en-US" sz="3600" dirty="0"/>
              <a:t>['anger', 'anticipation', 'disgust','fear','joy', 'love', 'optimism', 'pessimism', 	'sadness', 'surprise', 'trust']</a:t>
            </a:r>
            <a:endParaRPr lang="en-US" altLang="en-US" sz="3600" dirty="0"/>
          </a:p>
          <a:p>
            <a:pPr lvl="0" indent="0">
              <a:buFont typeface="+mj-lt"/>
              <a:buNone/>
            </a:pPr>
            <a:endParaRPr lang="en-US" altLang="en-US" sz="3600" dirty="0"/>
          </a:p>
          <a:p>
            <a:pPr lvl="0" indent="0">
              <a:buFont typeface="+mj-lt"/>
              <a:buNone/>
            </a:pPr>
            <a:r>
              <a:rPr lang="en-US" altLang="en-US" sz="3600" dirty="0"/>
              <a:t>2. Shape: datasets/train_dataset.csv - Original shape: (2278, 13)</a:t>
            </a:r>
            <a:endParaRPr lang="en-US" altLang="en-US" sz="3600" dirty="0"/>
          </a:p>
          <a:p>
            <a:pPr lvl="0" indent="0">
              <a:buFont typeface="+mj-lt"/>
              <a:buNone/>
            </a:pPr>
            <a:r>
              <a:rPr lang="en-US" altLang="en-US" sz="3600" dirty="0"/>
              <a:t>datasets/test_dataset.csv - Original shape: (1518, 13)</a:t>
            </a:r>
            <a:endParaRPr lang="en-US" altLang="en-US" sz="3600" dirty="0"/>
          </a:p>
          <a:p>
            <a:pPr lvl="0" indent="0">
              <a:buFont typeface="+mj-lt"/>
              <a:buNone/>
            </a:pPr>
            <a:r>
              <a:rPr lang="en-US" altLang="en-US" sz="3600" dirty="0"/>
              <a:t>datasets/valid_dataset.csv - Original shape: (585, 13)</a:t>
            </a:r>
            <a:endParaRPr lang="en-US" altLang="en-US" sz="3600" dirty="0"/>
          </a:p>
          <a:p>
            <a:pPr lvl="0" indent="0">
              <a:buFont typeface="+mj-lt"/>
              <a:buNone/>
            </a:pPr>
            <a:endParaRPr lang="en-US" altLang="en-US" sz="3600" dirty="0"/>
          </a:p>
          <a:p>
            <a:pPr lvl="0" indent="0">
              <a:buFont typeface="+mj-lt"/>
              <a:buNone/>
            </a:pPr>
            <a:endParaRPr lang="en-US" altLang="en-US" sz="3600" dirty="0"/>
          </a:p>
          <a:p>
            <a:pPr lvl="0" indent="0">
              <a:buFont typeface="+mj-lt"/>
              <a:buNone/>
            </a:pPr>
            <a:endParaRPr lang="en-US" altLang="en-US" sz="3600" dirty="0"/>
          </a:p>
          <a:p>
            <a:pPr lvl="0" indent="0">
              <a:buFont typeface="+mj-lt"/>
              <a:buNone/>
            </a:pPr>
            <a:endParaRPr lang="en-US" altLang="en-US" sz="3600" dirty="0"/>
          </a:p>
        </p:txBody>
      </p:sp>
      <p:sp>
        <p:nvSpPr>
          <p:cNvPr id="19" name="TextBox 19"/>
          <p:cNvSpPr txBox="1"/>
          <p:nvPr/>
        </p:nvSpPr>
        <p:spPr>
          <a:xfrm>
            <a:off x="5606409" y="1214687"/>
            <a:ext cx="7733002" cy="923290"/>
          </a:xfrm>
          <a:prstGeom prst="rect">
            <a:avLst/>
          </a:prstGeom>
        </p:spPr>
        <p:txBody>
          <a:bodyPr lIns="0" tIns="0" rIns="0" bIns="0" rtlCol="0" anchor="t">
            <a:spAutoFit/>
          </a:bodyPr>
          <a:lstStyle/>
          <a:p>
            <a:r>
              <a:rPr lang="en-US" sz="6000" dirty="0"/>
              <a:t>Dataset</a:t>
            </a:r>
            <a:endParaRPr lang="en-US" sz="6000" dirty="0"/>
          </a:p>
        </p:txBody>
      </p:sp>
      <p:sp>
        <p:nvSpPr>
          <p:cNvPr id="20" name="Freeform 20"/>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25" name="Group 17"/>
          <p:cNvGrpSpPr/>
          <p:nvPr/>
        </p:nvGrpSpPr>
        <p:grpSpPr>
          <a:xfrm>
            <a:off x="14208720" y="709267"/>
            <a:ext cx="2857500" cy="2857500"/>
            <a:chOff x="0" y="0"/>
            <a:chExt cx="812800" cy="812800"/>
          </a:xfrm>
        </p:grpSpPr>
        <p:sp>
          <p:nvSpPr>
            <p:cNvPr id="26"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8CED6"/>
            </a:solidFill>
          </p:spPr>
        </p:sp>
        <p:sp>
          <p:nvSpPr>
            <p:cNvPr id="27" name="TextBox 19"/>
            <p:cNvSpPr txBox="1"/>
            <p:nvPr/>
          </p:nvSpPr>
          <p:spPr>
            <a:xfrm>
              <a:off x="76200" y="47625"/>
              <a:ext cx="660400" cy="688975"/>
            </a:xfrm>
            <a:prstGeom prst="rect">
              <a:avLst/>
            </a:prstGeom>
          </p:spPr>
          <p:txBody>
            <a:bodyPr lIns="40640" tIns="40640" rIns="40640" bIns="40640" rtlCol="0" anchor="ctr"/>
            <a:lstStyle/>
            <a:p>
              <a:pPr algn="ctr">
                <a:lnSpc>
                  <a:spcPts val="1570"/>
                </a:lnSpc>
                <a:spcBef>
                  <a:spcPct val="0"/>
                </a:spcBef>
              </a:pPr>
            </a:p>
          </p:txBody>
        </p:sp>
      </p:grpSp>
      <p:sp>
        <p:nvSpPr>
          <p:cNvPr id="28" name="Freeform 20"/>
          <p:cNvSpPr/>
          <p:nvPr/>
        </p:nvSpPr>
        <p:spPr>
          <a:xfrm>
            <a:off x="14779489" y="1423553"/>
            <a:ext cx="1715962" cy="1428929"/>
          </a:xfrm>
          <a:custGeom>
            <a:avLst/>
            <a:gdLst/>
            <a:ahLst/>
            <a:cxnLst/>
            <a:rect l="l" t="t" r="r" b="b"/>
            <a:pathLst>
              <a:path w="1715962" h="1428929">
                <a:moveTo>
                  <a:pt x="0" y="0"/>
                </a:moveTo>
                <a:lnTo>
                  <a:pt x="1715962" y="0"/>
                </a:lnTo>
                <a:lnTo>
                  <a:pt x="1715962" y="1428928"/>
                </a:lnTo>
                <a:lnTo>
                  <a:pt x="0" y="142892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9" name="TextBox 19"/>
          <p:cNvSpPr txBox="1"/>
          <p:nvPr/>
        </p:nvSpPr>
        <p:spPr>
          <a:xfrm>
            <a:off x="6419871" y="2631845"/>
            <a:ext cx="7733002" cy="441275"/>
          </a:xfrm>
          <a:prstGeom prst="rect">
            <a:avLst/>
          </a:prstGeom>
        </p:spPr>
        <p:txBody>
          <a:bodyPr lIns="0" tIns="0" rIns="0" bIns="0" rtlCol="0" anchor="t">
            <a:spAutoFit/>
          </a:bodyPr>
          <a:lstStyle/>
          <a:p>
            <a:pPr algn="l">
              <a:lnSpc>
                <a:spcPts val="3640"/>
              </a:lnSpc>
            </a:pPr>
            <a:endParaRPr lang="en-US" sz="2600" dirty="0">
              <a:solidFill>
                <a:srgbClr val="000000"/>
              </a:solidFill>
              <a:latin typeface="Varela Round" panose="00000500000000000000"/>
              <a:ea typeface="Varela Round" panose="00000500000000000000"/>
              <a:cs typeface="Varela Round" panose="00000500000000000000"/>
              <a:sym typeface="Varela Round" panose="00000500000000000000"/>
            </a:endParaRPr>
          </a:p>
        </p:txBody>
      </p:sp>
    </p:spTree>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4476030" y="1474345"/>
            <a:ext cx="2321719" cy="2422178"/>
            <a:chOff x="357188" y="223243"/>
            <a:chExt cx="3095625" cy="3229571"/>
          </a:xfrm>
        </p:grpSpPr>
        <p:sp>
          <p:nvSpPr>
            <p:cNvPr id="8" name="TextBox 8"/>
            <p:cNvSpPr txBox="1"/>
            <p:nvPr/>
          </p:nvSpPr>
          <p:spPr>
            <a:xfrm>
              <a:off x="357188" y="223243"/>
              <a:ext cx="3095625" cy="3229571"/>
            </a:xfrm>
            <a:prstGeom prst="rect">
              <a:avLst/>
            </a:prstGeom>
          </p:spPr>
          <p:txBody>
            <a:bodyPr lIns="40640" tIns="40640" rIns="40640" bIns="40640" rtlCol="0" anchor="ctr"/>
            <a:lstStyle/>
            <a:p>
              <a:pPr algn="ctr">
                <a:lnSpc>
                  <a:spcPts val="1570"/>
                </a:lnSpc>
                <a:spcBef>
                  <a:spcPct val="0"/>
                </a:spcBef>
              </a:pPr>
            </a:p>
          </p:txBody>
        </p:sp>
        <p:sp>
          <p:nvSpPr>
            <p:cNvPr id="9" name="Freeform 9"/>
            <p:cNvSpPr/>
            <p:nvPr/>
          </p:nvSpPr>
          <p:spPr>
            <a:xfrm>
              <a:off x="699072" y="706609"/>
              <a:ext cx="2411856" cy="2396782"/>
            </a:xfrm>
            <a:custGeom>
              <a:avLst/>
              <a:gdLst/>
              <a:ahLst/>
              <a:cxnLst/>
              <a:rect l="l" t="t" r="r" b="b"/>
              <a:pathLst>
                <a:path w="2411856" h="2396782">
                  <a:moveTo>
                    <a:pt x="0" y="0"/>
                  </a:moveTo>
                  <a:lnTo>
                    <a:pt x="2411856" y="0"/>
                  </a:lnTo>
                  <a:lnTo>
                    <a:pt x="2411856" y="2396782"/>
                  </a:lnTo>
                  <a:lnTo>
                    <a:pt x="0" y="239678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sp>
        <p:nvSpPr>
          <p:cNvPr id="20" name="Freeform 20"/>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21"/>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9" name="TextBox 19"/>
          <p:cNvSpPr txBox="1"/>
          <p:nvPr/>
        </p:nvSpPr>
        <p:spPr>
          <a:xfrm>
            <a:off x="6419871" y="2631845"/>
            <a:ext cx="7733002" cy="441275"/>
          </a:xfrm>
          <a:prstGeom prst="rect">
            <a:avLst/>
          </a:prstGeom>
        </p:spPr>
        <p:txBody>
          <a:bodyPr lIns="0" tIns="0" rIns="0" bIns="0" rtlCol="0" anchor="t">
            <a:spAutoFit/>
          </a:bodyPr>
          <a:lstStyle/>
          <a:p>
            <a:pPr algn="l">
              <a:lnSpc>
                <a:spcPts val="3640"/>
              </a:lnSpc>
            </a:pPr>
            <a:endParaRPr lang="en-US" sz="2600" dirty="0">
              <a:solidFill>
                <a:srgbClr val="000000"/>
              </a:solidFill>
              <a:latin typeface="Varela Round" panose="00000500000000000000"/>
              <a:ea typeface="Varela Round" panose="00000500000000000000"/>
              <a:cs typeface="Varela Round" panose="00000500000000000000"/>
              <a:sym typeface="Varela Round" panose="00000500000000000000"/>
            </a:endParaRPr>
          </a:p>
        </p:txBody>
      </p:sp>
      <p:sp>
        <p:nvSpPr>
          <p:cNvPr id="2" name="Text Box 1"/>
          <p:cNvSpPr txBox="1"/>
          <p:nvPr/>
        </p:nvSpPr>
        <p:spPr>
          <a:xfrm>
            <a:off x="4947920" y="800100"/>
            <a:ext cx="10139680" cy="1106805"/>
          </a:xfrm>
          <a:prstGeom prst="rect">
            <a:avLst/>
          </a:prstGeom>
          <a:noFill/>
        </p:spPr>
        <p:txBody>
          <a:bodyPr wrap="square" rtlCol="0">
            <a:spAutoFit/>
          </a:bodyPr>
          <a:p>
            <a:r>
              <a:rPr lang="en-US" sz="6600"/>
              <a:t>Dataset Sample:</a:t>
            </a:r>
            <a:endParaRPr lang="en-US" sz="6600"/>
          </a:p>
        </p:txBody>
      </p:sp>
      <p:pic>
        <p:nvPicPr>
          <p:cNvPr id="3" name="Picture 2"/>
          <p:cNvPicPr>
            <a:picLocks noChangeAspect="1"/>
          </p:cNvPicPr>
          <p:nvPr/>
        </p:nvPicPr>
        <p:blipFill>
          <a:blip r:embed="rId7"/>
          <a:srcRect l="3769" t="19958" r="2099" b="19354"/>
          <a:stretch>
            <a:fillRect/>
          </a:stretch>
        </p:blipFill>
        <p:spPr>
          <a:xfrm>
            <a:off x="0" y="2933700"/>
            <a:ext cx="18228310" cy="5371465"/>
          </a:xfrm>
          <a:prstGeom prst="rect">
            <a:avLst/>
          </a:prstGeom>
        </p:spPr>
      </p:pic>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042"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FFFFFF"/>
            </a:solidFill>
            <a:ln w="295275" cap="sq">
              <a:solidFill>
                <a:srgbClr val="8B83B2"/>
              </a:solidFill>
              <a:prstDash val="solid"/>
              <a:miter/>
            </a:ln>
          </p:spPr>
        </p:sp>
        <p:sp>
          <p:nvSpPr>
            <p:cNvPr id="4" name="TextBox 4"/>
            <p:cNvSpPr txBox="1"/>
            <p:nvPr/>
          </p:nvSpPr>
          <p:spPr>
            <a:xfrm>
              <a:off x="0" y="-57150"/>
              <a:ext cx="4816593" cy="2766483"/>
            </a:xfrm>
            <a:prstGeom prst="rect">
              <a:avLst/>
            </a:prstGeom>
          </p:spPr>
          <p:txBody>
            <a:bodyPr lIns="50800" tIns="50800" rIns="50800" bIns="50800" rtlCol="0" anchor="ctr"/>
            <a:lstStyle/>
            <a:p>
              <a:pPr marL="0" lvl="0" indent="0" algn="ctr">
                <a:lnSpc>
                  <a:spcPts val="3640"/>
                </a:lnSpc>
                <a:spcBef>
                  <a:spcPct val="0"/>
                </a:spcBef>
              </a:pPr>
            </a:p>
          </p:txBody>
        </p:sp>
      </p:grpSp>
      <p:sp>
        <p:nvSpPr>
          <p:cNvPr id="14" name="TextBox 14"/>
          <p:cNvSpPr txBox="1"/>
          <p:nvPr/>
        </p:nvSpPr>
        <p:spPr>
          <a:xfrm>
            <a:off x="8458200" y="6743700"/>
            <a:ext cx="4872375" cy="596189"/>
          </a:xfrm>
          <a:prstGeom prst="rect">
            <a:avLst/>
          </a:prstGeom>
        </p:spPr>
        <p:txBody>
          <a:bodyPr wrap="square"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6" name="TextBox 16"/>
          <p:cNvSpPr txBox="1"/>
          <p:nvPr/>
        </p:nvSpPr>
        <p:spPr>
          <a:xfrm>
            <a:off x="4541559" y="7997775"/>
            <a:ext cx="3044203" cy="598008"/>
          </a:xfrm>
          <a:prstGeom prst="rect">
            <a:avLst/>
          </a:prstGeom>
        </p:spPr>
        <p:txBody>
          <a:bodyPr lIns="0" tIns="0" rIns="0" bIns="0" rtlCol="0" anchor="t">
            <a:spAutoFit/>
          </a:bodyPr>
          <a:lstStyle/>
          <a:p>
            <a:pPr algn="ctr">
              <a:lnSpc>
                <a:spcPts val="4910"/>
              </a:lnSpc>
            </a:pPr>
            <a:endParaRPr lang="en-US" sz="3505" b="1" dirty="0">
              <a:solidFill>
                <a:srgbClr val="000000"/>
              </a:solidFill>
              <a:latin typeface="Eastman Grotesque Bold"/>
              <a:ea typeface="Eastman Grotesque Bold"/>
              <a:cs typeface="Eastman Grotesque Bold"/>
              <a:sym typeface="Eastman Grotesque Bold"/>
            </a:endParaRPr>
          </a:p>
        </p:txBody>
      </p:sp>
      <p:sp>
        <p:nvSpPr>
          <p:cNvPr id="17" name="TextBox 17"/>
          <p:cNvSpPr txBox="1"/>
          <p:nvPr/>
        </p:nvSpPr>
        <p:spPr>
          <a:xfrm>
            <a:off x="10108636" y="5519565"/>
            <a:ext cx="3399674"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18" name="TextBox 18"/>
          <p:cNvSpPr txBox="1"/>
          <p:nvPr/>
        </p:nvSpPr>
        <p:spPr>
          <a:xfrm>
            <a:off x="4541559" y="5519565"/>
            <a:ext cx="3044203" cy="615758"/>
          </a:xfrm>
          <a:prstGeom prst="rect">
            <a:avLst/>
          </a:prstGeom>
        </p:spPr>
        <p:txBody>
          <a:bodyPr lIns="0" tIns="0" rIns="0" bIns="0" rtlCol="0" anchor="t">
            <a:spAutoFit/>
          </a:bodyPr>
          <a:lstStyle/>
          <a:p>
            <a:pPr algn="ctr">
              <a:lnSpc>
                <a:spcPts val="4910"/>
              </a:lnSpc>
            </a:pPr>
            <a:endParaRPr lang="en-US" sz="3505" dirty="0">
              <a:solidFill>
                <a:srgbClr val="000000"/>
              </a:solidFill>
              <a:latin typeface="Eastman Grotesque"/>
              <a:ea typeface="Eastman Grotesque"/>
              <a:cs typeface="Eastman Grotesque"/>
              <a:sym typeface="Eastman Grotesque"/>
            </a:endParaRPr>
          </a:p>
        </p:txBody>
      </p:sp>
      <p:sp>
        <p:nvSpPr>
          <p:cNvPr id="21" name="Freeform 21"/>
          <p:cNvSpPr/>
          <p:nvPr/>
        </p:nvSpPr>
        <p:spPr>
          <a:xfrm rot="-1695085">
            <a:off x="-2000648" y="-2587309"/>
            <a:ext cx="5498515" cy="5348555"/>
          </a:xfrm>
          <a:custGeom>
            <a:avLst/>
            <a:gdLst/>
            <a:ahLst/>
            <a:cxnLst/>
            <a:rect l="l" t="t" r="r" b="b"/>
            <a:pathLst>
              <a:path w="5498515" h="5348555">
                <a:moveTo>
                  <a:pt x="0" y="0"/>
                </a:moveTo>
                <a:lnTo>
                  <a:pt x="5498514" y="0"/>
                </a:lnTo>
                <a:lnTo>
                  <a:pt x="5498514" y="5348555"/>
                </a:lnTo>
                <a:lnTo>
                  <a:pt x="0" y="534855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2" name="Freeform 22"/>
          <p:cNvSpPr/>
          <p:nvPr/>
        </p:nvSpPr>
        <p:spPr>
          <a:xfrm rot="-10800000">
            <a:off x="15404207" y="6890956"/>
            <a:ext cx="4105515" cy="4704236"/>
          </a:xfrm>
          <a:custGeom>
            <a:avLst/>
            <a:gdLst/>
            <a:ahLst/>
            <a:cxnLst/>
            <a:rect l="l" t="t" r="r" b="b"/>
            <a:pathLst>
              <a:path w="4105515" h="4704236">
                <a:moveTo>
                  <a:pt x="0" y="0"/>
                </a:moveTo>
                <a:lnTo>
                  <a:pt x="4105515" y="0"/>
                </a:lnTo>
                <a:lnTo>
                  <a:pt x="4105515" y="4704236"/>
                </a:lnTo>
                <a:lnTo>
                  <a:pt x="0" y="47042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4112875" y="1558657"/>
            <a:ext cx="1653780" cy="1797587"/>
          </a:xfrm>
          <a:custGeom>
            <a:avLst/>
            <a:gdLst/>
            <a:ahLst/>
            <a:cxnLst/>
            <a:rect l="l" t="t" r="r" b="b"/>
            <a:pathLst>
              <a:path w="1653780" h="1797587">
                <a:moveTo>
                  <a:pt x="0" y="0"/>
                </a:moveTo>
                <a:lnTo>
                  <a:pt x="1653780" y="0"/>
                </a:lnTo>
                <a:lnTo>
                  <a:pt x="1653780" y="1797586"/>
                </a:lnTo>
                <a:lnTo>
                  <a:pt x="0" y="17975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TextBox 27"/>
          <p:cNvSpPr txBox="1"/>
          <p:nvPr/>
        </p:nvSpPr>
        <p:spPr>
          <a:xfrm>
            <a:off x="3219157" y="1004659"/>
            <a:ext cx="10896600" cy="1107996"/>
          </a:xfrm>
          <a:prstGeom prst="rect">
            <a:avLst/>
          </a:prstGeom>
          <a:noFill/>
        </p:spPr>
        <p:txBody>
          <a:bodyPr wrap="square">
            <a:spAutoFit/>
          </a:bodyPr>
          <a:lstStyle/>
          <a:p>
            <a:pPr lvl="1" algn="ctr"/>
            <a:r>
              <a:rPr lang="en-US" sz="6000" b="1" dirty="0"/>
              <a:t>Data </a:t>
            </a:r>
            <a:r>
              <a:rPr lang="en-US" sz="6600" b="1" dirty="0"/>
              <a:t>Preprocessing</a:t>
            </a:r>
            <a:endParaRPr lang="en-US" sz="6000" b="1" dirty="0">
              <a:latin typeface="Eastman Grotesque Bold" panose="020B0604020202020204" charset="0"/>
            </a:endParaRPr>
          </a:p>
        </p:txBody>
      </p:sp>
      <p:sp>
        <p:nvSpPr>
          <p:cNvPr id="35" name="TextBox 34"/>
          <p:cNvSpPr txBox="1"/>
          <p:nvPr/>
        </p:nvSpPr>
        <p:spPr>
          <a:xfrm>
            <a:off x="1752600" y="2933700"/>
            <a:ext cx="14935199" cy="6247864"/>
          </a:xfrm>
          <a:prstGeom prst="rect">
            <a:avLst/>
          </a:prstGeom>
          <a:noFill/>
        </p:spPr>
        <p:txBody>
          <a:bodyPr wrap="square">
            <a:spAutoFit/>
          </a:bodyPr>
          <a:lstStyle/>
          <a:p>
            <a:pPr marL="571500" lvl="0" indent="-571500">
              <a:buFont typeface="Wingdings" panose="05000000000000000000" pitchFamily="2" charset="2"/>
              <a:buChar char="q"/>
            </a:pPr>
            <a:r>
              <a:rPr lang="en-US" sz="4000" b="1" dirty="0"/>
              <a:t>Text Cleaning:</a:t>
            </a:r>
            <a:endParaRPr lang="en-US" sz="3600" dirty="0"/>
          </a:p>
          <a:p>
            <a:pPr marL="1028700" lvl="1" indent="-571500">
              <a:buFont typeface="Wingdings" panose="05000000000000000000" pitchFamily="2" charset="2"/>
              <a:buChar char="§"/>
            </a:pPr>
            <a:r>
              <a:rPr lang="en-US" sz="4000" dirty="0"/>
              <a:t>Remove mentions (</a:t>
            </a:r>
            <a:r>
              <a:rPr lang="en-US" sz="3200" dirty="0"/>
              <a:t>@user</a:t>
            </a:r>
            <a:r>
              <a:rPr lang="en-US" sz="4000" dirty="0"/>
              <a:t>), URLs, numbers, and RT/cc tags.</a:t>
            </a:r>
            <a:endParaRPr lang="en-US" sz="3600" dirty="0"/>
          </a:p>
          <a:p>
            <a:pPr marL="1028700" lvl="1" indent="-571500">
              <a:buFont typeface="Wingdings" panose="05000000000000000000" pitchFamily="2" charset="2"/>
              <a:buChar char="§"/>
            </a:pPr>
            <a:r>
              <a:rPr lang="en-US" sz="4000" dirty="0"/>
              <a:t>Filter non-Arabic characters.</a:t>
            </a:r>
            <a:endParaRPr lang="en-US" sz="3600" dirty="0"/>
          </a:p>
          <a:p>
            <a:pPr marL="571500" lvl="0" indent="-571500">
              <a:buFont typeface="Wingdings" panose="05000000000000000000" pitchFamily="2" charset="2"/>
              <a:buChar char="q"/>
            </a:pPr>
            <a:r>
              <a:rPr lang="en-US" sz="4000" b="1" dirty="0" err="1" smtClean="0"/>
              <a:t>Hashtag</a:t>
            </a:r>
            <a:r>
              <a:rPr lang="en-US" sz="4000" b="1" dirty="0" smtClean="0"/>
              <a:t> </a:t>
            </a:r>
            <a:r>
              <a:rPr lang="en-US" sz="4000" b="1" dirty="0"/>
              <a:t>Handling:</a:t>
            </a:r>
            <a:endParaRPr lang="en-US" sz="3600" dirty="0"/>
          </a:p>
          <a:p>
            <a:pPr marL="1028700" lvl="1" indent="-571500">
              <a:buFont typeface="Wingdings" panose="05000000000000000000" pitchFamily="2" charset="2"/>
              <a:buChar char="§"/>
            </a:pPr>
            <a:r>
              <a:rPr lang="en-US" sz="4000" dirty="0"/>
              <a:t>Split </a:t>
            </a:r>
            <a:r>
              <a:rPr lang="en-US" sz="4000" dirty="0" err="1"/>
              <a:t>hashtags</a:t>
            </a:r>
            <a:r>
              <a:rPr lang="en-US" sz="4000" dirty="0"/>
              <a:t> into meaningful words (e.g., </a:t>
            </a:r>
            <a:r>
              <a:rPr lang="en-US" sz="3200" dirty="0"/>
              <a:t>#</a:t>
            </a:r>
            <a:r>
              <a:rPr lang="en-US" sz="3200" dirty="0" err="1"/>
              <a:t>HappyDay</a:t>
            </a:r>
            <a:r>
              <a:rPr lang="en-US" sz="4000" dirty="0"/>
              <a:t> → </a:t>
            </a:r>
            <a:r>
              <a:rPr lang="en-US" sz="3200" dirty="0"/>
              <a:t>Happy Day</a:t>
            </a:r>
            <a:r>
              <a:rPr lang="en-US" sz="4000" dirty="0"/>
              <a:t>).</a:t>
            </a:r>
            <a:endParaRPr lang="en-US" sz="3600" dirty="0"/>
          </a:p>
          <a:p>
            <a:pPr marL="571500" lvl="0" indent="-571500">
              <a:buFont typeface="Wingdings" panose="05000000000000000000" pitchFamily="2" charset="2"/>
              <a:buChar char="q"/>
            </a:pPr>
            <a:r>
              <a:rPr lang="en-US" sz="4000" b="1" dirty="0"/>
              <a:t>Arabic Normalization:</a:t>
            </a:r>
            <a:endParaRPr lang="en-US" sz="3600" dirty="0"/>
          </a:p>
          <a:p>
            <a:pPr marL="1028700" lvl="1" indent="-571500">
              <a:buFont typeface="Wingdings" panose="05000000000000000000" pitchFamily="2" charset="2"/>
              <a:buChar char="§"/>
            </a:pPr>
            <a:r>
              <a:rPr lang="en-US" sz="4000" dirty="0"/>
              <a:t>Normalize </a:t>
            </a:r>
            <a:r>
              <a:rPr lang="en-US" sz="4000" dirty="0" err="1"/>
              <a:t>Alefs</a:t>
            </a:r>
            <a:r>
              <a:rPr lang="en-US" sz="4000" dirty="0"/>
              <a:t> (</a:t>
            </a:r>
            <a:r>
              <a:rPr lang="ar-SA" sz="3200" dirty="0"/>
              <a:t>أ</a:t>
            </a:r>
            <a:r>
              <a:rPr lang="en-US" sz="4000" dirty="0"/>
              <a:t>, </a:t>
            </a:r>
            <a:r>
              <a:rPr lang="ar-SA" sz="3200" dirty="0"/>
              <a:t>إ</a:t>
            </a:r>
            <a:r>
              <a:rPr lang="en-US" sz="4000" dirty="0"/>
              <a:t>, </a:t>
            </a:r>
            <a:r>
              <a:rPr lang="ar-SA" sz="3200" dirty="0"/>
              <a:t>آ</a:t>
            </a:r>
            <a:r>
              <a:rPr lang="en-US" sz="4000" dirty="0"/>
              <a:t>), </a:t>
            </a:r>
            <a:r>
              <a:rPr lang="en-US" sz="4000" dirty="0" err="1"/>
              <a:t>Teh</a:t>
            </a:r>
            <a:r>
              <a:rPr lang="en-US" sz="4000" dirty="0"/>
              <a:t> </a:t>
            </a:r>
            <a:r>
              <a:rPr lang="en-US" sz="4000" dirty="0" err="1"/>
              <a:t>Marbuta</a:t>
            </a:r>
            <a:r>
              <a:rPr lang="en-US" sz="4000" dirty="0"/>
              <a:t> (</a:t>
            </a:r>
            <a:r>
              <a:rPr lang="ar-SA" sz="3200" dirty="0"/>
              <a:t>ة</a:t>
            </a:r>
            <a:r>
              <a:rPr lang="en-US" sz="4000" dirty="0"/>
              <a:t> → </a:t>
            </a:r>
            <a:r>
              <a:rPr lang="ar-SA" sz="3200" dirty="0"/>
              <a:t>ه</a:t>
            </a:r>
            <a:r>
              <a:rPr lang="en-US" sz="4000" dirty="0"/>
              <a:t>).</a:t>
            </a:r>
            <a:endParaRPr lang="en-US" sz="3600" dirty="0"/>
          </a:p>
          <a:p>
            <a:pPr marL="571500" lvl="0" indent="-571500">
              <a:buFont typeface="Wingdings" panose="05000000000000000000" pitchFamily="2" charset="2"/>
              <a:buChar char="q"/>
            </a:pPr>
            <a:r>
              <a:rPr lang="en-US" sz="4000" b="1" dirty="0"/>
              <a:t>Filtering:</a:t>
            </a:r>
            <a:endParaRPr lang="en-US" sz="3600" dirty="0"/>
          </a:p>
          <a:p>
            <a:pPr marL="1028700" lvl="1" indent="-571500">
              <a:buFont typeface="Wingdings" panose="05000000000000000000" pitchFamily="2" charset="2"/>
              <a:buChar char="§"/>
            </a:pPr>
            <a:r>
              <a:rPr lang="en-US" sz="4000" dirty="0"/>
              <a:t>Remove empty/duplicate texts and tweets with ≤3 words.</a:t>
            </a:r>
            <a:endParaRPr lang="en-US" sz="3600" dirty="0"/>
          </a:p>
          <a:p>
            <a:pPr marL="571500" indent="-571500">
              <a:buFont typeface="Wingdings" panose="05000000000000000000" pitchFamily="2" charset="2"/>
              <a:buChar char="q"/>
            </a:pPr>
            <a:r>
              <a:rPr lang="en-US" sz="4000" b="1" dirty="0"/>
              <a:t>Tools:</a:t>
            </a:r>
            <a:r>
              <a:rPr lang="en-US" sz="4000" dirty="0"/>
              <a:t> </a:t>
            </a:r>
            <a:r>
              <a:rPr lang="en-US" sz="3200" dirty="0" err="1"/>
              <a:t>camel_tools</a:t>
            </a:r>
            <a:r>
              <a:rPr lang="en-US" sz="4000" dirty="0"/>
              <a:t> for Arabic text normalization.</a:t>
            </a:r>
            <a:endParaRPr lang="en-US" sz="3600"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1638300"/>
            <a:ext cx="13076555" cy="7759700"/>
          </a:xfrm>
          <a:prstGeom prst="rect">
            <a:avLst/>
          </a:prstGeom>
        </p:spPr>
      </p:pic>
      <p:sp>
        <p:nvSpPr>
          <p:cNvPr id="3" name="Text Box 2"/>
          <p:cNvSpPr txBox="1"/>
          <p:nvPr/>
        </p:nvSpPr>
        <p:spPr>
          <a:xfrm>
            <a:off x="13030200" y="2019300"/>
            <a:ext cx="5080000" cy="6285230"/>
          </a:xfrm>
          <a:prstGeom prst="rect">
            <a:avLst/>
          </a:prstGeom>
        </p:spPr>
        <p:txBody>
          <a:bodyPr>
            <a:noAutofit/>
          </a:bodyPr>
          <a:p>
            <a:r>
              <a:rPr sz="3200"/>
              <a:t>This bar chart compares the distribution of emotion labels in the training, testing, and validation datasets, showing that "anger" and "sadness" are the most frequent labels across all subsets. The distribution appears imbalanced, with some emotions like "surprise" and "trust" occurring much less frequently.</a:t>
            </a:r>
            <a:endParaRPr sz="3200"/>
          </a:p>
        </p:txBody>
      </p:sp>
      <p:sp>
        <p:nvSpPr>
          <p:cNvPr id="4" name="Text Box 3"/>
          <p:cNvSpPr txBox="1"/>
          <p:nvPr/>
        </p:nvSpPr>
        <p:spPr>
          <a:xfrm>
            <a:off x="1600200" y="647700"/>
            <a:ext cx="13492480" cy="645160"/>
          </a:xfrm>
          <a:prstGeom prst="rect">
            <a:avLst/>
          </a:prstGeom>
        </p:spPr>
        <p:txBody>
          <a:bodyPr wrap="square">
            <a:spAutoFit/>
          </a:bodyPr>
          <a:p>
            <a:r>
              <a:rPr sz="3600" b="1"/>
              <a:t>Emotion Label Distribution Across Train, Test, and Validation Set</a:t>
            </a:r>
            <a:r>
              <a:rPr lang="en-US" sz="3600" b="1"/>
              <a:t>s</a:t>
            </a:r>
            <a:endParaRPr lang="en-US" sz="3600" b="1"/>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5242</Words>
  <Application>WPS Presentation</Application>
  <PresentationFormat>Custom</PresentationFormat>
  <Paragraphs>168</Paragraphs>
  <Slides>20</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20</vt:i4>
      </vt:variant>
    </vt:vector>
  </HeadingPairs>
  <TitlesOfParts>
    <vt:vector size="38" baseType="lpstr">
      <vt:lpstr>Arial</vt:lpstr>
      <vt:lpstr>SimSun</vt:lpstr>
      <vt:lpstr>Wingdings</vt:lpstr>
      <vt:lpstr>Canva Sans</vt:lpstr>
      <vt:lpstr>Eastman Grotesque Bold</vt:lpstr>
      <vt:lpstr>Segoe Print</vt:lpstr>
      <vt:lpstr>Eastman Grotesque</vt:lpstr>
      <vt:lpstr>Eastman Grotesque Bold</vt:lpstr>
      <vt:lpstr>Varela Round</vt:lpstr>
      <vt:lpstr>Calibri</vt:lpstr>
      <vt:lpstr>Microsoft YaHei</vt:lpstr>
      <vt:lpstr>Arial Unicode MS</vt:lpstr>
      <vt:lpstr>Aldhabi</vt:lpstr>
      <vt:lpstr>Lato</vt:lpstr>
      <vt:lpstr>Manrope ExtraBold</vt:lpstr>
      <vt:lpstr>Wingdings</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dc:title>
  <dc:creator>CLICK ONCE</dc:creator>
  <cp:lastModifiedBy>Zahraa Salim</cp:lastModifiedBy>
  <cp:revision>16</cp:revision>
  <dcterms:created xsi:type="dcterms:W3CDTF">2006-08-16T00:00:00Z</dcterms:created>
  <dcterms:modified xsi:type="dcterms:W3CDTF">2025-05-21T15:40:10Z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6F76E19847DA40F299BD60661955C1C1_12</vt:lpwstr>
  </property>
  <property fmtid="{D5CDD505-2E9C-101B-9397-08002B2CF9AE}" pid="3" name="KSOProductBuildVer">
    <vt:lpwstr>1033-12.2.0.21179</vt:lpwstr>
  </property>
</Properties>
</file>