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26496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0240"/>
            <a:ext cx="26496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0240"/>
            <a:ext cx="26496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146040"/>
            <a:ext cx="26496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146040"/>
            <a:ext cx="26496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146040"/>
            <a:ext cx="26496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26496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239640" y="1200240"/>
            <a:ext cx="26496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22080" y="1200240"/>
            <a:ext cx="26496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57200" y="3146040"/>
            <a:ext cx="26496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239640" y="3146040"/>
            <a:ext cx="26496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022080" y="3146040"/>
            <a:ext cx="26496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8DEAE93-30A7-4F3C-B5E2-DF17D15B4E0D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16E47B5-C26B-40FB-8203-EEC29D20A758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01E4F3A-57CD-4F10-9067-3E2F9E42D168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14C142C-5D95-4B63-9634-7813BC9ED541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54B99ED-85E3-44CA-AB03-04F9020C98EF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CA14B0F-9CC2-4510-BB5D-65B2C64419AD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CFE28A3-4145-4522-AF6A-577293A42322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A9BC765-814A-4860-A7CE-32FEEC407D52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FA1A16B-0231-4F7F-B21B-59FB253F524F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4045629-944C-4CE5-8F31-460018EECD24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4811F7F-269D-4904-A224-F7D61B2E8B50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26496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200240"/>
            <a:ext cx="26496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200240"/>
            <a:ext cx="26496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3146040"/>
            <a:ext cx="26496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3146040"/>
            <a:ext cx="26496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3146040"/>
            <a:ext cx="26496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D876B61-C506-4428-8252-0691AA8C5B4B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3067A5-BE83-46BD-B614-CAEF7D0C4C20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E6B603-3920-4BD9-9BD4-DE671CDDBFA1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8CDD40-FB68-45C9-8824-21A20ADDB0B1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7E30AE-1C5D-4D68-ABF3-F5425AE5D6A1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8FC4C3-9DB4-4D00-BA1C-D506DDAF44DB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B59A25-C81B-4571-83C8-F30B4DEA1B1F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C821A8-404D-4B3E-A57E-41C8D22954EF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95CF78-5B5D-49F5-A335-C1C6BE1CCEE0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AAA71C-1F7D-4D26-A632-AD9E8444177C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58FF5F-CD86-4A0D-A6A1-2858677A2B60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3DE1BD-5390-430F-BDB0-2F7578BC2D26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26496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239640" y="1200240"/>
            <a:ext cx="26496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22080" y="1200240"/>
            <a:ext cx="26496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457200" y="3146040"/>
            <a:ext cx="26496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239640" y="3146040"/>
            <a:ext cx="26496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022080" y="3146040"/>
            <a:ext cx="26496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607692-387E-4A63-B014-EB14577481C5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51;p13"/>
          <p:cNvSpPr/>
          <p:nvPr/>
        </p:nvSpPr>
        <p:spPr>
          <a:xfrm>
            <a:off x="457200" y="5023080"/>
            <a:ext cx="822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50">
            <a:solidFill>
              <a:srgbClr val="cfd4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53;p13"/>
          <p:cNvSpPr/>
          <p:nvPr/>
        </p:nvSpPr>
        <p:spPr>
          <a:xfrm>
            <a:off x="457200" y="411480"/>
            <a:ext cx="822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25">
            <a:solidFill>
              <a:srgbClr val="cc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54;p13"/>
          <p:cNvSpPr/>
          <p:nvPr/>
        </p:nvSpPr>
        <p:spPr>
          <a:xfrm>
            <a:off x="457200" y="3633480"/>
            <a:ext cx="822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25">
            <a:solidFill>
              <a:srgbClr val="cc0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106;p26"/>
          <p:cNvSpPr/>
          <p:nvPr/>
        </p:nvSpPr>
        <p:spPr>
          <a:xfrm>
            <a:off x="457200" y="5023080"/>
            <a:ext cx="822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50">
            <a:solidFill>
              <a:srgbClr val="cfd4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Google Shape;109;p26"/>
          <p:cNvSpPr/>
          <p:nvPr/>
        </p:nvSpPr>
        <p:spPr>
          <a:xfrm>
            <a:off x="457200" y="1143000"/>
            <a:ext cx="822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50">
            <a:solidFill>
              <a:srgbClr val="da00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82288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160;p39"/>
          <p:cNvSpPr/>
          <p:nvPr/>
        </p:nvSpPr>
        <p:spPr>
          <a:xfrm>
            <a:off x="457200" y="5022720"/>
            <a:ext cx="8229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cfd4d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Google Shape;161;p39"/>
          <p:cNvSpPr/>
          <p:nvPr/>
        </p:nvSpPr>
        <p:spPr>
          <a:xfrm>
            <a:off x="457200" y="1143000"/>
            <a:ext cx="8229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da000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3994200" cy="3725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92240" y="1200240"/>
            <a:ext cx="3994200" cy="3725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sldNum" idx="1"/>
          </p:nvPr>
        </p:nvSpPr>
        <p:spPr>
          <a:xfrm>
            <a:off x="8556480" y="4749840"/>
            <a:ext cx="54900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7C71108-B1AA-4B88-8DF6-E48867EBB8D2}" type="slidenum"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71;p41"/>
          <p:cNvSpPr/>
          <p:nvPr/>
        </p:nvSpPr>
        <p:spPr>
          <a:xfrm>
            <a:off x="457200" y="5022720"/>
            <a:ext cx="8229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cfd4d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Google Shape;172;p41"/>
          <p:cNvSpPr/>
          <p:nvPr/>
        </p:nvSpPr>
        <p:spPr>
          <a:xfrm>
            <a:off x="457200" y="1143000"/>
            <a:ext cx="8229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da000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sldNum" idx="2"/>
          </p:nvPr>
        </p:nvSpPr>
        <p:spPr>
          <a:xfrm>
            <a:off x="8556480" y="4749840"/>
            <a:ext cx="54900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19C7AF8-B6B0-40EC-8E1E-23AA04906DEA}" type="slidenum">
              <a:rPr b="0" lang="en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84;p43"/>
          <p:cNvSpPr/>
          <p:nvPr/>
        </p:nvSpPr>
        <p:spPr>
          <a:xfrm>
            <a:off x="457200" y="563760"/>
            <a:ext cx="8228880" cy="300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rgbClr val="cc0202"/>
                </a:solidFill>
                <a:latin typeface="Ubuntu"/>
                <a:ea typeface="Ubuntu"/>
              </a:rPr>
              <a:t>Introduction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da0002"/>
                </a:solidFill>
                <a:latin typeface="Ubuntu"/>
                <a:ea typeface="Ubuntu"/>
              </a:rPr>
              <a:t>Declaring and Initializing Variables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2200" spc="-1" strike="noStrike">
                <a:solidFill>
                  <a:srgbClr val="000000"/>
                </a:solidFill>
                <a:latin typeface="Ubuntu"/>
                <a:ea typeface="Ubuntu"/>
              </a:rPr>
              <a:t>Initialization</a:t>
            </a:r>
            <a:r>
              <a:rPr b="0" lang="en" sz="2200" spc="-1" strike="noStrike">
                <a:solidFill>
                  <a:srgbClr val="000000"/>
                </a:solidFill>
                <a:latin typeface="Ubuntu"/>
                <a:ea typeface="Ubuntu"/>
              </a:rPr>
              <a:t>: is to give your variable an initial value at the beginning of the program.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50" spc="-1" strike="noStrike">
                <a:solidFill>
                  <a:srgbClr val="000000"/>
                </a:solidFill>
                <a:highlight>
                  <a:srgbClr val="cfd4d4"/>
                </a:highlight>
                <a:latin typeface="Courier New"/>
                <a:ea typeface="Courier New"/>
              </a:rPr>
              <a:t>int sum=0;</a:t>
            </a:r>
            <a:endParaRPr b="0" lang="en-US" sz="19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50" spc="-1" strike="noStrike">
                <a:solidFill>
                  <a:srgbClr val="000000"/>
                </a:solidFill>
                <a:highlight>
                  <a:srgbClr val="cfd4d4"/>
                </a:highlight>
                <a:latin typeface="Courier New"/>
                <a:ea typeface="Courier New"/>
              </a:rPr>
              <a:t>int multiplication=1;  </a:t>
            </a:r>
            <a:endParaRPr b="0" lang="en-US" sz="19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50" spc="-1" strike="noStrike">
                <a:solidFill>
                  <a:srgbClr val="000000"/>
                </a:solidFill>
                <a:highlight>
                  <a:srgbClr val="cfd4d4"/>
                </a:highlight>
                <a:latin typeface="Courier New"/>
                <a:ea typeface="Courier New"/>
              </a:rPr>
              <a:t>int counter=100; </a:t>
            </a:r>
            <a:endParaRPr b="0" lang="en-US" sz="19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50" spc="-1" strike="noStrike">
                <a:solidFill>
                  <a:srgbClr val="000000"/>
                </a:solidFill>
                <a:highlight>
                  <a:srgbClr val="cfd4d4"/>
                </a:highlight>
                <a:latin typeface="Courier New"/>
                <a:ea typeface="Courier New"/>
              </a:rPr>
              <a:t>bool isOk= true;</a:t>
            </a:r>
            <a:endParaRPr b="0" lang="en-US" sz="19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da0002"/>
                </a:solidFill>
                <a:latin typeface="Ubuntu"/>
                <a:ea typeface="Ubuntu"/>
              </a:rPr>
              <a:t>Assignment (=)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Ubuntu"/>
                <a:ea typeface="Ubuntu"/>
              </a:rPr>
              <a:t>The assignment operator assigns the value of the right side to the variable and only one variable of the left side.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9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50" spc="-1" strike="noStrike">
                <a:solidFill>
                  <a:srgbClr val="000000"/>
                </a:solidFill>
                <a:highlight>
                  <a:srgbClr val="cfd4d4"/>
                </a:highlight>
                <a:latin typeface="Courier New"/>
                <a:ea typeface="Courier New"/>
              </a:rPr>
              <a:t>int sum=0;</a:t>
            </a:r>
            <a:endParaRPr b="0" lang="en-US" sz="19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50" spc="-1" strike="noStrike">
                <a:solidFill>
                  <a:srgbClr val="000000"/>
                </a:solidFill>
                <a:highlight>
                  <a:srgbClr val="cfd4d4"/>
                </a:highlight>
                <a:latin typeface="Courier New"/>
                <a:ea typeface="Courier New"/>
              </a:rPr>
              <a:t>sum = 10;</a:t>
            </a:r>
            <a:endParaRPr b="0" lang="en-US" sz="19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50" spc="-1" strike="noStrike">
                <a:solidFill>
                  <a:srgbClr val="000000"/>
                </a:solidFill>
                <a:highlight>
                  <a:srgbClr val="cfd4d4"/>
                </a:highlight>
                <a:latin typeface="Courier New"/>
                <a:ea typeface="Courier New"/>
              </a:rPr>
              <a:t>sum = sum + 10*7/2</a:t>
            </a:r>
            <a:endParaRPr b="0" lang="en-US" sz="19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da0002"/>
                </a:solidFill>
                <a:latin typeface="Ubuntu"/>
                <a:ea typeface="Ubuntu"/>
              </a:rPr>
              <a:t>Example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Google Shape;255;p54" descr=""/>
          <p:cNvPicPr/>
          <p:nvPr/>
        </p:nvPicPr>
        <p:blipFill>
          <a:blip r:embed="rId1"/>
          <a:stretch/>
        </p:blipFill>
        <p:spPr>
          <a:xfrm>
            <a:off x="457200" y="1200240"/>
            <a:ext cx="8229240" cy="372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da0002"/>
                </a:solidFill>
                <a:latin typeface="Ubuntu"/>
                <a:ea typeface="Ubuntu"/>
              </a:rPr>
              <a:t>Arithmetic Operators ( + - * / % 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Ubuntu"/>
                <a:ea typeface="Ubuntu"/>
              </a:rPr>
              <a:t>Order of precedence of arithmetic operators: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4800" spc="-1" strike="noStrike">
                <a:solidFill>
                  <a:srgbClr val="000000"/>
                </a:solidFill>
                <a:latin typeface="Ubuntu"/>
                <a:ea typeface="Ubuntu"/>
              </a:rPr>
              <a:t>( )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4800" spc="-1" strike="noStrike">
                <a:solidFill>
                  <a:srgbClr val="000000"/>
                </a:solidFill>
                <a:latin typeface="Ubuntu"/>
                <a:ea typeface="Ubuntu"/>
              </a:rPr>
              <a:t>*  / %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  <a:p>
            <a:pPr indent="-38160" algn="ctr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Ubuntu"/>
              <a:buChar char="+"/>
              <a:tabLst>
                <a:tab algn="l" pos="0"/>
              </a:tabLst>
            </a:pPr>
            <a:r>
              <a:rPr b="1" lang="en" sz="4800" spc="-1" strike="noStrike">
                <a:solidFill>
                  <a:srgbClr val="000000"/>
                </a:solidFill>
                <a:latin typeface="Ubuntu"/>
                <a:ea typeface="Ubuntu"/>
              </a:rPr>
              <a:t>+ -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Google Shape;262;p55"/>
          <p:cNvSpPr/>
          <p:nvPr/>
        </p:nvSpPr>
        <p:spPr>
          <a:xfrm>
            <a:off x="1860840" y="2036520"/>
            <a:ext cx="1860480" cy="2598120"/>
          </a:xfrm>
          <a:prstGeom prst="downArrow">
            <a:avLst>
              <a:gd name="adj1" fmla="val 17158"/>
              <a:gd name="adj2" fmla="val 25811"/>
            </a:avLst>
          </a:prstGeom>
          <a:solidFill>
            <a:schemeClr val="lt2"/>
          </a:solidFill>
          <a:ln w="19050">
            <a:solidFill>
              <a:srgbClr val="5b595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900" spc="-1" strike="noStrike">
                <a:solidFill>
                  <a:srgbClr val="000000"/>
                </a:solidFill>
                <a:latin typeface="Ubuntu"/>
                <a:ea typeface="Ubuntu"/>
              </a:rPr>
              <a:t>L</a:t>
            </a:r>
            <a:endParaRPr b="0" lang="en-US" sz="19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900" spc="-1" strike="noStrike">
                <a:solidFill>
                  <a:srgbClr val="000000"/>
                </a:solidFill>
                <a:latin typeface="Ubuntu"/>
                <a:ea typeface="Ubuntu"/>
              </a:rPr>
              <a:t>OW</a:t>
            </a:r>
            <a:endParaRPr b="0" lang="en-US" sz="19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900" spc="-1" strike="noStrike">
                <a:solidFill>
                  <a:srgbClr val="000000"/>
                </a:solidFill>
                <a:latin typeface="Ubuntu"/>
                <a:ea typeface="Ubuntu"/>
              </a:rPr>
              <a:t>E</a:t>
            </a:r>
            <a:endParaRPr b="0" lang="en-US" sz="19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900" spc="-1" strike="noStrike">
                <a:solidFill>
                  <a:srgbClr val="000000"/>
                </a:solidFill>
                <a:latin typeface="Ubuntu"/>
                <a:ea typeface="Ubuntu"/>
              </a:rPr>
              <a:t>R</a:t>
            </a: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900" spc="-1" strike="noStrike">
                <a:solidFill>
                  <a:srgbClr val="da0002"/>
                </a:solidFill>
                <a:latin typeface="Ubuntu"/>
                <a:ea typeface="Ubuntu"/>
              </a:rPr>
              <a:t>Compound Assignment ( += | -= | %= | *= | /= )</a:t>
            </a: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Google Shape;269;p56" descr=""/>
          <p:cNvPicPr/>
          <p:nvPr/>
        </p:nvPicPr>
        <p:blipFill>
          <a:blip r:embed="rId1"/>
          <a:stretch/>
        </p:blipFill>
        <p:spPr>
          <a:xfrm>
            <a:off x="457200" y="1200240"/>
            <a:ext cx="8229240" cy="372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da0002"/>
                </a:solidFill>
                <a:latin typeface="Ubuntu"/>
                <a:ea typeface="Ubuntu"/>
              </a:rPr>
              <a:t>Increment and Decrement ( ++ | --)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Ubuntu"/>
                <a:ea typeface="Ubuntu"/>
              </a:rPr>
              <a:t>++ increments the value by 1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Ubuntu"/>
                <a:ea typeface="Ubuntu"/>
              </a:rPr>
              <a:t> </a:t>
            </a:r>
            <a:r>
              <a:rPr b="0" lang="en" sz="3000" spc="-1" strike="noStrike">
                <a:solidFill>
                  <a:srgbClr val="000000"/>
                </a:solidFill>
                <a:latin typeface="Ubuntu"/>
                <a:ea typeface="Ubuntu"/>
              </a:rPr>
              <a:t>-- decrements the value by 1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da0002"/>
                </a:solidFill>
                <a:latin typeface="Ubuntu"/>
                <a:ea typeface="Ubuntu"/>
              </a:rPr>
              <a:t>++B</a:t>
            </a:r>
            <a:r>
              <a:rPr b="0" lang="en" sz="3000" spc="-1" strike="noStrike">
                <a:solidFill>
                  <a:srgbClr val="000000"/>
                </a:solidFill>
                <a:latin typeface="Ubuntu"/>
                <a:ea typeface="Ubuntu"/>
              </a:rPr>
              <a:t> differs from </a:t>
            </a:r>
            <a:r>
              <a:rPr b="0" lang="en" sz="3000" spc="-1" strike="noStrike">
                <a:solidFill>
                  <a:srgbClr val="da0002"/>
                </a:solidFill>
                <a:latin typeface="Ubuntu"/>
                <a:ea typeface="Ubuntu"/>
              </a:rPr>
              <a:t>B++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Ubuntu"/>
                <a:ea typeface="Ubuntu"/>
              </a:rPr>
              <a:t>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" name="Google Shape;276;p57" descr=""/>
          <p:cNvPicPr/>
          <p:nvPr/>
        </p:nvPicPr>
        <p:blipFill>
          <a:blip r:embed="rId1"/>
          <a:stretch/>
        </p:blipFill>
        <p:spPr>
          <a:xfrm>
            <a:off x="824040" y="3089160"/>
            <a:ext cx="7495920" cy="137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da0002"/>
                </a:solidFill>
                <a:latin typeface="Ubuntu"/>
                <a:ea typeface="Ubuntu"/>
              </a:rPr>
              <a:t>Standard Input (Cin)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50" spc="-1" strike="noStrike">
                <a:solidFill>
                  <a:srgbClr val="000000"/>
                </a:solidFill>
                <a:highlight>
                  <a:srgbClr val="cfd4d4"/>
                </a:highlight>
                <a:latin typeface="Courier New"/>
                <a:ea typeface="Courier New"/>
              </a:rPr>
              <a:t>int age;</a:t>
            </a:r>
            <a:endParaRPr b="0" lang="en-US" sz="19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50" spc="-1" strike="noStrike">
                <a:solidFill>
                  <a:srgbClr val="000000"/>
                </a:solidFill>
                <a:highlight>
                  <a:srgbClr val="cfd4d4"/>
                </a:highlight>
                <a:latin typeface="Courier New"/>
                <a:ea typeface="Courier New"/>
              </a:rPr>
              <a:t>cin &gt;&gt; age;</a:t>
            </a:r>
            <a:endParaRPr b="0" lang="en-US" sz="19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50" spc="-1" strike="noStrike">
                <a:solidFill>
                  <a:srgbClr val="000000"/>
                </a:solidFill>
                <a:highlight>
                  <a:srgbClr val="cfd4d4"/>
                </a:highlight>
                <a:latin typeface="Courier New"/>
                <a:ea typeface="Courier New"/>
              </a:rPr>
              <a:t>int a,b;</a:t>
            </a:r>
            <a:endParaRPr b="0" lang="en-US" sz="19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50" spc="-1" strike="noStrike">
                <a:solidFill>
                  <a:srgbClr val="000000"/>
                </a:solidFill>
                <a:highlight>
                  <a:srgbClr val="cfd4d4"/>
                </a:highlight>
                <a:latin typeface="Courier New"/>
                <a:ea typeface="Courier New"/>
              </a:rPr>
              <a:t>cin &gt;&gt; a &gt;&gt; b;</a:t>
            </a:r>
            <a:endParaRPr b="0" lang="en-US" sz="19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da0002"/>
                </a:solidFill>
                <a:latin typeface="Ubuntu"/>
                <a:ea typeface="Ubuntu"/>
              </a:rPr>
              <a:t>Errors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36600">
              <a:lnSpc>
                <a:spcPct val="80000"/>
              </a:lnSpc>
              <a:spcBef>
                <a:spcPts val="601"/>
              </a:spcBef>
              <a:buClr>
                <a:srgbClr val="da0002"/>
              </a:buClr>
              <a:buFont typeface="Ubuntu"/>
              <a:buChar char="●"/>
            </a:pPr>
            <a:r>
              <a:rPr b="1" lang="en" sz="1700" spc="-1" strike="noStrike">
                <a:solidFill>
                  <a:srgbClr val="da0002"/>
                </a:solidFill>
                <a:latin typeface="Ubuntu"/>
                <a:ea typeface="Ubuntu"/>
              </a:rPr>
              <a:t>Syntax Errors – Typing Errors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6600">
              <a:lnSpc>
                <a:spcPct val="80000"/>
              </a:lnSpc>
              <a:buClr>
                <a:srgbClr val="da0002"/>
              </a:buClr>
              <a:buFont typeface="Ubuntu"/>
              <a:buChar char="○"/>
            </a:pPr>
            <a:r>
              <a:rPr b="0" lang="en" sz="1700" spc="-1" strike="noStrike">
                <a:solidFill>
                  <a:srgbClr val="000000"/>
                </a:solidFill>
                <a:latin typeface="Ubuntu"/>
                <a:ea typeface="Ubuntu"/>
              </a:rPr>
              <a:t>Errors in programming language rules.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6600">
              <a:lnSpc>
                <a:spcPct val="80000"/>
              </a:lnSpc>
              <a:buClr>
                <a:srgbClr val="da0002"/>
              </a:buClr>
              <a:buFont typeface="Ubuntu"/>
              <a:buChar char="○"/>
            </a:pPr>
            <a:r>
              <a:rPr b="0" lang="en" sz="1700" spc="-1" strike="noStrike">
                <a:solidFill>
                  <a:srgbClr val="000000"/>
                </a:solidFill>
                <a:latin typeface="Ubuntu"/>
                <a:ea typeface="Ubuntu"/>
              </a:rPr>
              <a:t>You can use the compiler or interpreter to uncover syntax errors.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6600">
              <a:lnSpc>
                <a:spcPct val="80000"/>
              </a:lnSpc>
              <a:buClr>
                <a:srgbClr val="da0002"/>
              </a:buClr>
              <a:buFont typeface="Ubuntu"/>
              <a:buChar char="○"/>
            </a:pPr>
            <a:r>
              <a:rPr b="0" lang="en" sz="1700" spc="-1" strike="noStrike">
                <a:solidFill>
                  <a:srgbClr val="000000"/>
                </a:solidFill>
                <a:latin typeface="Ubuntu"/>
                <a:ea typeface="Ubuntu"/>
              </a:rPr>
              <a:t>You must have a good working knowledge of error messages to discover the cause of the error.</a:t>
            </a:r>
            <a:br>
              <a:rPr sz="1700"/>
            </a:br>
            <a:r>
              <a:rPr b="0" lang="en" sz="1700" spc="-1" strike="noStrike">
                <a:solidFill>
                  <a:srgbClr val="000000"/>
                </a:solidFill>
                <a:latin typeface="Ubuntu"/>
              </a:rPr>
              <a:t>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80000"/>
              </a:lnSpc>
              <a:buClr>
                <a:srgbClr val="da0002"/>
              </a:buClr>
              <a:buFont typeface="Ubuntu"/>
              <a:buChar char="●"/>
            </a:pPr>
            <a:r>
              <a:rPr b="1" lang="en" sz="1700" spc="-1" strike="noStrike">
                <a:solidFill>
                  <a:srgbClr val="da0002"/>
                </a:solidFill>
                <a:latin typeface="Ubuntu"/>
                <a:ea typeface="Ubuntu"/>
              </a:rPr>
              <a:t>Semantic Errors – Logic or Meaning Errors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6600">
              <a:lnSpc>
                <a:spcPct val="80000"/>
              </a:lnSpc>
              <a:buClr>
                <a:srgbClr val="da0002"/>
              </a:buClr>
              <a:buFont typeface="Ubuntu"/>
              <a:buChar char="○"/>
            </a:pPr>
            <a:r>
              <a:rPr b="0" lang="en" sz="1700" spc="-1" strike="noStrike">
                <a:solidFill>
                  <a:srgbClr val="000000"/>
                </a:solidFill>
                <a:latin typeface="Ubuntu"/>
                <a:ea typeface="Ubuntu"/>
              </a:rPr>
              <a:t>Errors that indicate the logic used when coding the program failed to solve the problem.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6600">
              <a:lnSpc>
                <a:spcPct val="80000"/>
              </a:lnSpc>
              <a:buClr>
                <a:srgbClr val="da0002"/>
              </a:buClr>
              <a:buFont typeface="Ubuntu"/>
              <a:buChar char="○"/>
            </a:pPr>
            <a:r>
              <a:rPr b="0" lang="en" sz="1700" spc="-1" strike="noStrike">
                <a:solidFill>
                  <a:srgbClr val="000000"/>
                </a:solidFill>
                <a:latin typeface="Ubuntu"/>
                <a:ea typeface="Ubuntu"/>
              </a:rPr>
              <a:t>You do not get error messages with logic errors.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6600">
              <a:lnSpc>
                <a:spcPct val="80000"/>
              </a:lnSpc>
              <a:buClr>
                <a:srgbClr val="da0002"/>
              </a:buClr>
              <a:buFont typeface="Ubuntu"/>
              <a:buChar char="○"/>
            </a:pPr>
            <a:r>
              <a:rPr b="0" lang="en" sz="1700" spc="-1" strike="noStrike">
                <a:solidFill>
                  <a:srgbClr val="000000"/>
                </a:solidFill>
                <a:latin typeface="Ubuntu"/>
                <a:ea typeface="Ubuntu"/>
              </a:rPr>
              <a:t>Your only clue to the existence of logic errors is the production of wrong solutions.</a:t>
            </a:r>
            <a:br>
              <a:rPr sz="1700"/>
            </a:br>
            <a:r>
              <a:rPr b="0" lang="en" sz="1700" spc="-1" strike="noStrike">
                <a:solidFill>
                  <a:srgbClr val="000000"/>
                </a:solidFill>
                <a:latin typeface="Ubuntu"/>
              </a:rPr>
              <a:t>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80000"/>
              </a:lnSpc>
              <a:buClr>
                <a:srgbClr val="da0002"/>
              </a:buClr>
              <a:buFont typeface="Ubuntu"/>
              <a:buChar char="●"/>
            </a:pPr>
            <a:r>
              <a:rPr b="1" lang="en" sz="1700" spc="-1" strike="noStrike">
                <a:solidFill>
                  <a:srgbClr val="da0002"/>
                </a:solidFill>
                <a:latin typeface="Ubuntu"/>
                <a:ea typeface="Ubuntu"/>
              </a:rPr>
              <a:t>Run-time Errors (Exceptions)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6600">
              <a:lnSpc>
                <a:spcPct val="80000"/>
              </a:lnSpc>
              <a:buClr>
                <a:srgbClr val="da0002"/>
              </a:buClr>
              <a:buFont typeface="Ubuntu"/>
              <a:buChar char="○"/>
            </a:pPr>
            <a:r>
              <a:rPr b="0" lang="en" sz="1700" spc="-1" strike="noStrike">
                <a:solidFill>
                  <a:srgbClr val="000000"/>
                </a:solidFill>
                <a:latin typeface="Ubuntu"/>
                <a:ea typeface="Ubuntu"/>
              </a:rPr>
              <a:t>Code does something illegal when it is run (hence runtime) </a:t>
            </a:r>
            <a:br>
              <a:rPr sz="1700"/>
            </a:br>
            <a:r>
              <a:rPr b="0" lang="en" sz="1700" spc="-1" strike="noStrike">
                <a:solidFill>
                  <a:srgbClr val="000000"/>
                </a:solidFill>
                <a:latin typeface="Ubuntu"/>
                <a:ea typeface="Ubuntu"/>
              </a:rPr>
              <a:t>E.g., divide by zero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da0002"/>
                </a:solidFill>
                <a:latin typeface="Ubuntu"/>
                <a:ea typeface="Ubuntu"/>
              </a:rPr>
              <a:t>Quiz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Ubuntu"/>
                <a:ea typeface="Ubuntu"/>
              </a:rPr>
              <a:t>Write a program to calculate the sum, multiplication, division, remainder of two given numbers.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Ubuntu"/>
                <a:ea typeface="Ubuntu"/>
              </a:rPr>
              <a:t>Input: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Ubuntu"/>
                <a:ea typeface="Ubuntu"/>
              </a:rPr>
              <a:t>2 7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Ubuntu"/>
                <a:ea typeface="Ubuntu"/>
              </a:rPr>
              <a:t>3 0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da0002"/>
                </a:solidFill>
                <a:latin typeface="Ubuntu"/>
                <a:ea typeface="Ubuntu"/>
              </a:rPr>
              <a:t>Calculator Program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Google Shape;301;p61" descr=""/>
          <p:cNvPicPr/>
          <p:nvPr/>
        </p:nvPicPr>
        <p:blipFill>
          <a:blip r:embed="rId1"/>
          <a:stretch/>
        </p:blipFill>
        <p:spPr>
          <a:xfrm>
            <a:off x="457200" y="1224000"/>
            <a:ext cx="8229240" cy="367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89;p44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da0002"/>
                </a:solidFill>
                <a:latin typeface="Ubuntu"/>
                <a:ea typeface="Ubuntu"/>
              </a:rPr>
              <a:t>Agenda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6" name="Google Shape;190;p44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55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n" sz="2000" spc="-1" strike="noStrike">
                <a:solidFill>
                  <a:srgbClr val="000000"/>
                </a:solidFill>
                <a:latin typeface="Ubuntu"/>
                <a:ea typeface="Ubuntu"/>
              </a:rPr>
              <a:t>Binary System</a:t>
            </a:r>
            <a:endParaRPr b="0" lang="en-US" sz="2000" spc="-1" strike="noStrike">
              <a:latin typeface="Arial"/>
            </a:endParaRPr>
          </a:p>
          <a:p>
            <a:pPr marL="457200" indent="-355680">
              <a:lnSpc>
                <a:spcPct val="100000"/>
              </a:lnSpc>
              <a:buClr>
                <a:srgbClr val="000000"/>
              </a:buClr>
              <a:buFont typeface="Ubuntu"/>
              <a:buChar char="●"/>
            </a:pPr>
            <a:r>
              <a:rPr b="1" lang="en" sz="2000" spc="-1" strike="noStrike">
                <a:solidFill>
                  <a:srgbClr val="000000"/>
                </a:solidFill>
                <a:latin typeface="Ubuntu"/>
                <a:ea typeface="Ubuntu"/>
              </a:rPr>
              <a:t>Computer Languages</a:t>
            </a:r>
            <a:endParaRPr b="0" lang="en-US" sz="2000" spc="-1" strike="noStrike">
              <a:latin typeface="Arial"/>
            </a:endParaRPr>
          </a:p>
          <a:p>
            <a:pPr marL="457200" indent="-355680">
              <a:lnSpc>
                <a:spcPct val="100000"/>
              </a:lnSpc>
              <a:buClr>
                <a:srgbClr val="000000"/>
              </a:buClr>
              <a:buFont typeface="Ubuntu"/>
              <a:buChar char="●"/>
            </a:pPr>
            <a:r>
              <a:rPr b="1" lang="en" sz="2000" spc="-1" strike="noStrike">
                <a:solidFill>
                  <a:srgbClr val="000000"/>
                </a:solidFill>
                <a:latin typeface="Ubuntu"/>
                <a:ea typeface="Ubuntu"/>
              </a:rPr>
              <a:t> </a:t>
            </a:r>
            <a:r>
              <a:rPr b="1" lang="en" sz="2000" spc="-1" strike="noStrike">
                <a:solidFill>
                  <a:srgbClr val="000000"/>
                </a:solidFill>
                <a:latin typeface="Ubuntu"/>
                <a:ea typeface="Ubuntu"/>
              </a:rPr>
              <a:t>Compiler vs Interpreter</a:t>
            </a:r>
            <a:endParaRPr b="0" lang="en-US" sz="2000" spc="-1" strike="noStrike">
              <a:latin typeface="Arial"/>
            </a:endParaRPr>
          </a:p>
          <a:p>
            <a:pPr marL="457200" indent="-355680">
              <a:lnSpc>
                <a:spcPct val="100000"/>
              </a:lnSpc>
              <a:buClr>
                <a:srgbClr val="000000"/>
              </a:buClr>
              <a:buFont typeface="Ubuntu"/>
              <a:buChar char="●"/>
            </a:pPr>
            <a:r>
              <a:rPr b="1" lang="en" sz="2000" spc="-1" strike="noStrike">
                <a:solidFill>
                  <a:srgbClr val="000000"/>
                </a:solidFill>
                <a:latin typeface="Ubuntu"/>
                <a:ea typeface="Ubuntu"/>
              </a:rPr>
              <a:t>Hello World Explanation</a:t>
            </a:r>
            <a:endParaRPr b="0" lang="en-US" sz="2000" spc="-1" strike="noStrike">
              <a:latin typeface="Arial"/>
            </a:endParaRPr>
          </a:p>
          <a:p>
            <a:pPr marL="457200" indent="-355680">
              <a:lnSpc>
                <a:spcPct val="100000"/>
              </a:lnSpc>
              <a:buClr>
                <a:srgbClr val="000000"/>
              </a:buClr>
              <a:buFont typeface="Ubuntu"/>
              <a:buChar char="●"/>
            </a:pPr>
            <a:r>
              <a:rPr b="1" lang="en" sz="2000" spc="-1" strike="noStrike">
                <a:solidFill>
                  <a:srgbClr val="000000"/>
                </a:solidFill>
                <a:latin typeface="Ubuntu"/>
                <a:ea typeface="Ubuntu"/>
              </a:rPr>
              <a:t>Variables</a:t>
            </a:r>
            <a:endParaRPr b="0" lang="en-US" sz="2000" spc="-1" strike="noStrike">
              <a:latin typeface="Arial"/>
            </a:endParaRPr>
          </a:p>
          <a:p>
            <a:pPr marL="457200" indent="-355680">
              <a:lnSpc>
                <a:spcPct val="100000"/>
              </a:lnSpc>
              <a:buClr>
                <a:srgbClr val="000000"/>
              </a:buClr>
              <a:buFont typeface="Ubuntu"/>
              <a:buChar char="●"/>
            </a:pPr>
            <a:r>
              <a:rPr b="1" lang="en" sz="2000" spc="-1" strike="noStrike">
                <a:solidFill>
                  <a:srgbClr val="000000"/>
                </a:solidFill>
                <a:latin typeface="Ubuntu"/>
                <a:ea typeface="Ubuntu"/>
              </a:rPr>
              <a:t>Data types</a:t>
            </a:r>
            <a:endParaRPr b="0" lang="en-US" sz="2000" spc="-1" strike="noStrike">
              <a:latin typeface="Arial"/>
            </a:endParaRPr>
          </a:p>
          <a:p>
            <a:pPr marL="457200" indent="-355680">
              <a:lnSpc>
                <a:spcPct val="100000"/>
              </a:lnSpc>
              <a:buClr>
                <a:srgbClr val="000000"/>
              </a:buClr>
              <a:buFont typeface="Ubuntu"/>
              <a:buChar char="●"/>
            </a:pPr>
            <a:r>
              <a:rPr b="1" lang="en" sz="2000" spc="-1" strike="noStrike">
                <a:solidFill>
                  <a:srgbClr val="000000"/>
                </a:solidFill>
                <a:latin typeface="Ubuntu"/>
                <a:ea typeface="Ubuntu"/>
              </a:rPr>
              <a:t>Arithmetic Operators</a:t>
            </a:r>
            <a:endParaRPr b="0" lang="en-US" sz="2000" spc="-1" strike="noStrike">
              <a:latin typeface="Arial"/>
            </a:endParaRPr>
          </a:p>
          <a:p>
            <a:pPr marL="457200" indent="-355680">
              <a:lnSpc>
                <a:spcPct val="100000"/>
              </a:lnSpc>
              <a:buClr>
                <a:srgbClr val="000000"/>
              </a:buClr>
              <a:buFont typeface="Ubuntu"/>
              <a:buChar char="●"/>
            </a:pPr>
            <a:r>
              <a:rPr b="1" lang="en" sz="2000" spc="-1" strike="noStrike">
                <a:solidFill>
                  <a:srgbClr val="000000"/>
                </a:solidFill>
                <a:latin typeface="Ubuntu"/>
                <a:ea typeface="Ubuntu"/>
              </a:rPr>
              <a:t>Standard Input (Cin)</a:t>
            </a:r>
            <a:endParaRPr b="0" lang="en-US" sz="2000" spc="-1" strike="noStrike">
              <a:latin typeface="Arial"/>
            </a:endParaRPr>
          </a:p>
          <a:p>
            <a:pPr marL="457200" indent="-355680">
              <a:lnSpc>
                <a:spcPct val="100000"/>
              </a:lnSpc>
              <a:buClr>
                <a:srgbClr val="000000"/>
              </a:buClr>
              <a:buFont typeface="Ubuntu"/>
              <a:buChar char="●"/>
            </a:pPr>
            <a:r>
              <a:rPr b="1" lang="en" sz="2000" spc="-1" strike="noStrike">
                <a:solidFill>
                  <a:srgbClr val="000000"/>
                </a:solidFill>
                <a:latin typeface="Ubuntu"/>
                <a:ea typeface="Ubuntu"/>
              </a:rPr>
              <a:t>Error Types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95;p45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da0002"/>
                </a:solidFill>
                <a:latin typeface="Ubuntu"/>
                <a:ea typeface="Ubuntu"/>
              </a:rPr>
              <a:t>Binary System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8" name="Google Shape;196;p45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68280">
              <a:lnSpc>
                <a:spcPct val="100000"/>
              </a:lnSpc>
              <a:buClr>
                <a:srgbClr val="000000"/>
              </a:buClr>
              <a:buFont typeface="Ubuntu"/>
              <a:buChar char="●"/>
            </a:pPr>
            <a:r>
              <a:rPr b="0" lang="en" sz="2200" spc="-1" strike="noStrike">
                <a:solidFill>
                  <a:srgbClr val="000000"/>
                </a:solidFill>
                <a:latin typeface="Ubuntu"/>
                <a:ea typeface="Ubuntu"/>
              </a:rPr>
              <a:t>Computers only understand binary 01</a:t>
            </a:r>
            <a:endParaRPr b="0" lang="en-US" sz="2200" spc="-1" strike="noStrike"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000000"/>
              </a:buClr>
              <a:buFont typeface="Ubuntu"/>
              <a:buChar char="●"/>
            </a:pPr>
            <a:r>
              <a:rPr b="0" lang="en" sz="2200" spc="-1" strike="noStrike">
                <a:solidFill>
                  <a:srgbClr val="000000"/>
                </a:solidFill>
                <a:latin typeface="Ubuntu"/>
                <a:ea typeface="Ubuntu"/>
              </a:rPr>
              <a:t>Computers use the binary number system to manipulate and store all of their data including numbers, words, videos, graphics, and music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69" name="Google Shape;197;p45" descr=""/>
          <p:cNvPicPr/>
          <p:nvPr/>
        </p:nvPicPr>
        <p:blipFill>
          <a:blip r:embed="rId1"/>
          <a:stretch/>
        </p:blipFill>
        <p:spPr>
          <a:xfrm>
            <a:off x="1956600" y="2801520"/>
            <a:ext cx="4657320" cy="212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202;p46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da0002"/>
                </a:solidFill>
                <a:latin typeface="Ubuntu"/>
                <a:ea typeface="Ubuntu"/>
              </a:rPr>
              <a:t>Computer Languages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1" name="Google Shape;203;p46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61800">
              <a:lnSpc>
                <a:spcPct val="100000"/>
              </a:lnSpc>
              <a:buClr>
                <a:srgbClr val="000000"/>
              </a:buClr>
              <a:buFont typeface="Ubuntu"/>
              <a:buChar char="●"/>
            </a:pPr>
            <a:r>
              <a:rPr b="0" lang="en" sz="2100" spc="-1" strike="noStrike">
                <a:solidFill>
                  <a:srgbClr val="000000"/>
                </a:solidFill>
                <a:latin typeface="Ubuntu"/>
                <a:ea typeface="Ubuntu"/>
              </a:rPr>
              <a:t>A computer language is a formal language used in communication with a computer</a:t>
            </a:r>
            <a:endParaRPr b="0" lang="en-US" sz="21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 marL="457200" indent="-361800">
              <a:lnSpc>
                <a:spcPct val="100000"/>
              </a:lnSpc>
              <a:buClr>
                <a:srgbClr val="000000"/>
              </a:buClr>
              <a:buFont typeface="Ubuntu"/>
              <a:buChar char="●"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Ubuntu"/>
                <a:ea typeface="Ubuntu"/>
              </a:rPr>
              <a:t>There are three main types of computer languages:</a:t>
            </a:r>
            <a:endParaRPr b="0" lang="en-US" sz="2100" spc="-1" strike="noStrike">
              <a:latin typeface="Arial"/>
            </a:endParaRPr>
          </a:p>
          <a:p>
            <a:pPr marL="914400" indent="-361800">
              <a:lnSpc>
                <a:spcPct val="100000"/>
              </a:lnSpc>
              <a:buClr>
                <a:srgbClr val="000000"/>
              </a:buClr>
              <a:buFont typeface="Ubuntu"/>
              <a:buAutoNum type="arabicPeriod"/>
              <a:tabLst>
                <a:tab algn="l" pos="0"/>
              </a:tabLst>
            </a:pPr>
            <a:r>
              <a:rPr b="1" lang="en" sz="2100" spc="-1" strike="noStrike">
                <a:solidFill>
                  <a:srgbClr val="000000"/>
                </a:solidFill>
                <a:latin typeface="Ubuntu"/>
                <a:ea typeface="Ubuntu"/>
              </a:rPr>
              <a:t>Machine Language</a:t>
            </a:r>
            <a:r>
              <a:rPr b="0" lang="en" sz="2100" spc="-1" strike="noStrike">
                <a:solidFill>
                  <a:srgbClr val="000000"/>
                </a:solidFill>
                <a:latin typeface="Ubuntu"/>
                <a:ea typeface="Ubuntu"/>
              </a:rPr>
              <a:t>: Zeroes and Ones. It is very difficult to understand, but it is the only thing that the computer can work with</a:t>
            </a:r>
            <a:endParaRPr b="0" lang="en-US" sz="2100" spc="-1" strike="noStrike">
              <a:latin typeface="Arial"/>
            </a:endParaRPr>
          </a:p>
          <a:p>
            <a:pPr marL="914400" indent="-361800">
              <a:lnSpc>
                <a:spcPct val="100000"/>
              </a:lnSpc>
              <a:buClr>
                <a:srgbClr val="000000"/>
              </a:buClr>
              <a:buFont typeface="Ubuntu"/>
              <a:buAutoNum type="arabicPeriod"/>
              <a:tabLst>
                <a:tab algn="l" pos="0"/>
              </a:tabLst>
            </a:pPr>
            <a:r>
              <a:rPr b="1" lang="en" sz="2100" spc="-1" strike="noStrike">
                <a:solidFill>
                  <a:srgbClr val="000000"/>
                </a:solidFill>
                <a:latin typeface="Ubuntu"/>
                <a:ea typeface="Ubuntu"/>
              </a:rPr>
              <a:t>Low-Level Languages</a:t>
            </a:r>
            <a:r>
              <a:rPr b="0" lang="en" sz="2100" spc="-1" strike="noStrike">
                <a:solidFill>
                  <a:srgbClr val="000000"/>
                </a:solidFill>
                <a:latin typeface="Ubuntu"/>
                <a:ea typeface="Ubuntu"/>
              </a:rPr>
              <a:t>: Assembly  </a:t>
            </a:r>
            <a:endParaRPr b="0" lang="en-US" sz="2100" spc="-1" strike="noStrike">
              <a:latin typeface="Arial"/>
            </a:endParaRPr>
          </a:p>
          <a:p>
            <a:pPr marL="914400" indent="-361800">
              <a:lnSpc>
                <a:spcPct val="100000"/>
              </a:lnSpc>
              <a:buClr>
                <a:srgbClr val="000000"/>
              </a:buClr>
              <a:buFont typeface="Ubuntu"/>
              <a:buAutoNum type="arabicPeriod"/>
              <a:tabLst>
                <a:tab algn="l" pos="0"/>
              </a:tabLst>
            </a:pPr>
            <a:r>
              <a:rPr b="1" lang="en" sz="2100" spc="-1" strike="noStrike">
                <a:solidFill>
                  <a:srgbClr val="000000"/>
                </a:solidFill>
                <a:latin typeface="Ubuntu"/>
                <a:ea typeface="Ubuntu"/>
              </a:rPr>
              <a:t>High-Level Languages</a:t>
            </a:r>
            <a:r>
              <a:rPr b="0" lang="en" sz="2100" spc="-1" strike="noStrike">
                <a:solidFill>
                  <a:srgbClr val="000000"/>
                </a:solidFill>
                <a:latin typeface="Ubuntu"/>
                <a:ea typeface="Ubuntu"/>
              </a:rPr>
              <a:t>: C/C++, Python, Java, ……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da0002"/>
                </a:solidFill>
                <a:latin typeface="Ubuntu"/>
                <a:ea typeface="Ubuntu"/>
              </a:rPr>
              <a:t>Compiler vs. Interpreter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3993840" cy="372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17520" algn="just">
              <a:lnSpc>
                <a:spcPct val="115000"/>
              </a:lnSpc>
              <a:buClr>
                <a:srgbClr val="000000"/>
              </a:buClr>
              <a:buFont typeface="Ubuntu"/>
              <a:buChar char="-"/>
            </a:pPr>
            <a:r>
              <a:rPr b="0" lang="en" sz="1400" spc="-1" strike="noStrike">
                <a:solidFill>
                  <a:srgbClr val="000000"/>
                </a:solidFill>
                <a:latin typeface="Ubuntu"/>
                <a:ea typeface="Ubuntu"/>
              </a:rPr>
              <a:t>A compiler first takes in the entire program, checks for errors, compiles it and then executes it.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 algn="just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 algn="just">
              <a:lnSpc>
                <a:spcPct val="115000"/>
              </a:lnSpc>
              <a:buClr>
                <a:srgbClr val="000000"/>
              </a:buClr>
              <a:buFont typeface="Ubuntu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Ubuntu"/>
                <a:ea typeface="Ubuntu"/>
              </a:rPr>
              <a:t>Languages like Assembly Language, C, C++, Fortran, Pascal are compiled into machine code</a:t>
            </a:r>
            <a:r>
              <a:rPr b="0" lang="en" sz="1400" spc="-1" strike="noStrike">
                <a:solidFill>
                  <a:srgbClr val="666666"/>
                </a:solidFill>
                <a:latin typeface="Ubuntu"/>
                <a:ea typeface="Ubuntu"/>
              </a:rPr>
              <a:t>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 algn="just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 algn="just">
              <a:lnSpc>
                <a:spcPct val="115000"/>
              </a:lnSpc>
              <a:buClr>
                <a:srgbClr val="000000"/>
              </a:buClr>
              <a:buFont typeface="Ubuntu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Ubuntu"/>
                <a:ea typeface="Ubuntu"/>
              </a:rPr>
              <a:t>Longer process than that of an interpreter but program runs faster.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 algn="just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692600" y="1200240"/>
            <a:ext cx="3993840" cy="372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17520" algn="just">
              <a:lnSpc>
                <a:spcPct val="115000"/>
              </a:lnSpc>
              <a:buClr>
                <a:srgbClr val="000000"/>
              </a:buClr>
              <a:buFont typeface="Ubuntu"/>
              <a:buChar char="-"/>
            </a:pPr>
            <a:r>
              <a:rPr b="0" lang="en" sz="1400" spc="-1" strike="noStrike">
                <a:solidFill>
                  <a:srgbClr val="000000"/>
                </a:solidFill>
                <a:latin typeface="Ubuntu"/>
                <a:ea typeface="Ubuntu"/>
              </a:rPr>
              <a:t>An interpreter does this line by line, so it takes one line, checks it for errors and then executes it.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 algn="just">
              <a:lnSpc>
                <a:spcPct val="115000"/>
              </a:lnSpc>
              <a:buClr>
                <a:srgbClr val="000000"/>
              </a:buClr>
              <a:buFont typeface="Ubuntu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Ubuntu"/>
                <a:ea typeface="Ubuntu"/>
              </a:rPr>
              <a:t>Languages like Basic, VbScript and JavaScript are interpreted.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br>
              <a:rPr sz="1400"/>
            </a:b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 algn="just">
              <a:lnSpc>
                <a:spcPct val="115000"/>
              </a:lnSpc>
              <a:buClr>
                <a:srgbClr val="000000"/>
              </a:buClr>
              <a:buFont typeface="Ubuntu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Ubuntu"/>
                <a:ea typeface="Ubuntu"/>
              </a:rPr>
              <a:t>interpreted programs run much slower than compiled programs, as much as 5-10 times slower as every line of code has to be re-read, then re-processed.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Google Shape;211;p47"/>
          <p:cNvSpPr/>
          <p:nvPr/>
        </p:nvSpPr>
        <p:spPr>
          <a:xfrm rot="10800000">
            <a:off x="4681800" y="1216440"/>
            <a:ext cx="21960" cy="378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5b595a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216;p48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da0002"/>
                </a:solidFill>
                <a:latin typeface="Ubuntu"/>
                <a:ea typeface="Ubuntu"/>
              </a:rPr>
              <a:t>Hello World C++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7" name="Google Shape;217;p48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95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50" spc="-1" strike="noStrike">
                <a:solidFill>
                  <a:srgbClr val="000000"/>
                </a:solidFill>
                <a:highlight>
                  <a:srgbClr val="cfd4d4"/>
                </a:highlight>
                <a:latin typeface="Courier New"/>
                <a:ea typeface="Courier New"/>
              </a:rPr>
              <a:t>#include &lt;iostream&gt; </a:t>
            </a:r>
            <a:endParaRPr b="0" lang="en-US" sz="195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50" spc="-1" strike="noStrike">
                <a:solidFill>
                  <a:srgbClr val="000000"/>
                </a:solidFill>
                <a:highlight>
                  <a:srgbClr val="cfd4d4"/>
                </a:highlight>
                <a:latin typeface="Courier New"/>
                <a:ea typeface="Courier New"/>
              </a:rPr>
              <a:t>using namespace std;</a:t>
            </a:r>
            <a:endParaRPr b="0" lang="en-US" sz="195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50" spc="-1" strike="noStrike">
                <a:solidFill>
                  <a:srgbClr val="000000"/>
                </a:solidFill>
                <a:highlight>
                  <a:srgbClr val="cfd4d4"/>
                </a:highlight>
                <a:latin typeface="Courier New"/>
                <a:ea typeface="Courier New"/>
              </a:rPr>
              <a:t>int main() {</a:t>
            </a:r>
            <a:endParaRPr b="0" lang="en-US" sz="195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50" spc="-1" strike="noStrike">
                <a:solidFill>
                  <a:srgbClr val="000000"/>
                </a:solidFill>
                <a:highlight>
                  <a:srgbClr val="cfd4d4"/>
                </a:highlight>
                <a:latin typeface="Courier New"/>
                <a:ea typeface="Courier New"/>
              </a:rPr>
              <a:t>	</a:t>
            </a:r>
            <a:r>
              <a:rPr b="0" lang="en" sz="1950" spc="-1" strike="noStrike">
                <a:solidFill>
                  <a:srgbClr val="000000"/>
                </a:solidFill>
                <a:highlight>
                  <a:srgbClr val="cfd4d4"/>
                </a:highlight>
                <a:latin typeface="Courier New"/>
                <a:ea typeface="Courier New"/>
              </a:rPr>
              <a:t>cout &lt;&lt; "Hello World!" &lt;&lt; endl;</a:t>
            </a:r>
            <a:endParaRPr b="0" lang="en-US" sz="195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50" spc="-1" strike="noStrike">
                <a:solidFill>
                  <a:srgbClr val="000000"/>
                </a:solidFill>
                <a:highlight>
                  <a:srgbClr val="cfd4d4"/>
                </a:highlight>
                <a:latin typeface="Courier New"/>
                <a:ea typeface="Courier New"/>
              </a:rPr>
              <a:t>	</a:t>
            </a:r>
            <a:r>
              <a:rPr b="0" lang="en" sz="1950" spc="-1" strike="noStrike">
                <a:solidFill>
                  <a:srgbClr val="000000"/>
                </a:solidFill>
                <a:highlight>
                  <a:srgbClr val="cfd4d4"/>
                </a:highlight>
                <a:latin typeface="Courier New"/>
                <a:ea typeface="Courier New"/>
              </a:rPr>
              <a:t>return 0;</a:t>
            </a:r>
            <a:endParaRPr b="0" lang="en-US" sz="195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50" spc="-1" strike="noStrike">
                <a:solidFill>
                  <a:srgbClr val="000000"/>
                </a:solidFill>
                <a:highlight>
                  <a:srgbClr val="cfd4d4"/>
                </a:highlight>
                <a:latin typeface="Courier New"/>
                <a:ea typeface="Courier New"/>
              </a:rPr>
              <a:t>}</a:t>
            </a:r>
            <a:endParaRPr b="0" lang="en-US" sz="195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95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50" spc="-1" strike="noStrike">
                <a:solidFill>
                  <a:srgbClr val="000000"/>
                </a:solidFill>
                <a:highlight>
                  <a:srgbClr val="cfd4d4"/>
                </a:highlight>
                <a:latin typeface="Courier New"/>
                <a:ea typeface="Courier New"/>
              </a:rPr>
              <a:t>    </a:t>
            </a:r>
            <a:endParaRPr b="0" lang="en-US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628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da0002"/>
                </a:solidFill>
                <a:latin typeface="Ubuntu"/>
                <a:ea typeface="Ubuntu"/>
              </a:rPr>
              <a:t>Variables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36600">
              <a:lnSpc>
                <a:spcPct val="115000"/>
              </a:lnSpc>
              <a:spcBef>
                <a:spcPts val="601"/>
              </a:spcBef>
              <a:buClr>
                <a:srgbClr val="000000"/>
              </a:buClr>
              <a:buFont typeface="Ubuntu"/>
              <a:buChar char="●"/>
            </a:pPr>
            <a:r>
              <a:rPr b="0" lang="en" sz="1700" spc="-1" strike="noStrike">
                <a:solidFill>
                  <a:srgbClr val="000000"/>
                </a:solidFill>
                <a:latin typeface="Ubuntu"/>
                <a:ea typeface="Ubuntu"/>
              </a:rPr>
              <a:t>Used to store values in memory.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15000"/>
              </a:lnSpc>
              <a:buClr>
                <a:srgbClr val="000000"/>
              </a:buClr>
              <a:buFont typeface="Ubuntu"/>
              <a:buChar char="●"/>
            </a:pPr>
            <a:r>
              <a:rPr b="0" lang="en" sz="1700" spc="-1" strike="noStrike">
                <a:solidFill>
                  <a:srgbClr val="000000"/>
                </a:solidFill>
                <a:latin typeface="Ubuntu"/>
                <a:ea typeface="Ubuntu"/>
              </a:rPr>
              <a:t>When naming a variable you should consider the following: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6600">
              <a:lnSpc>
                <a:spcPct val="115000"/>
              </a:lnSpc>
              <a:buClr>
                <a:srgbClr val="000000"/>
              </a:buClr>
              <a:buFont typeface="Ubuntu"/>
              <a:buAutoNum type="alphaLcPeriod"/>
            </a:pPr>
            <a:r>
              <a:rPr b="0" lang="en" sz="1700" spc="-1" strike="noStrike">
                <a:solidFill>
                  <a:srgbClr val="000000"/>
                </a:solidFill>
                <a:latin typeface="Ubuntu"/>
                <a:ea typeface="Ubuntu"/>
              </a:rPr>
              <a:t>A variable name is a sequence of one or more letters (a-z) (A-Z), digits (0-9) or underscore characters (_).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6600">
              <a:lnSpc>
                <a:spcPct val="115000"/>
              </a:lnSpc>
              <a:buClr>
                <a:srgbClr val="000000"/>
              </a:buClr>
              <a:buFont typeface="Ubuntu"/>
              <a:buAutoNum type="alphaLcPeriod"/>
            </a:pPr>
            <a:r>
              <a:rPr b="0" lang="en" sz="1700" spc="-1" strike="noStrike">
                <a:solidFill>
                  <a:srgbClr val="000000"/>
                </a:solidFill>
                <a:latin typeface="Ubuntu"/>
                <a:ea typeface="Ubuntu"/>
              </a:rPr>
              <a:t>Neither spaces nor punctuation marks or symbols can be part of a variable name.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6600">
              <a:lnSpc>
                <a:spcPct val="115000"/>
              </a:lnSpc>
              <a:buClr>
                <a:srgbClr val="000000"/>
              </a:buClr>
              <a:buFont typeface="Ubuntu"/>
              <a:buAutoNum type="alphaLcPeriod"/>
            </a:pPr>
            <a:r>
              <a:rPr b="0" lang="en" sz="1700" spc="-1" strike="noStrike">
                <a:solidFill>
                  <a:srgbClr val="000000"/>
                </a:solidFill>
                <a:latin typeface="Ubuntu"/>
                <a:ea typeface="Ubuntu"/>
              </a:rPr>
              <a:t>In addition, variable names always have to begin with a letter.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6600">
              <a:lnSpc>
                <a:spcPct val="115000"/>
              </a:lnSpc>
              <a:buClr>
                <a:srgbClr val="000000"/>
              </a:buClr>
              <a:buFont typeface="Ubuntu"/>
              <a:buAutoNum type="alphaLcPeriod"/>
            </a:pPr>
            <a:r>
              <a:rPr b="0" lang="en" sz="1700" spc="-1" strike="noStrike">
                <a:solidFill>
                  <a:srgbClr val="000000"/>
                </a:solidFill>
                <a:latin typeface="Ubuntu"/>
                <a:ea typeface="Ubuntu"/>
              </a:rPr>
              <a:t>Another rule that you have to consider when naming a variable is that they cannot match any keyword of the C++ language nor your compiler's specific ones.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228;p50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da0002"/>
                </a:solidFill>
                <a:latin typeface="Ubuntu"/>
                <a:ea typeface="Ubuntu"/>
              </a:rPr>
              <a:t>Data types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1" name="Google Shape;229;p50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2" name="Google Shape;230;p50" descr=""/>
          <p:cNvPicPr/>
          <p:nvPr/>
        </p:nvPicPr>
        <p:blipFill>
          <a:blip r:embed="rId1"/>
          <a:stretch/>
        </p:blipFill>
        <p:spPr>
          <a:xfrm>
            <a:off x="1151640" y="1261080"/>
            <a:ext cx="6840360" cy="372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235;p5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da0002"/>
                </a:solidFill>
                <a:latin typeface="Ubuntu"/>
                <a:ea typeface="Ubuntu"/>
              </a:rPr>
              <a:t>Declaring Variables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4" name="Google Shape;236;p51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7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900" spc="-1" strike="noStrike">
                <a:solidFill>
                  <a:srgbClr val="000000"/>
                </a:solidFill>
                <a:latin typeface="Ubuntu"/>
                <a:ea typeface="Ubuntu"/>
              </a:rPr>
              <a:t>dataType variableName; 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7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50" spc="-1" strike="noStrike">
                <a:solidFill>
                  <a:srgbClr val="000000"/>
                </a:solidFill>
                <a:highlight>
                  <a:srgbClr val="cfd4d4"/>
                </a:highlight>
                <a:latin typeface="Courier New"/>
                <a:ea typeface="Courier New"/>
              </a:rPr>
              <a:t>int num; </a:t>
            </a:r>
            <a:endParaRPr b="0" lang="en-US" sz="195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50" spc="-1" strike="noStrike">
                <a:solidFill>
                  <a:srgbClr val="000000"/>
                </a:solidFill>
                <a:highlight>
                  <a:srgbClr val="cfd4d4"/>
                </a:highlight>
                <a:latin typeface="Courier New"/>
                <a:ea typeface="Courier New"/>
              </a:rPr>
              <a:t>double num2;</a:t>
            </a:r>
            <a:endParaRPr b="0" lang="en-US" sz="195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50" spc="-1" strike="noStrike">
                <a:solidFill>
                  <a:srgbClr val="000000"/>
                </a:solidFill>
                <a:highlight>
                  <a:srgbClr val="cfd4d4"/>
                </a:highlight>
                <a:latin typeface="Courier New"/>
                <a:ea typeface="Courier New"/>
              </a:rPr>
              <a:t>int x,y,z;</a:t>
            </a:r>
            <a:endParaRPr b="0" lang="en-US" sz="195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50" spc="-1" strike="noStrike">
                <a:solidFill>
                  <a:srgbClr val="000000"/>
                </a:solidFill>
                <a:highlight>
                  <a:srgbClr val="cfd4d4"/>
                </a:highlight>
                <a:latin typeface="Courier New"/>
                <a:ea typeface="Courier New"/>
              </a:rPr>
              <a:t>unsigned short int num3; </a:t>
            </a:r>
            <a:endParaRPr b="0" lang="en-US" sz="195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50" spc="-1" strike="noStrike">
                <a:solidFill>
                  <a:srgbClr val="000000"/>
                </a:solidFill>
                <a:highlight>
                  <a:srgbClr val="cfd4d4"/>
                </a:highlight>
                <a:latin typeface="Courier New"/>
                <a:ea typeface="Courier New"/>
              </a:rPr>
              <a:t>bool  isOk; </a:t>
            </a:r>
            <a:endParaRPr b="0" lang="en-US" sz="195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95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950" spc="-1" strike="noStrike">
                <a:solidFill>
                  <a:srgbClr val="000000"/>
                </a:solidFill>
                <a:highlight>
                  <a:srgbClr val="cfd4d4"/>
                </a:highlight>
                <a:latin typeface="Courier New"/>
                <a:ea typeface="Courier New"/>
              </a:rPr>
              <a:t>    </a:t>
            </a:r>
            <a:endParaRPr b="0" lang="en-US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