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62" r:id="rId3"/>
    <p:sldId id="263" r:id="rId4"/>
    <p:sldId id="261"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
      <p:font typeface="ROBOTO MEDIUM" panose="02000000000000000000" pitchFamily="2" charset="0"/>
      <p:regular r:id="rId11"/>
    </p:embeddedFont>
    <p:embeddedFont>
      <p:font typeface="ROBOTO MEDIUM" panose="02000000000000000000" pitchFamily="2"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093"/>
    <a:srgbClr val="ED7D31"/>
    <a:srgbClr val="323147"/>
    <a:srgbClr val="314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8"/>
  </p:normalViewPr>
  <p:slideViewPr>
    <p:cSldViewPr snapToGrid="0">
      <p:cViewPr>
        <p:scale>
          <a:sx n="200" d="100"/>
          <a:sy n="200" d="100"/>
        </p:scale>
        <p:origin x="-300" y="-17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99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ZahraaMaher/BA-Nanodegree/blob/main/projectdata-nyse-Zahra%20Alnamer.xlsx"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8" name="Picture 4" descr="aerial photography of city during night time">
            <a:extLst>
              <a:ext uri="{FF2B5EF4-FFF2-40B4-BE49-F238E27FC236}">
                <a16:creationId xmlns:a16="http://schemas.microsoft.com/office/drawing/2014/main" id="{71C9018A-1679-95D1-32B7-D31D7FBA340B}"/>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7712075" cy="5143500"/>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10" name="Rectangle 9">
            <a:extLst>
              <a:ext uri="{FF2B5EF4-FFF2-40B4-BE49-F238E27FC236}">
                <a16:creationId xmlns:a16="http://schemas.microsoft.com/office/drawing/2014/main" id="{60EDB934-3B16-6360-4C63-71A702A43C79}"/>
              </a:ext>
            </a:extLst>
          </p:cNvPr>
          <p:cNvSpPr/>
          <p:nvPr/>
        </p:nvSpPr>
        <p:spPr>
          <a:xfrm>
            <a:off x="1336431" y="3481328"/>
            <a:ext cx="2782807"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8" name="Rectangle 7">
            <a:extLst>
              <a:ext uri="{FF2B5EF4-FFF2-40B4-BE49-F238E27FC236}">
                <a16:creationId xmlns:a16="http://schemas.microsoft.com/office/drawing/2014/main" id="{574DDB2C-F5B1-A2C2-F94E-AE12DC5BB1B0}"/>
              </a:ext>
            </a:extLst>
          </p:cNvPr>
          <p:cNvSpPr/>
          <p:nvPr/>
        </p:nvSpPr>
        <p:spPr>
          <a:xfrm>
            <a:off x="1336431" y="2571749"/>
            <a:ext cx="2782808"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9" name="Rectangle 8">
            <a:extLst>
              <a:ext uri="{FF2B5EF4-FFF2-40B4-BE49-F238E27FC236}">
                <a16:creationId xmlns:a16="http://schemas.microsoft.com/office/drawing/2014/main" id="{0CBDBCAA-EA27-D998-F917-2DD5C683C7EE}"/>
              </a:ext>
            </a:extLst>
          </p:cNvPr>
          <p:cNvSpPr/>
          <p:nvPr/>
        </p:nvSpPr>
        <p:spPr>
          <a:xfrm>
            <a:off x="2210540" y="3017063"/>
            <a:ext cx="994298"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4" name="Google Shape;54;p13"/>
          <p:cNvSpPr txBox="1">
            <a:spLocks noGrp="1"/>
          </p:cNvSpPr>
          <p:nvPr>
            <p:ph type="body" idx="1"/>
          </p:nvPr>
        </p:nvSpPr>
        <p:spPr>
          <a:xfrm>
            <a:off x="593749" y="1052471"/>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Analyze </a:t>
            </a:r>
          </a:p>
          <a:p>
            <a:pPr marL="0" lvl="0" indent="0" algn="ctr" rtl="0">
              <a:spcBef>
                <a:spcPts val="0"/>
              </a:spcBef>
              <a:spcAft>
                <a:spcPts val="0"/>
              </a:spcAft>
              <a:buNone/>
            </a:pPr>
            <a:r>
              <a:rPr lang="en-US"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NYSE Data</a:t>
            </a:r>
            <a:endParaRPr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Business Analytics Nanodegree </a:t>
            </a: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Project 2</a:t>
            </a:r>
            <a:endParaRPr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Done by: Zahra Maher </a:t>
            </a:r>
            <a:r>
              <a:rPr lang="en-US" dirty="0" err="1">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Alnamer</a:t>
            </a:r>
            <a:endParaRPr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pic>
        <p:nvPicPr>
          <p:cNvPr id="1026" name="Picture 2" descr="time-lapse photography of train traveling">
            <a:extLst>
              <a:ext uri="{FF2B5EF4-FFF2-40B4-BE49-F238E27FC236}">
                <a16:creationId xmlns:a16="http://schemas.microsoft.com/office/drawing/2014/main" id="{431F0B9F-7EBA-AEB5-2770-7C39B535E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0"/>
            <a:ext cx="3429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A651564-A368-344F-B252-BE863D4391C3}"/>
              </a:ext>
            </a:extLst>
          </p:cNvPr>
          <p:cNvSpPr/>
          <p:nvPr/>
        </p:nvSpPr>
        <p:spPr>
          <a:xfrm>
            <a:off x="5454032" y="0"/>
            <a:ext cx="260968" cy="514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4F6DAE05-3E30-A1A2-917D-DC1D5F6C57DD}"/>
              </a:ext>
            </a:extLst>
          </p:cNvPr>
          <p:cNvSpPr/>
          <p:nvPr/>
        </p:nvSpPr>
        <p:spPr>
          <a:xfrm>
            <a:off x="5715000" y="0"/>
            <a:ext cx="3429000" cy="5143500"/>
          </a:xfrm>
          <a:prstGeom prst="rect">
            <a:avLst/>
          </a:prstGeom>
          <a:gradFill flip="none" rotWithShape="1">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4" descr="aerial photography of city during night time">
            <a:extLst>
              <a:ext uri="{FF2B5EF4-FFF2-40B4-BE49-F238E27FC236}">
                <a16:creationId xmlns:a16="http://schemas.microsoft.com/office/drawing/2014/main" id="{B4668FDF-4BE1-B8CF-F9A4-09D34207F772}"/>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9144000" cy="6367777"/>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218CD5B0-A8F9-8DC3-ED01-E99AFF853624}"/>
              </a:ext>
            </a:extLst>
          </p:cNvPr>
          <p:cNvSpPr/>
          <p:nvPr/>
        </p:nvSpPr>
        <p:spPr>
          <a:xfrm>
            <a:off x="0" y="433296"/>
            <a:ext cx="9144000" cy="100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1" name="Google Shape;61;p14"/>
          <p:cNvSpPr txBox="1">
            <a:spLocks noGrp="1"/>
          </p:cNvSpPr>
          <p:nvPr>
            <p:ph type="title"/>
          </p:nvPr>
        </p:nvSpPr>
        <p:spPr>
          <a:xfrm>
            <a:off x="621129" y="503515"/>
            <a:ext cx="7781465" cy="905967"/>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How Are the Profits of Energy Companies Compared to Their Expenses in the 4th Year?</a:t>
            </a:r>
            <a:endParaRPr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p:txBody>
      </p:sp>
      <p:sp>
        <p:nvSpPr>
          <p:cNvPr id="11" name="Rectangle 10">
            <a:extLst>
              <a:ext uri="{FF2B5EF4-FFF2-40B4-BE49-F238E27FC236}">
                <a16:creationId xmlns:a16="http://schemas.microsoft.com/office/drawing/2014/main" id="{A7410B2C-6EC2-E624-70ED-8D159E9D83E1}"/>
              </a:ext>
            </a:extLst>
          </p:cNvPr>
          <p:cNvSpPr/>
          <p:nvPr/>
        </p:nvSpPr>
        <p:spPr>
          <a:xfrm>
            <a:off x="339801" y="3908829"/>
            <a:ext cx="8464398" cy="1007598"/>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Google Shape;59;p14">
            <a:extLst>
              <a:ext uri="{FF2B5EF4-FFF2-40B4-BE49-F238E27FC236}">
                <a16:creationId xmlns:a16="http://schemas.microsoft.com/office/drawing/2014/main" id="{2C998F41-EDE6-EE0D-D4AA-FFF6B9F63D29}"/>
              </a:ext>
            </a:extLst>
          </p:cNvPr>
          <p:cNvSpPr txBox="1">
            <a:spLocks/>
          </p:cNvSpPr>
          <p:nvPr/>
        </p:nvSpPr>
        <p:spPr>
          <a:xfrm>
            <a:off x="449418" y="3964718"/>
            <a:ext cx="8245164" cy="917843"/>
          </a:xfrm>
          <a:prstGeom prst="rect">
            <a:avLst/>
          </a:prstGeom>
          <a:noFill/>
          <a:ln w="38100"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gn="just">
              <a:spcAft>
                <a:spcPts val="1600"/>
              </a:spcAft>
              <a:buFont typeface="Arial"/>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The chart above shows the Cost of Goods Sold vs. Total Revenue statistics in All Energy Companies in Year 4.  We can see that the Mean of Costs of Goods Sold ($18 Billion) is greater than the Mean of Total Revenue ($16 Billion) which is meaning that some companies are in not a good situation and they may lose as their Costs are near their total revenue.  Also, we can notice that directly from the Standard deviation of the Cost of Goods Sold ($37Bilions) is higher than the standard deviation of total revenue ($ 36 Billion), which means some of the companies in a high risk.   However, since we have the median less than the mean in both Costs of Total Goods and Total revenue, then we have fewer companies that have higher gross profits, but most of the company’s gross profit is near to its costs.</a:t>
            </a:r>
          </a:p>
        </p:txBody>
      </p:sp>
      <p:pic>
        <p:nvPicPr>
          <p:cNvPr id="4" name="Picture 3" descr="Chart, bar chart&#10;&#10;Description automatically generated">
            <a:extLst>
              <a:ext uri="{FF2B5EF4-FFF2-40B4-BE49-F238E27FC236}">
                <a16:creationId xmlns:a16="http://schemas.microsoft.com/office/drawing/2014/main" id="{35087FDF-7A06-5173-94BA-2B4670F31264}"/>
              </a:ext>
            </a:extLst>
          </p:cNvPr>
          <p:cNvPicPr>
            <a:picLocks noChangeAspect="1"/>
          </p:cNvPicPr>
          <p:nvPr/>
        </p:nvPicPr>
        <p:blipFill>
          <a:blip r:embed="rId4"/>
          <a:stretch>
            <a:fillRect/>
          </a:stretch>
        </p:blipFill>
        <p:spPr>
          <a:xfrm>
            <a:off x="339801" y="1584681"/>
            <a:ext cx="3216199" cy="2019549"/>
          </a:xfrm>
          <a:prstGeom prst="rect">
            <a:avLst/>
          </a:prstGeom>
        </p:spPr>
      </p:pic>
      <p:pic>
        <p:nvPicPr>
          <p:cNvPr id="6" name="Picture 5" descr="Graphical user interface, text, application, Word, email&#10;&#10;Description automatically generated">
            <a:extLst>
              <a:ext uri="{FF2B5EF4-FFF2-40B4-BE49-F238E27FC236}">
                <a16:creationId xmlns:a16="http://schemas.microsoft.com/office/drawing/2014/main" id="{0DBD6D57-4BB4-A7B5-615D-4B798FF89C82}"/>
              </a:ext>
            </a:extLst>
          </p:cNvPr>
          <p:cNvPicPr>
            <a:picLocks noChangeAspect="1"/>
          </p:cNvPicPr>
          <p:nvPr/>
        </p:nvPicPr>
        <p:blipFill>
          <a:blip r:embed="rId5"/>
          <a:stretch>
            <a:fillRect/>
          </a:stretch>
        </p:blipFill>
        <p:spPr>
          <a:xfrm>
            <a:off x="3720841" y="1584681"/>
            <a:ext cx="5084183" cy="2018732"/>
          </a:xfrm>
          <a:prstGeom prst="rect">
            <a:avLst/>
          </a:prstGeom>
        </p:spPr>
      </p:pic>
    </p:spTree>
    <p:extLst>
      <p:ext uri="{BB962C8B-B14F-4D97-AF65-F5344CB8AC3E}">
        <p14:creationId xmlns:p14="http://schemas.microsoft.com/office/powerpoint/2010/main" val="5383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4" descr="aerial photography of city during night time">
            <a:extLst>
              <a:ext uri="{FF2B5EF4-FFF2-40B4-BE49-F238E27FC236}">
                <a16:creationId xmlns:a16="http://schemas.microsoft.com/office/drawing/2014/main" id="{B4668FDF-4BE1-B8CF-F9A4-09D34207F772}"/>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9144000" cy="6367777"/>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218CD5B0-A8F9-8DC3-ED01-E99AFF853624}"/>
              </a:ext>
            </a:extLst>
          </p:cNvPr>
          <p:cNvSpPr/>
          <p:nvPr/>
        </p:nvSpPr>
        <p:spPr>
          <a:xfrm>
            <a:off x="0" y="433296"/>
            <a:ext cx="9144000" cy="100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1" name="Google Shape;61;p14"/>
          <p:cNvSpPr txBox="1">
            <a:spLocks noGrp="1"/>
          </p:cNvSpPr>
          <p:nvPr>
            <p:ph type="title"/>
          </p:nvPr>
        </p:nvSpPr>
        <p:spPr>
          <a:xfrm>
            <a:off x="621129" y="503515"/>
            <a:ext cx="7781465" cy="905967"/>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What are the best-performed company industries of Energy Companies in Year 4?</a:t>
            </a:r>
            <a:endParaRPr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p:txBody>
      </p:sp>
      <p:pic>
        <p:nvPicPr>
          <p:cNvPr id="7" name="Picture 6">
            <a:extLst>
              <a:ext uri="{FF2B5EF4-FFF2-40B4-BE49-F238E27FC236}">
                <a16:creationId xmlns:a16="http://schemas.microsoft.com/office/drawing/2014/main" id="{099E9D39-40D8-6492-5B48-571ED147503C}"/>
              </a:ext>
            </a:extLst>
          </p:cNvPr>
          <p:cNvPicPr>
            <a:picLocks noChangeAspect="1"/>
          </p:cNvPicPr>
          <p:nvPr/>
        </p:nvPicPr>
        <p:blipFill>
          <a:blip r:embed="rId4"/>
          <a:srcRect/>
          <a:stretch/>
        </p:blipFill>
        <p:spPr>
          <a:xfrm>
            <a:off x="983079" y="1660620"/>
            <a:ext cx="2450655" cy="1600207"/>
          </a:xfrm>
          <a:prstGeom prst="rect">
            <a:avLst/>
          </a:prstGeom>
        </p:spPr>
      </p:pic>
      <p:sp>
        <p:nvSpPr>
          <p:cNvPr id="11" name="Rectangle 10">
            <a:extLst>
              <a:ext uri="{FF2B5EF4-FFF2-40B4-BE49-F238E27FC236}">
                <a16:creationId xmlns:a16="http://schemas.microsoft.com/office/drawing/2014/main" id="{A7410B2C-6EC2-E624-70ED-8D159E9D83E1}"/>
              </a:ext>
            </a:extLst>
          </p:cNvPr>
          <p:cNvSpPr/>
          <p:nvPr/>
        </p:nvSpPr>
        <p:spPr>
          <a:xfrm>
            <a:off x="3556000" y="1660620"/>
            <a:ext cx="4466053" cy="3241583"/>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Google Shape;59;p14">
            <a:extLst>
              <a:ext uri="{FF2B5EF4-FFF2-40B4-BE49-F238E27FC236}">
                <a16:creationId xmlns:a16="http://schemas.microsoft.com/office/drawing/2014/main" id="{2C998F41-EDE6-EE0D-D4AA-FFF6B9F63D29}"/>
              </a:ext>
            </a:extLst>
          </p:cNvPr>
          <p:cNvSpPr txBox="1">
            <a:spLocks/>
          </p:cNvSpPr>
          <p:nvPr/>
        </p:nvSpPr>
        <p:spPr>
          <a:xfrm>
            <a:off x="3643312" y="1816099"/>
            <a:ext cx="4186237" cy="2136776"/>
          </a:xfrm>
          <a:prstGeom prst="rect">
            <a:avLst/>
          </a:prstGeom>
          <a:noFill/>
          <a:ln w="38100"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gn="just">
              <a:spcAft>
                <a:spcPts val="1600"/>
              </a:spcAft>
              <a:buFont typeface="Arial"/>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We can see that the Mean of Total Revenue for Integrated Oil &amp; Gas Industry Companies ($42 Billion) is the highest but since there is a high standard deviation of ($112 Billion), so it makes its status unstable. We can prove it when we see that the Mean of Costs of Goods Sold for the Integrated Oil &amp; Gas Industry ($52 Billion) is higher than the mean for the total revenue.</a:t>
            </a:r>
          </a:p>
          <a:p>
            <a:pPr marL="0" indent="0" algn="just">
              <a:spcAft>
                <a:spcPts val="1600"/>
              </a:spcAft>
              <a:buFont typeface="Arial"/>
              <a:buNone/>
            </a:pPr>
            <a:endPar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endParaRPr>
          </a:p>
          <a:p>
            <a:pPr marL="0" indent="0" algn="just">
              <a:spcAft>
                <a:spcPts val="1600"/>
              </a:spcAft>
              <a:buFont typeface="Arial"/>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In another hand, the Mean of Total Revenue for Oil &amp; Gas Refining &amp; Marketing &amp; Transportation Industry Companies ($50 Billion) compared to the Mean of Costs of Goods Sold for the Integrated Oil &amp; Gas Industry ($1 Billion) is higher than the mean for the total revenue, has higher gross profits with no big gap between the mean and standard deviation, so we can consider it as best performed.</a:t>
            </a:r>
          </a:p>
          <a:p>
            <a:pPr marL="0" indent="0" algn="just">
              <a:spcAft>
                <a:spcPts val="1600"/>
              </a:spcAft>
              <a:buFont typeface="Arial"/>
              <a:buNone/>
            </a:pPr>
            <a:endPar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endParaRPr>
          </a:p>
          <a:p>
            <a:pPr marL="0" indent="0" algn="just">
              <a:spcAft>
                <a:spcPts val="1600"/>
              </a:spcAft>
              <a:buFont typeface="Arial"/>
              <a:buNone/>
            </a:pPr>
            <a:r>
              <a:rPr lang="en-US" sz="800" dirty="0">
                <a:solidFill>
                  <a:schemeClr val="bg2">
                    <a:lumMod val="50000"/>
                  </a:schemeClr>
                </a:solidFill>
                <a:highlight>
                  <a:srgbClr val="ED7D31"/>
                </a:highlight>
                <a:latin typeface="Roboto Medium" panose="02000000000000000000" pitchFamily="2" charset="0"/>
                <a:ea typeface="Roboto Medium" panose="02000000000000000000" pitchFamily="2" charset="0"/>
                <a:cs typeface="Roboto Medium" panose="02000000000000000000" pitchFamily="2" charset="0"/>
              </a:rPr>
              <a:t>Note:</a:t>
            </a: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 </a:t>
            </a:r>
            <a:r>
              <a:rPr lang="en-US" sz="8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rPr>
              <a:t>We have ignored the Oil and Gas Drilling Industry because it is only 1 company in the population (Data Set), so we can make a good analysis with it.</a:t>
            </a:r>
          </a:p>
          <a:p>
            <a:pPr marL="0" indent="0" algn="just">
              <a:spcAft>
                <a:spcPts val="1600"/>
              </a:spcAft>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Where the Mean of Total Revenue for Oil &amp; Gas Refining &amp; Marketing &amp; Transportation Industry Companies ($50 Billion) compared to the Mean of Costs of Goods Sold for the Integrated Oil &amp; Gas Industry ($1 Billion) is higher than the mean for the total revenue, has higher gross profits with no big gap between the mean and standard deviation, so we can consider it as best performed.</a:t>
            </a:r>
          </a:p>
          <a:p>
            <a:pPr marL="0" indent="0" algn="just">
              <a:spcAft>
                <a:spcPts val="1600"/>
              </a:spcAft>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Note: We have ignored the Oil and Gas Drilling Industry because it is only 1 company in the population (Data Set), so we can make a good analysis with it</a:t>
            </a:r>
            <a:r>
              <a:rPr lang="en-US" sz="9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 </a:t>
            </a:r>
          </a:p>
          <a:p>
            <a:pPr marL="0" indent="0" algn="just">
              <a:spcAft>
                <a:spcPts val="1600"/>
              </a:spcAft>
              <a:buFont typeface="Arial"/>
              <a:buNone/>
            </a:pPr>
            <a:endPar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4" name="Picture 3" descr="Chart&#10;&#10;Description automatically generated">
            <a:extLst>
              <a:ext uri="{FF2B5EF4-FFF2-40B4-BE49-F238E27FC236}">
                <a16:creationId xmlns:a16="http://schemas.microsoft.com/office/drawing/2014/main" id="{840E7C71-AE40-BD83-5EA6-2607A46C2263}"/>
              </a:ext>
            </a:extLst>
          </p:cNvPr>
          <p:cNvPicPr>
            <a:picLocks noChangeAspect="1"/>
          </p:cNvPicPr>
          <p:nvPr/>
        </p:nvPicPr>
        <p:blipFill>
          <a:blip r:embed="rId5"/>
          <a:stretch>
            <a:fillRect/>
          </a:stretch>
        </p:blipFill>
        <p:spPr>
          <a:xfrm>
            <a:off x="983079" y="3301996"/>
            <a:ext cx="2436111" cy="1600207"/>
          </a:xfrm>
          <a:prstGeom prst="rect">
            <a:avLst/>
          </a:prstGeom>
        </p:spPr>
      </p:pic>
    </p:spTree>
    <p:extLst>
      <p:ext uri="{BB962C8B-B14F-4D97-AF65-F5344CB8AC3E}">
        <p14:creationId xmlns:p14="http://schemas.microsoft.com/office/powerpoint/2010/main" val="259039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1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F653-5DA1-6695-FF22-6615EF41DBE3}"/>
              </a:ext>
            </a:extLst>
          </p:cNvPr>
          <p:cNvSpPr>
            <a:spLocks noGrp="1"/>
          </p:cNvSpPr>
          <p:nvPr>
            <p:ph type="title"/>
          </p:nvPr>
        </p:nvSpPr>
        <p:spPr>
          <a:xfrm>
            <a:off x="311700" y="745276"/>
            <a:ext cx="8520600" cy="572700"/>
          </a:xfrm>
        </p:spPr>
        <p:txBody>
          <a:bodyPr/>
          <a:lstStyle/>
          <a:p>
            <a:pPr algn="ctr"/>
            <a:r>
              <a:rPr lang="en-SA" sz="5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More NYSE Companies Details?</a:t>
            </a:r>
          </a:p>
        </p:txBody>
      </p:sp>
      <p:pic>
        <p:nvPicPr>
          <p:cNvPr id="7" name="Picture 4" descr="aerial photography of city during night time">
            <a:extLst>
              <a:ext uri="{FF2B5EF4-FFF2-40B4-BE49-F238E27FC236}">
                <a16:creationId xmlns:a16="http://schemas.microsoft.com/office/drawing/2014/main" id="{1A54D944-5E28-ADB9-6125-6CE4A4425405}"/>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rot="10800000">
            <a:off x="554" y="4885899"/>
            <a:ext cx="9143446" cy="6367391"/>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F6054A5F-B03F-E3BD-93A1-7AEAA825645E}"/>
              </a:ext>
            </a:extLst>
          </p:cNvPr>
          <p:cNvSpPr/>
          <p:nvPr/>
        </p:nvSpPr>
        <p:spPr>
          <a:xfrm>
            <a:off x="-554" y="3057096"/>
            <a:ext cx="9144000" cy="1173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Text Placeholder 2">
            <a:extLst>
              <a:ext uri="{FF2B5EF4-FFF2-40B4-BE49-F238E27FC236}">
                <a16:creationId xmlns:a16="http://schemas.microsoft.com/office/drawing/2014/main" id="{3392CB0C-C083-A19F-A243-A762B04B7BDE}"/>
              </a:ext>
            </a:extLst>
          </p:cNvPr>
          <p:cNvSpPr>
            <a:spLocks noGrp="1"/>
          </p:cNvSpPr>
          <p:nvPr>
            <p:ph type="body" idx="1"/>
          </p:nvPr>
        </p:nvSpPr>
        <p:spPr>
          <a:xfrm>
            <a:off x="1404616" y="3057097"/>
            <a:ext cx="6334762" cy="1173709"/>
          </a:xfrm>
        </p:spPr>
        <p:txBody>
          <a:bodyPr/>
          <a:lstStyle/>
          <a:p>
            <a:pPr marL="139700" indent="0" algn="ctr">
              <a:buNone/>
            </a:pPr>
            <a:r>
              <a:rPr lang="en-SA" sz="28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Let’s explore it on Excel Dashboards:</a:t>
            </a:r>
          </a:p>
          <a:p>
            <a:pPr marL="139700" indent="0" algn="ctr">
              <a:buNone/>
            </a:pPr>
            <a:r>
              <a:rPr lang="en-SA" sz="28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hlinkClick r:id="rId3">
                  <a:extLst>
                    <a:ext uri="{A12FA001-AC4F-418D-AE19-62706E023703}">
                      <ahyp:hlinkClr xmlns:ahyp="http://schemas.microsoft.com/office/drawing/2018/hyperlinkcolor" val="tx"/>
                    </a:ext>
                  </a:extLst>
                </a:hlinkClick>
              </a:rPr>
              <a:t>Click Here</a:t>
            </a:r>
            <a:endParaRPr lang="en-SA" sz="28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9" name="Text Placeholder 2">
            <a:extLst>
              <a:ext uri="{FF2B5EF4-FFF2-40B4-BE49-F238E27FC236}">
                <a16:creationId xmlns:a16="http://schemas.microsoft.com/office/drawing/2014/main" id="{A2674454-CFE5-DC43-E78B-EA36DA1B0259}"/>
              </a:ext>
            </a:extLst>
          </p:cNvPr>
          <p:cNvSpPr txBox="1">
            <a:spLocks/>
          </p:cNvSpPr>
          <p:nvPr/>
        </p:nvSpPr>
        <p:spPr>
          <a:xfrm>
            <a:off x="3514330" y="4246276"/>
            <a:ext cx="2114231" cy="487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ctr">
              <a:buFont typeface="Arial"/>
              <a:buNone/>
            </a:pPr>
            <a:r>
              <a:rPr lang="en-SA" sz="12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Thank You</a:t>
            </a:r>
          </a:p>
        </p:txBody>
      </p:sp>
      <p:pic>
        <p:nvPicPr>
          <p:cNvPr id="10" name="Picture 4" descr="aerial photography of city during night time">
            <a:extLst>
              <a:ext uri="{FF2B5EF4-FFF2-40B4-BE49-F238E27FC236}">
                <a16:creationId xmlns:a16="http://schemas.microsoft.com/office/drawing/2014/main" id="{D3BB57A1-2E99-3A94-31C5-94F7AC07758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rot="10800000">
            <a:off x="554" y="-6080674"/>
            <a:ext cx="9143446" cy="6367391"/>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11" name="Rectangle 10">
            <a:extLst>
              <a:ext uri="{FF2B5EF4-FFF2-40B4-BE49-F238E27FC236}">
                <a16:creationId xmlns:a16="http://schemas.microsoft.com/office/drawing/2014/main" id="{D17DFEF0-8D32-1CAB-C557-166A450F7EC3}"/>
              </a:ext>
            </a:extLst>
          </p:cNvPr>
          <p:cNvSpPr/>
          <p:nvPr/>
        </p:nvSpPr>
        <p:spPr>
          <a:xfrm>
            <a:off x="0" y="286718"/>
            <a:ext cx="9144000" cy="1228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Rectangle 11">
            <a:extLst>
              <a:ext uri="{FF2B5EF4-FFF2-40B4-BE49-F238E27FC236}">
                <a16:creationId xmlns:a16="http://schemas.microsoft.com/office/drawing/2014/main" id="{DF260071-990D-75C9-6F8A-E5338A643FD1}"/>
              </a:ext>
            </a:extLst>
          </p:cNvPr>
          <p:cNvSpPr/>
          <p:nvPr/>
        </p:nvSpPr>
        <p:spPr>
          <a:xfrm>
            <a:off x="-555" y="381456"/>
            <a:ext cx="9144000" cy="122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33550382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522</Words>
  <Application>Microsoft Office PowerPoint</Application>
  <PresentationFormat>On-screen Show (16:9)</PresentationFormat>
  <Paragraphs>19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ROBOTO MEDIUM</vt:lpstr>
      <vt:lpstr>Arial</vt:lpstr>
      <vt:lpstr>ROBOTO MEDIUM</vt:lpstr>
      <vt:lpstr>Open Sans</vt:lpstr>
      <vt:lpstr>Simple Light</vt:lpstr>
      <vt:lpstr>PowerPoint Presentation</vt:lpstr>
      <vt:lpstr>How Are the Profits of Energy Companies Compared to Their Expenses in the 4th Year?</vt:lpstr>
      <vt:lpstr>What are the best-performed company industries of Energy Companies in Year 4?</vt:lpstr>
      <vt:lpstr>More NYSE Companies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زهراء ماهر بن-علي آل-نمر</cp:lastModifiedBy>
  <cp:revision>3</cp:revision>
  <dcterms:modified xsi:type="dcterms:W3CDTF">2022-11-07T14:20:07Z</dcterms:modified>
</cp:coreProperties>
</file>