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800"/>
    <a:srgbClr val="B4B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yan\Desktop\car-dulpicate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yan\Desktop\car-dulpicate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ayan\Desktop\car-dulpicate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ayan\Desktop\car-dulpicate1.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pivotSource>
    <c:name>[car-dulpicate1.xlsx]H_Sale_Model!PivotTable1</c:name>
    <c:fmtId val="3"/>
  </c:pivotSource>
  <c:chart>
    <c:autoTitleDeleted val="1"/>
    <c:pivotFmts>
      <c:pivotFmt>
        <c:idx val="0"/>
      </c:pivotFmt>
      <c:pivotFmt>
        <c:idx val="1"/>
      </c:pivotFmt>
      <c:pivotFmt>
        <c:idx val="2"/>
        <c:spPr>
          <a:solidFill>
            <a:schemeClr val="dk1">
              <a:tint val="88500"/>
            </a:schemeClr>
          </a:solidFill>
          <a:ln>
            <a:noFill/>
          </a:ln>
          <a:effectLst/>
        </c:spPr>
        <c:marker>
          <c:symbol val="none"/>
        </c:marker>
      </c:pivotFmt>
      <c:pivotFmt>
        <c:idx val="3"/>
        <c:spPr>
          <a:solidFill>
            <a:schemeClr val="dk1">
              <a:tint val="88500"/>
            </a:schemeClr>
          </a:solidFill>
          <a:ln>
            <a:noFill/>
          </a:ln>
          <a:effectLst/>
        </c:spPr>
        <c:marker>
          <c:symbol val="none"/>
        </c:marker>
      </c:pivotFmt>
    </c:pivotFmts>
    <c:plotArea>
      <c:layout>
        <c:manualLayout>
          <c:layoutTarget val="inner"/>
          <c:xMode val="edge"/>
          <c:yMode val="edge"/>
          <c:x val="0.17187154154605866"/>
          <c:y val="0.12801714898177921"/>
          <c:w val="0.82812837504222858"/>
          <c:h val="0.62806862968495503"/>
        </c:manualLayout>
      </c:layout>
      <c:barChart>
        <c:barDir val="col"/>
        <c:grouping val="clustered"/>
        <c:varyColors val="0"/>
        <c:ser>
          <c:idx val="0"/>
          <c:order val="0"/>
          <c:tx>
            <c:strRef>
              <c:f>H_Sale_Model!$B$3</c:f>
              <c:strCache>
                <c:ptCount val="1"/>
                <c:pt idx="0">
                  <c:v>Total</c:v>
                </c:pt>
              </c:strCache>
            </c:strRef>
          </c:tx>
          <c:spPr>
            <a:solidFill>
              <a:schemeClr val="tx2">
                <a:lumMod val="75000"/>
              </a:schemeClr>
            </a:solidFill>
            <a:ln>
              <a:noFill/>
            </a:ln>
            <a:effectLst/>
          </c:spPr>
          <c:invertIfNegative val="0"/>
          <c:cat>
            <c:strRef>
              <c:f>H_Sale_Model!$A$4:$A$14</c:f>
              <c:strCache>
                <c:ptCount val="10"/>
                <c:pt idx="0">
                  <c:v>C-Class</c:v>
                </c:pt>
                <c:pt idx="1">
                  <c:v>Tiguan</c:v>
                </c:pt>
                <c:pt idx="2">
                  <c:v>X3</c:v>
                </c:pt>
                <c:pt idx="3">
                  <c:v>E-Class</c:v>
                </c:pt>
                <c:pt idx="4">
                  <c:v>Impala</c:v>
                </c:pt>
                <c:pt idx="5">
                  <c:v>Explorer</c:v>
                </c:pt>
                <c:pt idx="6">
                  <c:v>Sentra</c:v>
                </c:pt>
                <c:pt idx="7">
                  <c:v>X5</c:v>
                </c:pt>
                <c:pt idx="8">
                  <c:v>Highlander</c:v>
                </c:pt>
                <c:pt idx="9">
                  <c:v>Q5</c:v>
                </c:pt>
              </c:strCache>
            </c:strRef>
          </c:cat>
          <c:val>
            <c:numRef>
              <c:f>H_Sale_Model!$B$4:$B$14</c:f>
              <c:numCache>
                <c:formatCode>#,###</c:formatCode>
                <c:ptCount val="10"/>
                <c:pt idx="0">
                  <c:v>7378001.9399999939</c:v>
                </c:pt>
                <c:pt idx="1">
                  <c:v>7287686.7100000018</c:v>
                </c:pt>
                <c:pt idx="2">
                  <c:v>7241623.7500000019</c:v>
                </c:pt>
                <c:pt idx="3">
                  <c:v>7136501.9299999997</c:v>
                </c:pt>
                <c:pt idx="4">
                  <c:v>7113348.799999997</c:v>
                </c:pt>
                <c:pt idx="5">
                  <c:v>7109110.7899999982</c:v>
                </c:pt>
                <c:pt idx="6">
                  <c:v>7094420.3600000022</c:v>
                </c:pt>
                <c:pt idx="7">
                  <c:v>6985620.7800000003</c:v>
                </c:pt>
                <c:pt idx="8">
                  <c:v>6940004.8599999985</c:v>
                </c:pt>
                <c:pt idx="9">
                  <c:v>6801396.7100000037</c:v>
                </c:pt>
              </c:numCache>
            </c:numRef>
          </c:val>
          <c:extLst>
            <c:ext xmlns:c16="http://schemas.microsoft.com/office/drawing/2014/chart" uri="{C3380CC4-5D6E-409C-BE32-E72D297353CC}">
              <c16:uniqueId val="{00000000-7812-4A0D-BD9F-A5F6D32C2A6A}"/>
            </c:ext>
          </c:extLst>
        </c:ser>
        <c:dLbls>
          <c:showLegendKey val="0"/>
          <c:showVal val="0"/>
          <c:showCatName val="0"/>
          <c:showSerName val="0"/>
          <c:showPercent val="0"/>
          <c:showBubbleSize val="0"/>
        </c:dLbls>
        <c:gapWidth val="219"/>
        <c:overlap val="-27"/>
        <c:axId val="1038852319"/>
        <c:axId val="1038852735"/>
      </c:barChart>
      <c:catAx>
        <c:axId val="10388523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38852735"/>
        <c:crosses val="autoZero"/>
        <c:auto val="1"/>
        <c:lblAlgn val="ctr"/>
        <c:lblOffset val="100"/>
        <c:noMultiLvlLbl val="0"/>
      </c:catAx>
      <c:valAx>
        <c:axId val="1038852735"/>
        <c:scaling>
          <c:orientation val="minMax"/>
        </c:scaling>
        <c:delete val="0"/>
        <c:axPos val="l"/>
        <c:majorGridlines>
          <c:spPr>
            <a:ln w="9525" cap="flat" cmpd="sng" algn="ctr">
              <a:solidFill>
                <a:schemeClr val="tx1">
                  <a:lumMod val="15000"/>
                  <a:lumOff val="85000"/>
                </a:schemeClr>
              </a:solidFill>
              <a:round/>
            </a:ln>
            <a:effectLst/>
          </c:spPr>
        </c:majorGridlines>
        <c:numFmt formatCode="#,###"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1038852319"/>
        <c:crosses val="autoZero"/>
        <c:crossBetween val="between"/>
      </c:valAx>
      <c:spPr>
        <a:noFill/>
        <a:ln>
          <a:noFill/>
        </a:ln>
        <a:effectLst/>
      </c:spPr>
    </c:plotArea>
    <c:plotVisOnly val="1"/>
    <c:dispBlanksAs val="gap"/>
    <c:showDLblsOverMax val="0"/>
  </c:chart>
  <c:spPr>
    <a:solidFill>
      <a:schemeClr val="accent2">
        <a:lumMod val="60000"/>
        <a:lumOff val="40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[car-dulpicate1.xlsx]Best-selling brand!PivotTable4</c:name>
    <c:fmtId val="3"/>
  </c:pivotSource>
  <c:chart>
    <c:autoTitleDeleted val="1"/>
    <c:pivotFmts>
      <c:pivotFmt>
        <c:idx val="0"/>
        <c:spPr>
          <a:solidFill>
            <a:schemeClr val="accent5">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5">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5">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'Best-selling brand'!$B$3</c:f>
              <c:strCache>
                <c:ptCount val="1"/>
                <c:pt idx="0">
                  <c:v>Total</c:v>
                </c:pt>
              </c:strCache>
            </c:strRef>
          </c:tx>
          <c:spPr>
            <a:solidFill>
              <a:schemeClr val="tx2">
                <a:lumMod val="7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dk1">
                          <a:lumMod val="50000"/>
                          <a:lumOff val="50000"/>
                        </a:schemeClr>
                      </a:solidFill>
                    </a:ln>
                    <a:effectLst/>
                  </c:spPr>
                </c15:leaderLines>
              </c:ext>
            </c:extLst>
          </c:dLbls>
          <c:cat>
            <c:strRef>
              <c:f>'Best-selling brand'!$A$4:$A$14</c:f>
              <c:strCache>
                <c:ptCount val="10"/>
                <c:pt idx="0">
                  <c:v>Chevrolet</c:v>
                </c:pt>
                <c:pt idx="1">
                  <c:v>Nissan</c:v>
                </c:pt>
                <c:pt idx="2">
                  <c:v>Audi</c:v>
                </c:pt>
                <c:pt idx="3">
                  <c:v>Ford</c:v>
                </c:pt>
                <c:pt idx="4">
                  <c:v>Tesla</c:v>
                </c:pt>
                <c:pt idx="5">
                  <c:v>Honda</c:v>
                </c:pt>
                <c:pt idx="6">
                  <c:v>BMW</c:v>
                </c:pt>
                <c:pt idx="7">
                  <c:v>Toyota</c:v>
                </c:pt>
                <c:pt idx="8">
                  <c:v>Volkswagen</c:v>
                </c:pt>
                <c:pt idx="9">
                  <c:v>Mercedes-Benz</c:v>
                </c:pt>
              </c:strCache>
            </c:strRef>
          </c:cat>
          <c:val>
            <c:numRef>
              <c:f>'Best-selling brand'!$B$4:$B$14</c:f>
              <c:numCache>
                <c:formatCode>#,##0,,"M"</c:formatCode>
                <c:ptCount val="10"/>
                <c:pt idx="0">
                  <c:v>20248674.989999998</c:v>
                </c:pt>
                <c:pt idx="1">
                  <c:v>21746135.200000022</c:v>
                </c:pt>
                <c:pt idx="2">
                  <c:v>21806400.739999991</c:v>
                </c:pt>
                <c:pt idx="3">
                  <c:v>23046703.599999994</c:v>
                </c:pt>
                <c:pt idx="4">
                  <c:v>26634214.199999988</c:v>
                </c:pt>
                <c:pt idx="5">
                  <c:v>31329023.62000002</c:v>
                </c:pt>
                <c:pt idx="6">
                  <c:v>31587823.370000016</c:v>
                </c:pt>
                <c:pt idx="7">
                  <c:v>34037267.729999997</c:v>
                </c:pt>
                <c:pt idx="8">
                  <c:v>45479861.089999966</c:v>
                </c:pt>
                <c:pt idx="9">
                  <c:v>46056066.149999976</c:v>
                </c:pt>
              </c:numCache>
            </c:numRef>
          </c:val>
          <c:extLst>
            <c:ext xmlns:c16="http://schemas.microsoft.com/office/drawing/2014/chart" uri="{C3380CC4-5D6E-409C-BE32-E72D297353CC}">
              <c16:uniqueId val="{00000000-253F-4313-97B2-1D0503EC4409}"/>
            </c:ext>
          </c:extLst>
        </c:ser>
        <c:dLbls>
          <c:dLblPos val="inEnd"/>
          <c:showLegendKey val="0"/>
          <c:showVal val="1"/>
          <c:showCatName val="0"/>
          <c:showSerName val="0"/>
          <c:showPercent val="0"/>
          <c:showBubbleSize val="0"/>
        </c:dLbls>
        <c:gapWidth val="65"/>
        <c:axId val="927857759"/>
        <c:axId val="927851935"/>
      </c:barChart>
      <c:catAx>
        <c:axId val="927857759"/>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00" b="1" i="0" u="none" strike="noStrike" kern="1200" cap="all" baseline="0">
                <a:solidFill>
                  <a:schemeClr val="dk1">
                    <a:lumMod val="75000"/>
                    <a:lumOff val="25000"/>
                  </a:schemeClr>
                </a:solidFill>
                <a:latin typeface="Arial" panose="020B0604020202020204" pitchFamily="34" charset="0"/>
                <a:ea typeface="+mn-ea"/>
                <a:cs typeface="Arial" panose="020B0604020202020204" pitchFamily="34" charset="0"/>
              </a:defRPr>
            </a:pPr>
            <a:endParaRPr lang="en-US"/>
          </a:p>
        </c:txPr>
        <c:crossAx val="927851935"/>
        <c:crosses val="autoZero"/>
        <c:auto val="1"/>
        <c:lblAlgn val="ctr"/>
        <c:lblOffset val="100"/>
        <c:noMultiLvlLbl val="0"/>
      </c:catAx>
      <c:valAx>
        <c:axId val="927851935"/>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quot;M&quot;" sourceLinked="1"/>
        <c:majorTickMark val="none"/>
        <c:minorTickMark val="none"/>
        <c:tickLblPos val="nextTo"/>
        <c:spPr>
          <a:noFill/>
          <a:ln>
            <a:noFill/>
          </a:ln>
          <a:effectLst/>
        </c:spPr>
        <c:txPr>
          <a:bodyPr rot="-60000000" spcFirstLastPara="1" vertOverflow="ellipsis" vert="horz" wrap="square" anchor="ctr" anchorCtr="1"/>
          <a:lstStyle/>
          <a:p>
            <a:pPr>
              <a:defRPr sz="1197" b="1" i="1" u="none" strike="noStrike" kern="1200" baseline="0">
                <a:solidFill>
                  <a:schemeClr val="dk1">
                    <a:lumMod val="75000"/>
                    <a:lumOff val="25000"/>
                  </a:schemeClr>
                </a:solidFill>
                <a:latin typeface="Arial" panose="020B0604020202020204" pitchFamily="34" charset="0"/>
                <a:ea typeface="+mn-ea"/>
                <a:cs typeface="Arial" panose="020B0604020202020204" pitchFamily="34" charset="0"/>
              </a:defRPr>
            </a:pPr>
            <a:endParaRPr lang="en-US"/>
          </a:p>
        </c:txPr>
        <c:crossAx val="927857759"/>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[car-dulpicate1.xlsx]Sheet1!PivotTable1</c:name>
    <c:fmtId val="0"/>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2020</c:v>
                </c:pt>
              </c:strCache>
            </c:strRef>
          </c:tx>
          <c:spPr>
            <a:solidFill>
              <a:schemeClr val="tx1">
                <a:lumMod val="75000"/>
                <a:lumOff val="25000"/>
              </a:schemeClr>
            </a:solidFill>
            <a:ln>
              <a:solidFill>
                <a:schemeClr val="bg2">
                  <a:lumMod val="25000"/>
                </a:schemeClr>
              </a:solidFill>
            </a:ln>
            <a:effectLst/>
          </c:spPr>
          <c:invertIfNegative val="0"/>
          <c:cat>
            <c:strRef>
              <c:f>Sheet1!$A$5:$A$15</c:f>
              <c:strCache>
                <c:ptCount val="10"/>
                <c:pt idx="0">
                  <c:v>Mercedes-Benz</c:v>
                </c:pt>
                <c:pt idx="1">
                  <c:v>Volkswagen</c:v>
                </c:pt>
                <c:pt idx="2">
                  <c:v>BMW</c:v>
                </c:pt>
                <c:pt idx="3">
                  <c:v>Toyota</c:v>
                </c:pt>
                <c:pt idx="4">
                  <c:v>Honda</c:v>
                </c:pt>
                <c:pt idx="5">
                  <c:v>Ford</c:v>
                </c:pt>
                <c:pt idx="6">
                  <c:v>Tesla</c:v>
                </c:pt>
                <c:pt idx="7">
                  <c:v>Nissan</c:v>
                </c:pt>
                <c:pt idx="8">
                  <c:v>Audi</c:v>
                </c:pt>
                <c:pt idx="9">
                  <c:v>Chevrolet</c:v>
                </c:pt>
              </c:strCache>
            </c:strRef>
          </c:cat>
          <c:val>
            <c:numRef>
              <c:f>Sheet1!$B$5:$B$15</c:f>
              <c:numCache>
                <c:formatCode>#,###</c:formatCode>
                <c:ptCount val="10"/>
                <c:pt idx="0">
                  <c:v>10223881.70999999</c:v>
                </c:pt>
                <c:pt idx="1">
                  <c:v>9183398.660000002</c:v>
                </c:pt>
                <c:pt idx="2">
                  <c:v>7653766.1699999981</c:v>
                </c:pt>
                <c:pt idx="3">
                  <c:v>6916137.9399999995</c:v>
                </c:pt>
                <c:pt idx="4">
                  <c:v>6347886.1999999974</c:v>
                </c:pt>
                <c:pt idx="5">
                  <c:v>4925721.2999999989</c:v>
                </c:pt>
                <c:pt idx="6">
                  <c:v>4669803.4399999995</c:v>
                </c:pt>
                <c:pt idx="7">
                  <c:v>4372166.4000000004</c:v>
                </c:pt>
                <c:pt idx="8">
                  <c:v>4270478.0299999993</c:v>
                </c:pt>
                <c:pt idx="9">
                  <c:v>3898461.379999999</c:v>
                </c:pt>
              </c:numCache>
            </c:numRef>
          </c:val>
          <c:extLst>
            <c:ext xmlns:c16="http://schemas.microsoft.com/office/drawing/2014/chart" uri="{C3380CC4-5D6E-409C-BE32-E72D297353CC}">
              <c16:uniqueId val="{00000000-739D-416D-A26C-E2F8EB6078B2}"/>
            </c:ext>
          </c:extLst>
        </c:ser>
        <c:ser>
          <c:idx val="1"/>
          <c:order val="1"/>
          <c:tx>
            <c:strRef>
              <c:f>Sheet1!$C$3:$C$4</c:f>
              <c:strCache>
                <c:ptCount val="1"/>
                <c:pt idx="0">
                  <c:v>2021</c:v>
                </c:pt>
              </c:strCache>
            </c:strRef>
          </c:tx>
          <c:spPr>
            <a:solidFill>
              <a:srgbClr val="FF0000"/>
            </a:solidFill>
            <a:ln>
              <a:noFill/>
            </a:ln>
            <a:effectLst/>
          </c:spPr>
          <c:invertIfNegative val="0"/>
          <c:cat>
            <c:strRef>
              <c:f>Sheet1!$A$5:$A$15</c:f>
              <c:strCache>
                <c:ptCount val="10"/>
                <c:pt idx="0">
                  <c:v>Mercedes-Benz</c:v>
                </c:pt>
                <c:pt idx="1">
                  <c:v>Volkswagen</c:v>
                </c:pt>
                <c:pt idx="2">
                  <c:v>BMW</c:v>
                </c:pt>
                <c:pt idx="3">
                  <c:v>Toyota</c:v>
                </c:pt>
                <c:pt idx="4">
                  <c:v>Honda</c:v>
                </c:pt>
                <c:pt idx="5">
                  <c:v>Ford</c:v>
                </c:pt>
                <c:pt idx="6">
                  <c:v>Tesla</c:v>
                </c:pt>
                <c:pt idx="7">
                  <c:v>Nissan</c:v>
                </c:pt>
                <c:pt idx="8">
                  <c:v>Audi</c:v>
                </c:pt>
                <c:pt idx="9">
                  <c:v>Chevrolet</c:v>
                </c:pt>
              </c:strCache>
            </c:strRef>
          </c:cat>
          <c:val>
            <c:numRef>
              <c:f>Sheet1!$C$5:$C$15</c:f>
              <c:numCache>
                <c:formatCode>#,###</c:formatCode>
                <c:ptCount val="10"/>
                <c:pt idx="0">
                  <c:v>9225843.7300000004</c:v>
                </c:pt>
                <c:pt idx="1">
                  <c:v>9675871.1299999971</c:v>
                </c:pt>
                <c:pt idx="2">
                  <c:v>6421798.6200000001</c:v>
                </c:pt>
                <c:pt idx="3">
                  <c:v>7946912.7499999991</c:v>
                </c:pt>
                <c:pt idx="4">
                  <c:v>6048838.8299999991</c:v>
                </c:pt>
                <c:pt idx="5">
                  <c:v>4836298.5000000009</c:v>
                </c:pt>
                <c:pt idx="6">
                  <c:v>5964557.9300000034</c:v>
                </c:pt>
                <c:pt idx="7">
                  <c:v>4868164.2300000004</c:v>
                </c:pt>
                <c:pt idx="8">
                  <c:v>4119296.9299999997</c:v>
                </c:pt>
                <c:pt idx="9">
                  <c:v>4299449.78</c:v>
                </c:pt>
              </c:numCache>
            </c:numRef>
          </c:val>
          <c:extLst>
            <c:ext xmlns:c16="http://schemas.microsoft.com/office/drawing/2014/chart" uri="{C3380CC4-5D6E-409C-BE32-E72D297353CC}">
              <c16:uniqueId val="{00000001-739D-416D-A26C-E2F8EB6078B2}"/>
            </c:ext>
          </c:extLst>
        </c:ser>
        <c:ser>
          <c:idx val="2"/>
          <c:order val="2"/>
          <c:tx>
            <c:strRef>
              <c:f>Sheet1!$D$3:$D$4</c:f>
              <c:strCache>
                <c:ptCount val="1"/>
                <c:pt idx="0">
                  <c:v>2022</c:v>
                </c:pt>
              </c:strCache>
            </c:strRef>
          </c:tx>
          <c:spPr>
            <a:solidFill>
              <a:schemeClr val="tx1">
                <a:lumMod val="50000"/>
                <a:lumOff val="50000"/>
              </a:schemeClr>
            </a:solidFill>
            <a:ln>
              <a:noFill/>
            </a:ln>
            <a:effectLst/>
          </c:spPr>
          <c:invertIfNegative val="0"/>
          <c:cat>
            <c:strRef>
              <c:f>Sheet1!$A$5:$A$15</c:f>
              <c:strCache>
                <c:ptCount val="10"/>
                <c:pt idx="0">
                  <c:v>Mercedes-Benz</c:v>
                </c:pt>
                <c:pt idx="1">
                  <c:v>Volkswagen</c:v>
                </c:pt>
                <c:pt idx="2">
                  <c:v>BMW</c:v>
                </c:pt>
                <c:pt idx="3">
                  <c:v>Toyota</c:v>
                </c:pt>
                <c:pt idx="4">
                  <c:v>Honda</c:v>
                </c:pt>
                <c:pt idx="5">
                  <c:v>Ford</c:v>
                </c:pt>
                <c:pt idx="6">
                  <c:v>Tesla</c:v>
                </c:pt>
                <c:pt idx="7">
                  <c:v>Nissan</c:v>
                </c:pt>
                <c:pt idx="8">
                  <c:v>Audi</c:v>
                </c:pt>
                <c:pt idx="9">
                  <c:v>Chevrolet</c:v>
                </c:pt>
              </c:strCache>
            </c:strRef>
          </c:cat>
          <c:val>
            <c:numRef>
              <c:f>Sheet1!$D$5:$D$15</c:f>
              <c:numCache>
                <c:formatCode>#,###</c:formatCode>
                <c:ptCount val="10"/>
                <c:pt idx="0">
                  <c:v>8544054.5300000031</c:v>
                </c:pt>
                <c:pt idx="1">
                  <c:v>8913018.3000000007</c:v>
                </c:pt>
                <c:pt idx="2">
                  <c:v>7238812.9700000007</c:v>
                </c:pt>
                <c:pt idx="3">
                  <c:v>7852572.4200000018</c:v>
                </c:pt>
                <c:pt idx="4">
                  <c:v>7085649.9000000041</c:v>
                </c:pt>
                <c:pt idx="5">
                  <c:v>4642143.5900000008</c:v>
                </c:pt>
                <c:pt idx="6">
                  <c:v>5813155.8200000003</c:v>
                </c:pt>
                <c:pt idx="7">
                  <c:v>4988594.8000000026</c:v>
                </c:pt>
                <c:pt idx="8">
                  <c:v>4545469.0299999984</c:v>
                </c:pt>
                <c:pt idx="9">
                  <c:v>4747046.1700000009</c:v>
                </c:pt>
              </c:numCache>
            </c:numRef>
          </c:val>
          <c:extLst>
            <c:ext xmlns:c16="http://schemas.microsoft.com/office/drawing/2014/chart" uri="{C3380CC4-5D6E-409C-BE32-E72D297353CC}">
              <c16:uniqueId val="{00000002-739D-416D-A26C-E2F8EB6078B2}"/>
            </c:ext>
          </c:extLst>
        </c:ser>
        <c:ser>
          <c:idx val="3"/>
          <c:order val="3"/>
          <c:tx>
            <c:strRef>
              <c:f>Sheet1!$E$3:$E$4</c:f>
              <c:strCache>
                <c:ptCount val="1"/>
                <c:pt idx="0">
                  <c:v>2023</c:v>
                </c:pt>
              </c:strCache>
            </c:strRef>
          </c:tx>
          <c:spPr>
            <a:solidFill>
              <a:srgbClr val="EEE800"/>
            </a:solidFill>
            <a:ln>
              <a:noFill/>
            </a:ln>
            <a:effectLst/>
          </c:spPr>
          <c:invertIfNegative val="0"/>
          <c:cat>
            <c:strRef>
              <c:f>Sheet1!$A$5:$A$15</c:f>
              <c:strCache>
                <c:ptCount val="10"/>
                <c:pt idx="0">
                  <c:v>Mercedes-Benz</c:v>
                </c:pt>
                <c:pt idx="1">
                  <c:v>Volkswagen</c:v>
                </c:pt>
                <c:pt idx="2">
                  <c:v>BMW</c:v>
                </c:pt>
                <c:pt idx="3">
                  <c:v>Toyota</c:v>
                </c:pt>
                <c:pt idx="4">
                  <c:v>Honda</c:v>
                </c:pt>
                <c:pt idx="5">
                  <c:v>Ford</c:v>
                </c:pt>
                <c:pt idx="6">
                  <c:v>Tesla</c:v>
                </c:pt>
                <c:pt idx="7">
                  <c:v>Nissan</c:v>
                </c:pt>
                <c:pt idx="8">
                  <c:v>Audi</c:v>
                </c:pt>
                <c:pt idx="9">
                  <c:v>Chevrolet</c:v>
                </c:pt>
              </c:strCache>
            </c:strRef>
          </c:cat>
          <c:val>
            <c:numRef>
              <c:f>Sheet1!$E$5:$E$15</c:f>
              <c:numCache>
                <c:formatCode>#,###</c:formatCode>
                <c:ptCount val="10"/>
                <c:pt idx="0">
                  <c:v>9432396.4100000001</c:v>
                </c:pt>
                <c:pt idx="1">
                  <c:v>9544672.1400000062</c:v>
                </c:pt>
                <c:pt idx="2">
                  <c:v>5938085.6400000015</c:v>
                </c:pt>
                <c:pt idx="3">
                  <c:v>6335038.9600000028</c:v>
                </c:pt>
                <c:pt idx="4">
                  <c:v>7288368.3100000024</c:v>
                </c:pt>
                <c:pt idx="5">
                  <c:v>4962534.72</c:v>
                </c:pt>
                <c:pt idx="6">
                  <c:v>5043902.87</c:v>
                </c:pt>
                <c:pt idx="7">
                  <c:v>4424924.99</c:v>
                </c:pt>
                <c:pt idx="8">
                  <c:v>4826807.05</c:v>
                </c:pt>
                <c:pt idx="9">
                  <c:v>4066029.8</c:v>
                </c:pt>
              </c:numCache>
            </c:numRef>
          </c:val>
          <c:extLst>
            <c:ext xmlns:c16="http://schemas.microsoft.com/office/drawing/2014/chart" uri="{C3380CC4-5D6E-409C-BE32-E72D297353CC}">
              <c16:uniqueId val="{00000003-739D-416D-A26C-E2F8EB6078B2}"/>
            </c:ext>
          </c:extLst>
        </c:ser>
        <c:ser>
          <c:idx val="4"/>
          <c:order val="4"/>
          <c:tx>
            <c:strRef>
              <c:f>Sheet1!$F$3:$F$4</c:f>
              <c:strCache>
                <c:ptCount val="1"/>
                <c:pt idx="0">
                  <c:v>2024</c:v>
                </c:pt>
              </c:strCache>
            </c:strRef>
          </c:tx>
          <c:spPr>
            <a:solidFill>
              <a:srgbClr val="00B050"/>
            </a:solidFill>
            <a:ln>
              <a:noFill/>
            </a:ln>
            <a:effectLst/>
          </c:spPr>
          <c:invertIfNegative val="0"/>
          <c:cat>
            <c:strRef>
              <c:f>Sheet1!$A$5:$A$15</c:f>
              <c:strCache>
                <c:ptCount val="10"/>
                <c:pt idx="0">
                  <c:v>Mercedes-Benz</c:v>
                </c:pt>
                <c:pt idx="1">
                  <c:v>Volkswagen</c:v>
                </c:pt>
                <c:pt idx="2">
                  <c:v>BMW</c:v>
                </c:pt>
                <c:pt idx="3">
                  <c:v>Toyota</c:v>
                </c:pt>
                <c:pt idx="4">
                  <c:v>Honda</c:v>
                </c:pt>
                <c:pt idx="5">
                  <c:v>Ford</c:v>
                </c:pt>
                <c:pt idx="6">
                  <c:v>Tesla</c:v>
                </c:pt>
                <c:pt idx="7">
                  <c:v>Nissan</c:v>
                </c:pt>
                <c:pt idx="8">
                  <c:v>Audi</c:v>
                </c:pt>
                <c:pt idx="9">
                  <c:v>Chevrolet</c:v>
                </c:pt>
              </c:strCache>
            </c:strRef>
          </c:cat>
          <c:val>
            <c:numRef>
              <c:f>Sheet1!$F$5:$F$15</c:f>
              <c:numCache>
                <c:formatCode>#,###</c:formatCode>
                <c:ptCount val="10"/>
                <c:pt idx="0">
                  <c:v>8629889.7700000033</c:v>
                </c:pt>
                <c:pt idx="1">
                  <c:v>8162900.8599999985</c:v>
                </c:pt>
                <c:pt idx="2">
                  <c:v>4335359.9700000007</c:v>
                </c:pt>
                <c:pt idx="3">
                  <c:v>4986605.6599999992</c:v>
                </c:pt>
                <c:pt idx="4">
                  <c:v>4558280.3800000018</c:v>
                </c:pt>
                <c:pt idx="5">
                  <c:v>3680005.4899999993</c:v>
                </c:pt>
                <c:pt idx="6">
                  <c:v>5142794.1399999987</c:v>
                </c:pt>
                <c:pt idx="7">
                  <c:v>3092284.78</c:v>
                </c:pt>
                <c:pt idx="8">
                  <c:v>4044349.6999999997</c:v>
                </c:pt>
                <c:pt idx="9">
                  <c:v>3237687.8600000008</c:v>
                </c:pt>
              </c:numCache>
            </c:numRef>
          </c:val>
          <c:extLst>
            <c:ext xmlns:c16="http://schemas.microsoft.com/office/drawing/2014/chart" uri="{C3380CC4-5D6E-409C-BE32-E72D297353CC}">
              <c16:uniqueId val="{00000004-739D-416D-A26C-E2F8EB6078B2}"/>
            </c:ext>
          </c:extLst>
        </c:ser>
        <c:dLbls>
          <c:showLegendKey val="0"/>
          <c:showVal val="0"/>
          <c:showCatName val="0"/>
          <c:showSerName val="0"/>
          <c:showPercent val="0"/>
          <c:showBubbleSize val="0"/>
        </c:dLbls>
        <c:gapWidth val="196"/>
        <c:axId val="1822069520"/>
        <c:axId val="2060973856"/>
      </c:barChart>
      <c:catAx>
        <c:axId val="1822069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2060973856"/>
        <c:crosses val="autoZero"/>
        <c:auto val="1"/>
        <c:lblAlgn val="ctr"/>
        <c:lblOffset val="100"/>
        <c:noMultiLvlLbl val="0"/>
      </c:catAx>
      <c:valAx>
        <c:axId val="2060973856"/>
        <c:scaling>
          <c:orientation val="minMax"/>
        </c:scaling>
        <c:delete val="0"/>
        <c:axPos val="l"/>
        <c:majorGridlines>
          <c:spPr>
            <a:ln w="9525" cap="flat" cmpd="sng" algn="ctr">
              <a:solidFill>
                <a:schemeClr val="tx1">
                  <a:lumMod val="15000"/>
                  <a:lumOff val="85000"/>
                </a:schemeClr>
              </a:solidFill>
              <a:round/>
            </a:ln>
            <a:effectLst/>
          </c:spPr>
        </c:majorGridlines>
        <c:numFmt formatCode="#,###"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822069520"/>
        <c:crosses val="autoZero"/>
        <c:crossBetween val="between"/>
      </c:valAx>
      <c:spPr>
        <a:noFill/>
        <a:ln>
          <a:noFill/>
        </a:ln>
        <a:effectLst/>
      </c:spPr>
    </c:plotArea>
    <c:legend>
      <c:legendPos val="r"/>
      <c:layout>
        <c:manualLayout>
          <c:xMode val="edge"/>
          <c:yMode val="edge"/>
          <c:x val="0.9237258905650314"/>
          <c:y val="2.268997029796491E-2"/>
          <c:w val="6.6307330722700022E-2"/>
          <c:h val="0.1910340130918522"/>
        </c:manualLayout>
      </c:layout>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solidFill>
        <a:schemeClr val="tx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[car-dulpicate1.xlsx]Total-Annual Sales!PivotTable1</c:name>
    <c:fmtId val="26"/>
  </c:pivotSource>
  <c:chart>
    <c:autoTitleDeleted val="1"/>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pivotFmt>
    </c:pivotFmts>
    <c:plotArea>
      <c:layout/>
      <c:lineChart>
        <c:grouping val="standard"/>
        <c:varyColors val="0"/>
        <c:ser>
          <c:idx val="0"/>
          <c:order val="0"/>
          <c:tx>
            <c:strRef>
              <c:f>'Total-Annual Sales'!$B$3</c:f>
              <c:strCache>
                <c:ptCount val="1"/>
                <c:pt idx="0">
                  <c:v>Total</c:v>
                </c:pt>
              </c:strCache>
            </c:strRef>
          </c:tx>
          <c:spPr>
            <a:ln w="28575" cap="rnd">
              <a:solidFill>
                <a:srgbClr val="00B050"/>
              </a:solidFill>
              <a:round/>
            </a:ln>
            <a:effectLst/>
          </c:spPr>
          <c:marker>
            <c:symbol val="circle"/>
            <c:size val="5"/>
            <c:spPr>
              <a:solidFill>
                <a:schemeClr val="accent1"/>
              </a:solidFill>
              <a:ln w="9525">
                <a:solidFill>
                  <a:srgbClr val="00B050"/>
                </a:solidFill>
              </a:ln>
              <a:effectLst/>
            </c:spPr>
          </c:marker>
          <c:cat>
            <c:strRef>
              <c:f>'Total-Annual Sales'!$A$4:$A$9</c:f>
              <c:strCache>
                <c:ptCount val="5"/>
                <c:pt idx="0">
                  <c:v>2022</c:v>
                </c:pt>
                <c:pt idx="1">
                  <c:v>2021</c:v>
                </c:pt>
                <c:pt idx="2">
                  <c:v>2020</c:v>
                </c:pt>
                <c:pt idx="3">
                  <c:v>2023</c:v>
                </c:pt>
                <c:pt idx="4">
                  <c:v>2024</c:v>
                </c:pt>
              </c:strCache>
            </c:strRef>
          </c:cat>
          <c:val>
            <c:numRef>
              <c:f>'Total-Annual Sales'!$B$4:$B$9</c:f>
              <c:numCache>
                <c:formatCode>#,###</c:formatCode>
                <c:ptCount val="5"/>
                <c:pt idx="0">
                  <c:v>64370517.529999927</c:v>
                </c:pt>
                <c:pt idx="1">
                  <c:v>63407032.429999962</c:v>
                </c:pt>
                <c:pt idx="2">
                  <c:v>62461701.229999997</c:v>
                </c:pt>
                <c:pt idx="3">
                  <c:v>61862760.889999993</c:v>
                </c:pt>
                <c:pt idx="4">
                  <c:v>49870158.610000007</c:v>
                </c:pt>
              </c:numCache>
            </c:numRef>
          </c:val>
          <c:smooth val="0"/>
          <c:extLst>
            <c:ext xmlns:c16="http://schemas.microsoft.com/office/drawing/2014/chart" uri="{C3380CC4-5D6E-409C-BE32-E72D297353CC}">
              <c16:uniqueId val="{00000000-4C27-440B-BB87-E606F1589EDE}"/>
            </c:ext>
          </c:extLst>
        </c:ser>
        <c:dLbls>
          <c:showLegendKey val="0"/>
          <c:showVal val="0"/>
          <c:showCatName val="0"/>
          <c:showSerName val="0"/>
          <c:showPercent val="0"/>
          <c:showBubbleSize val="0"/>
        </c:dLbls>
        <c:marker val="1"/>
        <c:smooth val="0"/>
        <c:axId val="1037957967"/>
        <c:axId val="1037947983"/>
      </c:lineChart>
      <c:catAx>
        <c:axId val="1037957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dk1"/>
                </a:solidFill>
                <a:latin typeface="Arial" panose="020B0604020202020204" pitchFamily="34" charset="0"/>
                <a:ea typeface="+mn-ea"/>
                <a:cs typeface="Arial" panose="020B0604020202020204" pitchFamily="34" charset="0"/>
              </a:defRPr>
            </a:pPr>
            <a:endParaRPr lang="en-US"/>
          </a:p>
        </c:txPr>
        <c:crossAx val="1037947983"/>
        <c:crosses val="autoZero"/>
        <c:auto val="1"/>
        <c:lblAlgn val="ctr"/>
        <c:lblOffset val="100"/>
        <c:noMultiLvlLbl val="0"/>
      </c:catAx>
      <c:valAx>
        <c:axId val="1037947983"/>
        <c:scaling>
          <c:orientation val="minMax"/>
        </c:scaling>
        <c:delete val="0"/>
        <c:axPos val="l"/>
        <c:majorGridlines>
          <c:spPr>
            <a:ln w="9525" cap="flat" cmpd="sng" algn="ctr">
              <a:solidFill>
                <a:schemeClr val="tx1">
                  <a:lumMod val="15000"/>
                  <a:lumOff val="85000"/>
                </a:schemeClr>
              </a:solidFill>
              <a:round/>
            </a:ln>
            <a:effectLst/>
          </c:spPr>
        </c:majorGridlines>
        <c:numFmt formatCode="#,###"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dk1"/>
                </a:solidFill>
                <a:latin typeface="Arial" panose="020B0604020202020204" pitchFamily="34" charset="0"/>
                <a:ea typeface="+mn-ea"/>
                <a:cs typeface="Arial" panose="020B0604020202020204" pitchFamily="34" charset="0"/>
              </a:defRPr>
            </a:pPr>
            <a:endParaRPr lang="en-US"/>
          </a:p>
        </c:txPr>
        <c:crossAx val="1037957967"/>
        <c:crosses val="autoZero"/>
        <c:crossBetween val="between"/>
      </c:valAx>
      <c:spPr>
        <a:noFill/>
        <a:ln>
          <a:noFill/>
        </a:ln>
        <a:effectLst/>
      </c:spPr>
    </c:plotArea>
    <c:plotVisOnly val="1"/>
    <c:dispBlanksAs val="gap"/>
    <c:showDLblsOverMax val="0"/>
  </c:chart>
  <c:spPr>
    <a:solidFill>
      <a:schemeClr val="accent2">
        <a:lumMod val="20000"/>
        <a:lumOff val="80000"/>
      </a:schemeClr>
    </a:solidFill>
    <a:ln w="127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3260ACC-E866-4D2D-A186-AE4CFA9DC1E0}" type="datetimeFigureOut">
              <a:rPr lang="en-US" smtClean="0"/>
              <a:t>7/9/2025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615A3F-A7AB-4A28-B42F-687A27EEF653}" type="slidenum">
              <a:rPr lang="en-US" smtClean="0"/>
              <a:t>‹#›</a:t>
            </a:fld>
            <a:endParaRPr lang="en-US"/>
          </a:p>
        </p:txBody>
      </p:sp>
    </p:spTree>
    <p:extLst>
      <p:ext uri="{BB962C8B-B14F-4D97-AF65-F5344CB8AC3E}">
        <p14:creationId xmlns:p14="http://schemas.microsoft.com/office/powerpoint/2010/main" val="20826003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260ACC-E866-4D2D-A186-AE4CFA9DC1E0}"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15A3F-A7AB-4A28-B42F-687A27EEF653}" type="slidenum">
              <a:rPr lang="en-US" smtClean="0"/>
              <a:t>‹#›</a:t>
            </a:fld>
            <a:endParaRPr lang="en-US"/>
          </a:p>
        </p:txBody>
      </p:sp>
    </p:spTree>
    <p:extLst>
      <p:ext uri="{BB962C8B-B14F-4D97-AF65-F5344CB8AC3E}">
        <p14:creationId xmlns:p14="http://schemas.microsoft.com/office/powerpoint/2010/main" val="3168737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260ACC-E866-4D2D-A186-AE4CFA9DC1E0}"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15A3F-A7AB-4A28-B42F-687A27EEF653}" type="slidenum">
              <a:rPr lang="en-US" smtClean="0"/>
              <a:t>‹#›</a:t>
            </a:fld>
            <a:endParaRPr lang="en-US"/>
          </a:p>
        </p:txBody>
      </p:sp>
    </p:spTree>
    <p:extLst>
      <p:ext uri="{BB962C8B-B14F-4D97-AF65-F5344CB8AC3E}">
        <p14:creationId xmlns:p14="http://schemas.microsoft.com/office/powerpoint/2010/main" val="3589990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3260ACC-E866-4D2D-A186-AE4CFA9DC1E0}" type="datetimeFigureOut">
              <a:rPr lang="en-US" smtClean="0"/>
              <a:t>7/9/2025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615A3F-A7AB-4A28-B42F-687A27EEF653}" type="slidenum">
              <a:rPr lang="en-US" smtClean="0"/>
              <a:t>‹#›</a:t>
            </a:fld>
            <a:endParaRPr lang="en-US"/>
          </a:p>
        </p:txBody>
      </p:sp>
    </p:spTree>
    <p:extLst>
      <p:ext uri="{BB962C8B-B14F-4D97-AF65-F5344CB8AC3E}">
        <p14:creationId xmlns:p14="http://schemas.microsoft.com/office/powerpoint/2010/main" val="973438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93260ACC-E866-4D2D-A186-AE4CFA9DC1E0}" type="datetimeFigureOut">
              <a:rPr lang="en-US" smtClean="0"/>
              <a:t>7/9/2025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615A3F-A7AB-4A28-B42F-687A27EEF653}" type="slidenum">
              <a:rPr lang="en-US" smtClean="0"/>
              <a:t>‹#›</a:t>
            </a:fld>
            <a:endParaRPr lang="en-US"/>
          </a:p>
        </p:txBody>
      </p:sp>
    </p:spTree>
    <p:extLst>
      <p:ext uri="{BB962C8B-B14F-4D97-AF65-F5344CB8AC3E}">
        <p14:creationId xmlns:p14="http://schemas.microsoft.com/office/powerpoint/2010/main" val="405879771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93260ACC-E866-4D2D-A186-AE4CFA9DC1E0}" type="datetimeFigureOut">
              <a:rPr lang="en-US" smtClean="0"/>
              <a:t>7/9/2025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8615A3F-A7AB-4A28-B42F-687A27EEF653}" type="slidenum">
              <a:rPr lang="en-US" smtClean="0"/>
              <a:t>‹#›</a:t>
            </a:fld>
            <a:endParaRPr lang="en-US"/>
          </a:p>
        </p:txBody>
      </p:sp>
    </p:spTree>
    <p:extLst>
      <p:ext uri="{BB962C8B-B14F-4D97-AF65-F5344CB8AC3E}">
        <p14:creationId xmlns:p14="http://schemas.microsoft.com/office/powerpoint/2010/main" val="4070112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93260ACC-E866-4D2D-A186-AE4CFA9DC1E0}" type="datetimeFigureOut">
              <a:rPr lang="en-US" smtClean="0"/>
              <a:t>7/9/2025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615A3F-A7AB-4A28-B42F-687A27EEF653}" type="slidenum">
              <a:rPr lang="en-US" smtClean="0"/>
              <a:t>‹#›</a:t>
            </a:fld>
            <a:endParaRPr lang="en-US"/>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2337062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3260ACC-E866-4D2D-A186-AE4CFA9DC1E0}" type="datetimeFigureOut">
              <a:rPr lang="en-US" smtClean="0"/>
              <a:t>7/9/2025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615A3F-A7AB-4A28-B42F-687A27EEF653}" type="slidenum">
              <a:rPr lang="en-US" smtClean="0"/>
              <a:t>‹#›</a:t>
            </a:fld>
            <a:endParaRPr lang="en-US"/>
          </a:p>
        </p:txBody>
      </p:sp>
    </p:spTree>
    <p:extLst>
      <p:ext uri="{BB962C8B-B14F-4D97-AF65-F5344CB8AC3E}">
        <p14:creationId xmlns:p14="http://schemas.microsoft.com/office/powerpoint/2010/main" val="407560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260ACC-E866-4D2D-A186-AE4CFA9DC1E0}" type="datetimeFigureOut">
              <a:rPr lang="en-US" smtClean="0"/>
              <a:t>7/9/2025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615A3F-A7AB-4A28-B42F-687A27EEF653}" type="slidenum">
              <a:rPr lang="en-US" smtClean="0"/>
              <a:t>‹#›</a:t>
            </a:fld>
            <a:endParaRPr lang="en-US"/>
          </a:p>
        </p:txBody>
      </p:sp>
    </p:spTree>
    <p:extLst>
      <p:ext uri="{BB962C8B-B14F-4D97-AF65-F5344CB8AC3E}">
        <p14:creationId xmlns:p14="http://schemas.microsoft.com/office/powerpoint/2010/main" val="250725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93260ACC-E866-4D2D-A186-AE4CFA9DC1E0}" type="datetimeFigureOut">
              <a:rPr lang="en-US" smtClean="0"/>
              <a:t>7/9/2025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8615A3F-A7AB-4A28-B42F-687A27EEF653}" type="slidenum">
              <a:rPr lang="en-US" smtClean="0"/>
              <a:t>‹#›</a:t>
            </a:fld>
            <a:endParaRPr lang="en-US"/>
          </a:p>
        </p:txBody>
      </p:sp>
    </p:spTree>
    <p:extLst>
      <p:ext uri="{BB962C8B-B14F-4D97-AF65-F5344CB8AC3E}">
        <p14:creationId xmlns:p14="http://schemas.microsoft.com/office/powerpoint/2010/main" val="3791985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93260ACC-E866-4D2D-A186-AE4CFA9DC1E0}" type="datetimeFigureOut">
              <a:rPr lang="en-US" smtClean="0"/>
              <a:t>7/9/2025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8615A3F-A7AB-4A28-B42F-687A27EEF653}" type="slidenum">
              <a:rPr lang="en-US" smtClean="0"/>
              <a:t>‹#›</a:t>
            </a:fld>
            <a:endParaRPr lang="en-US"/>
          </a:p>
        </p:txBody>
      </p:sp>
    </p:spTree>
    <p:extLst>
      <p:ext uri="{BB962C8B-B14F-4D97-AF65-F5344CB8AC3E}">
        <p14:creationId xmlns:p14="http://schemas.microsoft.com/office/powerpoint/2010/main" val="1634179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93260ACC-E866-4D2D-A186-AE4CFA9DC1E0}" type="datetimeFigureOut">
              <a:rPr lang="en-US" smtClean="0"/>
              <a:t>7/9/2025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8615A3F-A7AB-4A28-B42F-687A27EEF653}" type="slidenum">
              <a:rPr lang="en-US" smtClean="0"/>
              <a:t>‹#›</a:t>
            </a:fld>
            <a:endParaRPr lang="en-US"/>
          </a:p>
        </p:txBody>
      </p:sp>
    </p:spTree>
    <p:extLst>
      <p:ext uri="{BB962C8B-B14F-4D97-AF65-F5344CB8AC3E}">
        <p14:creationId xmlns:p14="http://schemas.microsoft.com/office/powerpoint/2010/main" val="158656023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342900"/>
            <a:ext cx="10457180" cy="2616200"/>
          </a:xfrm>
        </p:spPr>
        <p:txBody>
          <a:bodyPr>
            <a:normAutofit/>
          </a:bodyPr>
          <a:lstStyle/>
          <a:p>
            <a:pPr algn="ctr"/>
            <a:r>
              <a:rPr lang="en-US" sz="7200" dirty="0" smtClean="0">
                <a:solidFill>
                  <a:schemeClr val="bg1">
                    <a:lumMod val="95000"/>
                    <a:lumOff val="5000"/>
                  </a:schemeClr>
                </a:solidFill>
              </a:rPr>
              <a:t>Analysis </a:t>
            </a:r>
            <a:r>
              <a:rPr lang="en-US" sz="7200" dirty="0">
                <a:solidFill>
                  <a:schemeClr val="bg1">
                    <a:lumMod val="95000"/>
                    <a:lumOff val="5000"/>
                  </a:schemeClr>
                </a:solidFill>
              </a:rPr>
              <a:t>O</a:t>
            </a:r>
            <a:r>
              <a:rPr lang="en-US" sz="7200" dirty="0" smtClean="0">
                <a:solidFill>
                  <a:schemeClr val="bg1">
                    <a:lumMod val="95000"/>
                    <a:lumOff val="5000"/>
                  </a:schemeClr>
                </a:solidFill>
              </a:rPr>
              <a:t>f Car </a:t>
            </a:r>
            <a:r>
              <a:rPr lang="en-US" sz="7200" dirty="0">
                <a:solidFill>
                  <a:schemeClr val="bg1">
                    <a:lumMod val="95000"/>
                    <a:lumOff val="5000"/>
                  </a:schemeClr>
                </a:solidFill>
              </a:rPr>
              <a:t>C</a:t>
            </a:r>
            <a:r>
              <a:rPr lang="en-US" sz="7200" dirty="0" smtClean="0">
                <a:solidFill>
                  <a:schemeClr val="bg1">
                    <a:lumMod val="95000"/>
                    <a:lumOff val="5000"/>
                  </a:schemeClr>
                </a:solidFill>
              </a:rPr>
              <a:t>ompanies </a:t>
            </a:r>
            <a:r>
              <a:rPr lang="en-US" sz="7200" dirty="0">
                <a:solidFill>
                  <a:schemeClr val="bg1">
                    <a:lumMod val="95000"/>
                    <a:lumOff val="5000"/>
                  </a:schemeClr>
                </a:solidFill>
              </a:rPr>
              <a:t>S</a:t>
            </a:r>
            <a:r>
              <a:rPr lang="en-US" sz="7200" dirty="0" smtClean="0">
                <a:solidFill>
                  <a:schemeClr val="bg1">
                    <a:lumMod val="95000"/>
                    <a:lumOff val="5000"/>
                  </a:schemeClr>
                </a:solidFill>
              </a:rPr>
              <a:t>ales</a:t>
            </a:r>
            <a:endParaRPr lang="en-US" sz="7200" dirty="0">
              <a:solidFill>
                <a:schemeClr val="bg1">
                  <a:lumMod val="95000"/>
                  <a:lumOff val="5000"/>
                </a:schemeClr>
              </a:solidFill>
            </a:endParaRPr>
          </a:p>
        </p:txBody>
      </p:sp>
      <p:sp>
        <p:nvSpPr>
          <p:cNvPr id="3" name="Subtitle 2"/>
          <p:cNvSpPr>
            <a:spLocks noGrp="1"/>
          </p:cNvSpPr>
          <p:nvPr>
            <p:ph type="subTitle" idx="1"/>
          </p:nvPr>
        </p:nvSpPr>
        <p:spPr/>
        <p:txBody>
          <a:bodyPr>
            <a:normAutofit/>
          </a:bodyPr>
          <a:lstStyle/>
          <a:p>
            <a:pPr algn="ctr"/>
            <a:r>
              <a:rPr lang="en-US" sz="3600" b="1" dirty="0"/>
              <a:t>Analysis of the best-selling cars of companies</a:t>
            </a:r>
          </a:p>
        </p:txBody>
      </p:sp>
    </p:spTree>
    <p:extLst>
      <p:ext uri="{BB962C8B-B14F-4D97-AF65-F5344CB8AC3E}">
        <p14:creationId xmlns:p14="http://schemas.microsoft.com/office/powerpoint/2010/main" val="3054303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736" y="101600"/>
            <a:ext cx="6544564" cy="774700"/>
          </a:xfrm>
          <a:solidFill>
            <a:schemeClr val="accent2">
              <a:lumMod val="20000"/>
              <a:lumOff val="80000"/>
            </a:schemeClr>
          </a:solidFill>
          <a:ln>
            <a:solidFill>
              <a:schemeClr val="bg1">
                <a:lumMod val="95000"/>
              </a:schemeClr>
            </a:solidFill>
          </a:ln>
        </p:spPr>
        <p:txBody>
          <a:bodyPr>
            <a:noAutofit/>
          </a:bodyPr>
          <a:lstStyle/>
          <a:p>
            <a:r>
              <a:rPr lang="en-US" sz="2000" b="1" dirty="0" smtClean="0">
                <a:solidFill>
                  <a:schemeClr val="tx1">
                    <a:lumMod val="95000"/>
                    <a:lumOff val="5000"/>
                  </a:schemeClr>
                </a:solidFill>
                <a:latin typeface="Arial" panose="020B0604020202020204" pitchFamily="34" charset="0"/>
                <a:cs typeface="Arial" panose="020B0604020202020204" pitchFamily="34" charset="0"/>
              </a:rPr>
              <a:t>Sales comparison of different car models(2020_2024)</a:t>
            </a:r>
            <a:endParaRPr lang="en-US" sz="2000" b="1" dirty="0">
              <a:solidFill>
                <a:schemeClr val="tx1">
                  <a:lumMod val="95000"/>
                  <a:lumOff val="5000"/>
                </a:schemeClr>
              </a:solidFill>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92875800"/>
              </p:ext>
            </p:extLst>
          </p:nvPr>
        </p:nvGraphicFramePr>
        <p:xfrm>
          <a:off x="173736" y="876300"/>
          <a:ext cx="7585964" cy="5575300"/>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7933436" y="876300"/>
            <a:ext cx="3987800" cy="3785652"/>
          </a:xfrm>
          <a:prstGeom prst="rect">
            <a:avLst/>
          </a:prstGeom>
          <a:solidFill>
            <a:schemeClr val="accent2">
              <a:lumMod val="40000"/>
              <a:lumOff val="60000"/>
            </a:schemeClr>
          </a:solidFill>
          <a:ln>
            <a:solidFill>
              <a:schemeClr val="tx1"/>
            </a:solidFill>
          </a:ln>
        </p:spPr>
        <p:txBody>
          <a:bodyPr wrap="square" rtlCol="0">
            <a:spAutoFit/>
          </a:bodyPr>
          <a:lstStyle/>
          <a:p>
            <a:r>
              <a:rPr lang="en-US" sz="2400" b="1" dirty="0">
                <a:solidFill>
                  <a:schemeClr val="tx1">
                    <a:lumMod val="95000"/>
                    <a:lumOff val="5000"/>
                  </a:schemeClr>
                </a:solidFill>
                <a:latin typeface="Arial" panose="020B0604020202020204" pitchFamily="34" charset="0"/>
                <a:cs typeface="Arial" panose="020B0604020202020204" pitchFamily="34" charset="0"/>
              </a:rPr>
              <a:t>This bar chart shows the sales volume of 10 different car models.</a:t>
            </a:r>
          </a:p>
          <a:p>
            <a:r>
              <a:rPr lang="en-US" sz="2400" b="1" dirty="0">
                <a:solidFill>
                  <a:schemeClr val="tx1">
                    <a:lumMod val="95000"/>
                    <a:lumOff val="5000"/>
                  </a:schemeClr>
                </a:solidFill>
                <a:latin typeface="Arial" panose="020B0604020202020204" pitchFamily="34" charset="0"/>
                <a:cs typeface="Arial" panose="020B0604020202020204" pitchFamily="34" charset="0"/>
              </a:rPr>
              <a:t>The C-Class has the highest performance among all , reaching nearly 7.4 million, followed closely by </a:t>
            </a:r>
            <a:r>
              <a:rPr lang="en-US" sz="2400" b="1" dirty="0" err="1">
                <a:solidFill>
                  <a:schemeClr val="tx1">
                    <a:lumMod val="95000"/>
                    <a:lumOff val="5000"/>
                  </a:schemeClr>
                </a:solidFill>
                <a:latin typeface="Arial" panose="020B0604020202020204" pitchFamily="34" charset="0"/>
                <a:cs typeface="Arial" panose="020B0604020202020204" pitchFamily="34" charset="0"/>
              </a:rPr>
              <a:t>T</a:t>
            </a:r>
            <a:r>
              <a:rPr lang="en-US" sz="2400" b="1" dirty="0" err="1" smtClean="0">
                <a:solidFill>
                  <a:schemeClr val="tx1">
                    <a:lumMod val="95000"/>
                    <a:lumOff val="5000"/>
                  </a:schemeClr>
                </a:solidFill>
                <a:latin typeface="Arial" panose="020B0604020202020204" pitchFamily="34" charset="0"/>
                <a:cs typeface="Arial" panose="020B0604020202020204" pitchFamily="34" charset="0"/>
              </a:rPr>
              <a:t>iguan</a:t>
            </a:r>
            <a:r>
              <a:rPr lang="en-US" sz="2400" b="1" dirty="0" smtClean="0">
                <a:solidFill>
                  <a:schemeClr val="tx1">
                    <a:lumMod val="95000"/>
                    <a:lumOff val="5000"/>
                  </a:schemeClr>
                </a:solidFill>
                <a:latin typeface="Arial" panose="020B0604020202020204" pitchFamily="34" charset="0"/>
                <a:cs typeface="Arial" panose="020B0604020202020204" pitchFamily="34" charset="0"/>
              </a:rPr>
              <a:t> </a:t>
            </a:r>
            <a:r>
              <a:rPr lang="en-US" sz="2400" b="1" dirty="0">
                <a:solidFill>
                  <a:schemeClr val="tx1">
                    <a:lumMod val="95000"/>
                    <a:lumOff val="5000"/>
                  </a:schemeClr>
                </a:solidFill>
                <a:latin typeface="Arial" panose="020B0604020202020204" pitchFamily="34" charset="0"/>
                <a:cs typeface="Arial" panose="020B0604020202020204" pitchFamily="34" charset="0"/>
              </a:rPr>
              <a:t>and X3.</a:t>
            </a:r>
          </a:p>
          <a:p>
            <a:endParaRPr lang="en-US" sz="2400" dirty="0">
              <a:solidFill>
                <a:schemeClr val="tx1">
                  <a:lumMod val="95000"/>
                  <a:lumOff val="5000"/>
                </a:schemeClr>
              </a:solidFill>
            </a:endParaRPr>
          </a:p>
        </p:txBody>
      </p:sp>
    </p:spTree>
    <p:extLst>
      <p:ext uri="{BB962C8B-B14F-4D97-AF65-F5344CB8AC3E}">
        <p14:creationId xmlns:p14="http://schemas.microsoft.com/office/powerpoint/2010/main" val="9947842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928065501"/>
              </p:ext>
            </p:extLst>
          </p:nvPr>
        </p:nvGraphicFramePr>
        <p:xfrm>
          <a:off x="173039" y="914400"/>
          <a:ext cx="7624761" cy="5592603"/>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1"/>
          <p:cNvSpPr>
            <a:spLocks noGrp="1" noChangeArrowheads="1"/>
          </p:cNvSpPr>
          <p:nvPr>
            <p:ph type="title"/>
          </p:nvPr>
        </p:nvSpPr>
        <p:spPr bwMode="auto">
          <a:xfrm>
            <a:off x="104937" y="192516"/>
            <a:ext cx="11871163" cy="646331"/>
          </a:xfrm>
          <a:prstGeom prst="rect">
            <a:avLst/>
          </a:prstGeom>
          <a:solidFill>
            <a:schemeClr val="tx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lvl="0" algn="l" eaLnBrk="0" fontAlgn="base" hangingPunct="0">
              <a:lnSpc>
                <a:spcPct val="100000"/>
              </a:lnSpc>
              <a:spcAft>
                <a:spcPct val="0"/>
              </a:spcAft>
              <a:buFontTx/>
              <a:buChar char="•"/>
            </a:pPr>
            <a:r>
              <a:rPr kumimoji="0" lang="en-US" altLang="en-US" sz="1800" b="1" i="0" u="none" strike="noStrike" cap="none" normalizeH="0" baseline="0" dirty="0" smtClean="0">
                <a:ln>
                  <a:noFill/>
                </a:ln>
                <a:solidFill>
                  <a:schemeClr val="tx1">
                    <a:lumMod val="95000"/>
                    <a:lumOff val="5000"/>
                  </a:schemeClr>
                </a:solidFill>
                <a:effectLst/>
                <a:latin typeface="Arial" panose="020B0604020202020204" pitchFamily="34" charset="0"/>
                <a:cs typeface="Arial" panose="020B0604020202020204" pitchFamily="34" charset="0"/>
              </a:rPr>
              <a:t>Comparison of Vehicle Sales Among Top Car Manufacturers(</a:t>
            </a:r>
            <a:r>
              <a:rPr lang="en-US" sz="1800" dirty="0" smtClean="0">
                <a:latin typeface="Arial" panose="020B0604020202020204" pitchFamily="34" charset="0"/>
                <a:cs typeface="Arial" panose="020B0604020202020204" pitchFamily="34" charset="0"/>
              </a:rPr>
              <a:t>2020–2024)</a:t>
            </a:r>
            <a:endParaRPr kumimoji="0" lang="en-US" altLang="en-US" sz="1800" b="1" i="0" u="none" strike="noStrike" cap="none" normalizeH="0" baseline="0" dirty="0" smtClean="0">
              <a:ln>
                <a:noFill/>
              </a:ln>
              <a:solidFill>
                <a:schemeClr val="tx1">
                  <a:lumMod val="95000"/>
                  <a:lumOff val="5000"/>
                </a:schemeClr>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smtClean="0">
              <a:ln>
                <a:noFill/>
              </a:ln>
              <a:solidFill>
                <a:schemeClr val="tx1">
                  <a:lumMod val="95000"/>
                  <a:lumOff val="5000"/>
                </a:schemeClr>
              </a:solidFill>
              <a:effectLst/>
              <a:latin typeface="Arial" panose="020B0604020202020204" pitchFamily="34" charset="0"/>
              <a:cs typeface="Arial" panose="020B0604020202020204" pitchFamily="34" charset="0"/>
            </a:endParaRPr>
          </a:p>
        </p:txBody>
      </p:sp>
      <p:sp>
        <p:nvSpPr>
          <p:cNvPr id="15" name="TextBox 14"/>
          <p:cNvSpPr txBox="1"/>
          <p:nvPr/>
        </p:nvSpPr>
        <p:spPr>
          <a:xfrm>
            <a:off x="7988300" y="914400"/>
            <a:ext cx="3987800" cy="2831544"/>
          </a:xfrm>
          <a:prstGeom prst="rect">
            <a:avLst/>
          </a:prstGeom>
          <a:solidFill>
            <a:schemeClr val="tx2">
              <a:lumMod val="20000"/>
              <a:lumOff val="80000"/>
            </a:schemeClr>
          </a:solidFill>
          <a:ln>
            <a:solidFill>
              <a:schemeClr val="tx1">
                <a:lumMod val="95000"/>
                <a:lumOff val="5000"/>
              </a:schemeClr>
            </a:solidFill>
          </a:ln>
        </p:spPr>
        <p:txBody>
          <a:bodyPr wrap="square" rtlCol="0">
            <a:spAutoFit/>
          </a:bodyPr>
          <a:lstStyle/>
          <a:p>
            <a:pPr lvl="0" defTabSz="914400" eaLnBrk="0" fontAlgn="base" hangingPunct="0">
              <a:spcBef>
                <a:spcPct val="0"/>
              </a:spcBef>
              <a:spcAft>
                <a:spcPct val="0"/>
              </a:spcAft>
              <a:buFontTx/>
              <a:buChar char="•"/>
            </a:pPr>
            <a:r>
              <a:rPr lang="en-US" altLang="en-US" b="1" dirty="0">
                <a:latin typeface="Arial" panose="020B0604020202020204" pitchFamily="34" charset="0"/>
              </a:rPr>
              <a:t>Mercedes-Benz</a:t>
            </a:r>
            <a:r>
              <a:rPr lang="en-US" altLang="en-US" dirty="0">
                <a:latin typeface="Arial" panose="020B0604020202020204" pitchFamily="34" charset="0"/>
              </a:rPr>
              <a:t> leads the chart with </a:t>
            </a:r>
            <a:r>
              <a:rPr lang="en-US" altLang="en-US" b="1" dirty="0">
                <a:latin typeface="Arial" panose="020B0604020202020204" pitchFamily="34" charset="0"/>
              </a:rPr>
              <a:t>46 million</a:t>
            </a:r>
            <a:r>
              <a:rPr lang="en-US" altLang="en-US" dirty="0">
                <a:latin typeface="Arial" panose="020B0604020202020204" pitchFamily="34" charset="0"/>
              </a:rPr>
              <a:t> vehicles sold.</a:t>
            </a:r>
            <a:br>
              <a:rPr lang="en-US" altLang="en-US" dirty="0">
                <a:latin typeface="Arial" panose="020B0604020202020204" pitchFamily="34" charset="0"/>
              </a:rPr>
            </a:br>
            <a:r>
              <a:rPr lang="en-US" altLang="en-US" dirty="0">
                <a:latin typeface="Arial" panose="020B0604020202020204" pitchFamily="34" charset="0"/>
              </a:rPr>
              <a:t>This highlights the brand’s global reputation, strong customer trust, and consistent product quality.</a:t>
            </a:r>
          </a:p>
          <a:p>
            <a:pPr lvl="0" defTabSz="914400" eaLnBrk="0" fontAlgn="base" hangingPunct="0">
              <a:spcBef>
                <a:spcPct val="0"/>
              </a:spcBef>
              <a:spcAft>
                <a:spcPct val="0"/>
              </a:spcAft>
              <a:buFontTx/>
              <a:buChar char="•"/>
            </a:pPr>
            <a:r>
              <a:rPr lang="en-US" altLang="en-US" b="1" dirty="0">
                <a:latin typeface="Arial" panose="020B0604020202020204" pitchFamily="34" charset="0"/>
              </a:rPr>
              <a:t>Volkswagen</a:t>
            </a:r>
            <a:r>
              <a:rPr lang="en-US" altLang="en-US" dirty="0">
                <a:latin typeface="Arial" panose="020B0604020202020204" pitchFamily="34" charset="0"/>
              </a:rPr>
              <a:t> follows closely with </a:t>
            </a:r>
            <a:r>
              <a:rPr lang="en-US" altLang="en-US" b="1" dirty="0">
                <a:latin typeface="Arial" panose="020B0604020202020204" pitchFamily="34" charset="0"/>
              </a:rPr>
              <a:t>45 million</a:t>
            </a:r>
            <a:r>
              <a:rPr lang="en-US" altLang="en-US" dirty="0">
                <a:latin typeface="Arial" panose="020B0604020202020204" pitchFamily="34" charset="0"/>
              </a:rPr>
              <a:t> units sold, showing intense competition between the two leading German brands.</a:t>
            </a:r>
          </a:p>
          <a:p>
            <a:endParaRPr lang="en-US" sz="1400" dirty="0"/>
          </a:p>
        </p:txBody>
      </p:sp>
      <p:sp>
        <p:nvSpPr>
          <p:cNvPr id="18" name="TextBox 17"/>
          <p:cNvSpPr txBox="1"/>
          <p:nvPr/>
        </p:nvSpPr>
        <p:spPr>
          <a:xfrm>
            <a:off x="7988300" y="3952458"/>
            <a:ext cx="3987800" cy="2554545"/>
          </a:xfrm>
          <a:prstGeom prst="rect">
            <a:avLst/>
          </a:prstGeom>
          <a:solidFill>
            <a:schemeClr val="tx2">
              <a:lumMod val="20000"/>
              <a:lumOff val="80000"/>
            </a:schemeClr>
          </a:solidFill>
          <a:ln>
            <a:solidFill>
              <a:schemeClr val="tx1">
                <a:lumMod val="95000"/>
                <a:lumOff val="5000"/>
              </a:schemeClr>
            </a:solidFill>
          </a:ln>
        </p:spPr>
        <p:txBody>
          <a:bodyPr wrap="square" rtlCol="0">
            <a:spAutoFit/>
          </a:bodyPr>
          <a:lstStyle/>
          <a:p>
            <a:pPr lvl="0" defTabSz="914400" eaLnBrk="0" fontAlgn="base" hangingPunct="0">
              <a:spcBef>
                <a:spcPct val="0"/>
              </a:spcBef>
              <a:spcAft>
                <a:spcPct val="0"/>
              </a:spcAft>
              <a:buFontTx/>
              <a:buChar char="•"/>
            </a:pPr>
            <a:r>
              <a:rPr lang="en-US" altLang="en-US" sz="1600" b="1" dirty="0">
                <a:latin typeface="Arial" panose="020B0604020202020204" pitchFamily="34" charset="0"/>
              </a:rPr>
              <a:t>Toyota</a:t>
            </a:r>
            <a:r>
              <a:rPr lang="en-US" altLang="en-US" sz="1600" dirty="0">
                <a:latin typeface="Arial" panose="020B0604020202020204" pitchFamily="34" charset="0"/>
              </a:rPr>
              <a:t> ranks third with 34 million vehicles sold.</a:t>
            </a:r>
            <a:br>
              <a:rPr lang="en-US" altLang="en-US" sz="1600" dirty="0">
                <a:latin typeface="Arial" panose="020B0604020202020204" pitchFamily="34" charset="0"/>
              </a:rPr>
            </a:br>
            <a:r>
              <a:rPr lang="en-US" altLang="en-US" sz="1600" dirty="0">
                <a:latin typeface="Arial" panose="020B0604020202020204" pitchFamily="34" charset="0"/>
              </a:rPr>
              <a:t>The brand is known for its reliability, fuel efficiency, and affordability.</a:t>
            </a:r>
          </a:p>
          <a:p>
            <a:pPr lvl="0" defTabSz="914400" eaLnBrk="0" fontAlgn="base" hangingPunct="0">
              <a:spcBef>
                <a:spcPct val="0"/>
              </a:spcBef>
              <a:spcAft>
                <a:spcPct val="0"/>
              </a:spcAft>
              <a:buFontTx/>
              <a:buChar char="•"/>
            </a:pPr>
            <a:r>
              <a:rPr lang="en-US" altLang="en-US" sz="1600" b="1" dirty="0">
                <a:latin typeface="Arial" panose="020B0604020202020204" pitchFamily="34" charset="0"/>
              </a:rPr>
              <a:t>Honda</a:t>
            </a:r>
            <a:r>
              <a:rPr lang="en-US" altLang="en-US" sz="1600" dirty="0">
                <a:latin typeface="Arial" panose="020B0604020202020204" pitchFamily="34" charset="0"/>
              </a:rPr>
              <a:t> sold 31 million units, showing strong performance among economical car brands.</a:t>
            </a:r>
          </a:p>
          <a:p>
            <a:pPr lvl="0" defTabSz="914400" eaLnBrk="0" fontAlgn="base" hangingPunct="0">
              <a:spcBef>
                <a:spcPct val="0"/>
              </a:spcBef>
              <a:spcAft>
                <a:spcPct val="0"/>
              </a:spcAft>
              <a:buFontTx/>
              <a:buChar char="•"/>
            </a:pPr>
            <a:r>
              <a:rPr lang="en-US" altLang="en-US" sz="1600" b="1" dirty="0">
                <a:latin typeface="Arial" panose="020B0604020202020204" pitchFamily="34" charset="0"/>
              </a:rPr>
              <a:t>Nissan </a:t>
            </a:r>
            <a:r>
              <a:rPr lang="en-US" altLang="en-US" sz="1600" dirty="0">
                <a:latin typeface="Arial" panose="020B0604020202020204" pitchFamily="34" charset="0"/>
              </a:rPr>
              <a:t>also appears on the list with 22 million sales, maintaining a presence in the global market</a:t>
            </a:r>
            <a:endParaRPr lang="en-US" sz="1600" dirty="0"/>
          </a:p>
        </p:txBody>
      </p:sp>
      <p:sp>
        <p:nvSpPr>
          <p:cNvPr id="19" name="Rectangle 7"/>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610312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8900"/>
            <a:ext cx="7315200" cy="673100"/>
          </a:xfrm>
          <a:solidFill>
            <a:schemeClr val="tx2">
              <a:lumMod val="20000"/>
              <a:lumOff val="80000"/>
            </a:schemeClr>
          </a:solidFill>
          <a:ln>
            <a:noFill/>
          </a:ln>
        </p:spPr>
        <p:txBody>
          <a:bodyPr>
            <a:normAutofit fontScale="90000"/>
          </a:bodyPr>
          <a:lstStyle/>
          <a:p>
            <a:r>
              <a:rPr lang="en-US" dirty="0"/>
              <a:t>Comparative Analysis of Annual Car Company Sales (2020–2024)</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79296993"/>
              </p:ext>
            </p:extLst>
          </p:nvPr>
        </p:nvGraphicFramePr>
        <p:xfrm>
          <a:off x="1" y="850900"/>
          <a:ext cx="7645399" cy="585448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7645400" y="88900"/>
            <a:ext cx="4267200" cy="4555093"/>
          </a:xfrm>
          <a:prstGeom prst="rect">
            <a:avLst/>
          </a:prstGeom>
          <a:solidFill>
            <a:schemeClr val="tx2">
              <a:lumMod val="20000"/>
              <a:lumOff val="80000"/>
            </a:schemeClr>
          </a:solidFill>
          <a:ln>
            <a:solidFill>
              <a:schemeClr val="tx1"/>
            </a:solidFill>
          </a:ln>
        </p:spPr>
        <p:txBody>
          <a:bodyPr wrap="square" rtlCol="0">
            <a:spAutoFit/>
          </a:bodyPr>
          <a:lstStyle/>
          <a:p>
            <a:r>
              <a:rPr lang="en-US" sz="1600" b="1" dirty="0">
                <a:latin typeface="Arial" panose="020B0604020202020204" pitchFamily="34" charset="0"/>
                <a:cs typeface="Arial" panose="020B0604020202020204" pitchFamily="34" charset="0"/>
              </a:rPr>
              <a:t>Mercedes-Benz</a:t>
            </a:r>
            <a:r>
              <a:rPr lang="en-US" sz="1600" dirty="0">
                <a:latin typeface="Arial" panose="020B0604020202020204" pitchFamily="34" charset="0"/>
                <a:cs typeface="Arial" panose="020B0604020202020204" pitchFamily="34" charset="0"/>
              </a:rPr>
              <a:t> consistently leads in sales and peaked in 2022.</a:t>
            </a:r>
          </a:p>
          <a:p>
            <a:r>
              <a:rPr lang="en-US" sz="1600" b="1" dirty="0">
                <a:latin typeface="Arial" panose="020B0604020202020204" pitchFamily="34" charset="0"/>
                <a:cs typeface="Arial" panose="020B0604020202020204" pitchFamily="34" charset="0"/>
              </a:rPr>
              <a:t>Volkswagen</a:t>
            </a:r>
            <a:r>
              <a:rPr lang="en-US" sz="1600" dirty="0">
                <a:latin typeface="Arial" panose="020B0604020202020204" pitchFamily="34" charset="0"/>
                <a:cs typeface="Arial" panose="020B0604020202020204" pitchFamily="34" charset="0"/>
              </a:rPr>
              <a:t> follows closely and maintained strong performance, with a slight drop in 2024.</a:t>
            </a:r>
          </a:p>
          <a:p>
            <a:r>
              <a:rPr lang="en-US" sz="1600" b="1" dirty="0">
                <a:latin typeface="Arial" panose="020B0604020202020204" pitchFamily="34" charset="0"/>
                <a:cs typeface="Arial" panose="020B0604020202020204" pitchFamily="34" charset="0"/>
              </a:rPr>
              <a:t>BMW</a:t>
            </a:r>
            <a:r>
              <a:rPr lang="en-US" sz="1600" dirty="0">
                <a:latin typeface="Arial" panose="020B0604020202020204" pitchFamily="34" charset="0"/>
                <a:cs typeface="Arial" panose="020B0604020202020204" pitchFamily="34" charset="0"/>
              </a:rPr>
              <a:t> saw a steady rise up to 2022, followed by a significant decline in 2023 and 2024.</a:t>
            </a:r>
          </a:p>
          <a:p>
            <a:r>
              <a:rPr lang="en-US" sz="1600" b="1" dirty="0">
                <a:latin typeface="Arial" panose="020B0604020202020204" pitchFamily="34" charset="0"/>
                <a:cs typeface="Arial" panose="020B0604020202020204" pitchFamily="34" charset="0"/>
              </a:rPr>
              <a:t>Toyota</a:t>
            </a:r>
            <a:r>
              <a:rPr lang="en-US" sz="1600" dirty="0">
                <a:latin typeface="Arial" panose="020B0604020202020204" pitchFamily="34" charset="0"/>
                <a:cs typeface="Arial" panose="020B0604020202020204" pitchFamily="34" charset="0"/>
              </a:rPr>
              <a:t> maintained solid performance but experienced a drop in 2024.</a:t>
            </a:r>
          </a:p>
          <a:p>
            <a:r>
              <a:rPr lang="en-US" sz="1600" b="1" dirty="0">
                <a:latin typeface="Arial" panose="020B0604020202020204" pitchFamily="34" charset="0"/>
                <a:cs typeface="Arial" panose="020B0604020202020204" pitchFamily="34" charset="0"/>
              </a:rPr>
              <a:t>Honda and Ford</a:t>
            </a:r>
            <a:r>
              <a:rPr lang="en-US" sz="1600" dirty="0">
                <a:latin typeface="Arial" panose="020B0604020202020204" pitchFamily="34" charset="0"/>
                <a:cs typeface="Arial" panose="020B0604020202020204" pitchFamily="34" charset="0"/>
              </a:rPr>
              <a:t> showed fluctuations but remain in the mid-range.</a:t>
            </a:r>
          </a:p>
          <a:p>
            <a:r>
              <a:rPr lang="en-US" sz="1600" b="1" dirty="0">
                <a:latin typeface="Arial" panose="020B0604020202020204" pitchFamily="34" charset="0"/>
                <a:cs typeface="Arial" panose="020B0604020202020204" pitchFamily="34" charset="0"/>
              </a:rPr>
              <a:t>Tesla</a:t>
            </a:r>
            <a:r>
              <a:rPr lang="en-US" sz="1600" dirty="0">
                <a:latin typeface="Arial" panose="020B0604020202020204" pitchFamily="34" charset="0"/>
                <a:cs typeface="Arial" panose="020B0604020202020204" pitchFamily="34" charset="0"/>
              </a:rPr>
              <a:t> displayed strong growth until 2023, reflecting the EV market rise, but declined in 2024.</a:t>
            </a:r>
          </a:p>
          <a:p>
            <a:r>
              <a:rPr lang="en-US" sz="1600" b="1" dirty="0">
                <a:latin typeface="Arial" panose="020B0604020202020204" pitchFamily="34" charset="0"/>
                <a:cs typeface="Arial" panose="020B0604020202020204" pitchFamily="34" charset="0"/>
              </a:rPr>
              <a:t>Nissan, Audi, and Chevrolet</a:t>
            </a:r>
            <a:r>
              <a:rPr lang="en-US" sz="1600" dirty="0">
                <a:latin typeface="Arial" panose="020B0604020202020204" pitchFamily="34" charset="0"/>
                <a:cs typeface="Arial" panose="020B0604020202020204" pitchFamily="34" charset="0"/>
              </a:rPr>
              <a:t> showed relatively lower and more stable sales figures.</a:t>
            </a:r>
          </a:p>
          <a:p>
            <a:endParaRPr lang="en-US" dirty="0"/>
          </a:p>
        </p:txBody>
      </p:sp>
      <p:sp>
        <p:nvSpPr>
          <p:cNvPr id="7" name="TextBox 6"/>
          <p:cNvSpPr txBox="1"/>
          <p:nvPr/>
        </p:nvSpPr>
        <p:spPr>
          <a:xfrm>
            <a:off x="7645400" y="4889499"/>
            <a:ext cx="4267200" cy="1815882"/>
          </a:xfrm>
          <a:prstGeom prst="rect">
            <a:avLst/>
          </a:prstGeom>
          <a:solidFill>
            <a:schemeClr val="tx2">
              <a:lumMod val="20000"/>
              <a:lumOff val="80000"/>
            </a:schemeClr>
          </a:solidFill>
          <a:ln>
            <a:solidFill>
              <a:schemeClr val="tx1"/>
            </a:solidFill>
          </a:ln>
        </p:spPr>
        <p:txBody>
          <a:bodyPr wrap="square" rtlCol="0">
            <a:spAutoFit/>
          </a:bodyPr>
          <a:lstStyle/>
          <a:p>
            <a:r>
              <a:rPr lang="en-US" sz="1600" b="1" dirty="0">
                <a:latin typeface="Arial" panose="020B0604020202020204" pitchFamily="34" charset="0"/>
                <a:cs typeface="Arial" panose="020B0604020202020204" pitchFamily="34" charset="0"/>
              </a:rPr>
              <a:t>2022</a:t>
            </a:r>
            <a:r>
              <a:rPr lang="en-US" sz="1600" dirty="0">
                <a:latin typeface="Arial" panose="020B0604020202020204" pitchFamily="34" charset="0"/>
                <a:cs typeface="Arial" panose="020B0604020202020204" pitchFamily="34" charset="0"/>
              </a:rPr>
              <a:t> was the peak year for many companies.</a:t>
            </a:r>
          </a:p>
          <a:p>
            <a:r>
              <a:rPr lang="en-US" sz="1600" b="1" dirty="0">
                <a:latin typeface="Arial" panose="020B0604020202020204" pitchFamily="34" charset="0"/>
                <a:cs typeface="Arial" panose="020B0604020202020204" pitchFamily="34" charset="0"/>
              </a:rPr>
              <a:t>2024</a:t>
            </a:r>
            <a:r>
              <a:rPr lang="en-US" sz="1600" dirty="0">
                <a:latin typeface="Arial" panose="020B0604020202020204" pitchFamily="34" charset="0"/>
                <a:cs typeface="Arial" panose="020B0604020202020204" pitchFamily="34" charset="0"/>
              </a:rPr>
              <a:t> marks a general decline in sales across almost all brands, possibly due to:</a:t>
            </a:r>
          </a:p>
          <a:p>
            <a:r>
              <a:rPr lang="en-US" sz="1600" dirty="0">
                <a:latin typeface="Arial" panose="020B0604020202020204" pitchFamily="34" charset="0"/>
                <a:cs typeface="Arial" panose="020B0604020202020204" pitchFamily="34" charset="0"/>
              </a:rPr>
              <a:t>Global economic conditions</a:t>
            </a:r>
          </a:p>
          <a:p>
            <a:r>
              <a:rPr lang="en-US" sz="1600" dirty="0">
                <a:latin typeface="Arial" panose="020B0604020202020204" pitchFamily="34" charset="0"/>
                <a:cs typeface="Arial" panose="020B0604020202020204" pitchFamily="34" charset="0"/>
              </a:rPr>
              <a:t>Increased market competition</a:t>
            </a:r>
          </a:p>
          <a:p>
            <a:r>
              <a:rPr lang="en-US" sz="1600" dirty="0">
                <a:latin typeface="Arial" panose="020B0604020202020204" pitchFamily="34" charset="0"/>
                <a:cs typeface="Arial" panose="020B0604020202020204" pitchFamily="34" charset="0"/>
              </a:rPr>
              <a:t>Shifts in consumer preferences</a:t>
            </a:r>
          </a:p>
        </p:txBody>
      </p:sp>
    </p:spTree>
    <p:extLst>
      <p:ext uri="{BB962C8B-B14F-4D97-AF65-F5344CB8AC3E}">
        <p14:creationId xmlns:p14="http://schemas.microsoft.com/office/powerpoint/2010/main" val="10057054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90500"/>
            <a:ext cx="6083301" cy="762000"/>
          </a:xfrm>
          <a:solidFill>
            <a:schemeClr val="accent2">
              <a:lumMod val="20000"/>
              <a:lumOff val="80000"/>
            </a:schemeClr>
          </a:solidFill>
        </p:spPr>
        <p:txBody>
          <a:bodyPr>
            <a:noAutofit/>
          </a:bodyPr>
          <a:lstStyle/>
          <a:p>
            <a:r>
              <a:rPr lang="en-US" sz="2000" b="1" dirty="0">
                <a:latin typeface="Arial" panose="020B0604020202020204" pitchFamily="34" charset="0"/>
                <a:cs typeface="Arial" panose="020B0604020202020204" pitchFamily="34" charset="0"/>
              </a:rPr>
              <a:t>Global Automotive Sales Trend (2020-2024)</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88086431"/>
              </p:ext>
            </p:extLst>
          </p:nvPr>
        </p:nvGraphicFramePr>
        <p:xfrm>
          <a:off x="0" y="1422401"/>
          <a:ext cx="6083301" cy="45085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6515100" y="952500"/>
            <a:ext cx="5283200" cy="4524315"/>
          </a:xfrm>
          <a:prstGeom prst="rect">
            <a:avLst/>
          </a:prstGeom>
          <a:solidFill>
            <a:schemeClr val="tx2">
              <a:lumMod val="20000"/>
              <a:lumOff val="80000"/>
            </a:schemeClr>
          </a:solidFill>
          <a:ln>
            <a:solidFill>
              <a:schemeClr val="tx1"/>
            </a:solidFill>
          </a:ln>
        </p:spPr>
        <p:txBody>
          <a:bodyPr wrap="square" rtlCol="0">
            <a:spAutoFit/>
          </a:bodyPr>
          <a:lstStyle/>
          <a:p>
            <a:pPr marL="342900" indent="-34290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 </a:t>
            </a:r>
            <a:r>
              <a:rPr lang="en-US" b="1" dirty="0">
                <a:ln w="0"/>
                <a:solidFill>
                  <a:srgbClr val="00B05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highest</a:t>
            </a: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sales volume was in 2022 with 64,370,519 units. The</a:t>
            </a:r>
            <a:r>
              <a:rPr lang="en-US"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lowest </a:t>
            </a: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sales volume occurred in 2024 with 49,870,159 units</a:t>
            </a:r>
            <a:r>
              <a:rPr lang="en-US"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endParaRPr lang="fa-IR"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Over the years from 2020 to 2024, total sales have generally decreased. Sales in 2020 were 62,461,701 units, followed by 61,862,781 units in 2021, 64,370,519 units in 2022, 49,870,159 units in 2023, and 49,870,159 units in 2024</a:t>
            </a:r>
            <a:r>
              <a:rPr lang="en-US"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endParaRPr lang="fa-IR"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 provided line chart also illustrates a similar downward trend from 2022 to 2024, with only 2022 showing an increase in sales</a:t>
            </a:r>
            <a:r>
              <a:rPr lang="en-US"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a:t>
            </a:r>
            <a:endParaRPr lang="fa-IR" dirty="0" smtClean="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The grand total sales across all years are 301,972,171 units</a:t>
            </a:r>
          </a:p>
        </p:txBody>
      </p:sp>
    </p:spTree>
    <p:extLst>
      <p:ext uri="{BB962C8B-B14F-4D97-AF65-F5344CB8AC3E}">
        <p14:creationId xmlns:p14="http://schemas.microsoft.com/office/powerpoint/2010/main" val="1920259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106680"/>
            <a:ext cx="8559800" cy="553720"/>
          </a:xfrm>
          <a:solidFill>
            <a:schemeClr val="tx2">
              <a:lumMod val="20000"/>
              <a:lumOff val="80000"/>
            </a:schemeClr>
          </a:solidFill>
        </p:spPr>
        <p:txBody>
          <a:bodyPr anchor="t">
            <a:noAutofit/>
          </a:bodyPr>
          <a:lstStyle/>
          <a:p>
            <a:pPr>
              <a:lnSpc>
                <a:spcPct val="100000"/>
              </a:lnSpc>
            </a:pPr>
            <a:r>
              <a:rPr lang="en-US" sz="1800" b="1" spc="0" dirty="0" smtClean="0">
                <a:latin typeface="Arial" panose="020B0604020202020204" pitchFamily="34" charset="0"/>
                <a:cs typeface="Arial" panose="020B0604020202020204" pitchFamily="34" charset="0"/>
              </a:rPr>
              <a:t>CONCLUSION – KEY FINDINGS FROM CAR SALES ANALYSIS (2020-2024)</a:t>
            </a:r>
            <a:br>
              <a:rPr lang="en-US" sz="1800" b="1" spc="0" dirty="0" smtClean="0">
                <a:latin typeface="Arial" panose="020B0604020202020204" pitchFamily="34" charset="0"/>
                <a:cs typeface="Arial" panose="020B0604020202020204" pitchFamily="34" charset="0"/>
              </a:rPr>
            </a:br>
            <a:endParaRPr lang="en-US" sz="1800" spc="0" dirty="0">
              <a:latin typeface="Arial" panose="020B0604020202020204" pitchFamily="34" charset="0"/>
              <a:cs typeface="Arial" panose="020B0604020202020204" pitchFamily="34" charset="0"/>
            </a:endParaRPr>
          </a:p>
        </p:txBody>
      </p:sp>
      <p:sp>
        <p:nvSpPr>
          <p:cNvPr id="4" name="Rounded Rectangle 3"/>
          <p:cNvSpPr/>
          <p:nvPr/>
        </p:nvSpPr>
        <p:spPr>
          <a:xfrm>
            <a:off x="279400" y="5689600"/>
            <a:ext cx="11607800" cy="10795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39700" y="863600"/>
            <a:ext cx="11887200" cy="5905500"/>
          </a:xfrm>
          <a:ln>
            <a:solidFill>
              <a:schemeClr val="tx1"/>
            </a:solidFill>
          </a:ln>
        </p:spPr>
        <p:txBody>
          <a:bodyPr>
            <a:noAutofit/>
          </a:bodyPr>
          <a:lstStyle/>
          <a:p>
            <a:r>
              <a:rPr lang="en-US" sz="1600" b="1" dirty="0">
                <a:latin typeface="Arial" panose="020B0604020202020204" pitchFamily="34" charset="0"/>
                <a:cs typeface="Arial" panose="020B0604020202020204" pitchFamily="34" charset="0"/>
              </a:rPr>
              <a:t>Conclusion: Car Sales Analysis (2020-2024)</a:t>
            </a:r>
          </a:p>
          <a:p>
            <a:r>
              <a:rPr lang="en-US" sz="1600" b="1" dirty="0">
                <a:latin typeface="Arial" panose="020B0604020202020204" pitchFamily="34" charset="0"/>
                <a:cs typeface="Arial" panose="020B0604020202020204" pitchFamily="34" charset="0"/>
              </a:rPr>
              <a:t>Market Leadership: </a:t>
            </a:r>
            <a:r>
              <a:rPr lang="en-US" dirty="0">
                <a:latin typeface="Arial" panose="020B0604020202020204" pitchFamily="34" charset="0"/>
                <a:cs typeface="Arial" panose="020B0604020202020204" pitchFamily="34" charset="0"/>
              </a:rPr>
              <a:t>Mercedes-Benz and Volkswagen consistently led the market, demonstrating strong brand power, global popularity, and market stability</a:t>
            </a:r>
            <a:r>
              <a:rPr lang="en-US" sz="1600" b="1" dirty="0">
                <a:latin typeface="Arial" panose="020B0604020202020204" pitchFamily="34" charset="0"/>
                <a:cs typeface="Arial" panose="020B0604020202020204" pitchFamily="34" charset="0"/>
              </a:rPr>
              <a:t>.</a:t>
            </a:r>
          </a:p>
          <a:p>
            <a:r>
              <a:rPr lang="en-US" sz="1600" b="1" dirty="0">
                <a:latin typeface="Arial" panose="020B0604020202020204" pitchFamily="34" charset="0"/>
                <a:cs typeface="Arial" panose="020B0604020202020204" pitchFamily="34" charset="0"/>
              </a:rPr>
              <a:t>Tesla's Growth &amp; Decline: </a:t>
            </a:r>
            <a:r>
              <a:rPr lang="en-US" dirty="0">
                <a:latin typeface="Arial" panose="020B0604020202020204" pitchFamily="34" charset="0"/>
                <a:cs typeface="Arial" panose="020B0604020202020204" pitchFamily="34" charset="0"/>
              </a:rPr>
              <a:t>Tesla experienced rapid growth until 2023, primarily driven by surging demand for electric vehicles, but encountered a notable drop in 2024, likely due to escalating competition or potential supply chain issues.</a:t>
            </a:r>
          </a:p>
          <a:p>
            <a:r>
              <a:rPr lang="en-US" b="1" dirty="0">
                <a:latin typeface="Arial" panose="020B0604020202020204" pitchFamily="34" charset="0"/>
                <a:cs typeface="Arial" panose="020B0604020202020204" pitchFamily="34" charset="0"/>
              </a:rPr>
              <a:t>2022 Sales Resurgence</a:t>
            </a:r>
            <a:r>
              <a:rPr lang="en-US" dirty="0">
                <a:latin typeface="Arial" panose="020B0604020202020204" pitchFamily="34" charset="0"/>
                <a:cs typeface="Arial" panose="020B0604020202020204" pitchFamily="34" charset="0"/>
              </a:rPr>
              <a:t>: A significant increase in global car sales was observed in 2022. This surge was primarily driven by improved production capabilities (resulting from easing supply chain constraints) meeting a strong wave of pent-up consumer demand, further bolstered by a recovering global economy and the substantial expansion of the Electric Vehicle market. This represented a partial normalization of sales levels after the severe disruptions of the </a:t>
            </a:r>
            <a:r>
              <a:rPr lang="en-US" sz="1600" dirty="0">
                <a:latin typeface="Arial" panose="020B0604020202020204" pitchFamily="34" charset="0"/>
                <a:cs typeface="Arial" panose="020B0604020202020204" pitchFamily="34" charset="0"/>
              </a:rPr>
              <a:t>prior two years</a:t>
            </a:r>
            <a:r>
              <a:rPr lang="en-US" sz="1600" b="1" dirty="0">
                <a:latin typeface="Arial" panose="020B0604020202020204" pitchFamily="34" charset="0"/>
                <a:cs typeface="Arial" panose="020B0604020202020204" pitchFamily="34" charset="0"/>
              </a:rPr>
              <a:t>.</a:t>
            </a:r>
          </a:p>
          <a:p>
            <a:r>
              <a:rPr lang="en-US" sz="1600" b="1" dirty="0">
                <a:latin typeface="Arial" panose="020B0604020202020204" pitchFamily="34" charset="0"/>
                <a:cs typeface="Arial" panose="020B0604020202020204" pitchFamily="34" charset="0"/>
              </a:rPr>
              <a:t>2024 Sales Decline: </a:t>
            </a:r>
            <a:r>
              <a:rPr lang="en-US" dirty="0">
                <a:latin typeface="Arial" panose="020B0604020202020204" pitchFamily="34" charset="0"/>
                <a:cs typeface="Arial" panose="020B0604020202020204" pitchFamily="34" charset="0"/>
              </a:rPr>
              <a:t>Most brands faced a global sales decline in 2024, which can be attributed to overarching global economic challenges, rising car prices, shifts in customer preferences, and intensifying market competition</a:t>
            </a:r>
            <a:r>
              <a:rPr lang="en-US" sz="1600" b="1" dirty="0">
                <a:latin typeface="Arial" panose="020B0604020202020204" pitchFamily="34" charset="0"/>
                <a:cs typeface="Arial" panose="020B0604020202020204" pitchFamily="34" charset="0"/>
              </a:rPr>
              <a:t>.</a:t>
            </a:r>
          </a:p>
          <a:p>
            <a:r>
              <a:rPr lang="en-US" sz="1600" b="1" dirty="0">
                <a:latin typeface="Arial" panose="020B0604020202020204" pitchFamily="34" charset="0"/>
                <a:cs typeface="Arial" panose="020B0604020202020204" pitchFamily="34" charset="0"/>
              </a:rPr>
              <a:t>Unstable Performance: </a:t>
            </a:r>
            <a:r>
              <a:rPr lang="en-US" dirty="0">
                <a:latin typeface="Arial" panose="020B0604020202020204" pitchFamily="34" charset="0"/>
                <a:cs typeface="Arial" panose="020B0604020202020204" pitchFamily="34" charset="0"/>
              </a:rPr>
              <a:t>Brands such as BMW, Ford, and Honda exhibited unstable sales trends throughout the period, possibly indicating challenges with product variety or slower adaptation to evolving market demands</a:t>
            </a:r>
            <a:r>
              <a:rPr lang="en-US" sz="1600" b="1" dirty="0" smtClean="0">
                <a:latin typeface="Arial" panose="020B0604020202020204" pitchFamily="34" charset="0"/>
                <a:cs typeface="Arial" panose="020B0604020202020204" pitchFamily="34" charset="0"/>
              </a:rPr>
              <a:t>.</a:t>
            </a:r>
            <a:endParaRPr lang="en-US" sz="1600"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Final Insight</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Brands that prioritize innovation, sustainability, and agile market responsiveness are demonstrably better positioned for future success – especially as the industry rapidly shifts towards electric and smart vehicles.</a:t>
            </a:r>
          </a:p>
          <a:p>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228591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610</TotalTime>
  <Words>682</Words>
  <Application>Microsoft Office PowerPoint</Application>
  <PresentationFormat>Widescreen</PresentationFormat>
  <Paragraphs>42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Parcel</vt:lpstr>
      <vt:lpstr>Analysis Of Car Companies Sales</vt:lpstr>
      <vt:lpstr>Sales comparison of different car models(2020_2024)</vt:lpstr>
      <vt:lpstr>Comparison of Vehicle Sales Among Top Car Manufacturers(2020–2024) </vt:lpstr>
      <vt:lpstr>Comparative Analysis of Annual Car Company Sales (2020–2024)</vt:lpstr>
      <vt:lpstr>Global Automotive Sales Trend (2020-2024)</vt:lpstr>
      <vt:lpstr>CONCLUSION – KEY FINDINGS FROM CAR SALES ANALYSIS (2020-2024)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Car Companies Sales</dc:title>
  <dc:creator>ZAHRA</dc:creator>
  <cp:lastModifiedBy>ZAHRA</cp:lastModifiedBy>
  <cp:revision>26</cp:revision>
  <dcterms:created xsi:type="dcterms:W3CDTF">2025-06-29T07:37:21Z</dcterms:created>
  <dcterms:modified xsi:type="dcterms:W3CDTF">2025-07-09T15:47:17Z</dcterms:modified>
</cp:coreProperties>
</file>