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18288000" cy="10287000"/>
  <p:notesSz cx="6858000" cy="9144000"/>
  <p:embeddedFontLst>
    <p:embeddedFont>
      <p:font typeface="Atkinson Hyperlegible Bold" panose="020B0604020202020204" charset="0"/>
      <p:regular r:id="rId23"/>
    </p:embeddedFont>
    <p:embeddedFont>
      <p:font typeface="MediaPro" panose="020B0604020202020204" charset="0"/>
      <p:regular r:id="rId24"/>
    </p:embeddedFont>
    <p:embeddedFont>
      <p:font typeface="Montserrat" panose="00000500000000000000" pitchFamily="2" charset="0"/>
      <p:regular r:id="rId25"/>
    </p:embeddedFont>
    <p:embeddedFont>
      <p:font typeface="Montserrat Classic" panose="020B0604020202020204" charset="0"/>
      <p:regular r:id="rId26"/>
    </p:embeddedFont>
    <p:embeddedFont>
      <p:font typeface="Montserrat Classic Bold" panose="020B0604020202020204" charset="0"/>
      <p:regular r:id="rId2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4" d="100"/>
          <a:sy n="54" d="100"/>
        </p:scale>
        <p:origin x="754" y="29"/>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5.fntdata"/><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2/8/2024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2/8/2024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2/8/2024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14.svg"/></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16.svg"/></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Freeform 2"/>
          <p:cNvSpPr/>
          <p:nvPr/>
        </p:nvSpPr>
        <p:spPr>
          <a:xfrm>
            <a:off x="-72360" y="0"/>
            <a:ext cx="18432719" cy="10452692"/>
          </a:xfrm>
          <a:custGeom>
            <a:avLst/>
            <a:gdLst/>
            <a:ahLst/>
            <a:cxnLst/>
            <a:rect l="l" t="t" r="r" b="b"/>
            <a:pathLst>
              <a:path w="18432719" h="10452692">
                <a:moveTo>
                  <a:pt x="0" y="0"/>
                </a:moveTo>
                <a:lnTo>
                  <a:pt x="18432719" y="0"/>
                </a:lnTo>
                <a:lnTo>
                  <a:pt x="18432719" y="10452693"/>
                </a:lnTo>
                <a:lnTo>
                  <a:pt x="0" y="10452693"/>
                </a:lnTo>
                <a:lnTo>
                  <a:pt x="0" y="0"/>
                </a:lnTo>
                <a:close/>
              </a:path>
            </a:pathLst>
          </a:custGeom>
          <a:blipFill>
            <a:blip r:embed="rId2"/>
            <a:stretch>
              <a:fillRect l="-2466" t="-18836" b="-1550"/>
            </a:stretch>
          </a:blipFill>
        </p:spPr>
        <p:txBody>
          <a:bodyPr/>
          <a:lstStyle/>
          <a:p>
            <a:endParaRPr lang="en-US"/>
          </a:p>
        </p:txBody>
      </p:sp>
      <p:grpSp>
        <p:nvGrpSpPr>
          <p:cNvPr id="4" name="Group 4"/>
          <p:cNvGrpSpPr/>
          <p:nvPr/>
        </p:nvGrpSpPr>
        <p:grpSpPr>
          <a:xfrm>
            <a:off x="1028700" y="2784200"/>
            <a:ext cx="316637" cy="3033803"/>
            <a:chOff x="0" y="0"/>
            <a:chExt cx="83394" cy="799026"/>
          </a:xfrm>
        </p:grpSpPr>
        <p:sp>
          <p:nvSpPr>
            <p:cNvPr id="5" name="Freeform 5"/>
            <p:cNvSpPr/>
            <p:nvPr/>
          </p:nvSpPr>
          <p:spPr>
            <a:xfrm>
              <a:off x="0" y="0"/>
              <a:ext cx="83394" cy="799026"/>
            </a:xfrm>
            <a:custGeom>
              <a:avLst/>
              <a:gdLst/>
              <a:ahLst/>
              <a:cxnLst/>
              <a:rect l="l" t="t" r="r" b="b"/>
              <a:pathLst>
                <a:path w="83394" h="799026">
                  <a:moveTo>
                    <a:pt x="0" y="0"/>
                  </a:moveTo>
                  <a:lnTo>
                    <a:pt x="83394" y="0"/>
                  </a:lnTo>
                  <a:lnTo>
                    <a:pt x="83394" y="799026"/>
                  </a:lnTo>
                  <a:lnTo>
                    <a:pt x="0" y="799026"/>
                  </a:lnTo>
                  <a:close/>
                </a:path>
              </a:pathLst>
            </a:custGeom>
            <a:solidFill>
              <a:srgbClr val="000000"/>
            </a:solidFill>
          </p:spPr>
          <p:txBody>
            <a:bodyPr/>
            <a:lstStyle/>
            <a:p>
              <a:endParaRPr lang="en-US"/>
            </a:p>
          </p:txBody>
        </p:sp>
        <p:sp>
          <p:nvSpPr>
            <p:cNvPr id="6" name="TextBox 6"/>
            <p:cNvSpPr txBox="1"/>
            <p:nvPr/>
          </p:nvSpPr>
          <p:spPr>
            <a:xfrm>
              <a:off x="0" y="-47625"/>
              <a:ext cx="83394" cy="846651"/>
            </a:xfrm>
            <a:prstGeom prst="rect">
              <a:avLst/>
            </a:prstGeom>
          </p:spPr>
          <p:txBody>
            <a:bodyPr lIns="50800" tIns="50800" rIns="50800" bIns="50800" rtlCol="0" anchor="ctr"/>
            <a:lstStyle/>
            <a:p>
              <a:pPr algn="ctr">
                <a:lnSpc>
                  <a:spcPts val="3474"/>
                </a:lnSpc>
              </a:pPr>
              <a:endParaRPr/>
            </a:p>
          </p:txBody>
        </p:sp>
      </p:grpSp>
      <p:sp>
        <p:nvSpPr>
          <p:cNvPr id="7" name="Freeform 7"/>
          <p:cNvSpPr/>
          <p:nvPr/>
        </p:nvSpPr>
        <p:spPr>
          <a:xfrm>
            <a:off x="13335710" y="5143500"/>
            <a:ext cx="4785847" cy="4985257"/>
          </a:xfrm>
          <a:custGeom>
            <a:avLst/>
            <a:gdLst/>
            <a:ahLst/>
            <a:cxnLst/>
            <a:rect l="l" t="t" r="r" b="b"/>
            <a:pathLst>
              <a:path w="4785847" h="4985257">
                <a:moveTo>
                  <a:pt x="0" y="0"/>
                </a:moveTo>
                <a:lnTo>
                  <a:pt x="4785847" y="0"/>
                </a:lnTo>
                <a:lnTo>
                  <a:pt x="4785847" y="4985257"/>
                </a:lnTo>
                <a:lnTo>
                  <a:pt x="0" y="4985257"/>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8" name="TextBox 8"/>
          <p:cNvSpPr txBox="1"/>
          <p:nvPr/>
        </p:nvSpPr>
        <p:spPr>
          <a:xfrm>
            <a:off x="1731011" y="3121895"/>
            <a:ext cx="12440338" cy="2263559"/>
          </a:xfrm>
          <a:prstGeom prst="rect">
            <a:avLst/>
          </a:prstGeom>
        </p:spPr>
        <p:txBody>
          <a:bodyPr lIns="0" tIns="0" rIns="0" bIns="0" rtlCol="0" anchor="t">
            <a:spAutoFit/>
          </a:bodyPr>
          <a:lstStyle/>
          <a:p>
            <a:pPr>
              <a:lnSpc>
                <a:spcPts val="8800"/>
              </a:lnSpc>
            </a:pPr>
            <a:r>
              <a:rPr lang="en-US" sz="8000" dirty="0">
                <a:solidFill>
                  <a:srgbClr val="000000"/>
                </a:solidFill>
                <a:latin typeface="Atkinson Hyperlegible Bold"/>
              </a:rPr>
              <a:t>DEFENCE AND ANALYSIS  HARDWARE VECTORS</a:t>
            </a:r>
          </a:p>
        </p:txBody>
      </p:sp>
      <p:sp>
        <p:nvSpPr>
          <p:cNvPr id="9" name="TextBox 9"/>
          <p:cNvSpPr txBox="1"/>
          <p:nvPr/>
        </p:nvSpPr>
        <p:spPr>
          <a:xfrm>
            <a:off x="1028700" y="7205067"/>
            <a:ext cx="8132975" cy="1809791"/>
          </a:xfrm>
          <a:prstGeom prst="rect">
            <a:avLst/>
          </a:prstGeom>
        </p:spPr>
        <p:txBody>
          <a:bodyPr lIns="0" tIns="0" rIns="0" bIns="0" rtlCol="0" anchor="t">
            <a:spAutoFit/>
          </a:bodyPr>
          <a:lstStyle/>
          <a:p>
            <a:pPr>
              <a:lnSpc>
                <a:spcPts val="3458"/>
              </a:lnSpc>
            </a:pPr>
            <a:r>
              <a:rPr lang="en-US" sz="3293" dirty="0">
                <a:solidFill>
                  <a:srgbClr val="000000"/>
                </a:solidFill>
                <a:latin typeface="MediaPro"/>
              </a:rPr>
              <a:t>Presented By : </a:t>
            </a:r>
          </a:p>
          <a:p>
            <a:pPr>
              <a:lnSpc>
                <a:spcPts val="3458"/>
              </a:lnSpc>
            </a:pPr>
            <a:endParaRPr lang="en-US" sz="3293" dirty="0">
              <a:solidFill>
                <a:srgbClr val="000000"/>
              </a:solidFill>
              <a:latin typeface="MediaPro"/>
            </a:endParaRPr>
          </a:p>
          <a:p>
            <a:pPr marL="711120" lvl="1" indent="-355560">
              <a:lnSpc>
                <a:spcPts val="3458"/>
              </a:lnSpc>
              <a:buFont typeface="Arial"/>
              <a:buChar char="•"/>
            </a:pPr>
            <a:r>
              <a:rPr lang="en-US" sz="3293" dirty="0">
                <a:solidFill>
                  <a:srgbClr val="000000"/>
                </a:solidFill>
                <a:latin typeface="MediaPro"/>
              </a:rPr>
              <a:t>ZAID ALAA WASEF DBIES</a:t>
            </a:r>
          </a:p>
          <a:p>
            <a:pPr>
              <a:lnSpc>
                <a:spcPts val="3458"/>
              </a:lnSpc>
            </a:pPr>
            <a:endParaRPr lang="en-US" sz="3293" dirty="0">
              <a:solidFill>
                <a:srgbClr val="000000"/>
              </a:solidFill>
              <a:latin typeface="MediaPr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Freeform 2"/>
          <p:cNvSpPr/>
          <p:nvPr/>
        </p:nvSpPr>
        <p:spPr>
          <a:xfrm>
            <a:off x="-144719" y="461"/>
            <a:ext cx="18432719" cy="10452692"/>
          </a:xfrm>
          <a:custGeom>
            <a:avLst/>
            <a:gdLst/>
            <a:ahLst/>
            <a:cxnLst/>
            <a:rect l="l" t="t" r="r" b="b"/>
            <a:pathLst>
              <a:path w="18432719" h="10452692">
                <a:moveTo>
                  <a:pt x="0" y="0"/>
                </a:moveTo>
                <a:lnTo>
                  <a:pt x="18432719" y="0"/>
                </a:lnTo>
                <a:lnTo>
                  <a:pt x="18432719" y="10452693"/>
                </a:lnTo>
                <a:lnTo>
                  <a:pt x="0" y="10452693"/>
                </a:lnTo>
                <a:lnTo>
                  <a:pt x="0" y="0"/>
                </a:lnTo>
                <a:close/>
              </a:path>
            </a:pathLst>
          </a:custGeom>
          <a:blipFill>
            <a:blip r:embed="rId2"/>
            <a:stretch>
              <a:fillRect l="-2466" t="-18836" b="-1550"/>
            </a:stretch>
          </a:blipFill>
        </p:spPr>
        <p:txBody>
          <a:bodyPr/>
          <a:lstStyle/>
          <a:p>
            <a:endParaRPr lang="en-US"/>
          </a:p>
        </p:txBody>
      </p:sp>
      <p:sp>
        <p:nvSpPr>
          <p:cNvPr id="4" name="TextBox 4"/>
          <p:cNvSpPr txBox="1"/>
          <p:nvPr/>
        </p:nvSpPr>
        <p:spPr>
          <a:xfrm>
            <a:off x="2275010" y="295991"/>
            <a:ext cx="13737980" cy="1389219"/>
          </a:xfrm>
          <a:prstGeom prst="rect">
            <a:avLst/>
          </a:prstGeom>
        </p:spPr>
        <p:txBody>
          <a:bodyPr lIns="0" tIns="0" rIns="0" bIns="0" rtlCol="0" anchor="t">
            <a:spAutoFit/>
          </a:bodyPr>
          <a:lstStyle/>
          <a:p>
            <a:pPr algn="ctr">
              <a:lnSpc>
                <a:spcPts val="5559"/>
              </a:lnSpc>
              <a:spcBef>
                <a:spcPct val="0"/>
              </a:spcBef>
            </a:pPr>
            <a:r>
              <a:rPr lang="en-US" sz="3999">
                <a:solidFill>
                  <a:srgbClr val="000000"/>
                </a:solidFill>
                <a:latin typeface="Montserrat Classic Bold"/>
              </a:rPr>
              <a:t>HOW TO DEFENCE AND ANALYSIS HARDWARE VECTORS?</a:t>
            </a:r>
          </a:p>
        </p:txBody>
      </p:sp>
      <p:grpSp>
        <p:nvGrpSpPr>
          <p:cNvPr id="5" name="Group 5"/>
          <p:cNvGrpSpPr/>
          <p:nvPr/>
        </p:nvGrpSpPr>
        <p:grpSpPr>
          <a:xfrm>
            <a:off x="0" y="2927646"/>
            <a:ext cx="17725840" cy="6236692"/>
            <a:chOff x="0" y="0"/>
            <a:chExt cx="23634453" cy="8315590"/>
          </a:xfrm>
        </p:grpSpPr>
        <p:sp>
          <p:nvSpPr>
            <p:cNvPr id="6" name="TextBox 6"/>
            <p:cNvSpPr txBox="1"/>
            <p:nvPr/>
          </p:nvSpPr>
          <p:spPr>
            <a:xfrm>
              <a:off x="0" y="-76200"/>
              <a:ext cx="23634453" cy="1826891"/>
            </a:xfrm>
            <a:prstGeom prst="rect">
              <a:avLst/>
            </a:prstGeom>
          </p:spPr>
          <p:txBody>
            <a:bodyPr lIns="0" tIns="0" rIns="0" bIns="0" rtlCol="0" anchor="t">
              <a:spAutoFit/>
            </a:bodyPr>
            <a:lstStyle/>
            <a:p>
              <a:pPr marL="863591" lvl="1" indent="-431796">
                <a:lnSpc>
                  <a:spcPts val="5559"/>
                </a:lnSpc>
                <a:spcBef>
                  <a:spcPct val="0"/>
                </a:spcBef>
                <a:buFont typeface="Arial"/>
                <a:buChar char="•"/>
              </a:pPr>
              <a:r>
                <a:rPr lang="en-US" sz="3999">
                  <a:solidFill>
                    <a:srgbClr val="000000"/>
                  </a:solidFill>
                  <a:latin typeface="Montserrat Classic Bold"/>
                </a:rPr>
                <a:t>OUR RESEARCH IS HOW TO SOLVE THIS PROBLEM AND PROTECT YOUR DEVICE FROM THESE ATTACKS.</a:t>
              </a:r>
            </a:p>
          </p:txBody>
        </p:sp>
        <p:sp>
          <p:nvSpPr>
            <p:cNvPr id="7" name="TextBox 7"/>
            <p:cNvSpPr txBox="1"/>
            <p:nvPr/>
          </p:nvSpPr>
          <p:spPr>
            <a:xfrm>
              <a:off x="0" y="2576556"/>
              <a:ext cx="23634453" cy="2766583"/>
            </a:xfrm>
            <a:prstGeom prst="rect">
              <a:avLst/>
            </a:prstGeom>
          </p:spPr>
          <p:txBody>
            <a:bodyPr lIns="0" tIns="0" rIns="0" bIns="0" rtlCol="0" anchor="t">
              <a:spAutoFit/>
            </a:bodyPr>
            <a:lstStyle/>
            <a:p>
              <a:pPr marL="863591" lvl="1" indent="-431796">
                <a:lnSpc>
                  <a:spcPts val="5559"/>
                </a:lnSpc>
                <a:buFont typeface="Arial"/>
                <a:buChar char="•"/>
              </a:pPr>
              <a:r>
                <a:rPr lang="en-US" sz="3999">
                  <a:solidFill>
                    <a:srgbClr val="000000"/>
                  </a:solidFill>
                  <a:latin typeface="Montserrat Classic Bold"/>
                </a:rPr>
                <a:t>FOR SURE IT'S A COMPLEX PROCESS THAT REQUIRES FROM US A BIG KNOWLEDGE OF HARDWARE AND WINDOWS COMPONENTS </a:t>
              </a:r>
            </a:p>
            <a:p>
              <a:pPr>
                <a:lnSpc>
                  <a:spcPts val="5559"/>
                </a:lnSpc>
                <a:spcBef>
                  <a:spcPct val="0"/>
                </a:spcBef>
              </a:pPr>
              <a:r>
                <a:rPr lang="en-US" sz="3999">
                  <a:solidFill>
                    <a:srgbClr val="000000"/>
                  </a:solidFill>
                  <a:latin typeface="Montserrat Classic Bold"/>
                </a:rPr>
                <a:t>        IN ADDITION TO THE SKILL IN PROGRAMMING</a:t>
              </a:r>
            </a:p>
          </p:txBody>
        </p:sp>
        <p:sp>
          <p:nvSpPr>
            <p:cNvPr id="8" name="TextBox 8"/>
            <p:cNvSpPr txBox="1"/>
            <p:nvPr/>
          </p:nvSpPr>
          <p:spPr>
            <a:xfrm>
              <a:off x="0" y="6488698"/>
              <a:ext cx="23634453" cy="1826891"/>
            </a:xfrm>
            <a:prstGeom prst="rect">
              <a:avLst/>
            </a:prstGeom>
          </p:spPr>
          <p:txBody>
            <a:bodyPr lIns="0" tIns="0" rIns="0" bIns="0" rtlCol="0" anchor="t">
              <a:spAutoFit/>
            </a:bodyPr>
            <a:lstStyle/>
            <a:p>
              <a:pPr marL="863591" lvl="1" indent="-431796">
                <a:lnSpc>
                  <a:spcPts val="5559"/>
                </a:lnSpc>
                <a:spcBef>
                  <a:spcPct val="0"/>
                </a:spcBef>
                <a:buFont typeface="Arial"/>
                <a:buChar char="•"/>
              </a:pPr>
              <a:r>
                <a:rPr lang="en-US" sz="3999">
                  <a:solidFill>
                    <a:srgbClr val="000000"/>
                  </a:solidFill>
                  <a:latin typeface="Montserrat Classic Bold"/>
                </a:rPr>
                <a:t>OUR RESEARCH TO DEFEND VS HARDWARE VECTORS BASED IN PYTHON SCRIPT.</a:t>
              </a:r>
            </a:p>
          </p:txBody>
        </p:sp>
      </p:grpSp>
    </p:spTree>
  </p:cSld>
  <p:clrMapOvr>
    <a:masterClrMapping/>
  </p:clrMapOvr>
  <p:transition spd="slow">
    <p:push/>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Freeform 2"/>
          <p:cNvSpPr/>
          <p:nvPr/>
        </p:nvSpPr>
        <p:spPr>
          <a:xfrm>
            <a:off x="-144719" y="461"/>
            <a:ext cx="18432719" cy="10452692"/>
          </a:xfrm>
          <a:custGeom>
            <a:avLst/>
            <a:gdLst/>
            <a:ahLst/>
            <a:cxnLst/>
            <a:rect l="l" t="t" r="r" b="b"/>
            <a:pathLst>
              <a:path w="18432719" h="10452692">
                <a:moveTo>
                  <a:pt x="0" y="0"/>
                </a:moveTo>
                <a:lnTo>
                  <a:pt x="18432719" y="0"/>
                </a:lnTo>
                <a:lnTo>
                  <a:pt x="18432719" y="10452693"/>
                </a:lnTo>
                <a:lnTo>
                  <a:pt x="0" y="10452693"/>
                </a:lnTo>
                <a:lnTo>
                  <a:pt x="0" y="0"/>
                </a:lnTo>
                <a:close/>
              </a:path>
            </a:pathLst>
          </a:custGeom>
          <a:blipFill>
            <a:blip r:embed="rId2"/>
            <a:stretch>
              <a:fillRect l="-2466" t="-18836" b="-1550"/>
            </a:stretch>
          </a:blipFill>
        </p:spPr>
        <p:txBody>
          <a:bodyPr/>
          <a:lstStyle/>
          <a:p>
            <a:endParaRPr lang="en-US"/>
          </a:p>
        </p:txBody>
      </p:sp>
      <p:sp>
        <p:nvSpPr>
          <p:cNvPr id="4" name="TextBox 4"/>
          <p:cNvSpPr txBox="1"/>
          <p:nvPr/>
        </p:nvSpPr>
        <p:spPr>
          <a:xfrm>
            <a:off x="2275010" y="295991"/>
            <a:ext cx="13737980" cy="1389219"/>
          </a:xfrm>
          <a:prstGeom prst="rect">
            <a:avLst/>
          </a:prstGeom>
        </p:spPr>
        <p:txBody>
          <a:bodyPr lIns="0" tIns="0" rIns="0" bIns="0" rtlCol="0" anchor="t">
            <a:spAutoFit/>
          </a:bodyPr>
          <a:lstStyle/>
          <a:p>
            <a:pPr algn="ctr">
              <a:lnSpc>
                <a:spcPts val="5559"/>
              </a:lnSpc>
              <a:spcBef>
                <a:spcPct val="0"/>
              </a:spcBef>
            </a:pPr>
            <a:r>
              <a:rPr lang="en-US" sz="3999">
                <a:solidFill>
                  <a:srgbClr val="000000"/>
                </a:solidFill>
                <a:latin typeface="Montserrat Classic Bold"/>
              </a:rPr>
              <a:t>HOW TO DEFEND AND ANALYSIS HARDWARE VECTORS? (CONT)</a:t>
            </a:r>
          </a:p>
        </p:txBody>
      </p:sp>
      <p:sp>
        <p:nvSpPr>
          <p:cNvPr id="5" name="TextBox 5"/>
          <p:cNvSpPr txBox="1"/>
          <p:nvPr/>
        </p:nvSpPr>
        <p:spPr>
          <a:xfrm>
            <a:off x="192445" y="2139479"/>
            <a:ext cx="17259300" cy="1389219"/>
          </a:xfrm>
          <a:prstGeom prst="rect">
            <a:avLst/>
          </a:prstGeom>
        </p:spPr>
        <p:txBody>
          <a:bodyPr lIns="0" tIns="0" rIns="0" bIns="0" rtlCol="0" anchor="t">
            <a:spAutoFit/>
          </a:bodyPr>
          <a:lstStyle/>
          <a:p>
            <a:pPr>
              <a:lnSpc>
                <a:spcPts val="5559"/>
              </a:lnSpc>
              <a:spcBef>
                <a:spcPct val="0"/>
              </a:spcBef>
            </a:pPr>
            <a:r>
              <a:rPr lang="en-US" sz="3999">
                <a:solidFill>
                  <a:srgbClr val="000000"/>
                </a:solidFill>
                <a:latin typeface="Montserrat Classic"/>
              </a:rPr>
              <a:t>WE USED A LOT OF COMPLEX METHODS TO DEFEND HARDWARE VECTORS LET'S GO IN DEEP WITH THOSE METHODS :</a:t>
            </a:r>
          </a:p>
        </p:txBody>
      </p:sp>
      <p:grpSp>
        <p:nvGrpSpPr>
          <p:cNvPr id="6" name="Group 6"/>
          <p:cNvGrpSpPr/>
          <p:nvPr/>
        </p:nvGrpSpPr>
        <p:grpSpPr>
          <a:xfrm>
            <a:off x="192445" y="4937377"/>
            <a:ext cx="17458127" cy="4539998"/>
            <a:chOff x="0" y="0"/>
            <a:chExt cx="23277502" cy="6053331"/>
          </a:xfrm>
        </p:grpSpPr>
        <p:sp>
          <p:nvSpPr>
            <p:cNvPr id="7" name="Freeform 7"/>
            <p:cNvSpPr/>
            <p:nvPr/>
          </p:nvSpPr>
          <p:spPr>
            <a:xfrm>
              <a:off x="593311" y="2015401"/>
              <a:ext cx="22684191" cy="4037930"/>
            </a:xfrm>
            <a:custGeom>
              <a:avLst/>
              <a:gdLst/>
              <a:ahLst/>
              <a:cxnLst/>
              <a:rect l="l" t="t" r="r" b="b"/>
              <a:pathLst>
                <a:path w="22684191" h="4037930">
                  <a:moveTo>
                    <a:pt x="0" y="0"/>
                  </a:moveTo>
                  <a:lnTo>
                    <a:pt x="22684191" y="0"/>
                  </a:lnTo>
                  <a:lnTo>
                    <a:pt x="22684191" y="4037930"/>
                  </a:lnTo>
                  <a:lnTo>
                    <a:pt x="0" y="4037930"/>
                  </a:lnTo>
                  <a:lnTo>
                    <a:pt x="0" y="0"/>
                  </a:lnTo>
                  <a:close/>
                </a:path>
              </a:pathLst>
            </a:custGeom>
            <a:blipFill>
              <a:blip r:embed="rId3"/>
              <a:stretch>
                <a:fillRect/>
              </a:stretch>
            </a:blipFill>
          </p:spPr>
          <p:txBody>
            <a:bodyPr/>
            <a:lstStyle/>
            <a:p>
              <a:endParaRPr lang="en-US"/>
            </a:p>
          </p:txBody>
        </p:sp>
        <p:sp>
          <p:nvSpPr>
            <p:cNvPr id="8" name="TextBox 8"/>
            <p:cNvSpPr txBox="1"/>
            <p:nvPr/>
          </p:nvSpPr>
          <p:spPr>
            <a:xfrm>
              <a:off x="0" y="-76200"/>
              <a:ext cx="23012400" cy="1826891"/>
            </a:xfrm>
            <a:prstGeom prst="rect">
              <a:avLst/>
            </a:prstGeom>
          </p:spPr>
          <p:txBody>
            <a:bodyPr lIns="0" tIns="0" rIns="0" bIns="0" rtlCol="0" anchor="t">
              <a:spAutoFit/>
            </a:bodyPr>
            <a:lstStyle/>
            <a:p>
              <a:pPr>
                <a:lnSpc>
                  <a:spcPts val="5559"/>
                </a:lnSpc>
                <a:spcBef>
                  <a:spcPct val="0"/>
                </a:spcBef>
              </a:pPr>
              <a:r>
                <a:rPr lang="en-US" sz="3999">
                  <a:solidFill>
                    <a:srgbClr val="000000"/>
                  </a:solidFill>
                  <a:latin typeface="Montserrat Classic Bold"/>
                </a:rPr>
                <a:t>1-DISABLE_AUTORUN() : </a:t>
              </a:r>
              <a:r>
                <a:rPr lang="en-US" sz="3999">
                  <a:solidFill>
                    <a:srgbClr val="000000"/>
                  </a:solidFill>
                  <a:latin typeface="Montserrat Classic"/>
                </a:rPr>
                <a:t>THIS METHOD FOR DISABLE AUTORUN FROM REGISTRY EDITOR IN WINDOWS.</a:t>
              </a:r>
            </a:p>
          </p:txBody>
        </p:sp>
      </p:grpSp>
    </p:spTree>
  </p:cSld>
  <p:clrMapOvr>
    <a:masterClrMapping/>
  </p:clrMapOvr>
  <p:transition spd="slow">
    <p:push/>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Freeform 2"/>
          <p:cNvSpPr/>
          <p:nvPr/>
        </p:nvSpPr>
        <p:spPr>
          <a:xfrm>
            <a:off x="-144719" y="461"/>
            <a:ext cx="18432719" cy="10452692"/>
          </a:xfrm>
          <a:custGeom>
            <a:avLst/>
            <a:gdLst/>
            <a:ahLst/>
            <a:cxnLst/>
            <a:rect l="l" t="t" r="r" b="b"/>
            <a:pathLst>
              <a:path w="18432719" h="10452692">
                <a:moveTo>
                  <a:pt x="0" y="0"/>
                </a:moveTo>
                <a:lnTo>
                  <a:pt x="18432719" y="0"/>
                </a:lnTo>
                <a:lnTo>
                  <a:pt x="18432719" y="10452693"/>
                </a:lnTo>
                <a:lnTo>
                  <a:pt x="0" y="10452693"/>
                </a:lnTo>
                <a:lnTo>
                  <a:pt x="0" y="0"/>
                </a:lnTo>
                <a:close/>
              </a:path>
            </a:pathLst>
          </a:custGeom>
          <a:blipFill>
            <a:blip r:embed="rId2"/>
            <a:stretch>
              <a:fillRect l="-2466" t="-18836" b="-1550"/>
            </a:stretch>
          </a:blipFill>
        </p:spPr>
        <p:txBody>
          <a:bodyPr/>
          <a:lstStyle/>
          <a:p>
            <a:endParaRPr lang="en-US"/>
          </a:p>
        </p:txBody>
      </p:sp>
      <p:sp>
        <p:nvSpPr>
          <p:cNvPr id="4" name="Freeform 4"/>
          <p:cNvSpPr/>
          <p:nvPr/>
        </p:nvSpPr>
        <p:spPr>
          <a:xfrm>
            <a:off x="643318" y="5451127"/>
            <a:ext cx="17001363" cy="3838124"/>
          </a:xfrm>
          <a:custGeom>
            <a:avLst/>
            <a:gdLst/>
            <a:ahLst/>
            <a:cxnLst/>
            <a:rect l="l" t="t" r="r" b="b"/>
            <a:pathLst>
              <a:path w="17001363" h="3838124">
                <a:moveTo>
                  <a:pt x="0" y="0"/>
                </a:moveTo>
                <a:lnTo>
                  <a:pt x="17001364" y="0"/>
                </a:lnTo>
                <a:lnTo>
                  <a:pt x="17001364" y="3838123"/>
                </a:lnTo>
                <a:lnTo>
                  <a:pt x="0" y="3838123"/>
                </a:lnTo>
                <a:lnTo>
                  <a:pt x="0" y="0"/>
                </a:lnTo>
                <a:close/>
              </a:path>
            </a:pathLst>
          </a:custGeom>
          <a:blipFill>
            <a:blip r:embed="rId3"/>
            <a:stretch>
              <a:fillRect/>
            </a:stretch>
          </a:blipFill>
        </p:spPr>
        <p:txBody>
          <a:bodyPr/>
          <a:lstStyle/>
          <a:p>
            <a:endParaRPr lang="en-US"/>
          </a:p>
        </p:txBody>
      </p:sp>
      <p:sp>
        <p:nvSpPr>
          <p:cNvPr id="5" name="TextBox 5"/>
          <p:cNvSpPr txBox="1"/>
          <p:nvPr/>
        </p:nvSpPr>
        <p:spPr>
          <a:xfrm>
            <a:off x="2275010" y="295991"/>
            <a:ext cx="13737980" cy="1389219"/>
          </a:xfrm>
          <a:prstGeom prst="rect">
            <a:avLst/>
          </a:prstGeom>
        </p:spPr>
        <p:txBody>
          <a:bodyPr lIns="0" tIns="0" rIns="0" bIns="0" rtlCol="0" anchor="t">
            <a:spAutoFit/>
          </a:bodyPr>
          <a:lstStyle/>
          <a:p>
            <a:pPr algn="ctr">
              <a:lnSpc>
                <a:spcPts val="5559"/>
              </a:lnSpc>
              <a:spcBef>
                <a:spcPct val="0"/>
              </a:spcBef>
            </a:pPr>
            <a:r>
              <a:rPr lang="en-US" sz="3999">
                <a:solidFill>
                  <a:srgbClr val="000000"/>
                </a:solidFill>
                <a:latin typeface="Montserrat Classic Bold"/>
              </a:rPr>
              <a:t>HOW TO DEFEND AND ANALYSIS HARDWARE VECTORS? (CONT)</a:t>
            </a:r>
          </a:p>
        </p:txBody>
      </p:sp>
      <p:sp>
        <p:nvSpPr>
          <p:cNvPr id="6" name="TextBox 6"/>
          <p:cNvSpPr txBox="1"/>
          <p:nvPr/>
        </p:nvSpPr>
        <p:spPr>
          <a:xfrm>
            <a:off x="139960" y="2128496"/>
            <a:ext cx="17259300" cy="2798756"/>
          </a:xfrm>
          <a:prstGeom prst="rect">
            <a:avLst/>
          </a:prstGeom>
        </p:spPr>
        <p:txBody>
          <a:bodyPr lIns="0" tIns="0" rIns="0" bIns="0" rtlCol="0" anchor="t">
            <a:spAutoFit/>
          </a:bodyPr>
          <a:lstStyle/>
          <a:p>
            <a:pPr>
              <a:lnSpc>
                <a:spcPts val="5559"/>
              </a:lnSpc>
            </a:pPr>
            <a:r>
              <a:rPr lang="en-US" sz="3999">
                <a:solidFill>
                  <a:srgbClr val="000000"/>
                </a:solidFill>
                <a:latin typeface="Montserrat Classic Bold"/>
              </a:rPr>
              <a:t>2-MONITOR_USB_DRIVES():</a:t>
            </a:r>
          </a:p>
          <a:p>
            <a:pPr>
              <a:lnSpc>
                <a:spcPts val="5559"/>
              </a:lnSpc>
              <a:spcBef>
                <a:spcPct val="0"/>
              </a:spcBef>
            </a:pPr>
            <a:r>
              <a:rPr lang="en-US" sz="3999">
                <a:solidFill>
                  <a:srgbClr val="000000"/>
                </a:solidFill>
                <a:latin typeface="Montserrat Classic"/>
              </a:rPr>
              <a:t>THIS METHOD USED TO MONITOR IF THERE ARE ANY REMOVABLE DEVICES CONNECTED (NOT ONLY USB) IF IT IS SO IT WILL SEND IT TO A GROUP OF METHODS TO DEFEND IT.</a:t>
            </a:r>
          </a:p>
        </p:txBody>
      </p:sp>
    </p:spTree>
  </p:cSld>
  <p:clrMapOvr>
    <a:masterClrMapping/>
  </p:clrMapOvr>
  <p:transition spd="slow">
    <p:push/>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Freeform 2"/>
          <p:cNvSpPr/>
          <p:nvPr/>
        </p:nvSpPr>
        <p:spPr>
          <a:xfrm>
            <a:off x="-144719" y="461"/>
            <a:ext cx="18432719" cy="10452692"/>
          </a:xfrm>
          <a:custGeom>
            <a:avLst/>
            <a:gdLst/>
            <a:ahLst/>
            <a:cxnLst/>
            <a:rect l="l" t="t" r="r" b="b"/>
            <a:pathLst>
              <a:path w="18432719" h="10452692">
                <a:moveTo>
                  <a:pt x="0" y="0"/>
                </a:moveTo>
                <a:lnTo>
                  <a:pt x="18432719" y="0"/>
                </a:lnTo>
                <a:lnTo>
                  <a:pt x="18432719" y="10452693"/>
                </a:lnTo>
                <a:lnTo>
                  <a:pt x="0" y="10452693"/>
                </a:lnTo>
                <a:lnTo>
                  <a:pt x="0" y="0"/>
                </a:lnTo>
                <a:close/>
              </a:path>
            </a:pathLst>
          </a:custGeom>
          <a:blipFill>
            <a:blip r:embed="rId2"/>
            <a:stretch>
              <a:fillRect l="-2466" t="-18836" b="-1550"/>
            </a:stretch>
          </a:blipFill>
        </p:spPr>
        <p:txBody>
          <a:bodyPr/>
          <a:lstStyle/>
          <a:p>
            <a:endParaRPr lang="en-US"/>
          </a:p>
        </p:txBody>
      </p:sp>
      <p:sp>
        <p:nvSpPr>
          <p:cNvPr id="4" name="Freeform 4"/>
          <p:cNvSpPr/>
          <p:nvPr/>
        </p:nvSpPr>
        <p:spPr>
          <a:xfrm>
            <a:off x="497610" y="5143500"/>
            <a:ext cx="17292780" cy="3395913"/>
          </a:xfrm>
          <a:custGeom>
            <a:avLst/>
            <a:gdLst/>
            <a:ahLst/>
            <a:cxnLst/>
            <a:rect l="l" t="t" r="r" b="b"/>
            <a:pathLst>
              <a:path w="17292780" h="3395913">
                <a:moveTo>
                  <a:pt x="0" y="0"/>
                </a:moveTo>
                <a:lnTo>
                  <a:pt x="17292780" y="0"/>
                </a:lnTo>
                <a:lnTo>
                  <a:pt x="17292780" y="3395913"/>
                </a:lnTo>
                <a:lnTo>
                  <a:pt x="0" y="3395913"/>
                </a:lnTo>
                <a:lnTo>
                  <a:pt x="0" y="0"/>
                </a:lnTo>
                <a:close/>
              </a:path>
            </a:pathLst>
          </a:custGeom>
          <a:blipFill>
            <a:blip r:embed="rId3"/>
            <a:stretch>
              <a:fillRect/>
            </a:stretch>
          </a:blipFill>
        </p:spPr>
        <p:txBody>
          <a:bodyPr/>
          <a:lstStyle/>
          <a:p>
            <a:endParaRPr lang="en-US"/>
          </a:p>
        </p:txBody>
      </p:sp>
      <p:sp>
        <p:nvSpPr>
          <p:cNvPr id="5" name="TextBox 5"/>
          <p:cNvSpPr txBox="1"/>
          <p:nvPr/>
        </p:nvSpPr>
        <p:spPr>
          <a:xfrm>
            <a:off x="2275010" y="295991"/>
            <a:ext cx="13737980" cy="1389219"/>
          </a:xfrm>
          <a:prstGeom prst="rect">
            <a:avLst/>
          </a:prstGeom>
        </p:spPr>
        <p:txBody>
          <a:bodyPr lIns="0" tIns="0" rIns="0" bIns="0" rtlCol="0" anchor="t">
            <a:spAutoFit/>
          </a:bodyPr>
          <a:lstStyle/>
          <a:p>
            <a:pPr algn="ctr">
              <a:lnSpc>
                <a:spcPts val="5559"/>
              </a:lnSpc>
              <a:spcBef>
                <a:spcPct val="0"/>
              </a:spcBef>
            </a:pPr>
            <a:r>
              <a:rPr lang="en-US" sz="3999">
                <a:solidFill>
                  <a:srgbClr val="000000"/>
                </a:solidFill>
                <a:latin typeface="Montserrat Classic Bold"/>
              </a:rPr>
              <a:t>HOW TO DEFEND AND ANALYSIS HARDWARE VECTORS? (CONT)</a:t>
            </a:r>
          </a:p>
        </p:txBody>
      </p:sp>
      <p:sp>
        <p:nvSpPr>
          <p:cNvPr id="6" name="TextBox 6"/>
          <p:cNvSpPr txBox="1"/>
          <p:nvPr/>
        </p:nvSpPr>
        <p:spPr>
          <a:xfrm>
            <a:off x="423811" y="2329309"/>
            <a:ext cx="17276610" cy="2093891"/>
          </a:xfrm>
          <a:prstGeom prst="rect">
            <a:avLst/>
          </a:prstGeom>
        </p:spPr>
        <p:txBody>
          <a:bodyPr lIns="0" tIns="0" rIns="0" bIns="0" rtlCol="0" anchor="t">
            <a:spAutoFit/>
          </a:bodyPr>
          <a:lstStyle/>
          <a:p>
            <a:pPr>
              <a:lnSpc>
                <a:spcPts val="5565"/>
              </a:lnSpc>
            </a:pPr>
            <a:r>
              <a:rPr lang="en-US" sz="4003">
                <a:solidFill>
                  <a:srgbClr val="000000"/>
                </a:solidFill>
                <a:latin typeface="Montserrat Classic Bold"/>
              </a:rPr>
              <a:t>3-SET_READ_ONLY():</a:t>
            </a:r>
          </a:p>
          <a:p>
            <a:pPr>
              <a:lnSpc>
                <a:spcPts val="5565"/>
              </a:lnSpc>
              <a:spcBef>
                <a:spcPct val="0"/>
              </a:spcBef>
            </a:pPr>
            <a:r>
              <a:rPr lang="en-US" sz="4003">
                <a:solidFill>
                  <a:srgbClr val="000000"/>
                </a:solidFill>
                <a:latin typeface="Montserrat Classic"/>
              </a:rPr>
              <a:t>THIS METHOD IS USED TO REMOVE ALL PERMISSION FROM THE REMOVABLE DISK AND HIS FILES EXCEPT “READ PERMISSION”</a:t>
            </a:r>
          </a:p>
        </p:txBody>
      </p:sp>
    </p:spTree>
  </p:cSld>
  <p:clrMapOvr>
    <a:masterClrMapping/>
  </p:clrMapOvr>
  <p:transition spd="slow">
    <p:push/>
  </p:transition>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Freeform 2"/>
          <p:cNvSpPr/>
          <p:nvPr/>
        </p:nvSpPr>
        <p:spPr>
          <a:xfrm>
            <a:off x="-144719" y="461"/>
            <a:ext cx="18432719" cy="10452692"/>
          </a:xfrm>
          <a:custGeom>
            <a:avLst/>
            <a:gdLst/>
            <a:ahLst/>
            <a:cxnLst/>
            <a:rect l="l" t="t" r="r" b="b"/>
            <a:pathLst>
              <a:path w="18432719" h="10452692">
                <a:moveTo>
                  <a:pt x="0" y="0"/>
                </a:moveTo>
                <a:lnTo>
                  <a:pt x="18432719" y="0"/>
                </a:lnTo>
                <a:lnTo>
                  <a:pt x="18432719" y="10452693"/>
                </a:lnTo>
                <a:lnTo>
                  <a:pt x="0" y="10452693"/>
                </a:lnTo>
                <a:lnTo>
                  <a:pt x="0" y="0"/>
                </a:lnTo>
                <a:close/>
              </a:path>
            </a:pathLst>
          </a:custGeom>
          <a:blipFill>
            <a:blip r:embed="rId2"/>
            <a:stretch>
              <a:fillRect l="-2466" t="-18836" b="-1550"/>
            </a:stretch>
          </a:blipFill>
        </p:spPr>
        <p:txBody>
          <a:bodyPr/>
          <a:lstStyle/>
          <a:p>
            <a:endParaRPr lang="en-US"/>
          </a:p>
        </p:txBody>
      </p:sp>
      <p:sp>
        <p:nvSpPr>
          <p:cNvPr id="4" name="TextBox 4"/>
          <p:cNvSpPr txBox="1"/>
          <p:nvPr/>
        </p:nvSpPr>
        <p:spPr>
          <a:xfrm>
            <a:off x="2275010" y="121041"/>
            <a:ext cx="13737980" cy="1389219"/>
          </a:xfrm>
          <a:prstGeom prst="rect">
            <a:avLst/>
          </a:prstGeom>
        </p:spPr>
        <p:txBody>
          <a:bodyPr lIns="0" tIns="0" rIns="0" bIns="0" rtlCol="0" anchor="t">
            <a:spAutoFit/>
          </a:bodyPr>
          <a:lstStyle/>
          <a:p>
            <a:pPr algn="ctr">
              <a:lnSpc>
                <a:spcPts val="5559"/>
              </a:lnSpc>
              <a:spcBef>
                <a:spcPct val="0"/>
              </a:spcBef>
            </a:pPr>
            <a:r>
              <a:rPr lang="en-US" sz="3999">
                <a:solidFill>
                  <a:srgbClr val="000000"/>
                </a:solidFill>
                <a:latin typeface="Montserrat Classic Bold"/>
              </a:rPr>
              <a:t>HOW TO DEFEND AND ANALYSIS HARDWARE VECTORS? (CONT)</a:t>
            </a:r>
          </a:p>
        </p:txBody>
      </p:sp>
      <p:sp>
        <p:nvSpPr>
          <p:cNvPr id="5" name="TextBox 5"/>
          <p:cNvSpPr txBox="1"/>
          <p:nvPr/>
        </p:nvSpPr>
        <p:spPr>
          <a:xfrm>
            <a:off x="206640" y="2732225"/>
            <a:ext cx="17276610" cy="4912966"/>
          </a:xfrm>
          <a:prstGeom prst="rect">
            <a:avLst/>
          </a:prstGeom>
        </p:spPr>
        <p:txBody>
          <a:bodyPr lIns="0" tIns="0" rIns="0" bIns="0" rtlCol="0" anchor="t">
            <a:spAutoFit/>
          </a:bodyPr>
          <a:lstStyle/>
          <a:p>
            <a:pPr algn="ctr">
              <a:lnSpc>
                <a:spcPts val="5565"/>
              </a:lnSpc>
            </a:pPr>
            <a:r>
              <a:rPr lang="en-US" sz="4003">
                <a:solidFill>
                  <a:srgbClr val="000000"/>
                </a:solidFill>
                <a:latin typeface="Montserrat Classic Bold"/>
              </a:rPr>
              <a:t>4-DELETE_INF_FILES():</a:t>
            </a:r>
          </a:p>
          <a:p>
            <a:pPr algn="ctr">
              <a:lnSpc>
                <a:spcPts val="5565"/>
              </a:lnSpc>
            </a:pPr>
            <a:endParaRPr lang="en-US" sz="4003">
              <a:solidFill>
                <a:srgbClr val="000000"/>
              </a:solidFill>
              <a:latin typeface="Montserrat Classic Bold"/>
            </a:endParaRPr>
          </a:p>
          <a:p>
            <a:pPr algn="ctr">
              <a:lnSpc>
                <a:spcPts val="5565"/>
              </a:lnSpc>
            </a:pPr>
            <a:r>
              <a:rPr lang="en-US" sz="4003">
                <a:solidFill>
                  <a:srgbClr val="000000"/>
                </a:solidFill>
                <a:latin typeface="Montserrat Classic"/>
              </a:rPr>
              <a:t>AS WE MENTIONED BEFORE THE .INF EXTENSION IS THE CODE THAT RUNS THE MALWARE AUTOMATICALLY SO IN THIS METHOD</a:t>
            </a:r>
          </a:p>
          <a:p>
            <a:pPr algn="ctr">
              <a:lnSpc>
                <a:spcPts val="5565"/>
              </a:lnSpc>
              <a:spcBef>
                <a:spcPct val="0"/>
              </a:spcBef>
            </a:pPr>
            <a:r>
              <a:rPr lang="en-US" sz="4003">
                <a:solidFill>
                  <a:srgbClr val="000000"/>
                </a:solidFill>
                <a:latin typeface="Montserrat Classic"/>
              </a:rPr>
              <a:t>THE SCRIPT WILL SEARCH ALL FILES AND FOLDERS ON .INF FILES THEN CHANGE ITS PERMISSION (CANT DELETE WITH READ-ONLY) AND DELETE IT.</a:t>
            </a:r>
          </a:p>
        </p:txBody>
      </p:sp>
    </p:spTree>
  </p:cSld>
  <p:clrMapOvr>
    <a:masterClrMapping/>
  </p:clrMapOvr>
  <p:transition spd="slow">
    <p:push/>
  </p:transition>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Freeform 2"/>
          <p:cNvSpPr/>
          <p:nvPr/>
        </p:nvSpPr>
        <p:spPr>
          <a:xfrm>
            <a:off x="-144719" y="461"/>
            <a:ext cx="18432719" cy="10452692"/>
          </a:xfrm>
          <a:custGeom>
            <a:avLst/>
            <a:gdLst/>
            <a:ahLst/>
            <a:cxnLst/>
            <a:rect l="l" t="t" r="r" b="b"/>
            <a:pathLst>
              <a:path w="18432719" h="10452692">
                <a:moveTo>
                  <a:pt x="0" y="0"/>
                </a:moveTo>
                <a:lnTo>
                  <a:pt x="18432719" y="0"/>
                </a:lnTo>
                <a:lnTo>
                  <a:pt x="18432719" y="10452693"/>
                </a:lnTo>
                <a:lnTo>
                  <a:pt x="0" y="10452693"/>
                </a:lnTo>
                <a:lnTo>
                  <a:pt x="0" y="0"/>
                </a:lnTo>
                <a:close/>
              </a:path>
            </a:pathLst>
          </a:custGeom>
          <a:blipFill>
            <a:blip r:embed="rId2"/>
            <a:stretch>
              <a:fillRect l="-2466" t="-18836" b="-1550"/>
            </a:stretch>
          </a:blipFill>
        </p:spPr>
        <p:txBody>
          <a:bodyPr/>
          <a:lstStyle/>
          <a:p>
            <a:endParaRPr lang="en-US"/>
          </a:p>
        </p:txBody>
      </p:sp>
      <p:sp>
        <p:nvSpPr>
          <p:cNvPr id="4" name="Freeform 4"/>
          <p:cNvSpPr/>
          <p:nvPr/>
        </p:nvSpPr>
        <p:spPr>
          <a:xfrm>
            <a:off x="892638" y="1924424"/>
            <a:ext cx="16783862" cy="7955733"/>
          </a:xfrm>
          <a:custGeom>
            <a:avLst/>
            <a:gdLst/>
            <a:ahLst/>
            <a:cxnLst/>
            <a:rect l="l" t="t" r="r" b="b"/>
            <a:pathLst>
              <a:path w="16783862" h="7955733">
                <a:moveTo>
                  <a:pt x="0" y="0"/>
                </a:moveTo>
                <a:lnTo>
                  <a:pt x="16783861" y="0"/>
                </a:lnTo>
                <a:lnTo>
                  <a:pt x="16783861" y="7955732"/>
                </a:lnTo>
                <a:lnTo>
                  <a:pt x="0" y="7955732"/>
                </a:lnTo>
                <a:lnTo>
                  <a:pt x="0" y="0"/>
                </a:lnTo>
                <a:close/>
              </a:path>
            </a:pathLst>
          </a:custGeom>
          <a:blipFill>
            <a:blip r:embed="rId3"/>
            <a:stretch>
              <a:fillRect/>
            </a:stretch>
          </a:blipFill>
        </p:spPr>
        <p:txBody>
          <a:bodyPr/>
          <a:lstStyle/>
          <a:p>
            <a:endParaRPr lang="en-US"/>
          </a:p>
        </p:txBody>
      </p:sp>
      <p:sp>
        <p:nvSpPr>
          <p:cNvPr id="5" name="TextBox 5"/>
          <p:cNvSpPr txBox="1"/>
          <p:nvPr/>
        </p:nvSpPr>
        <p:spPr>
          <a:xfrm>
            <a:off x="2275010" y="121041"/>
            <a:ext cx="13737980" cy="1389219"/>
          </a:xfrm>
          <a:prstGeom prst="rect">
            <a:avLst/>
          </a:prstGeom>
        </p:spPr>
        <p:txBody>
          <a:bodyPr lIns="0" tIns="0" rIns="0" bIns="0" rtlCol="0" anchor="t">
            <a:spAutoFit/>
          </a:bodyPr>
          <a:lstStyle/>
          <a:p>
            <a:pPr algn="ctr">
              <a:lnSpc>
                <a:spcPts val="5559"/>
              </a:lnSpc>
              <a:spcBef>
                <a:spcPct val="0"/>
              </a:spcBef>
            </a:pPr>
            <a:r>
              <a:rPr lang="en-US" sz="3999">
                <a:solidFill>
                  <a:srgbClr val="000000"/>
                </a:solidFill>
                <a:latin typeface="Montserrat Classic Bold"/>
              </a:rPr>
              <a:t>HOW TO DEFEND AND ANALYSIS HARDWARE VECTORS? (CONT)</a:t>
            </a:r>
          </a:p>
        </p:txBody>
      </p:sp>
    </p:spTree>
  </p:cSld>
  <p:clrMapOvr>
    <a:masterClrMapping/>
  </p:clrMapOvr>
  <p:transition spd="slow">
    <p:push/>
  </p:transition>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Freeform 2"/>
          <p:cNvSpPr/>
          <p:nvPr/>
        </p:nvSpPr>
        <p:spPr>
          <a:xfrm>
            <a:off x="-144719" y="461"/>
            <a:ext cx="18432719" cy="10452692"/>
          </a:xfrm>
          <a:custGeom>
            <a:avLst/>
            <a:gdLst/>
            <a:ahLst/>
            <a:cxnLst/>
            <a:rect l="l" t="t" r="r" b="b"/>
            <a:pathLst>
              <a:path w="18432719" h="10452692">
                <a:moveTo>
                  <a:pt x="0" y="0"/>
                </a:moveTo>
                <a:lnTo>
                  <a:pt x="18432719" y="0"/>
                </a:lnTo>
                <a:lnTo>
                  <a:pt x="18432719" y="10452693"/>
                </a:lnTo>
                <a:lnTo>
                  <a:pt x="0" y="10452693"/>
                </a:lnTo>
                <a:lnTo>
                  <a:pt x="0" y="0"/>
                </a:lnTo>
                <a:close/>
              </a:path>
            </a:pathLst>
          </a:custGeom>
          <a:blipFill>
            <a:blip r:embed="rId2"/>
            <a:stretch>
              <a:fillRect l="-2466" t="-18836" b="-1550"/>
            </a:stretch>
          </a:blipFill>
        </p:spPr>
        <p:txBody>
          <a:bodyPr/>
          <a:lstStyle/>
          <a:p>
            <a:endParaRPr lang="en-US"/>
          </a:p>
        </p:txBody>
      </p:sp>
      <p:sp>
        <p:nvSpPr>
          <p:cNvPr id="4" name="TextBox 4"/>
          <p:cNvSpPr txBox="1"/>
          <p:nvPr/>
        </p:nvSpPr>
        <p:spPr>
          <a:xfrm>
            <a:off x="2275010" y="295991"/>
            <a:ext cx="13737980" cy="1389219"/>
          </a:xfrm>
          <a:prstGeom prst="rect">
            <a:avLst/>
          </a:prstGeom>
        </p:spPr>
        <p:txBody>
          <a:bodyPr lIns="0" tIns="0" rIns="0" bIns="0" rtlCol="0" anchor="t">
            <a:spAutoFit/>
          </a:bodyPr>
          <a:lstStyle/>
          <a:p>
            <a:pPr algn="ctr">
              <a:lnSpc>
                <a:spcPts val="5559"/>
              </a:lnSpc>
              <a:spcBef>
                <a:spcPct val="0"/>
              </a:spcBef>
            </a:pPr>
            <a:r>
              <a:rPr lang="en-US" sz="3999">
                <a:solidFill>
                  <a:srgbClr val="000000"/>
                </a:solidFill>
                <a:latin typeface="Montserrat Classic Bold"/>
              </a:rPr>
              <a:t>HOW TO DEFEND AND ANALYSIS HARDWARE VECTORS? (CONT)</a:t>
            </a:r>
          </a:p>
        </p:txBody>
      </p:sp>
      <p:sp>
        <p:nvSpPr>
          <p:cNvPr id="5" name="TextBox 5"/>
          <p:cNvSpPr txBox="1"/>
          <p:nvPr/>
        </p:nvSpPr>
        <p:spPr>
          <a:xfrm>
            <a:off x="505695" y="3113148"/>
            <a:ext cx="17276610" cy="3984504"/>
          </a:xfrm>
          <a:prstGeom prst="rect">
            <a:avLst/>
          </a:prstGeom>
        </p:spPr>
        <p:txBody>
          <a:bodyPr lIns="0" tIns="0" rIns="0" bIns="0" rtlCol="0" anchor="t">
            <a:spAutoFit/>
          </a:bodyPr>
          <a:lstStyle/>
          <a:p>
            <a:pPr algn="ctr">
              <a:lnSpc>
                <a:spcPts val="5565"/>
              </a:lnSpc>
            </a:pPr>
            <a:r>
              <a:rPr lang="en-US" sz="4003">
                <a:solidFill>
                  <a:srgbClr val="000000"/>
                </a:solidFill>
                <a:latin typeface="Montserrat Classic Bold"/>
              </a:rPr>
              <a:t>5-TERMINATE_NEW_PROCESSES_FROM_USB():</a:t>
            </a:r>
          </a:p>
          <a:p>
            <a:pPr algn="ctr">
              <a:lnSpc>
                <a:spcPts val="5565"/>
              </a:lnSpc>
            </a:pPr>
            <a:endParaRPr lang="en-US" sz="4003">
              <a:solidFill>
                <a:srgbClr val="000000"/>
              </a:solidFill>
              <a:latin typeface="Montserrat Classic Bold"/>
            </a:endParaRPr>
          </a:p>
          <a:p>
            <a:pPr algn="ctr">
              <a:lnSpc>
                <a:spcPts val="5565"/>
              </a:lnSpc>
            </a:pPr>
            <a:r>
              <a:rPr lang="en-US" sz="4003">
                <a:solidFill>
                  <a:srgbClr val="000000"/>
                </a:solidFill>
                <a:latin typeface="Montserrat Classic"/>
              </a:rPr>
              <a:t>THIS METHOD IS FOR MORE PROTECTION CALL THE METHOD </a:t>
            </a:r>
          </a:p>
          <a:p>
            <a:pPr algn="ctr">
              <a:lnSpc>
                <a:spcPts val="5009"/>
              </a:lnSpc>
            </a:pPr>
            <a:r>
              <a:rPr lang="en-US" sz="3603">
                <a:solidFill>
                  <a:srgbClr val="000000"/>
                </a:solidFill>
                <a:latin typeface="Montserrat Classic Bold"/>
              </a:rPr>
              <a:t>“GET_PROCESS_SET()</a:t>
            </a:r>
            <a:r>
              <a:rPr lang="en-US" sz="3603">
                <a:solidFill>
                  <a:srgbClr val="000000"/>
                </a:solidFill>
                <a:latin typeface="Montserrat Classic"/>
              </a:rPr>
              <a:t> THAT GET LIST OF ALL RUNNING PROCESS</a:t>
            </a:r>
            <a:r>
              <a:rPr lang="en-US" sz="3603">
                <a:solidFill>
                  <a:srgbClr val="000000"/>
                </a:solidFill>
                <a:latin typeface="Montserrat Classic Bold"/>
              </a:rPr>
              <a:t>”</a:t>
            </a:r>
          </a:p>
          <a:p>
            <a:pPr algn="ctr">
              <a:lnSpc>
                <a:spcPts val="5009"/>
              </a:lnSpc>
            </a:pPr>
            <a:r>
              <a:rPr lang="en-US" sz="3603">
                <a:solidFill>
                  <a:srgbClr val="000000"/>
                </a:solidFill>
                <a:latin typeface="Montserrat Classic"/>
              </a:rPr>
              <a:t>THEN COMARE THE LIST WHEN USB CONNECTED AND TERMINATE THE NEW PROCESS WITCH COULD BE THE MALWARE. </a:t>
            </a:r>
          </a:p>
        </p:txBody>
      </p:sp>
    </p:spTree>
  </p:cSld>
  <p:clrMapOvr>
    <a:masterClrMapping/>
  </p:clrMapOvr>
  <p:transition spd="slow">
    <p:push/>
  </p:transition>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Freeform 2"/>
          <p:cNvSpPr/>
          <p:nvPr/>
        </p:nvSpPr>
        <p:spPr>
          <a:xfrm>
            <a:off x="-144719" y="461"/>
            <a:ext cx="18432719" cy="10452692"/>
          </a:xfrm>
          <a:custGeom>
            <a:avLst/>
            <a:gdLst/>
            <a:ahLst/>
            <a:cxnLst/>
            <a:rect l="l" t="t" r="r" b="b"/>
            <a:pathLst>
              <a:path w="18432719" h="10452692">
                <a:moveTo>
                  <a:pt x="0" y="0"/>
                </a:moveTo>
                <a:lnTo>
                  <a:pt x="18432719" y="0"/>
                </a:lnTo>
                <a:lnTo>
                  <a:pt x="18432719" y="10452693"/>
                </a:lnTo>
                <a:lnTo>
                  <a:pt x="0" y="10452693"/>
                </a:lnTo>
                <a:lnTo>
                  <a:pt x="0" y="0"/>
                </a:lnTo>
                <a:close/>
              </a:path>
            </a:pathLst>
          </a:custGeom>
          <a:blipFill>
            <a:blip r:embed="rId2"/>
            <a:stretch>
              <a:fillRect l="-2466" t="-18836" b="-1550"/>
            </a:stretch>
          </a:blipFill>
        </p:spPr>
        <p:txBody>
          <a:bodyPr/>
          <a:lstStyle/>
          <a:p>
            <a:endParaRPr lang="en-US"/>
          </a:p>
        </p:txBody>
      </p:sp>
      <p:sp>
        <p:nvSpPr>
          <p:cNvPr id="4" name="TextBox 4"/>
          <p:cNvSpPr txBox="1"/>
          <p:nvPr/>
        </p:nvSpPr>
        <p:spPr>
          <a:xfrm>
            <a:off x="2275010" y="295991"/>
            <a:ext cx="13737980" cy="1389219"/>
          </a:xfrm>
          <a:prstGeom prst="rect">
            <a:avLst/>
          </a:prstGeom>
        </p:spPr>
        <p:txBody>
          <a:bodyPr lIns="0" tIns="0" rIns="0" bIns="0" rtlCol="0" anchor="t">
            <a:spAutoFit/>
          </a:bodyPr>
          <a:lstStyle/>
          <a:p>
            <a:pPr algn="ctr">
              <a:lnSpc>
                <a:spcPts val="5559"/>
              </a:lnSpc>
              <a:spcBef>
                <a:spcPct val="0"/>
              </a:spcBef>
            </a:pPr>
            <a:r>
              <a:rPr lang="en-US" sz="3999">
                <a:solidFill>
                  <a:srgbClr val="000000"/>
                </a:solidFill>
                <a:latin typeface="Montserrat Classic Bold"/>
              </a:rPr>
              <a:t>HOW TO DEFEND AND ANALYSIS HARDWARE VECTORS? (CONT)</a:t>
            </a:r>
          </a:p>
        </p:txBody>
      </p:sp>
      <p:sp>
        <p:nvSpPr>
          <p:cNvPr id="5" name="Freeform 5"/>
          <p:cNvSpPr/>
          <p:nvPr/>
        </p:nvSpPr>
        <p:spPr>
          <a:xfrm>
            <a:off x="890803" y="2784771"/>
            <a:ext cx="16506395" cy="5756819"/>
          </a:xfrm>
          <a:custGeom>
            <a:avLst/>
            <a:gdLst/>
            <a:ahLst/>
            <a:cxnLst/>
            <a:rect l="l" t="t" r="r" b="b"/>
            <a:pathLst>
              <a:path w="16506395" h="5756819">
                <a:moveTo>
                  <a:pt x="0" y="0"/>
                </a:moveTo>
                <a:lnTo>
                  <a:pt x="16506394" y="0"/>
                </a:lnTo>
                <a:lnTo>
                  <a:pt x="16506394" y="5756819"/>
                </a:lnTo>
                <a:lnTo>
                  <a:pt x="0" y="5756819"/>
                </a:lnTo>
                <a:lnTo>
                  <a:pt x="0" y="0"/>
                </a:lnTo>
                <a:close/>
              </a:path>
            </a:pathLst>
          </a:custGeom>
          <a:blipFill>
            <a:blip r:embed="rId3"/>
            <a:stretch>
              <a:fillRect/>
            </a:stretch>
          </a:blipFill>
        </p:spPr>
        <p:txBody>
          <a:bodyPr/>
          <a:lstStyle/>
          <a:p>
            <a:endParaRPr lang="en-US"/>
          </a:p>
        </p:txBody>
      </p:sp>
    </p:spTree>
  </p:cSld>
  <p:clrMapOvr>
    <a:masterClrMapping/>
  </p:clrMapOvr>
  <p:transition spd="slow">
    <p:push/>
  </p:transition>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Freeform 2"/>
          <p:cNvSpPr/>
          <p:nvPr/>
        </p:nvSpPr>
        <p:spPr>
          <a:xfrm>
            <a:off x="-144719" y="461"/>
            <a:ext cx="18432719" cy="10452692"/>
          </a:xfrm>
          <a:custGeom>
            <a:avLst/>
            <a:gdLst/>
            <a:ahLst/>
            <a:cxnLst/>
            <a:rect l="l" t="t" r="r" b="b"/>
            <a:pathLst>
              <a:path w="18432719" h="10452692">
                <a:moveTo>
                  <a:pt x="0" y="0"/>
                </a:moveTo>
                <a:lnTo>
                  <a:pt x="18432719" y="0"/>
                </a:lnTo>
                <a:lnTo>
                  <a:pt x="18432719" y="10452693"/>
                </a:lnTo>
                <a:lnTo>
                  <a:pt x="0" y="10452693"/>
                </a:lnTo>
                <a:lnTo>
                  <a:pt x="0" y="0"/>
                </a:lnTo>
                <a:close/>
              </a:path>
            </a:pathLst>
          </a:custGeom>
          <a:blipFill>
            <a:blip r:embed="rId2"/>
            <a:stretch>
              <a:fillRect l="-2466" t="-18836" b="-1550"/>
            </a:stretch>
          </a:blipFill>
        </p:spPr>
        <p:txBody>
          <a:bodyPr/>
          <a:lstStyle/>
          <a:p>
            <a:endParaRPr lang="en-US"/>
          </a:p>
        </p:txBody>
      </p:sp>
      <p:sp>
        <p:nvSpPr>
          <p:cNvPr id="4" name="TextBox 4"/>
          <p:cNvSpPr txBox="1"/>
          <p:nvPr/>
        </p:nvSpPr>
        <p:spPr>
          <a:xfrm>
            <a:off x="2275010" y="295991"/>
            <a:ext cx="13737980" cy="684450"/>
          </a:xfrm>
          <a:prstGeom prst="rect">
            <a:avLst/>
          </a:prstGeom>
        </p:spPr>
        <p:txBody>
          <a:bodyPr lIns="0" tIns="0" rIns="0" bIns="0" rtlCol="0" anchor="t">
            <a:spAutoFit/>
          </a:bodyPr>
          <a:lstStyle/>
          <a:p>
            <a:pPr algn="ctr">
              <a:lnSpc>
                <a:spcPts val="5559"/>
              </a:lnSpc>
              <a:spcBef>
                <a:spcPct val="0"/>
              </a:spcBef>
            </a:pPr>
            <a:r>
              <a:rPr lang="en-US" sz="3999">
                <a:solidFill>
                  <a:srgbClr val="000000"/>
                </a:solidFill>
                <a:latin typeface="Montserrat Classic Bold"/>
              </a:rPr>
              <a:t>SUMMARY</a:t>
            </a:r>
          </a:p>
        </p:txBody>
      </p:sp>
      <p:sp>
        <p:nvSpPr>
          <p:cNvPr id="5" name="TextBox 5"/>
          <p:cNvSpPr txBox="1"/>
          <p:nvPr/>
        </p:nvSpPr>
        <p:spPr>
          <a:xfrm>
            <a:off x="105240" y="1688194"/>
            <a:ext cx="17862654" cy="2503716"/>
          </a:xfrm>
          <a:prstGeom prst="rect">
            <a:avLst/>
          </a:prstGeom>
        </p:spPr>
        <p:txBody>
          <a:bodyPr lIns="0" tIns="0" rIns="0" bIns="0" rtlCol="0" anchor="t">
            <a:spAutoFit/>
          </a:bodyPr>
          <a:lstStyle/>
          <a:p>
            <a:pPr>
              <a:lnSpc>
                <a:spcPts val="5003"/>
              </a:lnSpc>
              <a:spcBef>
                <a:spcPct val="0"/>
              </a:spcBef>
            </a:pPr>
            <a:r>
              <a:rPr lang="en-US" sz="3599">
                <a:solidFill>
                  <a:srgbClr val="000000"/>
                </a:solidFill>
                <a:latin typeface="Montserrat Classic"/>
              </a:rPr>
              <a:t>THE METHOD WE ADOPTED IN SOLVING THE PROBLEM IN THE SCRIPT INCLUDES SEVERAL MECHANISMS TO PREVENT AUTORUN FROM WORKING AND ACTIVATING THE VIRUS, AND IT INCLUDES MANY SOLUTIONS IN ADDITION TO PRECAUTIONARY METHODS.</a:t>
            </a:r>
          </a:p>
        </p:txBody>
      </p:sp>
      <p:sp>
        <p:nvSpPr>
          <p:cNvPr id="6" name="TextBox 6"/>
          <p:cNvSpPr txBox="1"/>
          <p:nvPr/>
        </p:nvSpPr>
        <p:spPr>
          <a:xfrm>
            <a:off x="0" y="4763175"/>
            <a:ext cx="17259300" cy="684450"/>
          </a:xfrm>
          <a:prstGeom prst="rect">
            <a:avLst/>
          </a:prstGeom>
        </p:spPr>
        <p:txBody>
          <a:bodyPr lIns="0" tIns="0" rIns="0" bIns="0" rtlCol="0" anchor="t">
            <a:spAutoFit/>
          </a:bodyPr>
          <a:lstStyle/>
          <a:p>
            <a:pPr algn="ctr">
              <a:lnSpc>
                <a:spcPts val="5559"/>
              </a:lnSpc>
              <a:spcBef>
                <a:spcPct val="0"/>
              </a:spcBef>
            </a:pPr>
            <a:r>
              <a:rPr lang="en-US" sz="3999">
                <a:solidFill>
                  <a:srgbClr val="000000"/>
                </a:solidFill>
                <a:latin typeface="Montserrat Classic Bold"/>
              </a:rPr>
              <a:t>EVERY PROJECT HAS AN STRENGTHS POINTS AND WEAKNESSES</a:t>
            </a:r>
          </a:p>
        </p:txBody>
      </p:sp>
      <p:sp>
        <p:nvSpPr>
          <p:cNvPr id="7" name="TextBox 7"/>
          <p:cNvSpPr txBox="1"/>
          <p:nvPr/>
        </p:nvSpPr>
        <p:spPr>
          <a:xfrm>
            <a:off x="0" y="5569926"/>
            <a:ext cx="3377394" cy="684450"/>
          </a:xfrm>
          <a:prstGeom prst="rect">
            <a:avLst/>
          </a:prstGeom>
        </p:spPr>
        <p:txBody>
          <a:bodyPr lIns="0" tIns="0" rIns="0" bIns="0" rtlCol="0" anchor="t">
            <a:spAutoFit/>
          </a:bodyPr>
          <a:lstStyle/>
          <a:p>
            <a:pPr algn="ctr">
              <a:lnSpc>
                <a:spcPts val="5559"/>
              </a:lnSpc>
              <a:spcBef>
                <a:spcPct val="0"/>
              </a:spcBef>
            </a:pPr>
            <a:r>
              <a:rPr lang="en-US" sz="3999">
                <a:solidFill>
                  <a:srgbClr val="000000"/>
                </a:solidFill>
                <a:latin typeface="Montserrat Classic Bold"/>
              </a:rPr>
              <a:t>STRENGTH :</a:t>
            </a:r>
          </a:p>
        </p:txBody>
      </p:sp>
      <p:sp>
        <p:nvSpPr>
          <p:cNvPr id="8" name="TextBox 8"/>
          <p:cNvSpPr txBox="1"/>
          <p:nvPr/>
        </p:nvSpPr>
        <p:spPr>
          <a:xfrm>
            <a:off x="212673" y="6606801"/>
            <a:ext cx="17862654" cy="1389219"/>
          </a:xfrm>
          <a:prstGeom prst="rect">
            <a:avLst/>
          </a:prstGeom>
        </p:spPr>
        <p:txBody>
          <a:bodyPr lIns="0" tIns="0" rIns="0" bIns="0" rtlCol="0" anchor="t">
            <a:spAutoFit/>
          </a:bodyPr>
          <a:lstStyle/>
          <a:p>
            <a:pPr marL="863591" lvl="1" indent="-431796">
              <a:lnSpc>
                <a:spcPts val="5559"/>
              </a:lnSpc>
              <a:spcBef>
                <a:spcPct val="0"/>
              </a:spcBef>
              <a:buFont typeface="Arial"/>
              <a:buChar char="•"/>
            </a:pPr>
            <a:r>
              <a:rPr lang="en-US" sz="3999">
                <a:solidFill>
                  <a:srgbClr val="000000"/>
                </a:solidFill>
                <a:latin typeface="Montserrat Classic Bold"/>
              </a:rPr>
              <a:t>THE SCRIPT IS WELL-STRUCTURED AND COVERS A COMPREHENSIVE RANGE OF SECURITY MEASURES. </a:t>
            </a:r>
          </a:p>
        </p:txBody>
      </p:sp>
      <p:sp>
        <p:nvSpPr>
          <p:cNvPr id="9" name="TextBox 9"/>
          <p:cNvSpPr txBox="1"/>
          <p:nvPr/>
        </p:nvSpPr>
        <p:spPr>
          <a:xfrm>
            <a:off x="212673" y="8382016"/>
            <a:ext cx="17862654" cy="684450"/>
          </a:xfrm>
          <a:prstGeom prst="rect">
            <a:avLst/>
          </a:prstGeom>
        </p:spPr>
        <p:txBody>
          <a:bodyPr lIns="0" tIns="0" rIns="0" bIns="0" rtlCol="0" anchor="t">
            <a:spAutoFit/>
          </a:bodyPr>
          <a:lstStyle/>
          <a:p>
            <a:pPr marL="863591" lvl="1" indent="-431796">
              <a:lnSpc>
                <a:spcPts val="5559"/>
              </a:lnSpc>
              <a:spcBef>
                <a:spcPct val="0"/>
              </a:spcBef>
              <a:buFont typeface="Arial"/>
              <a:buChar char="•"/>
            </a:pPr>
            <a:r>
              <a:rPr lang="en-US" sz="3999">
                <a:solidFill>
                  <a:srgbClr val="000000"/>
                </a:solidFill>
                <a:latin typeface="Montserrat Classic Bold"/>
                <a:cs typeface="Montserrat Classic Bold"/>
              </a:rPr>
              <a:t>SMOOTH DEALING WITH SYSTEM SETTINGS AND FILESز</a:t>
            </a:r>
          </a:p>
        </p:txBody>
      </p:sp>
    </p:spTree>
  </p:cSld>
  <p:clrMapOvr>
    <a:masterClrMapping/>
  </p:clrMapOvr>
  <p:transition spd="slow">
    <p:push/>
  </p:transition>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Freeform 2"/>
          <p:cNvSpPr/>
          <p:nvPr/>
        </p:nvSpPr>
        <p:spPr>
          <a:xfrm>
            <a:off x="-144719" y="461"/>
            <a:ext cx="18432719" cy="10452692"/>
          </a:xfrm>
          <a:custGeom>
            <a:avLst/>
            <a:gdLst/>
            <a:ahLst/>
            <a:cxnLst/>
            <a:rect l="l" t="t" r="r" b="b"/>
            <a:pathLst>
              <a:path w="18432719" h="10452692">
                <a:moveTo>
                  <a:pt x="0" y="0"/>
                </a:moveTo>
                <a:lnTo>
                  <a:pt x="18432719" y="0"/>
                </a:lnTo>
                <a:lnTo>
                  <a:pt x="18432719" y="10452693"/>
                </a:lnTo>
                <a:lnTo>
                  <a:pt x="0" y="10452693"/>
                </a:lnTo>
                <a:lnTo>
                  <a:pt x="0" y="0"/>
                </a:lnTo>
                <a:close/>
              </a:path>
            </a:pathLst>
          </a:custGeom>
          <a:blipFill>
            <a:blip r:embed="rId2"/>
            <a:stretch>
              <a:fillRect l="-2466" t="-18836" b="-1550"/>
            </a:stretch>
          </a:blipFill>
        </p:spPr>
        <p:txBody>
          <a:bodyPr/>
          <a:lstStyle/>
          <a:p>
            <a:endParaRPr lang="en-US"/>
          </a:p>
        </p:txBody>
      </p:sp>
      <p:sp>
        <p:nvSpPr>
          <p:cNvPr id="4" name="TextBox 4"/>
          <p:cNvSpPr txBox="1"/>
          <p:nvPr/>
        </p:nvSpPr>
        <p:spPr>
          <a:xfrm>
            <a:off x="2275010" y="295991"/>
            <a:ext cx="13737980" cy="684450"/>
          </a:xfrm>
          <a:prstGeom prst="rect">
            <a:avLst/>
          </a:prstGeom>
        </p:spPr>
        <p:txBody>
          <a:bodyPr lIns="0" tIns="0" rIns="0" bIns="0" rtlCol="0" anchor="t">
            <a:spAutoFit/>
          </a:bodyPr>
          <a:lstStyle/>
          <a:p>
            <a:pPr algn="ctr">
              <a:lnSpc>
                <a:spcPts val="5559"/>
              </a:lnSpc>
              <a:spcBef>
                <a:spcPct val="0"/>
              </a:spcBef>
            </a:pPr>
            <a:r>
              <a:rPr lang="en-US" sz="3999">
                <a:solidFill>
                  <a:srgbClr val="000000"/>
                </a:solidFill>
                <a:latin typeface="Montserrat Classic Bold"/>
              </a:rPr>
              <a:t>SUMMARY (CONT)</a:t>
            </a:r>
          </a:p>
        </p:txBody>
      </p:sp>
      <p:sp>
        <p:nvSpPr>
          <p:cNvPr id="5" name="TextBox 5"/>
          <p:cNvSpPr txBox="1"/>
          <p:nvPr/>
        </p:nvSpPr>
        <p:spPr>
          <a:xfrm>
            <a:off x="105240" y="2553153"/>
            <a:ext cx="3377394" cy="684450"/>
          </a:xfrm>
          <a:prstGeom prst="rect">
            <a:avLst/>
          </a:prstGeom>
        </p:spPr>
        <p:txBody>
          <a:bodyPr lIns="0" tIns="0" rIns="0" bIns="0" rtlCol="0" anchor="t">
            <a:spAutoFit/>
          </a:bodyPr>
          <a:lstStyle/>
          <a:p>
            <a:pPr algn="ctr">
              <a:lnSpc>
                <a:spcPts val="5559"/>
              </a:lnSpc>
              <a:spcBef>
                <a:spcPct val="0"/>
              </a:spcBef>
            </a:pPr>
            <a:r>
              <a:rPr lang="en-US" sz="3999">
                <a:solidFill>
                  <a:srgbClr val="000000"/>
                </a:solidFill>
                <a:latin typeface="Montserrat Classic Bold"/>
              </a:rPr>
              <a:t>WEAKNESS:</a:t>
            </a:r>
          </a:p>
        </p:txBody>
      </p:sp>
      <p:sp>
        <p:nvSpPr>
          <p:cNvPr id="6" name="TextBox 6"/>
          <p:cNvSpPr txBox="1"/>
          <p:nvPr/>
        </p:nvSpPr>
        <p:spPr>
          <a:xfrm>
            <a:off x="212673" y="4056874"/>
            <a:ext cx="17862654" cy="2093987"/>
          </a:xfrm>
          <a:prstGeom prst="rect">
            <a:avLst/>
          </a:prstGeom>
        </p:spPr>
        <p:txBody>
          <a:bodyPr lIns="0" tIns="0" rIns="0" bIns="0" rtlCol="0" anchor="t">
            <a:spAutoFit/>
          </a:bodyPr>
          <a:lstStyle/>
          <a:p>
            <a:pPr marL="863591" lvl="1" indent="-431796">
              <a:lnSpc>
                <a:spcPts val="5559"/>
              </a:lnSpc>
              <a:spcBef>
                <a:spcPct val="0"/>
              </a:spcBef>
              <a:buFont typeface="Arial"/>
              <a:buChar char="•"/>
            </a:pPr>
            <a:r>
              <a:rPr lang="en-US" sz="3999">
                <a:solidFill>
                  <a:srgbClr val="000000"/>
                </a:solidFill>
                <a:latin typeface="Montserrat Classic Bold"/>
              </a:rPr>
              <a:t>NOT REAL-TIME RESPONSE AS ANTI-VIRUS SO THE AUTORUN MORE FASTER THAN SCRIPT BUT IT WILL BE SO USEFUL EXTENSION FOR ANTI-VIRUS.</a:t>
            </a:r>
          </a:p>
        </p:txBody>
      </p:sp>
      <p:sp>
        <p:nvSpPr>
          <p:cNvPr id="7" name="TextBox 7"/>
          <p:cNvSpPr txBox="1"/>
          <p:nvPr/>
        </p:nvSpPr>
        <p:spPr>
          <a:xfrm>
            <a:off x="212673" y="6683842"/>
            <a:ext cx="17862654" cy="684450"/>
          </a:xfrm>
          <a:prstGeom prst="rect">
            <a:avLst/>
          </a:prstGeom>
        </p:spPr>
        <p:txBody>
          <a:bodyPr lIns="0" tIns="0" rIns="0" bIns="0" rtlCol="0" anchor="t">
            <a:spAutoFit/>
          </a:bodyPr>
          <a:lstStyle/>
          <a:p>
            <a:pPr marL="863591" lvl="1" indent="-431796">
              <a:lnSpc>
                <a:spcPts val="5559"/>
              </a:lnSpc>
              <a:spcBef>
                <a:spcPct val="0"/>
              </a:spcBef>
              <a:buFont typeface="Arial"/>
              <a:buChar char="•"/>
            </a:pPr>
            <a:r>
              <a:rPr lang="en-US" sz="3999">
                <a:solidFill>
                  <a:srgbClr val="000000"/>
                </a:solidFill>
                <a:latin typeface="Montserrat Classic Bold"/>
              </a:rPr>
              <a:t>NOT WORKING IN ALL OPERATION SYSTEMS JUST FOR WINDOWS</a:t>
            </a:r>
          </a:p>
        </p:txBody>
      </p:sp>
    </p:spTree>
  </p:cSld>
  <p:clrMapOvr>
    <a:masterClrMapping/>
  </p:clrMapOvr>
  <p:transition spd="slow">
    <p:push/>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Freeform 2"/>
          <p:cNvSpPr/>
          <p:nvPr/>
        </p:nvSpPr>
        <p:spPr>
          <a:xfrm>
            <a:off x="0" y="-165692"/>
            <a:ext cx="18432719" cy="10452692"/>
          </a:xfrm>
          <a:custGeom>
            <a:avLst/>
            <a:gdLst/>
            <a:ahLst/>
            <a:cxnLst/>
            <a:rect l="l" t="t" r="r" b="b"/>
            <a:pathLst>
              <a:path w="18432719" h="10452692">
                <a:moveTo>
                  <a:pt x="0" y="0"/>
                </a:moveTo>
                <a:lnTo>
                  <a:pt x="18432719" y="0"/>
                </a:lnTo>
                <a:lnTo>
                  <a:pt x="18432719" y="10452692"/>
                </a:lnTo>
                <a:lnTo>
                  <a:pt x="0" y="10452692"/>
                </a:lnTo>
                <a:lnTo>
                  <a:pt x="0" y="0"/>
                </a:lnTo>
                <a:close/>
              </a:path>
            </a:pathLst>
          </a:custGeom>
          <a:blipFill>
            <a:blip r:embed="rId2"/>
            <a:stretch>
              <a:fillRect l="-2466" t="-18836" b="-1550"/>
            </a:stretch>
          </a:blipFill>
        </p:spPr>
        <p:txBody>
          <a:bodyPr/>
          <a:lstStyle/>
          <a:p>
            <a:endParaRPr lang="en-US"/>
          </a:p>
        </p:txBody>
      </p:sp>
      <p:grpSp>
        <p:nvGrpSpPr>
          <p:cNvPr id="4" name="Group 4"/>
          <p:cNvGrpSpPr/>
          <p:nvPr/>
        </p:nvGrpSpPr>
        <p:grpSpPr>
          <a:xfrm rot="-5400000">
            <a:off x="3323522" y="-690289"/>
            <a:ext cx="108584" cy="4698229"/>
            <a:chOff x="0" y="0"/>
            <a:chExt cx="28598" cy="1237394"/>
          </a:xfrm>
        </p:grpSpPr>
        <p:sp>
          <p:nvSpPr>
            <p:cNvPr id="5" name="Freeform 5"/>
            <p:cNvSpPr/>
            <p:nvPr/>
          </p:nvSpPr>
          <p:spPr>
            <a:xfrm>
              <a:off x="0" y="0"/>
              <a:ext cx="28598" cy="1237394"/>
            </a:xfrm>
            <a:custGeom>
              <a:avLst/>
              <a:gdLst/>
              <a:ahLst/>
              <a:cxnLst/>
              <a:rect l="l" t="t" r="r" b="b"/>
              <a:pathLst>
                <a:path w="28598" h="1237394">
                  <a:moveTo>
                    <a:pt x="0" y="0"/>
                  </a:moveTo>
                  <a:lnTo>
                    <a:pt x="28598" y="0"/>
                  </a:lnTo>
                  <a:lnTo>
                    <a:pt x="28598" y="1237394"/>
                  </a:lnTo>
                  <a:lnTo>
                    <a:pt x="0" y="1237394"/>
                  </a:lnTo>
                  <a:close/>
                </a:path>
              </a:pathLst>
            </a:custGeom>
            <a:solidFill>
              <a:srgbClr val="000000"/>
            </a:solidFill>
          </p:spPr>
          <p:txBody>
            <a:bodyPr/>
            <a:lstStyle/>
            <a:p>
              <a:endParaRPr lang="en-US"/>
            </a:p>
          </p:txBody>
        </p:sp>
        <p:sp>
          <p:nvSpPr>
            <p:cNvPr id="6" name="TextBox 6"/>
            <p:cNvSpPr txBox="1"/>
            <p:nvPr/>
          </p:nvSpPr>
          <p:spPr>
            <a:xfrm>
              <a:off x="0" y="-47625"/>
              <a:ext cx="28598" cy="1285019"/>
            </a:xfrm>
            <a:prstGeom prst="rect">
              <a:avLst/>
            </a:prstGeom>
          </p:spPr>
          <p:txBody>
            <a:bodyPr lIns="50800" tIns="50800" rIns="50800" bIns="50800" rtlCol="0" anchor="ctr"/>
            <a:lstStyle/>
            <a:p>
              <a:pPr algn="ctr">
                <a:lnSpc>
                  <a:spcPts val="3474"/>
                </a:lnSpc>
              </a:pPr>
              <a:endParaRPr/>
            </a:p>
          </p:txBody>
        </p:sp>
      </p:grpSp>
      <p:sp>
        <p:nvSpPr>
          <p:cNvPr id="7" name="TextBox 7"/>
          <p:cNvSpPr txBox="1"/>
          <p:nvPr/>
        </p:nvSpPr>
        <p:spPr>
          <a:xfrm>
            <a:off x="1028700" y="464816"/>
            <a:ext cx="12440338" cy="1139717"/>
          </a:xfrm>
          <a:prstGeom prst="rect">
            <a:avLst/>
          </a:prstGeom>
        </p:spPr>
        <p:txBody>
          <a:bodyPr lIns="0" tIns="0" rIns="0" bIns="0" rtlCol="0" anchor="t">
            <a:spAutoFit/>
          </a:bodyPr>
          <a:lstStyle/>
          <a:p>
            <a:pPr>
              <a:lnSpc>
                <a:spcPts val="8800"/>
              </a:lnSpc>
            </a:pPr>
            <a:r>
              <a:rPr lang="en-US" sz="8000">
                <a:solidFill>
                  <a:srgbClr val="000000"/>
                </a:solidFill>
                <a:latin typeface="Montserrat"/>
              </a:rPr>
              <a:t>TOPICS</a:t>
            </a:r>
          </a:p>
        </p:txBody>
      </p:sp>
      <p:sp>
        <p:nvSpPr>
          <p:cNvPr id="8" name="TextBox 8"/>
          <p:cNvSpPr txBox="1"/>
          <p:nvPr/>
        </p:nvSpPr>
        <p:spPr>
          <a:xfrm>
            <a:off x="0" y="2245731"/>
            <a:ext cx="9580912" cy="684450"/>
          </a:xfrm>
          <a:prstGeom prst="rect">
            <a:avLst/>
          </a:prstGeom>
        </p:spPr>
        <p:txBody>
          <a:bodyPr lIns="0" tIns="0" rIns="0" bIns="0" rtlCol="0" anchor="t">
            <a:spAutoFit/>
          </a:bodyPr>
          <a:lstStyle/>
          <a:p>
            <a:pPr marL="863591" lvl="1" indent="-431796" algn="ctr">
              <a:lnSpc>
                <a:spcPts val="5559"/>
              </a:lnSpc>
              <a:spcBef>
                <a:spcPct val="0"/>
              </a:spcBef>
              <a:buFont typeface="Arial"/>
              <a:buChar char="•"/>
            </a:pPr>
            <a:r>
              <a:rPr lang="en-US" sz="3999">
                <a:solidFill>
                  <a:srgbClr val="000000"/>
                </a:solidFill>
                <a:latin typeface="Montserrat Classic Bold"/>
              </a:rPr>
              <a:t>WHAT IS HARDWARE VECTORS.</a:t>
            </a:r>
          </a:p>
        </p:txBody>
      </p:sp>
      <p:grpSp>
        <p:nvGrpSpPr>
          <p:cNvPr id="9" name="Group 9"/>
          <p:cNvGrpSpPr/>
          <p:nvPr/>
        </p:nvGrpSpPr>
        <p:grpSpPr>
          <a:xfrm>
            <a:off x="19050" y="4024205"/>
            <a:ext cx="16664248" cy="2701049"/>
            <a:chOff x="0" y="0"/>
            <a:chExt cx="22218997" cy="3601399"/>
          </a:xfrm>
        </p:grpSpPr>
        <p:sp>
          <p:nvSpPr>
            <p:cNvPr id="10" name="TextBox 10"/>
            <p:cNvSpPr txBox="1"/>
            <p:nvPr/>
          </p:nvSpPr>
          <p:spPr>
            <a:xfrm>
              <a:off x="0" y="-76200"/>
              <a:ext cx="18905185" cy="887200"/>
            </a:xfrm>
            <a:prstGeom prst="rect">
              <a:avLst/>
            </a:prstGeom>
          </p:spPr>
          <p:txBody>
            <a:bodyPr lIns="0" tIns="0" rIns="0" bIns="0" rtlCol="0" anchor="t">
              <a:spAutoFit/>
            </a:bodyPr>
            <a:lstStyle/>
            <a:p>
              <a:pPr marL="863591" lvl="1" indent="-431796" algn="ctr">
                <a:lnSpc>
                  <a:spcPts val="5559"/>
                </a:lnSpc>
                <a:spcBef>
                  <a:spcPct val="0"/>
                </a:spcBef>
                <a:buFont typeface="Arial"/>
                <a:buChar char="•"/>
              </a:pPr>
              <a:r>
                <a:rPr lang="en-US" sz="3999">
                  <a:solidFill>
                    <a:srgbClr val="000000"/>
                  </a:solidFill>
                  <a:latin typeface="Montserrat Classic Bold"/>
                </a:rPr>
                <a:t>HOW HARDWARE VECTORS OF MALWARE WORK .</a:t>
              </a:r>
            </a:p>
          </p:txBody>
        </p:sp>
        <p:sp>
          <p:nvSpPr>
            <p:cNvPr id="11" name="TextBox 11"/>
            <p:cNvSpPr txBox="1"/>
            <p:nvPr/>
          </p:nvSpPr>
          <p:spPr>
            <a:xfrm>
              <a:off x="12700" y="1319000"/>
              <a:ext cx="18905185" cy="887200"/>
            </a:xfrm>
            <a:prstGeom prst="rect">
              <a:avLst/>
            </a:prstGeom>
          </p:spPr>
          <p:txBody>
            <a:bodyPr lIns="0" tIns="0" rIns="0" bIns="0" rtlCol="0" anchor="t">
              <a:spAutoFit/>
            </a:bodyPr>
            <a:lstStyle/>
            <a:p>
              <a:pPr marL="863591" lvl="1" indent="-431796">
                <a:lnSpc>
                  <a:spcPts val="5559"/>
                </a:lnSpc>
                <a:spcBef>
                  <a:spcPct val="0"/>
                </a:spcBef>
                <a:buFont typeface="Arial"/>
                <a:buChar char="•"/>
              </a:pPr>
              <a:r>
                <a:rPr lang="en-US" sz="3999">
                  <a:solidFill>
                    <a:srgbClr val="000000"/>
                  </a:solidFill>
                  <a:latin typeface="Montserrat Classic Bold"/>
                </a:rPr>
                <a:t>HOW INF FILES IMPLEMENT.</a:t>
              </a:r>
            </a:p>
          </p:txBody>
        </p:sp>
        <p:sp>
          <p:nvSpPr>
            <p:cNvPr id="12" name="TextBox 12"/>
            <p:cNvSpPr txBox="1"/>
            <p:nvPr/>
          </p:nvSpPr>
          <p:spPr>
            <a:xfrm>
              <a:off x="12700" y="2714199"/>
              <a:ext cx="22206297" cy="887200"/>
            </a:xfrm>
            <a:prstGeom prst="rect">
              <a:avLst/>
            </a:prstGeom>
          </p:spPr>
          <p:txBody>
            <a:bodyPr lIns="0" tIns="0" rIns="0" bIns="0" rtlCol="0" anchor="t">
              <a:spAutoFit/>
            </a:bodyPr>
            <a:lstStyle/>
            <a:p>
              <a:pPr marL="863591" lvl="1" indent="-431796">
                <a:lnSpc>
                  <a:spcPts val="5559"/>
                </a:lnSpc>
                <a:spcBef>
                  <a:spcPct val="0"/>
                </a:spcBef>
                <a:buFont typeface="Arial"/>
                <a:buChar char="•"/>
              </a:pPr>
              <a:r>
                <a:rPr lang="en-US" sz="3999">
                  <a:solidFill>
                    <a:srgbClr val="000000"/>
                  </a:solidFill>
                  <a:latin typeface="Montserrat Classic Bold"/>
                </a:rPr>
                <a:t>HOW TO DEFENCE AND ANALYSIS HARDWARE VECTORS.</a:t>
              </a:r>
            </a:p>
          </p:txBody>
        </p:sp>
      </p:grpSp>
      <p:sp>
        <p:nvSpPr>
          <p:cNvPr id="13" name="TextBox 13"/>
          <p:cNvSpPr txBox="1"/>
          <p:nvPr/>
        </p:nvSpPr>
        <p:spPr>
          <a:xfrm>
            <a:off x="-9525" y="3111155"/>
            <a:ext cx="9580912" cy="684450"/>
          </a:xfrm>
          <a:prstGeom prst="rect">
            <a:avLst/>
          </a:prstGeom>
        </p:spPr>
        <p:txBody>
          <a:bodyPr lIns="0" tIns="0" rIns="0" bIns="0" rtlCol="0" anchor="t">
            <a:spAutoFit/>
          </a:bodyPr>
          <a:lstStyle/>
          <a:p>
            <a:pPr marL="863591" lvl="1" indent="-431796">
              <a:lnSpc>
                <a:spcPts val="5559"/>
              </a:lnSpc>
              <a:spcBef>
                <a:spcPct val="0"/>
              </a:spcBef>
              <a:buFont typeface="Arial"/>
              <a:buChar char="•"/>
            </a:pPr>
            <a:r>
              <a:rPr lang="en-US" sz="3999">
                <a:solidFill>
                  <a:srgbClr val="000000"/>
                </a:solidFill>
                <a:latin typeface="Montserrat Classic Bold"/>
              </a:rPr>
              <a:t>  WHAT IS AUTORUN.</a:t>
            </a:r>
          </a:p>
        </p:txBody>
      </p:sp>
    </p:spTree>
  </p:cSld>
  <p:clrMapOvr>
    <a:masterClrMapping/>
  </p:clrMapOvr>
  <p:transition spd="slow">
    <p:push/>
  </p:transition>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Freeform 2"/>
          <p:cNvSpPr/>
          <p:nvPr/>
        </p:nvSpPr>
        <p:spPr>
          <a:xfrm>
            <a:off x="0" y="461"/>
            <a:ext cx="18288000" cy="10286539"/>
          </a:xfrm>
          <a:custGeom>
            <a:avLst/>
            <a:gdLst/>
            <a:ahLst/>
            <a:cxnLst/>
            <a:rect l="l" t="t" r="r" b="b"/>
            <a:pathLst>
              <a:path w="18288000" h="10286539">
                <a:moveTo>
                  <a:pt x="0" y="0"/>
                </a:moveTo>
                <a:lnTo>
                  <a:pt x="18288000" y="0"/>
                </a:lnTo>
                <a:lnTo>
                  <a:pt x="18288000" y="10286539"/>
                </a:lnTo>
                <a:lnTo>
                  <a:pt x="0" y="10286539"/>
                </a:lnTo>
                <a:lnTo>
                  <a:pt x="0" y="0"/>
                </a:lnTo>
                <a:close/>
              </a:path>
            </a:pathLst>
          </a:custGeom>
          <a:blipFill>
            <a:blip r:embed="rId2"/>
            <a:stretch>
              <a:fillRect l="-3277" t="-19140" b="-3190"/>
            </a:stretch>
          </a:blipFill>
        </p:spPr>
        <p:txBody>
          <a:bodyPr/>
          <a:lstStyle/>
          <a:p>
            <a:endParaRPr lang="en-US"/>
          </a:p>
        </p:txBody>
      </p:sp>
      <p:sp>
        <p:nvSpPr>
          <p:cNvPr id="4" name="Freeform 4"/>
          <p:cNvSpPr/>
          <p:nvPr/>
        </p:nvSpPr>
        <p:spPr>
          <a:xfrm>
            <a:off x="5646290" y="1801457"/>
            <a:ext cx="6850700" cy="6850700"/>
          </a:xfrm>
          <a:custGeom>
            <a:avLst/>
            <a:gdLst/>
            <a:ahLst/>
            <a:cxnLst/>
            <a:rect l="l" t="t" r="r" b="b"/>
            <a:pathLst>
              <a:path w="6850700" h="6850700">
                <a:moveTo>
                  <a:pt x="0" y="0"/>
                </a:moveTo>
                <a:lnTo>
                  <a:pt x="6850701" y="0"/>
                </a:lnTo>
                <a:lnTo>
                  <a:pt x="6850701" y="6850701"/>
                </a:lnTo>
                <a:lnTo>
                  <a:pt x="0" y="6850701"/>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5" name="TextBox 5"/>
          <p:cNvSpPr txBox="1"/>
          <p:nvPr/>
        </p:nvSpPr>
        <p:spPr>
          <a:xfrm>
            <a:off x="7772400" y="138039"/>
            <a:ext cx="3920757" cy="1390894"/>
          </a:xfrm>
          <a:prstGeom prst="rect">
            <a:avLst/>
          </a:prstGeom>
        </p:spPr>
        <p:txBody>
          <a:bodyPr wrap="square" lIns="0" tIns="0" rIns="0" bIns="0" rtlCol="0" anchor="t">
            <a:spAutoFit/>
          </a:bodyPr>
          <a:lstStyle/>
          <a:p>
            <a:pPr algn="ctr">
              <a:lnSpc>
                <a:spcPts val="12153"/>
              </a:lnSpc>
              <a:spcBef>
                <a:spcPct val="0"/>
              </a:spcBef>
            </a:pPr>
            <a:r>
              <a:rPr lang="en-US" sz="8743" dirty="0">
                <a:solidFill>
                  <a:srgbClr val="000000"/>
                </a:solidFill>
                <a:latin typeface="Montserrat Classic Bold"/>
              </a:rPr>
              <a:t>Q&amp;A</a:t>
            </a:r>
          </a:p>
        </p:txBody>
      </p:sp>
    </p:spTree>
  </p:cSld>
  <p:clrMapOvr>
    <a:masterClrMapping/>
  </p:clrMapOvr>
  <p:transition spd="slow">
    <p:push/>
  </p:transition>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Freeform 2"/>
          <p:cNvSpPr/>
          <p:nvPr/>
        </p:nvSpPr>
        <p:spPr>
          <a:xfrm>
            <a:off x="-144719" y="461"/>
            <a:ext cx="18432719" cy="10286539"/>
          </a:xfrm>
          <a:custGeom>
            <a:avLst/>
            <a:gdLst/>
            <a:ahLst/>
            <a:cxnLst/>
            <a:rect l="l" t="t" r="r" b="b"/>
            <a:pathLst>
              <a:path w="18432719" h="10286539">
                <a:moveTo>
                  <a:pt x="0" y="0"/>
                </a:moveTo>
                <a:lnTo>
                  <a:pt x="18432719" y="0"/>
                </a:lnTo>
                <a:lnTo>
                  <a:pt x="18432719" y="10286539"/>
                </a:lnTo>
                <a:lnTo>
                  <a:pt x="0" y="10286539"/>
                </a:lnTo>
                <a:lnTo>
                  <a:pt x="0" y="0"/>
                </a:lnTo>
                <a:close/>
              </a:path>
            </a:pathLst>
          </a:custGeom>
          <a:blipFill>
            <a:blip r:embed="rId2"/>
            <a:stretch>
              <a:fillRect l="-2466" t="-19140" b="-3190"/>
            </a:stretch>
          </a:blipFill>
        </p:spPr>
        <p:txBody>
          <a:bodyPr/>
          <a:lstStyle/>
          <a:p>
            <a:endParaRPr lang="en-US"/>
          </a:p>
        </p:txBody>
      </p:sp>
      <p:sp>
        <p:nvSpPr>
          <p:cNvPr id="4" name="Freeform 4"/>
          <p:cNvSpPr/>
          <p:nvPr/>
        </p:nvSpPr>
        <p:spPr>
          <a:xfrm>
            <a:off x="6346608" y="3086100"/>
            <a:ext cx="5450066" cy="4114800"/>
          </a:xfrm>
          <a:custGeom>
            <a:avLst/>
            <a:gdLst/>
            <a:ahLst/>
            <a:cxnLst/>
            <a:rect l="l" t="t" r="r" b="b"/>
            <a:pathLst>
              <a:path w="5450066" h="4114800">
                <a:moveTo>
                  <a:pt x="0" y="0"/>
                </a:moveTo>
                <a:lnTo>
                  <a:pt x="5450066" y="0"/>
                </a:lnTo>
                <a:lnTo>
                  <a:pt x="5450066"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Tree>
  </p:cSld>
  <p:clrMapOvr>
    <a:masterClrMapping/>
  </p:clrMapOvr>
  <p:transition spd="slow">
    <p:push/>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Freeform 2"/>
          <p:cNvSpPr/>
          <p:nvPr/>
        </p:nvSpPr>
        <p:spPr>
          <a:xfrm>
            <a:off x="-144719" y="461"/>
            <a:ext cx="18432719" cy="10452692"/>
          </a:xfrm>
          <a:custGeom>
            <a:avLst/>
            <a:gdLst/>
            <a:ahLst/>
            <a:cxnLst/>
            <a:rect l="l" t="t" r="r" b="b"/>
            <a:pathLst>
              <a:path w="18432719" h="10452692">
                <a:moveTo>
                  <a:pt x="0" y="0"/>
                </a:moveTo>
                <a:lnTo>
                  <a:pt x="18432719" y="0"/>
                </a:lnTo>
                <a:lnTo>
                  <a:pt x="18432719" y="10452693"/>
                </a:lnTo>
                <a:lnTo>
                  <a:pt x="0" y="10452693"/>
                </a:lnTo>
                <a:lnTo>
                  <a:pt x="0" y="0"/>
                </a:lnTo>
                <a:close/>
              </a:path>
            </a:pathLst>
          </a:custGeom>
          <a:blipFill>
            <a:blip r:embed="rId2"/>
            <a:stretch>
              <a:fillRect l="-2466" t="-18836" b="-1550"/>
            </a:stretch>
          </a:blipFill>
        </p:spPr>
        <p:txBody>
          <a:bodyPr/>
          <a:lstStyle/>
          <a:p>
            <a:endParaRPr lang="en-US"/>
          </a:p>
        </p:txBody>
      </p:sp>
      <p:sp>
        <p:nvSpPr>
          <p:cNvPr id="4" name="TextBox 4"/>
          <p:cNvSpPr txBox="1"/>
          <p:nvPr/>
        </p:nvSpPr>
        <p:spPr>
          <a:xfrm>
            <a:off x="3939436" y="451602"/>
            <a:ext cx="10409128" cy="800882"/>
          </a:xfrm>
          <a:prstGeom prst="rect">
            <a:avLst/>
          </a:prstGeom>
        </p:spPr>
        <p:txBody>
          <a:bodyPr lIns="0" tIns="0" rIns="0" bIns="0" rtlCol="0" anchor="t">
            <a:spAutoFit/>
          </a:bodyPr>
          <a:lstStyle/>
          <a:p>
            <a:pPr algn="ctr">
              <a:lnSpc>
                <a:spcPts val="6532"/>
              </a:lnSpc>
              <a:spcBef>
                <a:spcPct val="0"/>
              </a:spcBef>
            </a:pPr>
            <a:r>
              <a:rPr lang="en-US" sz="4699">
                <a:solidFill>
                  <a:srgbClr val="000000"/>
                </a:solidFill>
                <a:latin typeface="Montserrat Classic Bold"/>
              </a:rPr>
              <a:t>WHAT IS HARDWARE VECTORS ?</a:t>
            </a:r>
          </a:p>
        </p:txBody>
      </p:sp>
      <p:sp>
        <p:nvSpPr>
          <p:cNvPr id="5" name="TextBox 5"/>
          <p:cNvSpPr txBox="1"/>
          <p:nvPr/>
        </p:nvSpPr>
        <p:spPr>
          <a:xfrm>
            <a:off x="492527" y="1930730"/>
            <a:ext cx="16990723" cy="1300132"/>
          </a:xfrm>
          <a:prstGeom prst="rect">
            <a:avLst/>
          </a:prstGeom>
        </p:spPr>
        <p:txBody>
          <a:bodyPr lIns="0" tIns="0" rIns="0" bIns="0" rtlCol="0" anchor="t">
            <a:spAutoFit/>
          </a:bodyPr>
          <a:lstStyle/>
          <a:p>
            <a:pPr algn="ctr">
              <a:lnSpc>
                <a:spcPts val="5204"/>
              </a:lnSpc>
              <a:spcBef>
                <a:spcPct val="0"/>
              </a:spcBef>
            </a:pPr>
            <a:r>
              <a:rPr lang="en-US" sz="3744">
                <a:solidFill>
                  <a:srgbClr val="000000"/>
                </a:solidFill>
                <a:latin typeface="Montserrat Classic"/>
              </a:rPr>
              <a:t>HARDWARE VECTORS ITS A SENSITIVE POINT THAT HAS HIGH IMPACT AND DAMAGE AND IS USED TO TRANSMIT MALWARE.</a:t>
            </a:r>
          </a:p>
        </p:txBody>
      </p:sp>
      <p:sp>
        <p:nvSpPr>
          <p:cNvPr id="6" name="TextBox 6"/>
          <p:cNvSpPr txBox="1"/>
          <p:nvPr/>
        </p:nvSpPr>
        <p:spPr>
          <a:xfrm>
            <a:off x="0" y="3907136"/>
            <a:ext cx="10180269" cy="667786"/>
          </a:xfrm>
          <a:prstGeom prst="rect">
            <a:avLst/>
          </a:prstGeom>
        </p:spPr>
        <p:txBody>
          <a:bodyPr lIns="0" tIns="0" rIns="0" bIns="0" rtlCol="0" anchor="t">
            <a:spAutoFit/>
          </a:bodyPr>
          <a:lstStyle/>
          <a:p>
            <a:pPr algn="ctr">
              <a:lnSpc>
                <a:spcPts val="5420"/>
              </a:lnSpc>
              <a:spcBef>
                <a:spcPct val="0"/>
              </a:spcBef>
            </a:pPr>
            <a:r>
              <a:rPr lang="en-US" sz="3899">
                <a:solidFill>
                  <a:srgbClr val="000000"/>
                </a:solidFill>
                <a:latin typeface="Montserrat Classic Bold"/>
              </a:rPr>
              <a:t>THE HARDWARE VECTORS COULD BE:</a:t>
            </a:r>
          </a:p>
        </p:txBody>
      </p:sp>
      <p:sp>
        <p:nvSpPr>
          <p:cNvPr id="7" name="TextBox 7"/>
          <p:cNvSpPr txBox="1"/>
          <p:nvPr/>
        </p:nvSpPr>
        <p:spPr>
          <a:xfrm>
            <a:off x="1028700" y="4955346"/>
            <a:ext cx="1691696" cy="684450"/>
          </a:xfrm>
          <a:prstGeom prst="rect">
            <a:avLst/>
          </a:prstGeom>
        </p:spPr>
        <p:txBody>
          <a:bodyPr lIns="0" tIns="0" rIns="0" bIns="0" rtlCol="0" anchor="t">
            <a:spAutoFit/>
          </a:bodyPr>
          <a:lstStyle/>
          <a:p>
            <a:pPr algn="ctr">
              <a:lnSpc>
                <a:spcPts val="5559"/>
              </a:lnSpc>
              <a:spcBef>
                <a:spcPct val="0"/>
              </a:spcBef>
            </a:pPr>
            <a:r>
              <a:rPr lang="en-US" sz="3999">
                <a:solidFill>
                  <a:srgbClr val="000000"/>
                </a:solidFill>
                <a:latin typeface="Montserrat Classic"/>
              </a:rPr>
              <a:t>1- USB</a:t>
            </a:r>
          </a:p>
        </p:txBody>
      </p:sp>
      <p:sp>
        <p:nvSpPr>
          <p:cNvPr id="8" name="TextBox 8"/>
          <p:cNvSpPr txBox="1"/>
          <p:nvPr/>
        </p:nvSpPr>
        <p:spPr>
          <a:xfrm>
            <a:off x="7672770" y="4955346"/>
            <a:ext cx="9327251" cy="684450"/>
          </a:xfrm>
          <a:prstGeom prst="rect">
            <a:avLst/>
          </a:prstGeom>
        </p:spPr>
        <p:txBody>
          <a:bodyPr lIns="0" tIns="0" rIns="0" bIns="0" rtlCol="0" anchor="t">
            <a:spAutoFit/>
          </a:bodyPr>
          <a:lstStyle/>
          <a:p>
            <a:pPr algn="ctr">
              <a:lnSpc>
                <a:spcPts val="5559"/>
              </a:lnSpc>
              <a:spcBef>
                <a:spcPct val="0"/>
              </a:spcBef>
            </a:pPr>
            <a:r>
              <a:rPr lang="en-US" sz="3999">
                <a:solidFill>
                  <a:srgbClr val="000000"/>
                </a:solidFill>
                <a:latin typeface="Montserrat Classic"/>
              </a:rPr>
              <a:t>2- EXTERNAL HARD DRIVES OR SSD</a:t>
            </a:r>
          </a:p>
        </p:txBody>
      </p:sp>
      <p:sp>
        <p:nvSpPr>
          <p:cNvPr id="9" name="TextBox 9"/>
          <p:cNvSpPr txBox="1"/>
          <p:nvPr/>
        </p:nvSpPr>
        <p:spPr>
          <a:xfrm>
            <a:off x="1028700" y="6937576"/>
            <a:ext cx="5145380" cy="684450"/>
          </a:xfrm>
          <a:prstGeom prst="rect">
            <a:avLst/>
          </a:prstGeom>
        </p:spPr>
        <p:txBody>
          <a:bodyPr lIns="0" tIns="0" rIns="0" bIns="0" rtlCol="0" anchor="t">
            <a:spAutoFit/>
          </a:bodyPr>
          <a:lstStyle/>
          <a:p>
            <a:pPr algn="ctr">
              <a:lnSpc>
                <a:spcPts val="5559"/>
              </a:lnSpc>
              <a:spcBef>
                <a:spcPct val="0"/>
              </a:spcBef>
            </a:pPr>
            <a:r>
              <a:rPr lang="en-US" sz="3999">
                <a:solidFill>
                  <a:srgbClr val="000000"/>
                </a:solidFill>
                <a:latin typeface="Montserrat Classic"/>
              </a:rPr>
              <a:t>3- MEMORY CARDS</a:t>
            </a:r>
          </a:p>
        </p:txBody>
      </p:sp>
      <p:sp>
        <p:nvSpPr>
          <p:cNvPr id="10" name="TextBox 10"/>
          <p:cNvSpPr txBox="1"/>
          <p:nvPr/>
        </p:nvSpPr>
        <p:spPr>
          <a:xfrm>
            <a:off x="7672770" y="6937576"/>
            <a:ext cx="8432622" cy="684450"/>
          </a:xfrm>
          <a:prstGeom prst="rect">
            <a:avLst/>
          </a:prstGeom>
        </p:spPr>
        <p:txBody>
          <a:bodyPr lIns="0" tIns="0" rIns="0" bIns="0" rtlCol="0" anchor="t">
            <a:spAutoFit/>
          </a:bodyPr>
          <a:lstStyle/>
          <a:p>
            <a:pPr algn="ctr">
              <a:lnSpc>
                <a:spcPts val="5559"/>
              </a:lnSpc>
              <a:spcBef>
                <a:spcPct val="0"/>
              </a:spcBef>
            </a:pPr>
            <a:r>
              <a:rPr lang="en-US" sz="3999">
                <a:solidFill>
                  <a:srgbClr val="000000"/>
                </a:solidFill>
                <a:latin typeface="Montserrat Classic"/>
              </a:rPr>
              <a:t>4-OPTICAL DRIVES LIKE CD/DVD</a:t>
            </a:r>
          </a:p>
        </p:txBody>
      </p:sp>
      <p:sp>
        <p:nvSpPr>
          <p:cNvPr id="11" name="TextBox 11"/>
          <p:cNvSpPr txBox="1"/>
          <p:nvPr/>
        </p:nvSpPr>
        <p:spPr>
          <a:xfrm>
            <a:off x="3456459" y="8573850"/>
            <a:ext cx="8432622" cy="684450"/>
          </a:xfrm>
          <a:prstGeom prst="rect">
            <a:avLst/>
          </a:prstGeom>
        </p:spPr>
        <p:txBody>
          <a:bodyPr lIns="0" tIns="0" rIns="0" bIns="0" rtlCol="0" anchor="t">
            <a:spAutoFit/>
          </a:bodyPr>
          <a:lstStyle/>
          <a:p>
            <a:pPr algn="ctr">
              <a:lnSpc>
                <a:spcPts val="5559"/>
              </a:lnSpc>
              <a:spcBef>
                <a:spcPct val="0"/>
              </a:spcBef>
            </a:pPr>
            <a:r>
              <a:rPr lang="en-US" sz="3999">
                <a:solidFill>
                  <a:srgbClr val="000000"/>
                </a:solidFill>
                <a:latin typeface="Montserrat Classic Bold"/>
              </a:rPr>
              <a:t>AND  ANY REMOVABLE DEVICE</a:t>
            </a:r>
          </a:p>
        </p:txBody>
      </p:sp>
    </p:spTree>
  </p:cSld>
  <p:clrMapOvr>
    <a:masterClrMapping/>
  </p:clrMapOvr>
  <p:transition spd="slow">
    <p:push/>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Freeform 2"/>
          <p:cNvSpPr/>
          <p:nvPr/>
        </p:nvSpPr>
        <p:spPr>
          <a:xfrm>
            <a:off x="-72359" y="0"/>
            <a:ext cx="18432719" cy="10452692"/>
          </a:xfrm>
          <a:custGeom>
            <a:avLst/>
            <a:gdLst/>
            <a:ahLst/>
            <a:cxnLst/>
            <a:rect l="l" t="t" r="r" b="b"/>
            <a:pathLst>
              <a:path w="18432719" h="10452692">
                <a:moveTo>
                  <a:pt x="0" y="0"/>
                </a:moveTo>
                <a:lnTo>
                  <a:pt x="18432718" y="0"/>
                </a:lnTo>
                <a:lnTo>
                  <a:pt x="18432718" y="10452692"/>
                </a:lnTo>
                <a:lnTo>
                  <a:pt x="0" y="10452692"/>
                </a:lnTo>
                <a:lnTo>
                  <a:pt x="0" y="0"/>
                </a:lnTo>
                <a:close/>
              </a:path>
            </a:pathLst>
          </a:custGeom>
          <a:blipFill>
            <a:blip r:embed="rId2"/>
            <a:stretch>
              <a:fillRect l="-2466" t="-18836" b="-1550"/>
            </a:stretch>
          </a:blipFill>
        </p:spPr>
        <p:txBody>
          <a:bodyPr/>
          <a:lstStyle/>
          <a:p>
            <a:endParaRPr lang="en-US"/>
          </a:p>
        </p:txBody>
      </p:sp>
      <p:sp>
        <p:nvSpPr>
          <p:cNvPr id="4" name="TextBox 4"/>
          <p:cNvSpPr txBox="1"/>
          <p:nvPr/>
        </p:nvSpPr>
        <p:spPr>
          <a:xfrm>
            <a:off x="2275010" y="344250"/>
            <a:ext cx="13737980" cy="684450"/>
          </a:xfrm>
          <a:prstGeom prst="rect">
            <a:avLst/>
          </a:prstGeom>
        </p:spPr>
        <p:txBody>
          <a:bodyPr lIns="0" tIns="0" rIns="0" bIns="0" rtlCol="0" anchor="t">
            <a:spAutoFit/>
          </a:bodyPr>
          <a:lstStyle/>
          <a:p>
            <a:pPr algn="ctr">
              <a:lnSpc>
                <a:spcPts val="5559"/>
              </a:lnSpc>
              <a:spcBef>
                <a:spcPct val="0"/>
              </a:spcBef>
            </a:pPr>
            <a:r>
              <a:rPr lang="en-US" sz="3999">
                <a:solidFill>
                  <a:srgbClr val="000000"/>
                </a:solidFill>
                <a:latin typeface="Montserrat Classic Bold"/>
              </a:rPr>
              <a:t>HOW HARDWARE VECTORS OF MALWARE WORK ? </a:t>
            </a:r>
          </a:p>
        </p:txBody>
      </p:sp>
      <p:sp>
        <p:nvSpPr>
          <p:cNvPr id="5" name="TextBox 5"/>
          <p:cNvSpPr txBox="1"/>
          <p:nvPr/>
        </p:nvSpPr>
        <p:spPr>
          <a:xfrm>
            <a:off x="100854" y="3788868"/>
            <a:ext cx="18086293" cy="2798756"/>
          </a:xfrm>
          <a:prstGeom prst="rect">
            <a:avLst/>
          </a:prstGeom>
        </p:spPr>
        <p:txBody>
          <a:bodyPr lIns="0" tIns="0" rIns="0" bIns="0" rtlCol="0" anchor="t">
            <a:spAutoFit/>
          </a:bodyPr>
          <a:lstStyle/>
          <a:p>
            <a:pPr algn="ctr">
              <a:lnSpc>
                <a:spcPts val="5559"/>
              </a:lnSpc>
              <a:spcBef>
                <a:spcPct val="0"/>
              </a:spcBef>
            </a:pPr>
            <a:r>
              <a:rPr lang="en-US" sz="3999">
                <a:solidFill>
                  <a:srgbClr val="000000"/>
                </a:solidFill>
                <a:latin typeface="Montserrat Classic Bold"/>
              </a:rPr>
              <a:t>ANY REMOVABLE DEVICE COULD BE A HIGH THREAT IF IT CONTAIN MALWARE ,A LOT OF THESE VECTORS USE AN AUTORUN TO AUTOMATICALLY RUN THE VIRUS WHEN IT CONNECTS TO THE VICTIM'S DEVICE.</a:t>
            </a:r>
          </a:p>
        </p:txBody>
      </p:sp>
    </p:spTree>
  </p:cSld>
  <p:clrMapOvr>
    <a:masterClrMapping/>
  </p:clrMapOvr>
  <p:transition spd="slow">
    <p:push/>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Freeform 2"/>
          <p:cNvSpPr/>
          <p:nvPr/>
        </p:nvSpPr>
        <p:spPr>
          <a:xfrm>
            <a:off x="-72359" y="0"/>
            <a:ext cx="18432719" cy="10452692"/>
          </a:xfrm>
          <a:custGeom>
            <a:avLst/>
            <a:gdLst/>
            <a:ahLst/>
            <a:cxnLst/>
            <a:rect l="l" t="t" r="r" b="b"/>
            <a:pathLst>
              <a:path w="18432719" h="10452692">
                <a:moveTo>
                  <a:pt x="0" y="0"/>
                </a:moveTo>
                <a:lnTo>
                  <a:pt x="18432718" y="0"/>
                </a:lnTo>
                <a:lnTo>
                  <a:pt x="18432718" y="10452692"/>
                </a:lnTo>
                <a:lnTo>
                  <a:pt x="0" y="10452692"/>
                </a:lnTo>
                <a:lnTo>
                  <a:pt x="0" y="0"/>
                </a:lnTo>
                <a:close/>
              </a:path>
            </a:pathLst>
          </a:custGeom>
          <a:blipFill>
            <a:blip r:embed="rId2"/>
            <a:stretch>
              <a:fillRect l="-2466" t="-18836" b="-1550"/>
            </a:stretch>
          </a:blipFill>
        </p:spPr>
        <p:txBody>
          <a:bodyPr/>
          <a:lstStyle/>
          <a:p>
            <a:endParaRPr lang="en-US"/>
          </a:p>
        </p:txBody>
      </p:sp>
      <p:sp>
        <p:nvSpPr>
          <p:cNvPr id="4" name="TextBox 4"/>
          <p:cNvSpPr txBox="1"/>
          <p:nvPr/>
        </p:nvSpPr>
        <p:spPr>
          <a:xfrm>
            <a:off x="2275010" y="344250"/>
            <a:ext cx="13737980" cy="684450"/>
          </a:xfrm>
          <a:prstGeom prst="rect">
            <a:avLst/>
          </a:prstGeom>
        </p:spPr>
        <p:txBody>
          <a:bodyPr lIns="0" tIns="0" rIns="0" bIns="0" rtlCol="0" anchor="t">
            <a:spAutoFit/>
          </a:bodyPr>
          <a:lstStyle/>
          <a:p>
            <a:pPr algn="ctr">
              <a:lnSpc>
                <a:spcPts val="5559"/>
              </a:lnSpc>
              <a:spcBef>
                <a:spcPct val="0"/>
              </a:spcBef>
            </a:pPr>
            <a:r>
              <a:rPr lang="en-US" sz="3999">
                <a:solidFill>
                  <a:srgbClr val="000000"/>
                </a:solidFill>
                <a:latin typeface="Montserrat Classic Bold"/>
              </a:rPr>
              <a:t>WHAT IS AUTORUN?</a:t>
            </a:r>
          </a:p>
        </p:txBody>
      </p:sp>
      <p:sp>
        <p:nvSpPr>
          <p:cNvPr id="5" name="TextBox 5"/>
          <p:cNvSpPr txBox="1"/>
          <p:nvPr/>
        </p:nvSpPr>
        <p:spPr>
          <a:xfrm>
            <a:off x="100854" y="3706022"/>
            <a:ext cx="18086293" cy="2798756"/>
          </a:xfrm>
          <a:prstGeom prst="rect">
            <a:avLst/>
          </a:prstGeom>
        </p:spPr>
        <p:txBody>
          <a:bodyPr lIns="0" tIns="0" rIns="0" bIns="0" rtlCol="0" anchor="t">
            <a:spAutoFit/>
          </a:bodyPr>
          <a:lstStyle/>
          <a:p>
            <a:pPr algn="ctr">
              <a:lnSpc>
                <a:spcPts val="5559"/>
              </a:lnSpc>
              <a:spcBef>
                <a:spcPct val="0"/>
              </a:spcBef>
            </a:pPr>
            <a:r>
              <a:rPr lang="en-US" sz="3999">
                <a:solidFill>
                  <a:srgbClr val="000000"/>
                </a:solidFill>
                <a:latin typeface="Montserrat Classic Bold"/>
              </a:rPr>
              <a:t>THE AUTORUN HAVE AN .INF EXTENTION WITCH  CALL ANOTHER PROCESS TO RUN AUTOMATICALLY  WHEN  IT CONNECTS TO THE VICTIM'S DEVICE, WHERE THE ANOTHER PROCESS COULD BE VIRUS OR MALWARE.</a:t>
            </a:r>
          </a:p>
        </p:txBody>
      </p:sp>
    </p:spTree>
  </p:cSld>
  <p:clrMapOvr>
    <a:masterClrMapping/>
  </p:clrMapOvr>
  <p:transition spd="slow">
    <p:push/>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Freeform 2"/>
          <p:cNvSpPr/>
          <p:nvPr/>
        </p:nvSpPr>
        <p:spPr>
          <a:xfrm>
            <a:off x="-144719" y="0"/>
            <a:ext cx="18432719" cy="10452692"/>
          </a:xfrm>
          <a:custGeom>
            <a:avLst/>
            <a:gdLst/>
            <a:ahLst/>
            <a:cxnLst/>
            <a:rect l="l" t="t" r="r" b="b"/>
            <a:pathLst>
              <a:path w="18432719" h="10452692">
                <a:moveTo>
                  <a:pt x="0" y="0"/>
                </a:moveTo>
                <a:lnTo>
                  <a:pt x="18432719" y="0"/>
                </a:lnTo>
                <a:lnTo>
                  <a:pt x="18432719" y="10452692"/>
                </a:lnTo>
                <a:lnTo>
                  <a:pt x="0" y="10452692"/>
                </a:lnTo>
                <a:lnTo>
                  <a:pt x="0" y="0"/>
                </a:lnTo>
                <a:close/>
              </a:path>
            </a:pathLst>
          </a:custGeom>
          <a:blipFill>
            <a:blip r:embed="rId2"/>
            <a:stretch>
              <a:fillRect l="-2466" t="-18836" b="-1550"/>
            </a:stretch>
          </a:blipFill>
        </p:spPr>
        <p:txBody>
          <a:bodyPr/>
          <a:lstStyle/>
          <a:p>
            <a:endParaRPr lang="en-US"/>
          </a:p>
        </p:txBody>
      </p:sp>
      <p:sp>
        <p:nvSpPr>
          <p:cNvPr id="4" name="Freeform 4"/>
          <p:cNvSpPr/>
          <p:nvPr/>
        </p:nvSpPr>
        <p:spPr>
          <a:xfrm>
            <a:off x="1028700" y="3695180"/>
            <a:ext cx="15929262" cy="4140458"/>
          </a:xfrm>
          <a:custGeom>
            <a:avLst/>
            <a:gdLst/>
            <a:ahLst/>
            <a:cxnLst/>
            <a:rect l="l" t="t" r="r" b="b"/>
            <a:pathLst>
              <a:path w="15929262" h="4140458">
                <a:moveTo>
                  <a:pt x="0" y="0"/>
                </a:moveTo>
                <a:lnTo>
                  <a:pt x="15929262" y="0"/>
                </a:lnTo>
                <a:lnTo>
                  <a:pt x="15929262" y="4140458"/>
                </a:lnTo>
                <a:lnTo>
                  <a:pt x="0" y="4140458"/>
                </a:lnTo>
                <a:lnTo>
                  <a:pt x="0" y="0"/>
                </a:lnTo>
                <a:close/>
              </a:path>
            </a:pathLst>
          </a:custGeom>
          <a:blipFill>
            <a:blip r:embed="rId3"/>
            <a:stretch>
              <a:fillRect/>
            </a:stretch>
          </a:blipFill>
        </p:spPr>
        <p:txBody>
          <a:bodyPr/>
          <a:lstStyle/>
          <a:p>
            <a:endParaRPr lang="en-US"/>
          </a:p>
        </p:txBody>
      </p:sp>
      <p:sp>
        <p:nvSpPr>
          <p:cNvPr id="5" name="TextBox 5"/>
          <p:cNvSpPr txBox="1"/>
          <p:nvPr/>
        </p:nvSpPr>
        <p:spPr>
          <a:xfrm>
            <a:off x="2275010" y="344250"/>
            <a:ext cx="13737980" cy="1389219"/>
          </a:xfrm>
          <a:prstGeom prst="rect">
            <a:avLst/>
          </a:prstGeom>
        </p:spPr>
        <p:txBody>
          <a:bodyPr lIns="0" tIns="0" rIns="0" bIns="0" rtlCol="0" anchor="t">
            <a:spAutoFit/>
          </a:bodyPr>
          <a:lstStyle/>
          <a:p>
            <a:pPr algn="ctr">
              <a:lnSpc>
                <a:spcPts val="5559"/>
              </a:lnSpc>
            </a:pPr>
            <a:r>
              <a:rPr lang="en-US" sz="3999">
                <a:solidFill>
                  <a:srgbClr val="000000"/>
                </a:solidFill>
                <a:latin typeface="Montserrat Classic Bold"/>
              </a:rPr>
              <a:t>HOW HARDWARE VECTORS OF MALWARE WORK ? </a:t>
            </a:r>
          </a:p>
          <a:p>
            <a:pPr algn="ctr">
              <a:lnSpc>
                <a:spcPts val="5559"/>
              </a:lnSpc>
              <a:spcBef>
                <a:spcPct val="0"/>
              </a:spcBef>
            </a:pPr>
            <a:r>
              <a:rPr lang="en-US" sz="3999">
                <a:solidFill>
                  <a:srgbClr val="000000"/>
                </a:solidFill>
                <a:latin typeface="Montserrat Classic Bold"/>
              </a:rPr>
              <a:t>(CONT)</a:t>
            </a:r>
          </a:p>
        </p:txBody>
      </p:sp>
      <p:sp>
        <p:nvSpPr>
          <p:cNvPr id="6" name="TextBox 6"/>
          <p:cNvSpPr txBox="1"/>
          <p:nvPr/>
        </p:nvSpPr>
        <p:spPr>
          <a:xfrm>
            <a:off x="152400" y="2226278"/>
            <a:ext cx="18683301" cy="558492"/>
          </a:xfrm>
          <a:prstGeom prst="rect">
            <a:avLst/>
          </a:prstGeom>
        </p:spPr>
        <p:txBody>
          <a:bodyPr lIns="0" tIns="0" rIns="0" bIns="0" rtlCol="0" anchor="t">
            <a:spAutoFit/>
          </a:bodyPr>
          <a:lstStyle/>
          <a:p>
            <a:pPr>
              <a:lnSpc>
                <a:spcPts val="4586"/>
              </a:lnSpc>
              <a:spcBef>
                <a:spcPct val="0"/>
              </a:spcBef>
            </a:pPr>
            <a:r>
              <a:rPr lang="en-US" sz="3299">
                <a:solidFill>
                  <a:srgbClr val="000000"/>
                </a:solidFill>
                <a:latin typeface="Montserrat Classic Bold"/>
              </a:rPr>
              <a:t>THE AUTORUN FOR EXAMPLE LIKE CALL FUCNTION IN PROGRAMMING LANGUAGE </a:t>
            </a:r>
          </a:p>
        </p:txBody>
      </p:sp>
      <p:sp>
        <p:nvSpPr>
          <p:cNvPr id="7" name="TextBox 7"/>
          <p:cNvSpPr txBox="1"/>
          <p:nvPr/>
        </p:nvSpPr>
        <p:spPr>
          <a:xfrm>
            <a:off x="3152466" y="8023876"/>
            <a:ext cx="11838349" cy="1067981"/>
          </a:xfrm>
          <a:prstGeom prst="rect">
            <a:avLst/>
          </a:prstGeom>
        </p:spPr>
        <p:txBody>
          <a:bodyPr lIns="0" tIns="0" rIns="0" bIns="0" rtlCol="0" anchor="t">
            <a:spAutoFit/>
          </a:bodyPr>
          <a:lstStyle/>
          <a:p>
            <a:pPr>
              <a:lnSpc>
                <a:spcPts val="4308"/>
              </a:lnSpc>
            </a:pPr>
            <a:r>
              <a:rPr lang="en-US" sz="3099">
                <a:solidFill>
                  <a:srgbClr val="000000"/>
                </a:solidFill>
                <a:latin typeface="Montserrat Classic Bold"/>
              </a:rPr>
              <a:t>THE AUTORUN EXACTLY DO THE SAME WITCH </a:t>
            </a:r>
          </a:p>
          <a:p>
            <a:pPr>
              <a:lnSpc>
                <a:spcPts val="4308"/>
              </a:lnSpc>
              <a:spcBef>
                <a:spcPct val="0"/>
              </a:spcBef>
            </a:pPr>
            <a:r>
              <a:rPr lang="en-US" sz="3099">
                <a:solidFill>
                  <a:srgbClr val="000000"/>
                </a:solidFill>
                <a:latin typeface="Montserrat Classic Bold"/>
              </a:rPr>
              <a:t>CALL THE VIRUS DIRECTLY OR USING ANOTHER PROCESS.</a:t>
            </a:r>
          </a:p>
        </p:txBody>
      </p:sp>
    </p:spTree>
  </p:cSld>
  <p:clrMapOvr>
    <a:masterClrMapping/>
  </p:clrMapOvr>
  <p:transition spd="slow">
    <p:push/>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Freeform 2"/>
          <p:cNvSpPr/>
          <p:nvPr/>
        </p:nvSpPr>
        <p:spPr>
          <a:xfrm>
            <a:off x="-144719" y="461"/>
            <a:ext cx="18432719" cy="10452692"/>
          </a:xfrm>
          <a:custGeom>
            <a:avLst/>
            <a:gdLst/>
            <a:ahLst/>
            <a:cxnLst/>
            <a:rect l="l" t="t" r="r" b="b"/>
            <a:pathLst>
              <a:path w="18432719" h="10452692">
                <a:moveTo>
                  <a:pt x="0" y="0"/>
                </a:moveTo>
                <a:lnTo>
                  <a:pt x="18432719" y="0"/>
                </a:lnTo>
                <a:lnTo>
                  <a:pt x="18432719" y="10452693"/>
                </a:lnTo>
                <a:lnTo>
                  <a:pt x="0" y="10452693"/>
                </a:lnTo>
                <a:lnTo>
                  <a:pt x="0" y="0"/>
                </a:lnTo>
                <a:close/>
              </a:path>
            </a:pathLst>
          </a:custGeom>
          <a:blipFill>
            <a:blip r:embed="rId2"/>
            <a:stretch>
              <a:fillRect l="-2466" t="-18836" b="-1550"/>
            </a:stretch>
          </a:blipFill>
        </p:spPr>
        <p:txBody>
          <a:bodyPr/>
          <a:lstStyle/>
          <a:p>
            <a:endParaRPr lang="en-US"/>
          </a:p>
        </p:txBody>
      </p:sp>
      <p:sp>
        <p:nvSpPr>
          <p:cNvPr id="4" name="Freeform 4"/>
          <p:cNvSpPr/>
          <p:nvPr/>
        </p:nvSpPr>
        <p:spPr>
          <a:xfrm>
            <a:off x="4631947" y="3526119"/>
            <a:ext cx="8392968" cy="5123499"/>
          </a:xfrm>
          <a:custGeom>
            <a:avLst/>
            <a:gdLst/>
            <a:ahLst/>
            <a:cxnLst/>
            <a:rect l="l" t="t" r="r" b="b"/>
            <a:pathLst>
              <a:path w="8392968" h="5123499">
                <a:moveTo>
                  <a:pt x="0" y="0"/>
                </a:moveTo>
                <a:lnTo>
                  <a:pt x="8392968" y="0"/>
                </a:lnTo>
                <a:lnTo>
                  <a:pt x="8392968" y="5123499"/>
                </a:lnTo>
                <a:lnTo>
                  <a:pt x="0" y="5123499"/>
                </a:lnTo>
                <a:lnTo>
                  <a:pt x="0" y="0"/>
                </a:lnTo>
                <a:close/>
              </a:path>
            </a:pathLst>
          </a:custGeom>
          <a:blipFill>
            <a:blip r:embed="rId3"/>
            <a:stretch>
              <a:fillRect/>
            </a:stretch>
          </a:blipFill>
        </p:spPr>
        <p:txBody>
          <a:bodyPr/>
          <a:lstStyle/>
          <a:p>
            <a:endParaRPr lang="en-US"/>
          </a:p>
        </p:txBody>
      </p:sp>
      <p:sp>
        <p:nvSpPr>
          <p:cNvPr id="5" name="TextBox 5"/>
          <p:cNvSpPr txBox="1"/>
          <p:nvPr/>
        </p:nvSpPr>
        <p:spPr>
          <a:xfrm>
            <a:off x="2275010" y="344250"/>
            <a:ext cx="13737980" cy="684450"/>
          </a:xfrm>
          <a:prstGeom prst="rect">
            <a:avLst/>
          </a:prstGeom>
        </p:spPr>
        <p:txBody>
          <a:bodyPr lIns="0" tIns="0" rIns="0" bIns="0" rtlCol="0" anchor="t">
            <a:spAutoFit/>
          </a:bodyPr>
          <a:lstStyle/>
          <a:p>
            <a:pPr algn="ctr">
              <a:lnSpc>
                <a:spcPts val="5559"/>
              </a:lnSpc>
              <a:spcBef>
                <a:spcPct val="0"/>
              </a:spcBef>
            </a:pPr>
            <a:r>
              <a:rPr lang="en-US" sz="3999">
                <a:solidFill>
                  <a:srgbClr val="000000"/>
                </a:solidFill>
                <a:latin typeface="Montserrat Classic Bold"/>
              </a:rPr>
              <a:t>HOW INF FILES IMPLEMENT ?</a:t>
            </a:r>
          </a:p>
        </p:txBody>
      </p:sp>
      <p:sp>
        <p:nvSpPr>
          <p:cNvPr id="6" name="TextBox 6"/>
          <p:cNvSpPr txBox="1"/>
          <p:nvPr/>
        </p:nvSpPr>
        <p:spPr>
          <a:xfrm>
            <a:off x="0" y="1546351"/>
            <a:ext cx="17656862" cy="1389219"/>
          </a:xfrm>
          <a:prstGeom prst="rect">
            <a:avLst/>
          </a:prstGeom>
        </p:spPr>
        <p:txBody>
          <a:bodyPr lIns="0" tIns="0" rIns="0" bIns="0" rtlCol="0" anchor="t">
            <a:spAutoFit/>
          </a:bodyPr>
          <a:lstStyle/>
          <a:p>
            <a:pPr algn="ctr">
              <a:lnSpc>
                <a:spcPts val="5559"/>
              </a:lnSpc>
              <a:spcBef>
                <a:spcPct val="0"/>
              </a:spcBef>
            </a:pPr>
            <a:r>
              <a:rPr lang="en-US" sz="3999">
                <a:solidFill>
                  <a:srgbClr val="000000"/>
                </a:solidFill>
                <a:latin typeface="Montserrat Classic"/>
              </a:rPr>
              <a:t>THE INF FILE COULD BE CREATED MANUALLY IN NOTEPAD  AND HERE IS EXAMPLE FOR IT WITCH USED DIRECT RUN WAY</a:t>
            </a:r>
          </a:p>
        </p:txBody>
      </p:sp>
      <p:sp>
        <p:nvSpPr>
          <p:cNvPr id="7" name="TextBox 7"/>
          <p:cNvSpPr txBox="1"/>
          <p:nvPr/>
        </p:nvSpPr>
        <p:spPr>
          <a:xfrm>
            <a:off x="0" y="8923772"/>
            <a:ext cx="18288000" cy="526148"/>
          </a:xfrm>
          <a:prstGeom prst="rect">
            <a:avLst/>
          </a:prstGeom>
        </p:spPr>
        <p:txBody>
          <a:bodyPr lIns="0" tIns="0" rIns="0" bIns="0" rtlCol="0" anchor="t">
            <a:spAutoFit/>
          </a:bodyPr>
          <a:lstStyle/>
          <a:p>
            <a:pPr algn="ctr">
              <a:lnSpc>
                <a:spcPts val="4255"/>
              </a:lnSpc>
              <a:spcBef>
                <a:spcPct val="0"/>
              </a:spcBef>
            </a:pPr>
            <a:r>
              <a:rPr lang="en-US" sz="3061">
                <a:solidFill>
                  <a:srgbClr val="000000"/>
                </a:solidFill>
                <a:latin typeface="Montserrat Classic Bold"/>
              </a:rPr>
              <a:t>THIS FILE SHOULD BE SAVED AS .INF AND INSIDE THE REMOVABLE DEVICE</a:t>
            </a:r>
          </a:p>
        </p:txBody>
      </p:sp>
    </p:spTree>
  </p:cSld>
  <p:clrMapOvr>
    <a:masterClrMapping/>
  </p:clrMapOvr>
  <p:transition spd="slow">
    <p:push/>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Freeform 2"/>
          <p:cNvSpPr/>
          <p:nvPr/>
        </p:nvSpPr>
        <p:spPr>
          <a:xfrm>
            <a:off x="-144719" y="461"/>
            <a:ext cx="18432719" cy="10452692"/>
          </a:xfrm>
          <a:custGeom>
            <a:avLst/>
            <a:gdLst/>
            <a:ahLst/>
            <a:cxnLst/>
            <a:rect l="l" t="t" r="r" b="b"/>
            <a:pathLst>
              <a:path w="18432719" h="10452692">
                <a:moveTo>
                  <a:pt x="0" y="0"/>
                </a:moveTo>
                <a:lnTo>
                  <a:pt x="18432719" y="0"/>
                </a:lnTo>
                <a:lnTo>
                  <a:pt x="18432719" y="10452693"/>
                </a:lnTo>
                <a:lnTo>
                  <a:pt x="0" y="10452693"/>
                </a:lnTo>
                <a:lnTo>
                  <a:pt x="0" y="0"/>
                </a:lnTo>
                <a:close/>
              </a:path>
            </a:pathLst>
          </a:custGeom>
          <a:blipFill>
            <a:blip r:embed="rId2"/>
            <a:stretch>
              <a:fillRect l="-2466" t="-18836" b="-1550"/>
            </a:stretch>
          </a:blipFill>
        </p:spPr>
        <p:txBody>
          <a:bodyPr/>
          <a:lstStyle/>
          <a:p>
            <a:endParaRPr lang="en-US"/>
          </a:p>
        </p:txBody>
      </p:sp>
      <p:sp>
        <p:nvSpPr>
          <p:cNvPr id="4" name="TextBox 4"/>
          <p:cNvSpPr txBox="1"/>
          <p:nvPr/>
        </p:nvSpPr>
        <p:spPr>
          <a:xfrm>
            <a:off x="2275010" y="295991"/>
            <a:ext cx="13737980" cy="1389219"/>
          </a:xfrm>
          <a:prstGeom prst="rect">
            <a:avLst/>
          </a:prstGeom>
        </p:spPr>
        <p:txBody>
          <a:bodyPr lIns="0" tIns="0" rIns="0" bIns="0" rtlCol="0" anchor="t">
            <a:spAutoFit/>
          </a:bodyPr>
          <a:lstStyle/>
          <a:p>
            <a:pPr algn="ctr">
              <a:lnSpc>
                <a:spcPts val="5559"/>
              </a:lnSpc>
            </a:pPr>
            <a:r>
              <a:rPr lang="en-US" sz="3999">
                <a:solidFill>
                  <a:srgbClr val="000000"/>
                </a:solidFill>
                <a:latin typeface="Montserrat Classic Bold"/>
              </a:rPr>
              <a:t>HOW INF FILES IMPLEMENT ?</a:t>
            </a:r>
          </a:p>
          <a:p>
            <a:pPr algn="ctr">
              <a:lnSpc>
                <a:spcPts val="5559"/>
              </a:lnSpc>
              <a:spcBef>
                <a:spcPct val="0"/>
              </a:spcBef>
            </a:pPr>
            <a:r>
              <a:rPr lang="en-US" sz="3999">
                <a:solidFill>
                  <a:srgbClr val="000000"/>
                </a:solidFill>
                <a:latin typeface="Montserrat Classic Bold"/>
              </a:rPr>
              <a:t>(CONT)</a:t>
            </a:r>
          </a:p>
        </p:txBody>
      </p:sp>
      <p:sp>
        <p:nvSpPr>
          <p:cNvPr id="5" name="TextBox 5"/>
          <p:cNvSpPr txBox="1"/>
          <p:nvPr/>
        </p:nvSpPr>
        <p:spPr>
          <a:xfrm>
            <a:off x="135564" y="1917971"/>
            <a:ext cx="17936782" cy="1389219"/>
          </a:xfrm>
          <a:prstGeom prst="rect">
            <a:avLst/>
          </a:prstGeom>
        </p:spPr>
        <p:txBody>
          <a:bodyPr lIns="0" tIns="0" rIns="0" bIns="0" rtlCol="0" anchor="t">
            <a:spAutoFit/>
          </a:bodyPr>
          <a:lstStyle/>
          <a:p>
            <a:pPr>
              <a:lnSpc>
                <a:spcPts val="5559"/>
              </a:lnSpc>
              <a:spcBef>
                <a:spcPct val="0"/>
              </a:spcBef>
            </a:pPr>
            <a:r>
              <a:rPr lang="en-US" sz="3999">
                <a:solidFill>
                  <a:srgbClr val="000000"/>
                </a:solidFill>
                <a:latin typeface="Montserrat Classic"/>
              </a:rPr>
              <a:t>ANOTHER WAY COULD BE CALL ANOTHER PROCESS AND THE ANOTHER PROCESS CALL YOUR VIRUS </a:t>
            </a:r>
          </a:p>
        </p:txBody>
      </p:sp>
      <p:grpSp>
        <p:nvGrpSpPr>
          <p:cNvPr id="6" name="Group 6"/>
          <p:cNvGrpSpPr/>
          <p:nvPr/>
        </p:nvGrpSpPr>
        <p:grpSpPr>
          <a:xfrm>
            <a:off x="1593169" y="4078715"/>
            <a:ext cx="14956943" cy="4796509"/>
            <a:chOff x="0" y="0"/>
            <a:chExt cx="19942590" cy="6395346"/>
          </a:xfrm>
        </p:grpSpPr>
        <p:sp>
          <p:nvSpPr>
            <p:cNvPr id="7" name="Freeform 7"/>
            <p:cNvSpPr/>
            <p:nvPr/>
          </p:nvSpPr>
          <p:spPr>
            <a:xfrm>
              <a:off x="3085238" y="0"/>
              <a:ext cx="13965071" cy="3745516"/>
            </a:xfrm>
            <a:custGeom>
              <a:avLst/>
              <a:gdLst/>
              <a:ahLst/>
              <a:cxnLst/>
              <a:rect l="l" t="t" r="r" b="b"/>
              <a:pathLst>
                <a:path w="13965071" h="3745516">
                  <a:moveTo>
                    <a:pt x="0" y="0"/>
                  </a:moveTo>
                  <a:lnTo>
                    <a:pt x="13965072" y="0"/>
                  </a:lnTo>
                  <a:lnTo>
                    <a:pt x="13965072" y="3745516"/>
                  </a:lnTo>
                  <a:lnTo>
                    <a:pt x="0" y="3745516"/>
                  </a:lnTo>
                  <a:lnTo>
                    <a:pt x="0" y="0"/>
                  </a:lnTo>
                  <a:close/>
                </a:path>
              </a:pathLst>
            </a:custGeom>
            <a:blipFill>
              <a:blip r:embed="rId3"/>
              <a:stretch>
                <a:fillRect/>
              </a:stretch>
            </a:blipFill>
          </p:spPr>
          <p:txBody>
            <a:bodyPr/>
            <a:lstStyle/>
            <a:p>
              <a:endParaRPr lang="en-US"/>
            </a:p>
          </p:txBody>
        </p:sp>
        <p:sp>
          <p:nvSpPr>
            <p:cNvPr id="8" name="TextBox 8"/>
            <p:cNvSpPr txBox="1"/>
            <p:nvPr/>
          </p:nvSpPr>
          <p:spPr>
            <a:xfrm>
              <a:off x="0" y="4085241"/>
              <a:ext cx="19942590" cy="2310105"/>
            </a:xfrm>
            <a:prstGeom prst="rect">
              <a:avLst/>
            </a:prstGeom>
          </p:spPr>
          <p:txBody>
            <a:bodyPr lIns="0" tIns="0" rIns="0" bIns="0" rtlCol="0" anchor="t">
              <a:spAutoFit/>
            </a:bodyPr>
            <a:lstStyle/>
            <a:p>
              <a:pPr algn="ctr">
                <a:lnSpc>
                  <a:spcPts val="4636"/>
                </a:lnSpc>
                <a:spcBef>
                  <a:spcPct val="0"/>
                </a:spcBef>
              </a:pPr>
              <a:r>
                <a:rPr lang="en-US" sz="3335">
                  <a:solidFill>
                    <a:srgbClr val="000000"/>
                  </a:solidFill>
                  <a:latin typeface="Montserrat Classic"/>
                </a:rPr>
                <a:t>IN THIS METHOD  YOU CAN CALL AN BATCH FILE INSTEAD OF STARTDOC.EXE WITCH OPEN CMD THEN CALL YOUR CODE FROM CMD AND IN THE BACKGROUND WITHOUT YOU KNOW.</a:t>
              </a:r>
            </a:p>
          </p:txBody>
        </p:sp>
      </p:grpSp>
    </p:spTree>
  </p:cSld>
  <p:clrMapOvr>
    <a:masterClrMapping/>
  </p:clrMapOvr>
  <p:transition spd="slow">
    <p:push/>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Freeform 2"/>
          <p:cNvSpPr/>
          <p:nvPr/>
        </p:nvSpPr>
        <p:spPr>
          <a:xfrm>
            <a:off x="-144719" y="461"/>
            <a:ext cx="18432719" cy="10452692"/>
          </a:xfrm>
          <a:custGeom>
            <a:avLst/>
            <a:gdLst/>
            <a:ahLst/>
            <a:cxnLst/>
            <a:rect l="l" t="t" r="r" b="b"/>
            <a:pathLst>
              <a:path w="18432719" h="10452692">
                <a:moveTo>
                  <a:pt x="0" y="0"/>
                </a:moveTo>
                <a:lnTo>
                  <a:pt x="18432719" y="0"/>
                </a:lnTo>
                <a:lnTo>
                  <a:pt x="18432719" y="10452693"/>
                </a:lnTo>
                <a:lnTo>
                  <a:pt x="0" y="10452693"/>
                </a:lnTo>
                <a:lnTo>
                  <a:pt x="0" y="0"/>
                </a:lnTo>
                <a:close/>
              </a:path>
            </a:pathLst>
          </a:custGeom>
          <a:blipFill>
            <a:blip r:embed="rId2"/>
            <a:stretch>
              <a:fillRect l="-2466" t="-18836" b="-1550"/>
            </a:stretch>
          </a:blipFill>
        </p:spPr>
        <p:txBody>
          <a:bodyPr/>
          <a:lstStyle/>
          <a:p>
            <a:endParaRPr lang="en-US"/>
          </a:p>
        </p:txBody>
      </p:sp>
      <p:sp>
        <p:nvSpPr>
          <p:cNvPr id="4" name="Freeform 4"/>
          <p:cNvSpPr/>
          <p:nvPr/>
        </p:nvSpPr>
        <p:spPr>
          <a:xfrm>
            <a:off x="4452070" y="2111553"/>
            <a:ext cx="9239141" cy="7146747"/>
          </a:xfrm>
          <a:custGeom>
            <a:avLst/>
            <a:gdLst/>
            <a:ahLst/>
            <a:cxnLst/>
            <a:rect l="l" t="t" r="r" b="b"/>
            <a:pathLst>
              <a:path w="9239141" h="7146747">
                <a:moveTo>
                  <a:pt x="0" y="0"/>
                </a:moveTo>
                <a:lnTo>
                  <a:pt x="9239141" y="0"/>
                </a:lnTo>
                <a:lnTo>
                  <a:pt x="9239141" y="7146747"/>
                </a:lnTo>
                <a:lnTo>
                  <a:pt x="0" y="7146747"/>
                </a:lnTo>
                <a:lnTo>
                  <a:pt x="0" y="0"/>
                </a:lnTo>
                <a:close/>
              </a:path>
            </a:pathLst>
          </a:custGeom>
          <a:blipFill>
            <a:blip r:embed="rId3"/>
            <a:stretch>
              <a:fillRect/>
            </a:stretch>
          </a:blipFill>
        </p:spPr>
        <p:txBody>
          <a:bodyPr/>
          <a:lstStyle/>
          <a:p>
            <a:endParaRPr lang="en-US"/>
          </a:p>
        </p:txBody>
      </p:sp>
      <p:sp>
        <p:nvSpPr>
          <p:cNvPr id="5" name="TextBox 5"/>
          <p:cNvSpPr txBox="1"/>
          <p:nvPr/>
        </p:nvSpPr>
        <p:spPr>
          <a:xfrm>
            <a:off x="2275010" y="295991"/>
            <a:ext cx="13668000" cy="684450"/>
          </a:xfrm>
          <a:prstGeom prst="rect">
            <a:avLst/>
          </a:prstGeom>
        </p:spPr>
        <p:txBody>
          <a:bodyPr lIns="0" tIns="0" rIns="0" bIns="0" rtlCol="0" anchor="t">
            <a:spAutoFit/>
          </a:bodyPr>
          <a:lstStyle/>
          <a:p>
            <a:pPr algn="ctr">
              <a:lnSpc>
                <a:spcPts val="5559"/>
              </a:lnSpc>
              <a:spcBef>
                <a:spcPct val="0"/>
              </a:spcBef>
            </a:pPr>
            <a:r>
              <a:rPr lang="en-US" sz="3999">
                <a:solidFill>
                  <a:srgbClr val="000000"/>
                </a:solidFill>
                <a:latin typeface="Montserrat Classic Bold"/>
              </a:rPr>
              <a:t>HOW INF FILES IMPLEMENT ? (CONT)</a:t>
            </a:r>
          </a:p>
        </p:txBody>
      </p:sp>
      <p:sp>
        <p:nvSpPr>
          <p:cNvPr id="6" name="TextBox 6"/>
          <p:cNvSpPr txBox="1"/>
          <p:nvPr/>
        </p:nvSpPr>
        <p:spPr>
          <a:xfrm>
            <a:off x="393236" y="1343020"/>
            <a:ext cx="11673971" cy="668123"/>
          </a:xfrm>
          <a:prstGeom prst="rect">
            <a:avLst/>
          </a:prstGeom>
        </p:spPr>
        <p:txBody>
          <a:bodyPr lIns="0" tIns="0" rIns="0" bIns="0" rtlCol="0" anchor="t">
            <a:spAutoFit/>
          </a:bodyPr>
          <a:lstStyle/>
          <a:p>
            <a:pPr>
              <a:lnSpc>
                <a:spcPts val="5401"/>
              </a:lnSpc>
              <a:spcBef>
                <a:spcPct val="0"/>
              </a:spcBef>
            </a:pPr>
            <a:r>
              <a:rPr lang="en-US" sz="3885">
                <a:solidFill>
                  <a:srgbClr val="000000"/>
                </a:solidFill>
                <a:latin typeface="Montserrat Classic"/>
              </a:rPr>
              <a:t>YOU CAN CREATE AN INF FILES AUTOMATICLY.</a:t>
            </a:r>
          </a:p>
        </p:txBody>
      </p:sp>
      <p:sp>
        <p:nvSpPr>
          <p:cNvPr id="7" name="TextBox 7"/>
          <p:cNvSpPr txBox="1"/>
          <p:nvPr/>
        </p:nvSpPr>
        <p:spPr>
          <a:xfrm>
            <a:off x="3132832" y="9296400"/>
            <a:ext cx="12022336" cy="591739"/>
          </a:xfrm>
          <a:prstGeom prst="rect">
            <a:avLst/>
          </a:prstGeom>
        </p:spPr>
        <p:txBody>
          <a:bodyPr lIns="0" tIns="0" rIns="0" bIns="0" rtlCol="0" anchor="t">
            <a:spAutoFit/>
          </a:bodyPr>
          <a:lstStyle/>
          <a:p>
            <a:pPr algn="ctr">
              <a:lnSpc>
                <a:spcPts val="4864"/>
              </a:lnSpc>
              <a:spcBef>
                <a:spcPct val="0"/>
              </a:spcBef>
            </a:pPr>
            <a:r>
              <a:rPr lang="en-US" sz="3499">
                <a:solidFill>
                  <a:srgbClr val="000000"/>
                </a:solidFill>
                <a:latin typeface="Montserrat Classic"/>
              </a:rPr>
              <a:t>USING  SAMLOGIC AUTORUN CREATOR APPLICATION.</a:t>
            </a:r>
          </a:p>
        </p:txBody>
      </p:sp>
    </p:spTree>
  </p:cSld>
  <p:clrMapOvr>
    <a:masterClrMapping/>
  </p:clrMapOvr>
  <p:transition spd="slow">
    <p:push/>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770</Words>
  <Application>Microsoft Office PowerPoint</Application>
  <PresentationFormat>Custom</PresentationFormat>
  <Paragraphs>75</Paragraphs>
  <Slides>21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Atkinson Hyperlegible Bold</vt:lpstr>
      <vt:lpstr>Montserrat Classic</vt:lpstr>
      <vt:lpstr>Montserrat Classic Bold</vt:lpstr>
      <vt:lpstr>Arial</vt:lpstr>
      <vt:lpstr>Montserrat</vt:lpstr>
      <vt:lpstr>MediaPro</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Malware Project</dc:title>
  <cp:lastModifiedBy>zaid dbies</cp:lastModifiedBy>
  <cp:revision>2</cp:revision>
  <dcterms:created xsi:type="dcterms:W3CDTF">2006-08-16T00:00:00Z</dcterms:created>
  <dcterms:modified xsi:type="dcterms:W3CDTF">2024-02-08T16:33:38Z</dcterms:modified>
  <dc:identifier>DAF4dE0vDXA</dc:identifier>
</cp:coreProperties>
</file>