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7" r:id="rId2"/>
    <p:sldId id="256" r:id="rId3"/>
    <p:sldId id="258" r:id="rId4"/>
    <p:sldId id="260" r:id="rId5"/>
    <p:sldId id="262" r:id="rId6"/>
    <p:sldId id="264" r:id="rId7"/>
    <p:sldId id="277" r:id="rId8"/>
    <p:sldId id="269" r:id="rId9"/>
    <p:sldId id="271" r:id="rId10"/>
    <p:sldId id="273" r:id="rId11"/>
    <p:sldId id="280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C6CE14-419D-B138-5901-5A402AC4F7BC}" name="زيد عبد الله محمد نصار" initials="زن" userId="S::120200512063@st.ahu.edu.jo::98e928c1-ccaf-4bdf-936a-bd9c63046e1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27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5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8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5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20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jpe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AA9-62D2-F753-CBE5-BA3C4300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952999" cy="22476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Eng.</a:t>
            </a:r>
            <a:r>
              <a:rPr lang="en-US" dirty="0" err="1">
                <a:solidFill>
                  <a:schemeClr val="tx2"/>
                </a:solidFill>
                <a:cs typeface="Posterama"/>
              </a:rPr>
              <a:t>Zaid</a:t>
            </a:r>
            <a:r>
              <a:rPr lang="en-US" dirty="0">
                <a:solidFill>
                  <a:schemeClr val="tx2"/>
                </a:solidFill>
                <a:cs typeface="Posterama"/>
              </a:rPr>
              <a:t> Nassar</a:t>
            </a:r>
          </a:p>
        </p:txBody>
      </p:sp>
      <p:sp>
        <p:nvSpPr>
          <p:cNvPr id="127" name="Content Placeholder 126">
            <a:extLst>
              <a:ext uri="{FF2B5EF4-FFF2-40B4-BE49-F238E27FC236}">
                <a16:creationId xmlns:a16="http://schemas.microsoft.com/office/drawing/2014/main" id="{CE5BDA54-B249-6F28-BD11-9A488A24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"I am a student at Al-Hussein Bin Talal University, studying Network and Information Security Engineering in the 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faculity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 of Engineering, within the Computer Engineering Department."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A person wearing sunglasses and a white jacket&#10;&#10;Description automatically generated">
            <a:extLst>
              <a:ext uri="{FF2B5EF4-FFF2-40B4-BE49-F238E27FC236}">
                <a16:creationId xmlns:a16="http://schemas.microsoft.com/office/drawing/2014/main" id="{0A9D6C77-C1EB-9083-D62B-9EC7DE24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5001"/>
          <a:stretch/>
        </p:blipFill>
        <p:spPr>
          <a:xfrm>
            <a:off x="5971305" y="394734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988844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ED85-B130-CD59-1B0F-9FF87BDD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74829"/>
            <a:ext cx="10653578" cy="686561"/>
          </a:xfrm>
        </p:spPr>
        <p:txBody>
          <a:bodyPr>
            <a:normAutofit fontScale="90000"/>
          </a:bodyPr>
          <a:lstStyle/>
          <a:p>
            <a:r>
              <a:rPr lang="en-US" sz="3200" cap="all" dirty="0"/>
              <a:t>1.Active MITM Attack (scenario 2)</a:t>
            </a: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r>
              <a:rPr lang="en-US" sz="3200" cap="all" dirty="0"/>
              <a:t>                                                      </a:t>
            </a:r>
            <a:r>
              <a:rPr lang="en-US" sz="2000" cap="all" dirty="0"/>
              <a:t>router</a:t>
            </a:r>
            <a:br>
              <a:rPr lang="en-US" sz="3200" cap="all" dirty="0"/>
            </a:br>
            <a:r>
              <a:rPr lang="en-US" sz="2000" cap="all" dirty="0"/>
              <a:t>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</a:t>
            </a:r>
            <a:r>
              <a:rPr lang="en-US" sz="2000" cap="all" dirty="0"/>
              <a:t> </a:t>
            </a: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 </a:t>
            </a:r>
            <a:br>
              <a:rPr lang="en-US" sz="2000" cap="all" dirty="0"/>
            </a:br>
            <a:r>
              <a:rPr lang="en-US" sz="2000" cap="all" dirty="0"/>
              <a:t>       </a:t>
            </a:r>
            <a:br>
              <a:rPr lang="en-US" sz="2000" cap="all" dirty="0"/>
            </a:br>
            <a:r>
              <a:rPr lang="en-US" sz="2000" cap="all" dirty="0"/>
              <a:t>           server                                                                                                                             user</a:t>
            </a:r>
            <a:br>
              <a:rPr lang="en-US" sz="2000" cap="all" dirty="0"/>
            </a:br>
            <a:r>
              <a:rPr lang="en-US" sz="2000" cap="all" dirty="0"/>
              <a:t>        </a:t>
            </a:r>
            <a:r>
              <a:rPr lang="en-US" sz="2000" cap="all" dirty="0">
                <a:ea typeface="+mj-lt"/>
                <a:cs typeface="+mj-lt"/>
              </a:rPr>
              <a:t>192.168.1.104</a:t>
            </a:r>
            <a:r>
              <a:rPr lang="en-US" sz="2000" b="0" cap="all" dirty="0">
                <a:ea typeface="+mj-lt"/>
                <a:cs typeface="+mj-lt"/>
              </a:rPr>
              <a:t>                               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192.168.1.10</a:t>
            </a:r>
            <a:r>
              <a:rPr lang="en-US" sz="2000" b="0" cap="all" dirty="0">
                <a:ea typeface="+mj-lt"/>
                <a:cs typeface="+mj-lt"/>
              </a:rPr>
              <a:t>   </a:t>
            </a:r>
            <a:br>
              <a:rPr lang="en-US" sz="2000" cap="all" dirty="0"/>
            </a:br>
            <a:r>
              <a:rPr lang="en-US" sz="2000" b="0" cap="all" dirty="0"/>
              <a:t>                                                                             </a:t>
            </a:r>
            <a:r>
              <a:rPr lang="en-US" sz="2000" cap="all" dirty="0" err="1">
                <a:solidFill>
                  <a:srgbClr val="FF0000"/>
                </a:solidFill>
              </a:rPr>
              <a:t>fake</a:t>
            </a:r>
            <a:r>
              <a:rPr lang="en-US" sz="2000" cap="all" dirty="0" err="1"/>
              <a:t>server</a:t>
            </a:r>
            <a:br>
              <a:rPr lang="en-US" sz="2000" cap="all" dirty="0"/>
            </a:br>
            <a:r>
              <a:rPr lang="en-US" sz="2000" cap="all" dirty="0"/>
              <a:t>                                                                                  192.168.1.1:8080</a:t>
            </a:r>
            <a:endParaRPr lang="en-US" sz="2000" b="0" cap="all" dirty="0"/>
          </a:p>
          <a:p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        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                                         </a:t>
            </a:r>
            <a:endParaRPr lang="en-US" dirty="0"/>
          </a:p>
        </p:txBody>
      </p:sp>
      <p:pic>
        <p:nvPicPr>
          <p:cNvPr id="7" name="Content Placeholder 6" descr="A black and white line art of a router&#10;&#10;Description automatically generated">
            <a:extLst>
              <a:ext uri="{FF2B5EF4-FFF2-40B4-BE49-F238E27FC236}">
                <a16:creationId xmlns:a16="http://schemas.microsoft.com/office/drawing/2014/main" id="{A586B8FE-2F23-3301-5B56-4B5BF1A6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056" y="862365"/>
            <a:ext cx="966159" cy="8511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45B6-5149-B175-6053-DE6ADC50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E640-11ED-4A0C-86AA-E3B1E340CBFE}" type="datetime1">
              <a:rPr lang="en-US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DCE8-7913-53E0-9808-1A81725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6AC9-EFA9-DA14-E3AE-95B9FA9F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 dirty="0"/>
          </a:p>
        </p:txBody>
      </p:sp>
      <p:pic>
        <p:nvPicPr>
          <p:cNvPr id="10" name="Picture 9" descr="A person with a computer&#10;&#10;Description automatically generated">
            <a:extLst>
              <a:ext uri="{FF2B5EF4-FFF2-40B4-BE49-F238E27FC236}">
                <a16:creationId xmlns:a16="http://schemas.microsoft.com/office/drawing/2014/main" id="{D944681B-C793-EC1C-FD66-B704B748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469" y="2640042"/>
            <a:ext cx="922308" cy="1060331"/>
          </a:xfrm>
          <a:prstGeom prst="rect">
            <a:avLst/>
          </a:prstGeom>
        </p:spPr>
      </p:pic>
      <p:pic>
        <p:nvPicPr>
          <p:cNvPr id="11" name="Picture 10" descr="A line art of a computer server&#10;&#10;Description automatically generated">
            <a:extLst>
              <a:ext uri="{FF2B5EF4-FFF2-40B4-BE49-F238E27FC236}">
                <a16:creationId xmlns:a16="http://schemas.microsoft.com/office/drawing/2014/main" id="{197929A0-3FC0-685E-6F8E-6C765CBE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74" y="2510645"/>
            <a:ext cx="1152886" cy="1189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11EA2-910A-3E75-239F-6F72948C8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60000">
            <a:off x="5611677" y="2555937"/>
            <a:ext cx="721744" cy="721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87D86C-1151-FF9B-92C9-7B218432A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380000">
            <a:off x="2959274" y="3367128"/>
            <a:ext cx="2044459" cy="1843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684C8-D777-5D69-C02D-45790F82F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6925462" y="3121527"/>
            <a:ext cx="2303252" cy="2030083"/>
          </a:xfrm>
          <a:prstGeom prst="rect">
            <a:avLst/>
          </a:prstGeom>
        </p:spPr>
      </p:pic>
      <p:pic>
        <p:nvPicPr>
          <p:cNvPr id="19" name="Picture 18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D92DE054-A0D5-9BD3-E8CC-ACFC69E31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582" y="4227872"/>
            <a:ext cx="2544612" cy="575813"/>
          </a:xfrm>
          <a:prstGeom prst="rect">
            <a:avLst/>
          </a:prstGeom>
        </p:spPr>
      </p:pic>
      <p:pic>
        <p:nvPicPr>
          <p:cNvPr id="20" name="Picture 19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6097B67-73E9-7966-B4AB-4241C1AC8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25" y="4054055"/>
            <a:ext cx="2659630" cy="604568"/>
          </a:xfrm>
          <a:prstGeom prst="rect">
            <a:avLst/>
          </a:prstGeom>
        </p:spPr>
      </p:pic>
      <p:pic>
        <p:nvPicPr>
          <p:cNvPr id="21" name="Picture 20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802D7F65-BF91-384B-BEC6-C25830F44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986" y="3608271"/>
            <a:ext cx="2420068" cy="619665"/>
          </a:xfrm>
          <a:prstGeom prst="rect">
            <a:avLst/>
          </a:prstGeom>
        </p:spPr>
      </p:pic>
      <p:pic>
        <p:nvPicPr>
          <p:cNvPr id="22" name="Picture 2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909B1BF-3EA1-3859-B21B-38607503A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268" y="3608270"/>
            <a:ext cx="2420068" cy="490269"/>
          </a:xfrm>
          <a:prstGeom prst="rect">
            <a:avLst/>
          </a:prstGeom>
        </p:spPr>
      </p:pic>
      <p:pic>
        <p:nvPicPr>
          <p:cNvPr id="8" name="Picture 7" descr="A red and white logo of a person using a computer&#10;&#10;Description automatically generated">
            <a:extLst>
              <a:ext uri="{FF2B5EF4-FFF2-40B4-BE49-F238E27FC236}">
                <a16:creationId xmlns:a16="http://schemas.microsoft.com/office/drawing/2014/main" id="{5228DCD3-9C7B-308B-3FDF-2119D27C9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594" y="5831815"/>
            <a:ext cx="1020434" cy="1031576"/>
          </a:xfrm>
          <a:prstGeom prst="rect">
            <a:avLst/>
          </a:prstGeom>
        </p:spPr>
      </p:pic>
      <p:pic>
        <p:nvPicPr>
          <p:cNvPr id="9" name="Picture 8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4CD4806-8ADD-ACC9-ED41-25BC24BF8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020010" y="5138085"/>
            <a:ext cx="930935" cy="447855"/>
          </a:xfrm>
          <a:prstGeom prst="rect">
            <a:avLst/>
          </a:prstGeom>
        </p:spPr>
      </p:pic>
      <p:pic>
        <p:nvPicPr>
          <p:cNvPr id="26" name="Picture 25" descr="A red and black rectangular object with buttons&#10;&#10;Description automatically generated">
            <a:extLst>
              <a:ext uri="{FF2B5EF4-FFF2-40B4-BE49-F238E27FC236}">
                <a16:creationId xmlns:a16="http://schemas.microsoft.com/office/drawing/2014/main" id="{FCBB54A8-917E-61AA-B3BD-2823FCF0D4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060" y="3335545"/>
            <a:ext cx="945090" cy="920153"/>
          </a:xfrm>
          <a:prstGeom prst="rect">
            <a:avLst/>
          </a:prstGeom>
        </p:spPr>
      </p:pic>
      <p:pic>
        <p:nvPicPr>
          <p:cNvPr id="27" name="Picture 26" descr="A black and white user sign&#10;&#10;Description automatically generated">
            <a:extLst>
              <a:ext uri="{FF2B5EF4-FFF2-40B4-BE49-F238E27FC236}">
                <a16:creationId xmlns:a16="http://schemas.microsoft.com/office/drawing/2014/main" id="{ED676ECC-2CC6-CD6F-D71B-85AA8CAFE4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6778" y="2582532"/>
            <a:ext cx="1074707" cy="1031577"/>
          </a:xfrm>
          <a:prstGeom prst="rect">
            <a:avLst/>
          </a:prstGeom>
        </p:spPr>
      </p:pic>
      <p:pic>
        <p:nvPicPr>
          <p:cNvPr id="31" name="Picture 30" descr="A black and white user sign&#10;&#10;Description automatically generated">
            <a:extLst>
              <a:ext uri="{FF2B5EF4-FFF2-40B4-BE49-F238E27FC236}">
                <a16:creationId xmlns:a16="http://schemas.microsoft.com/office/drawing/2014/main" id="{FCE46372-A353-1EEF-66C3-71AADF4DF7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10272" y="5667913"/>
            <a:ext cx="1074707" cy="1031577"/>
          </a:xfrm>
          <a:prstGeom prst="rect">
            <a:avLst/>
          </a:prstGeom>
        </p:spPr>
      </p:pic>
      <p:pic>
        <p:nvPicPr>
          <p:cNvPr id="34" name="Picture 33" descr="A red circle with white text&#10;&#10;Description automatically generated">
            <a:extLst>
              <a:ext uri="{FF2B5EF4-FFF2-40B4-BE49-F238E27FC236}">
                <a16:creationId xmlns:a16="http://schemas.microsoft.com/office/drawing/2014/main" id="{833BC06F-889F-8AFB-68AA-E3C88634A4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9330" y="5776102"/>
            <a:ext cx="855453" cy="9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462E5-56A7-8D8A-2AE3-47C1AF0E2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C3A9-BCDC-A890-E0F4-AE5A611F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74829"/>
            <a:ext cx="10653578" cy="686561"/>
          </a:xfrm>
        </p:spPr>
        <p:txBody>
          <a:bodyPr>
            <a:normAutofit fontScale="90000"/>
          </a:bodyPr>
          <a:lstStyle/>
          <a:p>
            <a:r>
              <a:rPr lang="en-US" sz="3200" cap="all" dirty="0"/>
              <a:t>1.Active MITM Attack (scenario 2)</a:t>
            </a: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r>
              <a:rPr lang="en-US" sz="3200" cap="all" dirty="0"/>
              <a:t>                                                      </a:t>
            </a:r>
            <a:r>
              <a:rPr lang="en-US" sz="2000" cap="all" dirty="0"/>
              <a:t>router</a:t>
            </a:r>
            <a:br>
              <a:rPr lang="en-US" sz="3200" cap="all" dirty="0"/>
            </a:br>
            <a:r>
              <a:rPr lang="en-US" sz="2000" cap="all" dirty="0"/>
              <a:t>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</a:t>
            </a:r>
            <a:r>
              <a:rPr lang="en-US" sz="2000" cap="all" dirty="0"/>
              <a:t> </a:t>
            </a: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 </a:t>
            </a:r>
            <a:br>
              <a:rPr lang="en-US" sz="2000" cap="all" dirty="0"/>
            </a:br>
            <a:r>
              <a:rPr lang="en-US" sz="2000" cap="all" dirty="0"/>
              <a:t>       </a:t>
            </a:r>
            <a:br>
              <a:rPr lang="en-US" sz="2000" cap="all" dirty="0"/>
            </a:br>
            <a:r>
              <a:rPr lang="en-US" sz="2000" cap="all" dirty="0"/>
              <a:t>           server                                                                                                                             user</a:t>
            </a:r>
            <a:br>
              <a:rPr lang="en-US" sz="2000" cap="all" dirty="0"/>
            </a:br>
            <a:r>
              <a:rPr lang="en-US" sz="2000" cap="all" dirty="0"/>
              <a:t>        </a:t>
            </a:r>
            <a:r>
              <a:rPr lang="en-US" sz="2000" cap="all" dirty="0">
                <a:ea typeface="+mj-lt"/>
                <a:cs typeface="+mj-lt"/>
              </a:rPr>
              <a:t>192.168.1.104</a:t>
            </a:r>
            <a:r>
              <a:rPr lang="en-US" sz="2000" b="0" cap="all" dirty="0">
                <a:ea typeface="+mj-lt"/>
                <a:cs typeface="+mj-lt"/>
              </a:rPr>
              <a:t>                               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192.168.1.10</a:t>
            </a:r>
            <a:r>
              <a:rPr lang="en-US" sz="2000" b="0" cap="all" dirty="0">
                <a:ea typeface="+mj-lt"/>
                <a:cs typeface="+mj-lt"/>
              </a:rPr>
              <a:t>   </a:t>
            </a:r>
            <a:br>
              <a:rPr lang="en-US" sz="2000" cap="all" dirty="0"/>
            </a:br>
            <a:r>
              <a:rPr lang="en-US" sz="2000" b="0" cap="all" dirty="0"/>
              <a:t>                                                                             </a:t>
            </a:r>
            <a:r>
              <a:rPr lang="en-US" sz="2000" cap="all" dirty="0" err="1">
                <a:solidFill>
                  <a:srgbClr val="FF0000"/>
                </a:solidFill>
              </a:rPr>
              <a:t>fake</a:t>
            </a:r>
            <a:r>
              <a:rPr lang="en-US" sz="2000" cap="all" dirty="0" err="1"/>
              <a:t>server</a:t>
            </a:r>
            <a:br>
              <a:rPr lang="en-US" sz="2000" cap="all" dirty="0"/>
            </a:br>
            <a:r>
              <a:rPr lang="en-US" sz="2000" cap="all" dirty="0"/>
              <a:t>                                                                                  192.168.1.1:8080</a:t>
            </a:r>
            <a:endParaRPr lang="en-US" sz="2000" b="0" cap="all" dirty="0"/>
          </a:p>
          <a:p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        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                                         </a:t>
            </a:r>
            <a:endParaRPr lang="en-US" dirty="0"/>
          </a:p>
        </p:txBody>
      </p:sp>
      <p:pic>
        <p:nvPicPr>
          <p:cNvPr id="7" name="Content Placeholder 6" descr="A black and white line art of a router&#10;&#10;Description automatically generated">
            <a:extLst>
              <a:ext uri="{FF2B5EF4-FFF2-40B4-BE49-F238E27FC236}">
                <a16:creationId xmlns:a16="http://schemas.microsoft.com/office/drawing/2014/main" id="{30241DD9-E79D-561A-EB2E-6FB9B6C45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056" y="862365"/>
            <a:ext cx="966159" cy="8511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4674-F413-0257-52C4-A3C3A492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E640-11ED-4A0C-86AA-E3B1E340CBFE}" type="datetime1">
              <a:rPr lang="en-US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C9BB-3C6C-5F54-E74E-5223E3D1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EC01B-AD3C-6CE6-1EE1-EF4DB4FB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  <p:pic>
        <p:nvPicPr>
          <p:cNvPr id="10" name="Picture 9" descr="A person with a computer&#10;&#10;Description automatically generated">
            <a:extLst>
              <a:ext uri="{FF2B5EF4-FFF2-40B4-BE49-F238E27FC236}">
                <a16:creationId xmlns:a16="http://schemas.microsoft.com/office/drawing/2014/main" id="{10509726-2DE3-B67B-A8C2-D3755069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469" y="2640042"/>
            <a:ext cx="922308" cy="1060331"/>
          </a:xfrm>
          <a:prstGeom prst="rect">
            <a:avLst/>
          </a:prstGeom>
        </p:spPr>
      </p:pic>
      <p:pic>
        <p:nvPicPr>
          <p:cNvPr id="11" name="Picture 10" descr="A line art of a computer server&#10;&#10;Description automatically generated">
            <a:extLst>
              <a:ext uri="{FF2B5EF4-FFF2-40B4-BE49-F238E27FC236}">
                <a16:creationId xmlns:a16="http://schemas.microsoft.com/office/drawing/2014/main" id="{77426D2D-F212-CA1D-4C62-66EE2EE62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74" y="2510645"/>
            <a:ext cx="1152886" cy="1189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5959E-909F-BFD2-59DF-ADBCA5511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60000">
            <a:off x="5611677" y="2555937"/>
            <a:ext cx="721744" cy="721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35DEB4-2E59-4C12-6E2E-B878B3F3A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380000">
            <a:off x="2959274" y="3367128"/>
            <a:ext cx="2044459" cy="1843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2F8795-982F-BB1C-9267-E5A9E5107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6925462" y="3121527"/>
            <a:ext cx="2303252" cy="2030083"/>
          </a:xfrm>
          <a:prstGeom prst="rect">
            <a:avLst/>
          </a:prstGeom>
        </p:spPr>
      </p:pic>
      <p:pic>
        <p:nvPicPr>
          <p:cNvPr id="19" name="Picture 18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94057904-AC48-398D-2F4C-0BD7CA3A4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582" y="4227872"/>
            <a:ext cx="2544612" cy="575813"/>
          </a:xfrm>
          <a:prstGeom prst="rect">
            <a:avLst/>
          </a:prstGeom>
        </p:spPr>
      </p:pic>
      <p:pic>
        <p:nvPicPr>
          <p:cNvPr id="20" name="Picture 19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D24F400D-346E-231C-B490-D315FAF9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25" y="4054055"/>
            <a:ext cx="2659630" cy="604568"/>
          </a:xfrm>
          <a:prstGeom prst="rect">
            <a:avLst/>
          </a:prstGeom>
        </p:spPr>
      </p:pic>
      <p:pic>
        <p:nvPicPr>
          <p:cNvPr id="21" name="Picture 20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A17A2A88-014A-907E-EFFA-A6BC9188A5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986" y="3608271"/>
            <a:ext cx="2420068" cy="619665"/>
          </a:xfrm>
          <a:prstGeom prst="rect">
            <a:avLst/>
          </a:prstGeom>
        </p:spPr>
      </p:pic>
      <p:pic>
        <p:nvPicPr>
          <p:cNvPr id="22" name="Picture 2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27641F09-4BDF-4715-99C4-B1D7AF152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268" y="3608270"/>
            <a:ext cx="2420068" cy="490269"/>
          </a:xfrm>
          <a:prstGeom prst="rect">
            <a:avLst/>
          </a:prstGeom>
        </p:spPr>
      </p:pic>
      <p:pic>
        <p:nvPicPr>
          <p:cNvPr id="8" name="Picture 7" descr="A red and white logo of a person using a computer&#10;&#10;Description automatically generated">
            <a:extLst>
              <a:ext uri="{FF2B5EF4-FFF2-40B4-BE49-F238E27FC236}">
                <a16:creationId xmlns:a16="http://schemas.microsoft.com/office/drawing/2014/main" id="{B99D5025-B247-8CDF-A8D0-1274A2D59C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594" y="5831815"/>
            <a:ext cx="1020434" cy="1031576"/>
          </a:xfrm>
          <a:prstGeom prst="rect">
            <a:avLst/>
          </a:prstGeom>
        </p:spPr>
      </p:pic>
      <p:pic>
        <p:nvPicPr>
          <p:cNvPr id="9" name="Picture 8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FA61049C-4BB7-15B5-7A3E-9C08D3AD9A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020010" y="5138085"/>
            <a:ext cx="930935" cy="447855"/>
          </a:xfrm>
          <a:prstGeom prst="rect">
            <a:avLst/>
          </a:prstGeom>
        </p:spPr>
      </p:pic>
      <p:pic>
        <p:nvPicPr>
          <p:cNvPr id="26" name="Picture 25" descr="A red and black rectangular object with buttons&#10;&#10;Description automatically generated">
            <a:extLst>
              <a:ext uri="{FF2B5EF4-FFF2-40B4-BE49-F238E27FC236}">
                <a16:creationId xmlns:a16="http://schemas.microsoft.com/office/drawing/2014/main" id="{EF729A24-7250-00E3-376A-737E9E9EAB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060" y="3335545"/>
            <a:ext cx="945090" cy="920153"/>
          </a:xfrm>
          <a:prstGeom prst="rect">
            <a:avLst/>
          </a:prstGeom>
        </p:spPr>
      </p:pic>
      <p:pic>
        <p:nvPicPr>
          <p:cNvPr id="31" name="Picture 30" descr="A black and white user sign&#10;&#10;Description automatically generated">
            <a:extLst>
              <a:ext uri="{FF2B5EF4-FFF2-40B4-BE49-F238E27FC236}">
                <a16:creationId xmlns:a16="http://schemas.microsoft.com/office/drawing/2014/main" id="{66F90110-17F4-56EC-5A7C-F8396D0C81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2286" y="5705526"/>
            <a:ext cx="1074707" cy="1031577"/>
          </a:xfrm>
          <a:prstGeom prst="rect">
            <a:avLst/>
          </a:prstGeom>
        </p:spPr>
      </p:pic>
      <p:pic>
        <p:nvPicPr>
          <p:cNvPr id="16" name="Picture 15" descr="A white circle with blue border and black text&#10;&#10;Description automatically generated">
            <a:extLst>
              <a:ext uri="{FF2B5EF4-FFF2-40B4-BE49-F238E27FC236}">
                <a16:creationId xmlns:a16="http://schemas.microsoft.com/office/drawing/2014/main" id="{C1444EAC-DF8A-1741-71A1-4ADC35438B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4302" y="5163251"/>
            <a:ext cx="920152" cy="877021"/>
          </a:xfrm>
          <a:prstGeom prst="rect">
            <a:avLst/>
          </a:prstGeom>
        </p:spPr>
      </p:pic>
      <p:pic>
        <p:nvPicPr>
          <p:cNvPr id="17" name="Picture 16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252B6B6D-BCBC-4B4D-B8DB-66DFAC0A7C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942028">
            <a:off x="7056836" y="4765726"/>
            <a:ext cx="2063979" cy="7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ED85-B130-CD59-1B0F-9FF87BDD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74829"/>
            <a:ext cx="10653578" cy="686561"/>
          </a:xfrm>
        </p:spPr>
        <p:txBody>
          <a:bodyPr>
            <a:normAutofit fontScale="90000"/>
          </a:bodyPr>
          <a:lstStyle/>
          <a:p>
            <a:r>
              <a:rPr lang="en-US" sz="3200" cap="all" dirty="0"/>
              <a:t>1.Active MITM Attack (scenario 2)</a:t>
            </a: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r>
              <a:rPr lang="en-US" sz="3200" cap="all" dirty="0"/>
              <a:t>                                                      </a:t>
            </a:r>
            <a:r>
              <a:rPr lang="en-US" sz="2000" cap="all" dirty="0"/>
              <a:t>router</a:t>
            </a:r>
            <a:br>
              <a:rPr lang="en-US" sz="3200" cap="all" dirty="0"/>
            </a:br>
            <a:r>
              <a:rPr lang="en-US" sz="2000" cap="all" dirty="0"/>
              <a:t>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</a:t>
            </a:r>
            <a:r>
              <a:rPr lang="en-US" sz="2000" cap="all" dirty="0"/>
              <a:t> </a:t>
            </a: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</a:t>
            </a:r>
            <a:br>
              <a:rPr lang="en-US" sz="2000" cap="all" dirty="0"/>
            </a:br>
            <a:r>
              <a:rPr lang="en-US" sz="2000" cap="all" dirty="0"/>
              <a:t>               server                                                                                                                          user</a:t>
            </a:r>
            <a:br>
              <a:rPr lang="en-US" sz="2000" cap="all" dirty="0"/>
            </a:br>
            <a:r>
              <a:rPr lang="en-US" sz="2000" cap="all" dirty="0"/>
              <a:t>           </a:t>
            </a:r>
            <a:r>
              <a:rPr lang="en-US" sz="2000" cap="all" dirty="0">
                <a:ea typeface="+mj-lt"/>
                <a:cs typeface="+mj-lt"/>
              </a:rPr>
              <a:t>192.168.1.104</a:t>
            </a:r>
            <a:r>
              <a:rPr lang="en-US" sz="2000" b="0" cap="all" dirty="0">
                <a:ea typeface="+mj-lt"/>
                <a:cs typeface="+mj-lt"/>
              </a:rPr>
              <a:t>                                             </a:t>
            </a:r>
            <a:r>
              <a:rPr lang="en-US" sz="2000" cap="all" dirty="0">
                <a:solidFill>
                  <a:srgbClr val="FF0000"/>
                </a:solidFill>
                <a:ea typeface="+mj-lt"/>
                <a:cs typeface="+mj-lt"/>
              </a:rPr>
              <a:t>FAKE </a:t>
            </a:r>
            <a:r>
              <a:rPr lang="en-US" sz="2000" cap="all" dirty="0">
                <a:ea typeface="+mj-lt"/>
                <a:cs typeface="+mj-lt"/>
              </a:rPr>
              <a:t>SERVER                                                192.168.1.10</a:t>
            </a:r>
            <a:br>
              <a:rPr lang="en-US" sz="2000" cap="all" dirty="0"/>
            </a:br>
            <a:r>
              <a:rPr lang="en-US" sz="2000" cap="all" dirty="0"/>
              <a:t>                                                                                  192.168.1.1:8080</a:t>
            </a:r>
            <a:endParaRPr lang="en-US" sz="2000" b="0" cap="all" dirty="0"/>
          </a:p>
          <a:p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        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                                         </a:t>
            </a:r>
            <a:endParaRPr lang="en-US" dirty="0"/>
          </a:p>
        </p:txBody>
      </p:sp>
      <p:pic>
        <p:nvPicPr>
          <p:cNvPr id="7" name="Content Placeholder 6" descr="A black and white line art of a router&#10;&#10;Description automatically generated">
            <a:extLst>
              <a:ext uri="{FF2B5EF4-FFF2-40B4-BE49-F238E27FC236}">
                <a16:creationId xmlns:a16="http://schemas.microsoft.com/office/drawing/2014/main" id="{A586B8FE-2F23-3301-5B56-4B5BF1A6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056" y="1034893"/>
            <a:ext cx="966159" cy="67861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45B6-5149-B175-6053-DE6ADC50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E640-11ED-4A0C-86AA-E3B1E340CBFE}" type="datetime1">
              <a:rPr lang="en-US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DCE8-7913-53E0-9808-1A81725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6AC9-EFA9-DA14-E3AE-95B9FA9F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  <p:pic>
        <p:nvPicPr>
          <p:cNvPr id="10" name="Picture 9" descr="A person with a computer&#10;&#10;Description automatically generated">
            <a:extLst>
              <a:ext uri="{FF2B5EF4-FFF2-40B4-BE49-F238E27FC236}">
                <a16:creationId xmlns:a16="http://schemas.microsoft.com/office/drawing/2014/main" id="{D944681B-C793-EC1C-FD66-B704B748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069" y="2980517"/>
            <a:ext cx="922308" cy="1060331"/>
          </a:xfrm>
          <a:prstGeom prst="rect">
            <a:avLst/>
          </a:prstGeom>
        </p:spPr>
      </p:pic>
      <p:pic>
        <p:nvPicPr>
          <p:cNvPr id="11" name="Picture 10" descr="A line art of a computer server&#10;&#10;Description automatically generated">
            <a:extLst>
              <a:ext uri="{FF2B5EF4-FFF2-40B4-BE49-F238E27FC236}">
                <a16:creationId xmlns:a16="http://schemas.microsoft.com/office/drawing/2014/main" id="{197929A0-3FC0-685E-6F8E-6C765CBE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955" y="2849728"/>
            <a:ext cx="1152886" cy="1189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11EA2-910A-3E75-239F-6F72948C8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60000">
            <a:off x="5611677" y="2555937"/>
            <a:ext cx="721744" cy="721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87D86C-1151-FF9B-92C9-7B218432A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355525">
            <a:off x="2931681" y="3169821"/>
            <a:ext cx="2237784" cy="2017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684C8-D777-5D69-C02D-45790F82F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6925462" y="3121527"/>
            <a:ext cx="2303252" cy="2030083"/>
          </a:xfrm>
          <a:prstGeom prst="rect">
            <a:avLst/>
          </a:prstGeom>
        </p:spPr>
      </p:pic>
      <p:pic>
        <p:nvPicPr>
          <p:cNvPr id="19" name="Picture 18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D92DE054-A0D5-9BD3-E8CC-ACFC69E31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731" y="4132401"/>
            <a:ext cx="2544612" cy="575813"/>
          </a:xfrm>
          <a:prstGeom prst="rect">
            <a:avLst/>
          </a:prstGeom>
        </p:spPr>
      </p:pic>
      <p:pic>
        <p:nvPicPr>
          <p:cNvPr id="20" name="Picture 19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6097B67-73E9-7966-B4AB-4241C1AC8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25" y="4054055"/>
            <a:ext cx="2659630" cy="604568"/>
          </a:xfrm>
          <a:prstGeom prst="rect">
            <a:avLst/>
          </a:prstGeom>
        </p:spPr>
      </p:pic>
      <p:pic>
        <p:nvPicPr>
          <p:cNvPr id="21" name="Picture 20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802D7F65-BF91-384B-BEC6-C25830F44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041" y="3552855"/>
            <a:ext cx="2420068" cy="619665"/>
          </a:xfrm>
          <a:prstGeom prst="rect">
            <a:avLst/>
          </a:prstGeom>
        </p:spPr>
      </p:pic>
      <p:pic>
        <p:nvPicPr>
          <p:cNvPr id="22" name="Picture 2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909B1BF-3EA1-3859-B21B-38607503A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268" y="3608270"/>
            <a:ext cx="2420068" cy="490269"/>
          </a:xfrm>
          <a:prstGeom prst="rect">
            <a:avLst/>
          </a:prstGeom>
        </p:spPr>
      </p:pic>
      <p:pic>
        <p:nvPicPr>
          <p:cNvPr id="8" name="Picture 7" descr="A red and white logo of a person using a computer&#10;&#10;Description automatically generated">
            <a:extLst>
              <a:ext uri="{FF2B5EF4-FFF2-40B4-BE49-F238E27FC236}">
                <a16:creationId xmlns:a16="http://schemas.microsoft.com/office/drawing/2014/main" id="{5228DCD3-9C7B-308B-3FDF-2119D27C9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594" y="5831815"/>
            <a:ext cx="1020434" cy="1031576"/>
          </a:xfrm>
          <a:prstGeom prst="rect">
            <a:avLst/>
          </a:prstGeom>
        </p:spPr>
      </p:pic>
      <p:pic>
        <p:nvPicPr>
          <p:cNvPr id="9" name="Picture 8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4CD4806-8ADD-ACC9-ED41-25BC24BF8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5177984" y="5120484"/>
            <a:ext cx="930935" cy="447855"/>
          </a:xfrm>
          <a:prstGeom prst="rect">
            <a:avLst/>
          </a:prstGeom>
        </p:spPr>
      </p:pic>
      <p:pic>
        <p:nvPicPr>
          <p:cNvPr id="26" name="Picture 25" descr="A red and black rectangular object with buttons&#10;&#10;Description automatically generated">
            <a:extLst>
              <a:ext uri="{FF2B5EF4-FFF2-40B4-BE49-F238E27FC236}">
                <a16:creationId xmlns:a16="http://schemas.microsoft.com/office/drawing/2014/main" id="{FCBB54A8-917E-61AA-B3BD-2823FCF0D4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4060" y="3335545"/>
            <a:ext cx="945090" cy="920153"/>
          </a:xfrm>
          <a:prstGeom prst="rect">
            <a:avLst/>
          </a:prstGeom>
        </p:spPr>
      </p:pic>
      <p:pic>
        <p:nvPicPr>
          <p:cNvPr id="27" name="Picture 26" descr="A black and white user sign&#10;&#10;Description automatically generated">
            <a:extLst>
              <a:ext uri="{FF2B5EF4-FFF2-40B4-BE49-F238E27FC236}">
                <a16:creationId xmlns:a16="http://schemas.microsoft.com/office/drawing/2014/main" id="{ED676ECC-2CC6-CD6F-D71B-85AA8CAFE4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6778" y="2582532"/>
            <a:ext cx="1074707" cy="1031577"/>
          </a:xfrm>
          <a:prstGeom prst="rect">
            <a:avLst/>
          </a:prstGeom>
        </p:spPr>
      </p:pic>
      <p:pic>
        <p:nvPicPr>
          <p:cNvPr id="31" name="Picture 30" descr="A black and white user sign&#10;&#10;Description automatically generated">
            <a:extLst>
              <a:ext uri="{FF2B5EF4-FFF2-40B4-BE49-F238E27FC236}">
                <a16:creationId xmlns:a16="http://schemas.microsoft.com/office/drawing/2014/main" id="{FCE46372-A353-1EEF-66C3-71AADF4DF7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10272" y="5667913"/>
            <a:ext cx="1074707" cy="1031577"/>
          </a:xfrm>
          <a:prstGeom prst="rect">
            <a:avLst/>
          </a:prstGeom>
        </p:spPr>
      </p:pic>
      <p:pic>
        <p:nvPicPr>
          <p:cNvPr id="3" name="Picture 2" descr="A black and white user sign&#10;&#10;Description automatically generated">
            <a:extLst>
              <a:ext uri="{FF2B5EF4-FFF2-40B4-BE49-F238E27FC236}">
                <a16:creationId xmlns:a16="http://schemas.microsoft.com/office/drawing/2014/main" id="{4F0465A0-5ABE-02C5-57E1-6F4C15D8D9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7985" y="2582531"/>
            <a:ext cx="1074707" cy="1031577"/>
          </a:xfrm>
          <a:prstGeom prst="rect">
            <a:avLst/>
          </a:prstGeom>
        </p:spPr>
      </p:pic>
      <p:pic>
        <p:nvPicPr>
          <p:cNvPr id="16" name="Picture 15" descr="A green file with black text&#10;&#10;Description automatically generated">
            <a:extLst>
              <a:ext uri="{FF2B5EF4-FFF2-40B4-BE49-F238E27FC236}">
                <a16:creationId xmlns:a16="http://schemas.microsoft.com/office/drawing/2014/main" id="{DFDFD205-6D69-451B-1C2B-13BD7F5B3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7986" y="4811022"/>
            <a:ext cx="916557" cy="729653"/>
          </a:xfrm>
          <a:prstGeom prst="rect">
            <a:avLst/>
          </a:prstGeom>
        </p:spPr>
      </p:pic>
      <p:pic>
        <p:nvPicPr>
          <p:cNvPr id="17" name="Picture 16" descr="A green file with black text&#10;&#10;Description automatically generated">
            <a:extLst>
              <a:ext uri="{FF2B5EF4-FFF2-40B4-BE49-F238E27FC236}">
                <a16:creationId xmlns:a16="http://schemas.microsoft.com/office/drawing/2014/main" id="{C6378246-3756-3D12-FFA1-BD9A89EE56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6177" y="4591222"/>
            <a:ext cx="916557" cy="744029"/>
          </a:xfrm>
          <a:prstGeom prst="rect">
            <a:avLst/>
          </a:prstGeom>
        </p:spPr>
      </p:pic>
      <p:pic>
        <p:nvPicPr>
          <p:cNvPr id="25" name="Picture 24" descr="A green and white logo&#10;&#10;Description automatically generated">
            <a:extLst>
              <a:ext uri="{FF2B5EF4-FFF2-40B4-BE49-F238E27FC236}">
                <a16:creationId xmlns:a16="http://schemas.microsoft.com/office/drawing/2014/main" id="{D6A0CC91-8DC9-1353-7406-30C4C4F76C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5411" y="4923884"/>
            <a:ext cx="772783" cy="744029"/>
          </a:xfrm>
          <a:prstGeom prst="rect">
            <a:avLst/>
          </a:prstGeom>
        </p:spPr>
      </p:pic>
      <p:pic>
        <p:nvPicPr>
          <p:cNvPr id="28" name="Picture 27" descr="A green file with black text&#10;&#10;Description automatically generated">
            <a:extLst>
              <a:ext uri="{FF2B5EF4-FFF2-40B4-BE49-F238E27FC236}">
                <a16:creationId xmlns:a16="http://schemas.microsoft.com/office/drawing/2014/main" id="{9BC70E03-561A-7C4A-BC00-8826786301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8174" y="6033097"/>
            <a:ext cx="772784" cy="686521"/>
          </a:xfrm>
          <a:prstGeom prst="rect">
            <a:avLst/>
          </a:prstGeom>
        </p:spPr>
      </p:pic>
      <p:pic>
        <p:nvPicPr>
          <p:cNvPr id="18" name="Picture 17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876DBA3-B85F-DB4D-0F67-F2C6D68AC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849397" y="5143976"/>
            <a:ext cx="930935" cy="4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DF1A3-E5FF-9D8A-F524-B143D126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67673"/>
            <a:ext cx="6124576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b="0" dirty="0">
                <a:solidFill>
                  <a:schemeClr val="bg1"/>
                </a:solidFill>
              </a:rPr>
              <a:t>Let's do it !!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B3EE-7748-088C-0141-51D10E64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red silhouette of a person with a computer&#10;&#10;Description automatically generated">
            <a:extLst>
              <a:ext uri="{FF2B5EF4-FFF2-40B4-BE49-F238E27FC236}">
                <a16:creationId xmlns:a16="http://schemas.microsoft.com/office/drawing/2014/main" id="{C525E123-D496-851D-0D46-B4BC1C85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4" r="5525" b="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8DC08-2DF5-8886-973C-E1246E2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 flipV="1">
            <a:off x="545910" y="466934"/>
            <a:ext cx="292290" cy="147216"/>
          </a:xfr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dirty="0">
                <a:latin typeface="Calibri" panose="020F0502020204030204"/>
              </a:rPr>
              <a:t>…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E62A-2B0D-91B0-4F3E-05A40002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defRPr/>
            </a:pPr>
            <a:endParaRPr lang="en-US" sz="480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91BE-5DE4-A961-090B-34A44421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59713" y="6025942"/>
            <a:ext cx="34972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700" kern="1200">
                <a:solidFill>
                  <a:schemeClr val="bg1">
                    <a:alpha val="60000"/>
                  </a:schemeClr>
                </a:solidFill>
                <a:latin typeface="Calibri" panose="020F0502020204030204"/>
                <a:ea typeface="+mn-ea"/>
                <a:cs typeface="+mn-cs"/>
              </a:rPr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1106516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BB58-99E6-D986-44CE-B8CCC138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Man in the middle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BDC2-7674-A17D-B4D6-98DD89C6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Edit by : </a:t>
            </a:r>
            <a:r>
              <a:rPr lang="en-US" dirty="0" err="1">
                <a:solidFill>
                  <a:schemeClr val="tx2">
                    <a:alpha val="80000"/>
                  </a:schemeClr>
                </a:solidFill>
              </a:rPr>
              <a:t>zaid</a:t>
            </a: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alpha val="80000"/>
                  </a:schemeClr>
                </a:solidFill>
              </a:rPr>
              <a:t>nassar</a:t>
            </a: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</a:t>
            </a:r>
          </a:p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supervision </a:t>
            </a: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 : </a:t>
            </a:r>
            <a:r>
              <a:rPr lang="en-US" dirty="0" err="1">
                <a:solidFill>
                  <a:schemeClr val="tx2">
                    <a:alpha val="80000"/>
                  </a:schemeClr>
                </a:solidFill>
              </a:rPr>
              <a:t>Dr.Bilal</a:t>
            </a: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 Al-</a:t>
            </a:r>
            <a:r>
              <a:rPr lang="en-US" dirty="0" err="1">
                <a:solidFill>
                  <a:schemeClr val="tx2">
                    <a:alpha val="80000"/>
                  </a:schemeClr>
                </a:solidFill>
              </a:rPr>
              <a:t>qudah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6" name="Picture 5" descr="A black and white image of a computer network&#10;&#10;Description automatically generated">
            <a:extLst>
              <a:ext uri="{FF2B5EF4-FFF2-40B4-BE49-F238E27FC236}">
                <a16:creationId xmlns:a16="http://schemas.microsoft.com/office/drawing/2014/main" id="{ED258C4E-311F-D0C2-8C19-5E1EFF3E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81" r="24412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40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DA2F-5EEF-E2AF-464E-7A4B68FF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What is the Man in the middle attack(MITM)?</a:t>
            </a:r>
          </a:p>
          <a:p>
            <a:endParaRPr lang="en-US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3621-683E-3CAC-9C27-14250BBB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is a type of cyberattack where an attacker secretly intercepts and possibly alters the communication between two parties (e.g., a user and a server) without their knowledge. The attacker aims to eavesdrop on the data being exchanged, modify it, or redirect it for malicious purposes.</a:t>
            </a: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D6D259ED-FCAA-FE58-6951-3D123532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278551"/>
            <a:ext cx="6795701" cy="44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78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1608-A95A-D982-12DB-901A3C59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Type of MITM Attack</a:t>
            </a:r>
            <a:endParaRPr lang="en-US" dirty="0">
              <a:solidFill>
                <a:srgbClr val="000000"/>
              </a:solidFill>
              <a:cs typeface="Posterama"/>
            </a:endParaRPr>
          </a:p>
          <a:p>
            <a:endParaRPr lang="en-US" dirty="0">
              <a:cs typeface="Posteram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FEE7-C3E5-7761-795D-416CB8A65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24938"/>
            <a:ext cx="5740403" cy="559834"/>
          </a:xfrm>
        </p:spPr>
        <p:txBody>
          <a:bodyPr>
            <a:normAutofit/>
          </a:bodyPr>
          <a:lstStyle/>
          <a:p>
            <a:r>
              <a:rPr lang="en-US" sz="2400" dirty="0"/>
              <a:t>1.Active</a:t>
            </a:r>
            <a:r>
              <a:rPr lang="en-US" sz="2400" b="1" dirty="0"/>
              <a:t> MITM Attack</a:t>
            </a:r>
            <a:endParaRPr lang="en-US" dirty="0"/>
          </a:p>
        </p:txBody>
      </p:sp>
      <p:sp>
        <p:nvSpPr>
          <p:cNvPr id="66" name="Content Placeholder 65">
            <a:extLst>
              <a:ext uri="{FF2B5EF4-FFF2-40B4-BE49-F238E27FC236}">
                <a16:creationId xmlns:a16="http://schemas.microsoft.com/office/drawing/2014/main" id="{45022496-B340-3545-6A44-14F19EEE3E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en-US" sz="2000" dirty="0"/>
              <a:t>In this type, the attacker actively interferes with the communication between the two parties.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Arial,Sans-Serif" panose="020B0604020202020204" pitchFamily="34" charset="0"/>
            </a:pPr>
            <a:r>
              <a:rPr lang="en-US" sz="2000" dirty="0"/>
              <a:t>The attacker can modify, inject, or manipulate data during transmission.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Arial,Sans-Serif" panose="020B0604020202020204" pitchFamily="34" charset="0"/>
            </a:pPr>
            <a:r>
              <a:rPr lang="en-US" sz="2000" dirty="0"/>
              <a:t>This can include altering content, redirecting traffic, or stealing information.</a:t>
            </a: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Clr>
                <a:srgbClr val="FFFFFF"/>
              </a:buClr>
              <a:buFont typeface="Arial,Sans-Serif" panose="020B0604020202020204" pitchFamily="34" charset="0"/>
            </a:pPr>
            <a:r>
              <a:rPr lang="en-US" sz="2000" b="1" dirty="0"/>
              <a:t>Example:</a:t>
            </a:r>
            <a:r>
              <a:rPr lang="en-US" sz="2000" dirty="0"/>
              <a:t> In an ARP Spoofing attack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buClr>
                <a:srgbClr val="FFFFFF"/>
              </a:buClr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39E10-EC7C-F01D-5ADF-C98EE0FC0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2.Passive</a:t>
            </a:r>
            <a:r>
              <a:rPr lang="en-US" sz="2400" b="1" dirty="0"/>
              <a:t> MITM Attack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E9F35-DEFB-2154-CE59-120E825CB6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prstClr val="white"/>
              </a:buClr>
            </a:pPr>
            <a:r>
              <a:rPr lang="en-US" dirty="0">
                <a:ea typeface="+mn-lt"/>
                <a:cs typeface="+mn-lt"/>
              </a:rPr>
              <a:t>In this type, the attacker only listens to the communication between the two parties without modifying or interfering  with the data.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 goal is to collect data, such as passwords or sensitive messages.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In a Wi-Fi Eavesdropping attack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05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ED85-B130-CD59-1B0F-9FF87BDD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14674"/>
          </a:xfrm>
        </p:spPr>
        <p:txBody>
          <a:bodyPr>
            <a:normAutofit fontScale="90000"/>
          </a:bodyPr>
          <a:lstStyle/>
          <a:p>
            <a:r>
              <a:rPr lang="en-US" sz="3200" cap="all" dirty="0"/>
              <a:t>1.Active MITM Attack</a:t>
            </a: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r>
              <a:rPr lang="en-US" sz="3200" cap="all" dirty="0"/>
              <a:t>                                                      </a:t>
            </a:r>
            <a:r>
              <a:rPr lang="en-US" sz="2000" cap="all" dirty="0"/>
              <a:t>router</a:t>
            </a:r>
            <a:br>
              <a:rPr lang="en-US" sz="3200" cap="all" dirty="0"/>
            </a:br>
            <a:r>
              <a:rPr lang="en-US" sz="2000" cap="all" dirty="0"/>
              <a:t>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</a:t>
            </a:r>
            <a:r>
              <a:rPr lang="en-US" sz="2000" cap="all" dirty="0"/>
              <a:t> </a:t>
            </a: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server                                                                                                                                user</a:t>
            </a:r>
            <a:br>
              <a:rPr lang="en-US" sz="2000" cap="all" dirty="0"/>
            </a:br>
            <a:r>
              <a:rPr lang="en-US" sz="2000" cap="all" dirty="0"/>
              <a:t>           </a:t>
            </a:r>
            <a:r>
              <a:rPr lang="en-US" sz="2000" cap="all" dirty="0">
                <a:ea typeface="+mj-lt"/>
                <a:cs typeface="+mj-lt"/>
              </a:rPr>
              <a:t>192.168.1.104</a:t>
            </a:r>
            <a:r>
              <a:rPr lang="en-US" sz="2000" b="0" cap="all" dirty="0">
                <a:ea typeface="+mj-lt"/>
                <a:cs typeface="+mj-lt"/>
              </a:rPr>
              <a:t>                               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192.168.1.10</a:t>
            </a:r>
            <a:r>
              <a:rPr lang="en-US" sz="2000" b="0" cap="all" dirty="0">
                <a:ea typeface="+mj-lt"/>
                <a:cs typeface="+mj-lt"/>
              </a:rPr>
              <a:t>         </a:t>
            </a: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        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 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                                       proxy server</a:t>
            </a:r>
            <a:br>
              <a:rPr lang="en-US" sz="2000" cap="all" dirty="0"/>
            </a:br>
            <a:r>
              <a:rPr lang="en-US" sz="2000" cap="all" dirty="0"/>
              <a:t>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 192.168.1.1:8080</a:t>
            </a:r>
            <a:endParaRPr lang="en-US" sz="2000" cap="all" dirty="0"/>
          </a:p>
        </p:txBody>
      </p:sp>
      <p:pic>
        <p:nvPicPr>
          <p:cNvPr id="7" name="Content Placeholder 6" descr="A black and white line art of a router&#10;&#10;Description automatically generated">
            <a:extLst>
              <a:ext uri="{FF2B5EF4-FFF2-40B4-BE49-F238E27FC236}">
                <a16:creationId xmlns:a16="http://schemas.microsoft.com/office/drawing/2014/main" id="{A586B8FE-2F23-3301-5B56-4B5BF1A6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056" y="1063649"/>
            <a:ext cx="1023668" cy="12105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45B6-5149-B175-6053-DE6ADC50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E640-11ED-4A0C-86AA-E3B1E340CBFE}" type="datetime1">
              <a:rPr lang="en-US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DCE8-7913-53E0-9808-1A81725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6AC9-EFA9-DA14-E3AE-95B9FA9F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pic>
        <p:nvPicPr>
          <p:cNvPr id="9" name="Picture 8" descr="A black and white icon&#10;&#10;Description automatically generated">
            <a:extLst>
              <a:ext uri="{FF2B5EF4-FFF2-40B4-BE49-F238E27FC236}">
                <a16:creationId xmlns:a16="http://schemas.microsoft.com/office/drawing/2014/main" id="{2911B087-F554-87A3-7B93-553224B5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10" y="4931315"/>
            <a:ext cx="1045953" cy="1189727"/>
          </a:xfrm>
          <a:prstGeom prst="rect">
            <a:avLst/>
          </a:prstGeom>
        </p:spPr>
      </p:pic>
      <p:pic>
        <p:nvPicPr>
          <p:cNvPr id="10" name="Picture 9" descr="A person with a computer&#10;&#10;Description automatically generated">
            <a:extLst>
              <a:ext uri="{FF2B5EF4-FFF2-40B4-BE49-F238E27FC236}">
                <a16:creationId xmlns:a16="http://schemas.microsoft.com/office/drawing/2014/main" id="{D944681B-C793-EC1C-FD66-B704B7489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469" y="2611287"/>
            <a:ext cx="922308" cy="1060331"/>
          </a:xfrm>
          <a:prstGeom prst="rect">
            <a:avLst/>
          </a:prstGeom>
        </p:spPr>
      </p:pic>
      <p:pic>
        <p:nvPicPr>
          <p:cNvPr id="11" name="Picture 10" descr="A line art of a computer server&#10;&#10;Description automatically generated">
            <a:extLst>
              <a:ext uri="{FF2B5EF4-FFF2-40B4-BE49-F238E27FC236}">
                <a16:creationId xmlns:a16="http://schemas.microsoft.com/office/drawing/2014/main" id="{197929A0-3FC0-685E-6F8E-6C765CBE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729" y="2611286"/>
            <a:ext cx="1152886" cy="1189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11EA2-910A-3E75-239F-6F72948C8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2640000">
            <a:off x="4973050" y="2958023"/>
            <a:ext cx="1972574" cy="1986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87D86C-1151-FF9B-92C9-7B218432A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4700000">
            <a:off x="2615571" y="3658218"/>
            <a:ext cx="2996253" cy="24418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684C8-D777-5D69-C02D-45790F82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">
            <a:off x="6414226" y="3285550"/>
            <a:ext cx="3079629" cy="2935856"/>
          </a:xfrm>
          <a:prstGeom prst="rect">
            <a:avLst/>
          </a:prstGeom>
        </p:spPr>
      </p:pic>
      <p:pic>
        <p:nvPicPr>
          <p:cNvPr id="19" name="Picture 18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D92DE054-A0D5-9BD3-E8CC-ACFC69E31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">
            <a:off x="2358525" y="4716702"/>
            <a:ext cx="2544612" cy="575813"/>
          </a:xfrm>
          <a:prstGeom prst="rect">
            <a:avLst/>
          </a:prstGeom>
        </p:spPr>
      </p:pic>
      <p:pic>
        <p:nvPicPr>
          <p:cNvPr id="20" name="Picture 19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6097B67-73E9-7966-B4AB-4241C1AC8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800000">
            <a:off x="6750261" y="4801678"/>
            <a:ext cx="2659630" cy="604568"/>
          </a:xfrm>
          <a:prstGeom prst="rect">
            <a:avLst/>
          </a:prstGeom>
        </p:spPr>
      </p:pic>
      <p:pic>
        <p:nvPicPr>
          <p:cNvPr id="21" name="Picture 20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802D7F65-BF91-384B-BEC6-C25830F4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680000">
            <a:off x="6508571" y="4010836"/>
            <a:ext cx="2420068" cy="490269"/>
          </a:xfrm>
          <a:prstGeom prst="rect">
            <a:avLst/>
          </a:prstGeom>
        </p:spPr>
      </p:pic>
      <p:pic>
        <p:nvPicPr>
          <p:cNvPr id="22" name="Picture 2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909B1BF-3EA1-3859-B21B-38607503A0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40000">
            <a:off x="2871099" y="4125855"/>
            <a:ext cx="2420068" cy="4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51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ED85-B130-CD59-1B0F-9FF87BDD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74829"/>
            <a:ext cx="10653578" cy="686561"/>
          </a:xfrm>
        </p:spPr>
        <p:txBody>
          <a:bodyPr>
            <a:normAutofit fontScale="90000"/>
          </a:bodyPr>
          <a:lstStyle/>
          <a:p>
            <a:r>
              <a:rPr lang="en-US" sz="3200" cap="all" dirty="0"/>
              <a:t>1.Active MITM Attack (scenario 1)</a:t>
            </a: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r>
              <a:rPr lang="en-US" sz="3200" cap="all" dirty="0"/>
              <a:t>                                                      </a:t>
            </a:r>
            <a:r>
              <a:rPr lang="en-US" sz="2000" cap="all" dirty="0"/>
              <a:t>router</a:t>
            </a:r>
            <a:br>
              <a:rPr lang="en-US" sz="3200" cap="all" dirty="0"/>
            </a:br>
            <a:r>
              <a:rPr lang="en-US" sz="2000" cap="all" dirty="0"/>
              <a:t>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</a:t>
            </a:r>
            <a:r>
              <a:rPr lang="en-US" sz="2000" cap="all" dirty="0"/>
              <a:t> 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b="0" cap="all" dirty="0">
                <a:ea typeface="+mj-lt"/>
                <a:cs typeface="+mj-lt"/>
              </a:rPr>
              <a:t> </a:t>
            </a:r>
            <a:br>
              <a:rPr lang="en-US" sz="2000" b="0" cap="all" dirty="0">
                <a:ea typeface="+mj-lt"/>
                <a:cs typeface="+mj-lt"/>
              </a:rPr>
            </a:br>
            <a:br>
              <a:rPr lang="en-US" sz="2000" b="0" cap="all" dirty="0">
                <a:ea typeface="+mj-lt"/>
                <a:cs typeface="+mj-lt"/>
              </a:rPr>
            </a:br>
            <a:br>
              <a:rPr lang="en-US" sz="2000" b="0" cap="all" dirty="0">
                <a:ea typeface="+mj-lt"/>
                <a:cs typeface="+mj-lt"/>
              </a:rPr>
            </a:br>
            <a:r>
              <a:rPr lang="en-US" sz="2000" b="0" cap="all" dirty="0">
                <a:ea typeface="+mj-lt"/>
                <a:cs typeface="+mj-lt"/>
              </a:rPr>
              <a:t>       </a:t>
            </a:r>
            <a:br>
              <a:rPr lang="en-US" sz="2000" cap="all" dirty="0"/>
            </a:br>
            <a:r>
              <a:rPr lang="en-US" sz="2000" b="0" cap="all" dirty="0"/>
              <a:t>                                                                         </a:t>
            </a:r>
            <a:br>
              <a:rPr lang="en-US" sz="2000" b="0" cap="all" dirty="0"/>
            </a:br>
            <a:br>
              <a:rPr lang="en-US" sz="2000" b="0" cap="all" dirty="0"/>
            </a:br>
            <a:r>
              <a:rPr lang="en-US" sz="2000" cap="all" dirty="0"/>
              <a:t>                                                                                 proxy server                                                user  </a:t>
            </a:r>
            <a:br>
              <a:rPr lang="en-US" sz="2000" cap="all" dirty="0"/>
            </a:br>
            <a:r>
              <a:rPr lang="en-US" sz="2000" cap="all" dirty="0"/>
              <a:t>                server                                                 192.168.1.1:8080                                               192.168.1.10</a:t>
            </a:r>
            <a:endParaRPr lang="en-US" sz="2000" b="0" cap="all" dirty="0"/>
          </a:p>
          <a:p>
            <a:r>
              <a:rPr lang="en-US" sz="2000" cap="all" dirty="0"/>
              <a:t>                192.168.1.104                                                                                                                         </a:t>
            </a: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        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                                         </a:t>
            </a:r>
            <a:endParaRPr lang="en-US" dirty="0"/>
          </a:p>
        </p:txBody>
      </p:sp>
      <p:pic>
        <p:nvPicPr>
          <p:cNvPr id="7" name="Content Placeholder 6" descr="A black and white line art of a router&#10;&#10;Description automatically generated">
            <a:extLst>
              <a:ext uri="{FF2B5EF4-FFF2-40B4-BE49-F238E27FC236}">
                <a16:creationId xmlns:a16="http://schemas.microsoft.com/office/drawing/2014/main" id="{A586B8FE-2F23-3301-5B56-4B5BF1A6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056" y="862365"/>
            <a:ext cx="1023668" cy="8511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45B6-5149-B175-6053-DE6ADC50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E640-11ED-4A0C-86AA-E3B1E340CBFE}" type="datetime1">
              <a:rPr lang="en-US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DCE8-7913-53E0-9808-1A81725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6AC9-EFA9-DA14-E3AE-95B9FA9F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pic>
        <p:nvPicPr>
          <p:cNvPr id="9" name="Picture 8" descr="A black and white icon&#10;&#10;Description automatically generated">
            <a:extLst>
              <a:ext uri="{FF2B5EF4-FFF2-40B4-BE49-F238E27FC236}">
                <a16:creationId xmlns:a16="http://schemas.microsoft.com/office/drawing/2014/main" id="{2911B087-F554-87A3-7B93-553224B5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33" y="3258653"/>
            <a:ext cx="1017199" cy="916558"/>
          </a:xfrm>
          <a:prstGeom prst="rect">
            <a:avLst/>
          </a:prstGeom>
        </p:spPr>
      </p:pic>
      <p:pic>
        <p:nvPicPr>
          <p:cNvPr id="10" name="Picture 9" descr="A person with a computer&#10;&#10;Description automatically generated">
            <a:extLst>
              <a:ext uri="{FF2B5EF4-FFF2-40B4-BE49-F238E27FC236}">
                <a16:creationId xmlns:a16="http://schemas.microsoft.com/office/drawing/2014/main" id="{D944681B-C793-EC1C-FD66-B704B7489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159" y="3026685"/>
            <a:ext cx="922308" cy="1060331"/>
          </a:xfrm>
          <a:prstGeom prst="rect">
            <a:avLst/>
          </a:prstGeom>
        </p:spPr>
      </p:pic>
      <p:pic>
        <p:nvPicPr>
          <p:cNvPr id="11" name="Picture 10" descr="A line art of a computer server&#10;&#10;Description automatically generated">
            <a:extLst>
              <a:ext uri="{FF2B5EF4-FFF2-40B4-BE49-F238E27FC236}">
                <a16:creationId xmlns:a16="http://schemas.microsoft.com/office/drawing/2014/main" id="{197929A0-3FC0-685E-6F8E-6C765CBE2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959" y="3098988"/>
            <a:ext cx="1152886" cy="1189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11EA2-910A-3E75-239F-6F72948C8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60000">
            <a:off x="5611677" y="2555937"/>
            <a:ext cx="721744" cy="721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87D86C-1151-FF9B-92C9-7B218432A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380000">
            <a:off x="2959274" y="3367128"/>
            <a:ext cx="2044459" cy="1843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684C8-D777-5D69-C02D-45790F82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460000">
            <a:off x="6925462" y="3121527"/>
            <a:ext cx="2303252" cy="2030083"/>
          </a:xfrm>
          <a:prstGeom prst="rect">
            <a:avLst/>
          </a:prstGeom>
        </p:spPr>
      </p:pic>
      <p:pic>
        <p:nvPicPr>
          <p:cNvPr id="19" name="Picture 18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D92DE054-A0D5-9BD3-E8CC-ACFC69E31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582" y="4141608"/>
            <a:ext cx="2544612" cy="575813"/>
          </a:xfrm>
          <a:prstGeom prst="rect">
            <a:avLst/>
          </a:prstGeom>
        </p:spPr>
      </p:pic>
      <p:pic>
        <p:nvPicPr>
          <p:cNvPr id="20" name="Picture 19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6097B67-73E9-7966-B4AB-4241C1AC8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525" y="4054055"/>
            <a:ext cx="2659630" cy="604568"/>
          </a:xfrm>
          <a:prstGeom prst="rect">
            <a:avLst/>
          </a:prstGeom>
        </p:spPr>
      </p:pic>
      <p:pic>
        <p:nvPicPr>
          <p:cNvPr id="21" name="Picture 20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802D7F65-BF91-384B-BEC6-C25830F446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986" y="3608271"/>
            <a:ext cx="2420068" cy="619665"/>
          </a:xfrm>
          <a:prstGeom prst="rect">
            <a:avLst/>
          </a:prstGeom>
        </p:spPr>
      </p:pic>
      <p:pic>
        <p:nvPicPr>
          <p:cNvPr id="22" name="Picture 2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909B1BF-3EA1-3859-B21B-38607503A0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4268" y="3608270"/>
            <a:ext cx="2420068" cy="490269"/>
          </a:xfrm>
          <a:prstGeom prst="rect">
            <a:avLst/>
          </a:prstGeom>
        </p:spPr>
      </p:pic>
      <p:pic>
        <p:nvPicPr>
          <p:cNvPr id="8" name="Picture 7" descr="A red and white logo of a person using a computer&#10;&#10;Description automatically generated">
            <a:extLst>
              <a:ext uri="{FF2B5EF4-FFF2-40B4-BE49-F238E27FC236}">
                <a16:creationId xmlns:a16="http://schemas.microsoft.com/office/drawing/2014/main" id="{5228DCD3-9C7B-308B-3FDF-2119D27C9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8594" y="5831815"/>
            <a:ext cx="1020434" cy="1031576"/>
          </a:xfrm>
          <a:prstGeom prst="rect">
            <a:avLst/>
          </a:prstGeom>
        </p:spPr>
      </p:pic>
      <p:pic>
        <p:nvPicPr>
          <p:cNvPr id="15" name="Picture 14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476E0F9A-F1BA-92E6-0A79-6963B54352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5538369" y="4757086"/>
            <a:ext cx="930935" cy="1094836"/>
          </a:xfrm>
          <a:prstGeom prst="rect">
            <a:avLst/>
          </a:prstGeom>
        </p:spPr>
      </p:pic>
      <p:pic>
        <p:nvPicPr>
          <p:cNvPr id="17" name="Picture 16" descr="A red star on a black background&#10;&#10;Description automatically generated">
            <a:extLst>
              <a:ext uri="{FF2B5EF4-FFF2-40B4-BE49-F238E27FC236}">
                <a16:creationId xmlns:a16="http://schemas.microsoft.com/office/drawing/2014/main" id="{1029B5EF-E49C-239B-B553-EE31B6F2FE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1533" y="2913212"/>
            <a:ext cx="1031576" cy="10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ED85-B130-CD59-1B0F-9FF87BDD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74829"/>
            <a:ext cx="10653578" cy="686561"/>
          </a:xfrm>
        </p:spPr>
        <p:txBody>
          <a:bodyPr>
            <a:normAutofit fontScale="90000"/>
          </a:bodyPr>
          <a:lstStyle/>
          <a:p>
            <a:r>
              <a:rPr lang="en-US" sz="3200" cap="all" dirty="0"/>
              <a:t>1.Active MITM Attack (scenario 1)</a:t>
            </a: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r>
              <a:rPr lang="en-US" sz="3200" cap="all" dirty="0"/>
              <a:t>                                                      </a:t>
            </a:r>
            <a:r>
              <a:rPr lang="en-US" sz="2000" cap="all" dirty="0"/>
              <a:t>router</a:t>
            </a:r>
            <a:br>
              <a:rPr lang="en-US" sz="3200" cap="all" dirty="0"/>
            </a:br>
            <a:r>
              <a:rPr lang="en-US" sz="2000" cap="all" dirty="0"/>
              <a:t>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</a:t>
            </a:r>
            <a:r>
              <a:rPr lang="en-US" sz="2000" cap="all" dirty="0"/>
              <a:t> </a:t>
            </a: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</a:t>
            </a:r>
            <a:r>
              <a:rPr lang="en-US" sz="2000" cap="all" dirty="0">
                <a:ea typeface="+mj-lt"/>
                <a:cs typeface="+mj-lt"/>
              </a:rPr>
              <a:t> </a:t>
            </a:r>
            <a:br>
              <a:rPr lang="en-US" sz="2000" cap="all" dirty="0">
                <a:ea typeface="+mj-lt"/>
                <a:cs typeface="+mj-lt"/>
              </a:rPr>
            </a:br>
            <a:br>
              <a:rPr lang="en-US" sz="2000" cap="all" dirty="0">
                <a:ea typeface="+mj-lt"/>
                <a:cs typeface="+mj-lt"/>
              </a:rPr>
            </a:br>
            <a:r>
              <a:rPr lang="en-US" sz="2000" b="0" cap="all" dirty="0">
                <a:ea typeface="+mj-lt"/>
                <a:cs typeface="+mj-lt"/>
              </a:rPr>
              <a:t>        </a:t>
            </a:r>
            <a:br>
              <a:rPr lang="en-US" sz="2000" cap="all" dirty="0"/>
            </a:br>
            <a:r>
              <a:rPr lang="en-US" sz="2000" b="0" cap="all" dirty="0"/>
              <a:t>                                                                         </a:t>
            </a:r>
            <a:br>
              <a:rPr lang="en-US" sz="2000" b="0" cap="all" dirty="0"/>
            </a:br>
            <a:br>
              <a:rPr lang="en-US" sz="2000" cap="all" dirty="0"/>
            </a:br>
            <a:r>
              <a:rPr lang="en-US" sz="2000" cap="all" dirty="0"/>
              <a:t>                                                                                     </a:t>
            </a:r>
            <a:r>
              <a:rPr lang="en-US" sz="2000" cap="all" dirty="0">
                <a:solidFill>
                  <a:srgbClr val="FF0000"/>
                </a:solidFill>
              </a:rPr>
              <a:t>fake</a:t>
            </a:r>
            <a:r>
              <a:rPr lang="en-US" sz="2000" cap="all" dirty="0"/>
              <a:t> server                                                user  </a:t>
            </a:r>
            <a:br>
              <a:rPr lang="en-US" sz="2000" cap="all" dirty="0"/>
            </a:br>
            <a:r>
              <a:rPr lang="en-US" sz="2000" cap="all" dirty="0"/>
              <a:t>                server                                                  192.168.1.1:8080                                               192.168.1.10</a:t>
            </a:r>
            <a:endParaRPr lang="en-US" sz="2000" b="0" cap="all" dirty="0"/>
          </a:p>
          <a:p>
            <a:r>
              <a:rPr lang="en-US" sz="2000" cap="all" dirty="0"/>
              <a:t>                192.168.1.104                                                                                                                         </a:t>
            </a: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        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                                         </a:t>
            </a:r>
            <a:endParaRPr lang="en-US" dirty="0"/>
          </a:p>
        </p:txBody>
      </p:sp>
      <p:pic>
        <p:nvPicPr>
          <p:cNvPr id="7" name="Content Placeholder 6" descr="A black and white line art of a router&#10;&#10;Description automatically generated">
            <a:extLst>
              <a:ext uri="{FF2B5EF4-FFF2-40B4-BE49-F238E27FC236}">
                <a16:creationId xmlns:a16="http://schemas.microsoft.com/office/drawing/2014/main" id="{A586B8FE-2F23-3301-5B56-4B5BF1A6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603" y="958119"/>
            <a:ext cx="1023668" cy="8511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45B6-5149-B175-6053-DE6ADC50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E640-11ED-4A0C-86AA-E3B1E340CBFE}" type="datetime1">
              <a:rPr lang="en-US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DCE8-7913-53E0-9808-1A81725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6AC9-EFA9-DA14-E3AE-95B9FA9F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10" name="Picture 9" descr="A person with a computer&#10;&#10;Description automatically generated">
            <a:extLst>
              <a:ext uri="{FF2B5EF4-FFF2-40B4-BE49-F238E27FC236}">
                <a16:creationId xmlns:a16="http://schemas.microsoft.com/office/drawing/2014/main" id="{D944681B-C793-EC1C-FD66-B704B748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630" y="3038208"/>
            <a:ext cx="922308" cy="1060331"/>
          </a:xfrm>
          <a:prstGeom prst="rect">
            <a:avLst/>
          </a:prstGeom>
        </p:spPr>
      </p:pic>
      <p:pic>
        <p:nvPicPr>
          <p:cNvPr id="11" name="Picture 10" descr="A line art of a computer server&#10;&#10;Description automatically generated">
            <a:extLst>
              <a:ext uri="{FF2B5EF4-FFF2-40B4-BE49-F238E27FC236}">
                <a16:creationId xmlns:a16="http://schemas.microsoft.com/office/drawing/2014/main" id="{197929A0-3FC0-685E-6F8E-6C765CBE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767" y="3229513"/>
            <a:ext cx="1152886" cy="1189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11EA2-910A-3E75-239F-6F72948C8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60000">
            <a:off x="5625634" y="2414436"/>
            <a:ext cx="721744" cy="721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87D86C-1151-FF9B-92C9-7B218432A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380000">
            <a:off x="2959274" y="3338373"/>
            <a:ext cx="2044459" cy="1843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684C8-D777-5D69-C02D-45790F82F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6925462" y="3121527"/>
            <a:ext cx="2303252" cy="2030083"/>
          </a:xfrm>
          <a:prstGeom prst="rect">
            <a:avLst/>
          </a:prstGeom>
        </p:spPr>
      </p:pic>
      <p:pic>
        <p:nvPicPr>
          <p:cNvPr id="19" name="Picture 18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D92DE054-A0D5-9BD3-E8CC-ACFC69E31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4629" y="4131334"/>
            <a:ext cx="2544612" cy="575813"/>
          </a:xfrm>
          <a:prstGeom prst="rect">
            <a:avLst/>
          </a:prstGeom>
        </p:spPr>
      </p:pic>
      <p:pic>
        <p:nvPicPr>
          <p:cNvPr id="20" name="Picture 19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6097B67-73E9-7966-B4AB-4241C1AC8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25" y="4054055"/>
            <a:ext cx="2659630" cy="604568"/>
          </a:xfrm>
          <a:prstGeom prst="rect">
            <a:avLst/>
          </a:prstGeom>
        </p:spPr>
      </p:pic>
      <p:pic>
        <p:nvPicPr>
          <p:cNvPr id="21" name="Picture 20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802D7F65-BF91-384B-BEC6-C25830F44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986" y="3608271"/>
            <a:ext cx="2420068" cy="619665"/>
          </a:xfrm>
          <a:prstGeom prst="rect">
            <a:avLst/>
          </a:prstGeom>
        </p:spPr>
      </p:pic>
      <p:pic>
        <p:nvPicPr>
          <p:cNvPr id="22" name="Picture 2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909B1BF-3EA1-3859-B21B-38607503A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268" y="3608270"/>
            <a:ext cx="2420068" cy="490269"/>
          </a:xfrm>
          <a:prstGeom prst="rect">
            <a:avLst/>
          </a:prstGeom>
        </p:spPr>
      </p:pic>
      <p:pic>
        <p:nvPicPr>
          <p:cNvPr id="8" name="Picture 7" descr="A red and white logo of a person using a computer&#10;&#10;Description automatically generated">
            <a:extLst>
              <a:ext uri="{FF2B5EF4-FFF2-40B4-BE49-F238E27FC236}">
                <a16:creationId xmlns:a16="http://schemas.microsoft.com/office/drawing/2014/main" id="{5228DCD3-9C7B-308B-3FDF-2119D27C9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594" y="5831815"/>
            <a:ext cx="1020434" cy="1031576"/>
          </a:xfrm>
          <a:prstGeom prst="rect">
            <a:avLst/>
          </a:prstGeom>
        </p:spPr>
      </p:pic>
      <p:pic>
        <p:nvPicPr>
          <p:cNvPr id="15" name="Picture 14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476E0F9A-F1BA-92E6-0A79-6963B5435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538369" y="4757086"/>
            <a:ext cx="930935" cy="1094836"/>
          </a:xfrm>
          <a:prstGeom prst="rect">
            <a:avLst/>
          </a:prstGeom>
        </p:spPr>
      </p:pic>
      <p:pic>
        <p:nvPicPr>
          <p:cNvPr id="16" name="Picture 15" descr="A red and black rectangular object with buttons&#10;&#10;Description automatically generated">
            <a:extLst>
              <a:ext uri="{FF2B5EF4-FFF2-40B4-BE49-F238E27FC236}">
                <a16:creationId xmlns:a16="http://schemas.microsoft.com/office/drawing/2014/main" id="{053D56C1-A28E-F8B0-318D-DA5D793293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4280" y="3212906"/>
            <a:ext cx="1016975" cy="9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ED85-B130-CD59-1B0F-9FF87BDD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74829"/>
            <a:ext cx="10653578" cy="686561"/>
          </a:xfrm>
        </p:spPr>
        <p:txBody>
          <a:bodyPr>
            <a:normAutofit fontScale="90000"/>
          </a:bodyPr>
          <a:lstStyle/>
          <a:p>
            <a:r>
              <a:rPr lang="en-US" sz="3200" cap="all" dirty="0"/>
              <a:t>1.Active MITM Attack (scenario 1)</a:t>
            </a: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r>
              <a:rPr lang="en-US" sz="3200" cap="all" dirty="0"/>
              <a:t>                                                      </a:t>
            </a:r>
            <a:r>
              <a:rPr lang="en-US" sz="2000" cap="all" dirty="0"/>
              <a:t>router</a:t>
            </a:r>
            <a:br>
              <a:rPr lang="en-US" sz="3200" cap="all" dirty="0"/>
            </a:br>
            <a:r>
              <a:rPr lang="en-US" sz="2000" cap="all" dirty="0"/>
              <a:t>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</a:t>
            </a:r>
            <a:r>
              <a:rPr lang="en-US" sz="2000" cap="all" dirty="0"/>
              <a:t> </a:t>
            </a: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</a:t>
            </a:r>
            <a:br>
              <a:rPr lang="en-US" sz="2000" cap="all" dirty="0"/>
            </a:br>
            <a:r>
              <a:rPr lang="en-US" sz="2000" cap="all" dirty="0"/>
              <a:t>        </a:t>
            </a:r>
            <a:br>
              <a:rPr lang="en-US" sz="2000" cap="all" dirty="0"/>
            </a:br>
            <a:r>
              <a:rPr lang="en-US" sz="2000" cap="all" dirty="0"/>
              <a:t>             server                                                                                                                          user</a:t>
            </a:r>
            <a:br>
              <a:rPr lang="en-US" sz="2000" cap="all" dirty="0"/>
            </a:br>
            <a:r>
              <a:rPr lang="en-US" sz="2000" cap="all" dirty="0"/>
              <a:t>           </a:t>
            </a:r>
            <a:r>
              <a:rPr lang="en-US" sz="2000" cap="all" dirty="0">
                <a:ea typeface="+mj-lt"/>
                <a:cs typeface="+mj-lt"/>
              </a:rPr>
              <a:t>192.168.1.104</a:t>
            </a:r>
            <a:r>
              <a:rPr lang="en-US" sz="2000" b="0" cap="all" dirty="0">
                <a:ea typeface="+mj-lt"/>
                <a:cs typeface="+mj-lt"/>
              </a:rPr>
              <a:t>                          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192.168.1.10</a:t>
            </a:r>
            <a:r>
              <a:rPr lang="en-US" sz="2000" b="0" cap="all" dirty="0">
                <a:ea typeface="+mj-lt"/>
                <a:cs typeface="+mj-lt"/>
              </a:rPr>
              <a:t>      </a:t>
            </a:r>
            <a:r>
              <a:rPr lang="en-US" sz="2000" b="0" cap="all" dirty="0"/>
              <a:t>                                                       </a:t>
            </a:r>
            <a:br>
              <a:rPr lang="en-US" sz="2000" b="0" cap="all" dirty="0"/>
            </a:br>
            <a:r>
              <a:rPr lang="en-US" sz="2000" b="0" cap="all" dirty="0"/>
              <a:t>                                                                           </a:t>
            </a:r>
            <a:r>
              <a:rPr lang="en-US" sz="2000" cap="all" dirty="0" err="1">
                <a:solidFill>
                  <a:srgbClr val="FF0000"/>
                </a:solidFill>
              </a:rPr>
              <a:t>fack</a:t>
            </a:r>
            <a:r>
              <a:rPr lang="en-US" sz="2000" b="0" cap="all" dirty="0"/>
              <a:t> </a:t>
            </a:r>
            <a:r>
              <a:rPr lang="en-US" sz="2000" cap="all" dirty="0"/>
              <a:t>server</a:t>
            </a:r>
            <a:br>
              <a:rPr lang="en-US" sz="2000" cap="all" dirty="0"/>
            </a:br>
            <a:r>
              <a:rPr lang="en-US" sz="2000" cap="all" dirty="0"/>
              <a:t>                                                                                  192.168.1.1:8080</a:t>
            </a:r>
            <a:endParaRPr lang="en-US" sz="2000" b="0" cap="all" dirty="0"/>
          </a:p>
          <a:p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        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                                         </a:t>
            </a:r>
            <a:endParaRPr lang="en-US" dirty="0"/>
          </a:p>
        </p:txBody>
      </p:sp>
      <p:pic>
        <p:nvPicPr>
          <p:cNvPr id="7" name="Content Placeholder 6" descr="A black and white line art of a router&#10;&#10;Description automatically generated">
            <a:extLst>
              <a:ext uri="{FF2B5EF4-FFF2-40B4-BE49-F238E27FC236}">
                <a16:creationId xmlns:a16="http://schemas.microsoft.com/office/drawing/2014/main" id="{A586B8FE-2F23-3301-5B56-4B5BF1A6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194" y="678896"/>
            <a:ext cx="1023668" cy="12105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45B6-5149-B175-6053-DE6ADC50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E640-11ED-4A0C-86AA-E3B1E340CBFE}" type="datetime1">
              <a:rPr lang="en-US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DCE8-7913-53E0-9808-1A81725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6AC9-EFA9-DA14-E3AE-95B9FA9F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  <p:pic>
        <p:nvPicPr>
          <p:cNvPr id="10" name="Picture 9" descr="A person with a computer&#10;&#10;Description automatically generated">
            <a:extLst>
              <a:ext uri="{FF2B5EF4-FFF2-40B4-BE49-F238E27FC236}">
                <a16:creationId xmlns:a16="http://schemas.microsoft.com/office/drawing/2014/main" id="{D944681B-C793-EC1C-FD66-B704B748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021" y="2735290"/>
            <a:ext cx="922308" cy="1060331"/>
          </a:xfrm>
          <a:prstGeom prst="rect">
            <a:avLst/>
          </a:prstGeom>
        </p:spPr>
      </p:pic>
      <p:pic>
        <p:nvPicPr>
          <p:cNvPr id="11" name="Picture 10" descr="A line art of a computer server&#10;&#10;Description automatically generated">
            <a:extLst>
              <a:ext uri="{FF2B5EF4-FFF2-40B4-BE49-F238E27FC236}">
                <a16:creationId xmlns:a16="http://schemas.microsoft.com/office/drawing/2014/main" id="{197929A0-3FC0-685E-6F8E-6C765CBE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16" y="2611286"/>
            <a:ext cx="1152886" cy="1189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11EA2-910A-3E75-239F-6F72948C8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60000">
            <a:off x="5611677" y="2555937"/>
            <a:ext cx="721744" cy="721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87D86C-1151-FF9B-92C9-7B218432A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380000">
            <a:off x="2959274" y="3367128"/>
            <a:ext cx="2044459" cy="1843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684C8-D777-5D69-C02D-45790F82F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6925462" y="3121527"/>
            <a:ext cx="2303252" cy="2030083"/>
          </a:xfrm>
          <a:prstGeom prst="rect">
            <a:avLst/>
          </a:prstGeom>
        </p:spPr>
      </p:pic>
      <p:pic>
        <p:nvPicPr>
          <p:cNvPr id="19" name="Picture 18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D92DE054-A0D5-9BD3-E8CC-ACFC69E31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582" y="4227872"/>
            <a:ext cx="2544612" cy="575813"/>
          </a:xfrm>
          <a:prstGeom prst="rect">
            <a:avLst/>
          </a:prstGeom>
        </p:spPr>
      </p:pic>
      <p:pic>
        <p:nvPicPr>
          <p:cNvPr id="20" name="Picture 19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6097B67-73E9-7966-B4AB-4241C1AC8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25" y="4054055"/>
            <a:ext cx="2659630" cy="604568"/>
          </a:xfrm>
          <a:prstGeom prst="rect">
            <a:avLst/>
          </a:prstGeom>
        </p:spPr>
      </p:pic>
      <p:pic>
        <p:nvPicPr>
          <p:cNvPr id="21" name="Picture 20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802D7F65-BF91-384B-BEC6-C25830F44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2986" y="3608271"/>
            <a:ext cx="2420068" cy="619665"/>
          </a:xfrm>
          <a:prstGeom prst="rect">
            <a:avLst/>
          </a:prstGeom>
        </p:spPr>
      </p:pic>
      <p:pic>
        <p:nvPicPr>
          <p:cNvPr id="22" name="Picture 2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909B1BF-3EA1-3859-B21B-38607503A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268" y="3608270"/>
            <a:ext cx="2420068" cy="490269"/>
          </a:xfrm>
          <a:prstGeom prst="rect">
            <a:avLst/>
          </a:prstGeom>
        </p:spPr>
      </p:pic>
      <p:pic>
        <p:nvPicPr>
          <p:cNvPr id="8" name="Picture 7" descr="A red and white logo of a person using a computer&#10;&#10;Description automatically generated">
            <a:extLst>
              <a:ext uri="{FF2B5EF4-FFF2-40B4-BE49-F238E27FC236}">
                <a16:creationId xmlns:a16="http://schemas.microsoft.com/office/drawing/2014/main" id="{5228DCD3-9C7B-308B-3FDF-2119D27C9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594" y="5831815"/>
            <a:ext cx="1020434" cy="1031576"/>
          </a:xfrm>
          <a:prstGeom prst="rect">
            <a:avLst/>
          </a:prstGeom>
        </p:spPr>
      </p:pic>
      <p:pic>
        <p:nvPicPr>
          <p:cNvPr id="15" name="Picture 14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476E0F9A-F1BA-92E6-0A79-6963B5435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056727" y="5138086"/>
            <a:ext cx="930935" cy="447855"/>
          </a:xfrm>
          <a:prstGeom prst="rect">
            <a:avLst/>
          </a:prstGeom>
        </p:spPr>
      </p:pic>
      <p:pic>
        <p:nvPicPr>
          <p:cNvPr id="9" name="Picture 8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4CD4806-8ADD-ACC9-ED41-25BC24BF8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020010" y="5138085"/>
            <a:ext cx="930935" cy="447855"/>
          </a:xfrm>
          <a:prstGeom prst="rect">
            <a:avLst/>
          </a:prstGeom>
        </p:spPr>
      </p:pic>
      <p:pic>
        <p:nvPicPr>
          <p:cNvPr id="16" name="Picture 15" descr="A white circle with blue border and black text&#10;&#10;Description automatically generated">
            <a:extLst>
              <a:ext uri="{FF2B5EF4-FFF2-40B4-BE49-F238E27FC236}">
                <a16:creationId xmlns:a16="http://schemas.microsoft.com/office/drawing/2014/main" id="{B32533A6-10E9-886A-42A1-49AC7FB6D4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5943" y="2918603"/>
            <a:ext cx="920152" cy="877021"/>
          </a:xfrm>
          <a:prstGeom prst="rect">
            <a:avLst/>
          </a:prstGeom>
        </p:spPr>
      </p:pic>
      <p:pic>
        <p:nvPicPr>
          <p:cNvPr id="17" name="Picture 16" descr="A red circle with white text&#10;&#10;Description automatically generated">
            <a:extLst>
              <a:ext uri="{FF2B5EF4-FFF2-40B4-BE49-F238E27FC236}">
                <a16:creationId xmlns:a16="http://schemas.microsoft.com/office/drawing/2014/main" id="{4D3B3A26-F743-960C-8773-3A3A046506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4236" y="4510895"/>
            <a:ext cx="855453" cy="927340"/>
          </a:xfrm>
          <a:prstGeom prst="rect">
            <a:avLst/>
          </a:prstGeom>
        </p:spPr>
      </p:pic>
      <p:pic>
        <p:nvPicPr>
          <p:cNvPr id="18" name="Picture 17" descr="A white circle with blue border and black text&#10;&#10;Description automatically generated">
            <a:extLst>
              <a:ext uri="{FF2B5EF4-FFF2-40B4-BE49-F238E27FC236}">
                <a16:creationId xmlns:a16="http://schemas.microsoft.com/office/drawing/2014/main" id="{052E0E13-16BF-C024-7511-6C0D6908CF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5263" y="2918602"/>
            <a:ext cx="920152" cy="877021"/>
          </a:xfrm>
          <a:prstGeom prst="rect">
            <a:avLst/>
          </a:prstGeom>
        </p:spPr>
      </p:pic>
      <p:pic>
        <p:nvPicPr>
          <p:cNvPr id="23" name="Picture 22" descr="A white circle with blue border and black text&#10;&#10;Description automatically generated">
            <a:extLst>
              <a:ext uri="{FF2B5EF4-FFF2-40B4-BE49-F238E27FC236}">
                <a16:creationId xmlns:a16="http://schemas.microsoft.com/office/drawing/2014/main" id="{85C04946-E5AD-8B04-E0B6-8748DF75F4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0886" y="4658263"/>
            <a:ext cx="920152" cy="877021"/>
          </a:xfrm>
          <a:prstGeom prst="rect">
            <a:avLst/>
          </a:prstGeom>
        </p:spPr>
      </p:pic>
      <p:pic>
        <p:nvPicPr>
          <p:cNvPr id="24" name="Picture 23" descr="A white circle with blue border and black text&#10;&#10;Description automatically generated">
            <a:extLst>
              <a:ext uri="{FF2B5EF4-FFF2-40B4-BE49-F238E27FC236}">
                <a16:creationId xmlns:a16="http://schemas.microsoft.com/office/drawing/2014/main" id="{E59C151F-09B9-E6B0-E352-6383E3DA0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5414" y="5664678"/>
            <a:ext cx="920152" cy="877021"/>
          </a:xfrm>
          <a:prstGeom prst="rect">
            <a:avLst/>
          </a:prstGeom>
        </p:spPr>
      </p:pic>
      <p:pic>
        <p:nvPicPr>
          <p:cNvPr id="25" name="Picture 24" descr="A red circle with white text&#10;&#10;Description automatically generated">
            <a:extLst>
              <a:ext uri="{FF2B5EF4-FFF2-40B4-BE49-F238E27FC236}">
                <a16:creationId xmlns:a16="http://schemas.microsoft.com/office/drawing/2014/main" id="{A529D273-70F5-AC0C-AB83-9F34624C93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3443" y="5718592"/>
            <a:ext cx="855453" cy="927340"/>
          </a:xfrm>
          <a:prstGeom prst="rect">
            <a:avLst/>
          </a:prstGeom>
        </p:spPr>
      </p:pic>
      <p:pic>
        <p:nvPicPr>
          <p:cNvPr id="26" name="Picture 25" descr="A red and black rectangular object with buttons&#10;&#10;Description automatically generated">
            <a:extLst>
              <a:ext uri="{FF2B5EF4-FFF2-40B4-BE49-F238E27FC236}">
                <a16:creationId xmlns:a16="http://schemas.microsoft.com/office/drawing/2014/main" id="{FCBB54A8-917E-61AA-B3BD-2823FCF0D4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060" y="3335545"/>
            <a:ext cx="945090" cy="9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ED85-B130-CD59-1B0F-9FF87BDD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74829"/>
            <a:ext cx="10653578" cy="686561"/>
          </a:xfrm>
        </p:spPr>
        <p:txBody>
          <a:bodyPr>
            <a:normAutofit fontScale="90000"/>
          </a:bodyPr>
          <a:lstStyle/>
          <a:p>
            <a:r>
              <a:rPr lang="en-US" sz="3200" cap="all" dirty="0"/>
              <a:t>1.Active MITM Attack(scenario 1)</a:t>
            </a: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r>
              <a:rPr lang="en-US" sz="3200" cap="all" dirty="0"/>
              <a:t>                                                      </a:t>
            </a:r>
            <a:r>
              <a:rPr lang="en-US" sz="2000" cap="all" dirty="0"/>
              <a:t>router</a:t>
            </a:r>
            <a:br>
              <a:rPr lang="en-US" sz="3200" cap="all" dirty="0"/>
            </a:br>
            <a:r>
              <a:rPr lang="en-US" sz="2000" cap="all" dirty="0"/>
              <a:t>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</a:t>
            </a:r>
            <a:r>
              <a:rPr lang="en-US" sz="2000" cap="all" dirty="0"/>
              <a:t> 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</a:t>
            </a:r>
            <a:br>
              <a:rPr lang="en-US" sz="2000" cap="all" dirty="0"/>
            </a:br>
            <a:r>
              <a:rPr lang="en-US" sz="2000" cap="all" dirty="0"/>
              <a:t>       </a:t>
            </a:r>
            <a:br>
              <a:rPr lang="en-US" sz="2000" cap="all" dirty="0"/>
            </a:br>
            <a:r>
              <a:rPr lang="en-US" sz="2000" cap="all" dirty="0"/>
              <a:t>         server</a:t>
            </a:r>
            <a:br>
              <a:rPr lang="en-US" sz="2000" cap="all" dirty="0"/>
            </a:br>
            <a:r>
              <a:rPr lang="en-US" sz="2000" cap="all" dirty="0"/>
              <a:t>     192.168.1.104</a:t>
            </a: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/>
              <a:t>                                                                                                                                                            user</a:t>
            </a:r>
            <a:br>
              <a:rPr lang="en-US" sz="2000" cap="all" dirty="0"/>
            </a:br>
            <a:r>
              <a:rPr lang="en-US" sz="2000" cap="all" dirty="0"/>
              <a:t>           </a:t>
            </a:r>
            <a:r>
              <a:rPr lang="en-US" sz="2000" cap="all" dirty="0">
                <a:ea typeface="+mj-lt"/>
                <a:cs typeface="+mj-lt"/>
              </a:rPr>
              <a:t> </a:t>
            </a:r>
            <a:r>
              <a:rPr lang="en-US" sz="2000" b="0" cap="all" dirty="0">
                <a:ea typeface="+mj-lt"/>
                <a:cs typeface="+mj-lt"/>
              </a:rPr>
              <a:t>                                                                                                                                         </a:t>
            </a:r>
            <a:r>
              <a:rPr lang="en-US" sz="2000" cap="all" dirty="0">
                <a:ea typeface="+mj-lt"/>
                <a:cs typeface="+mj-lt"/>
              </a:rPr>
              <a:t>192.168.1.10</a:t>
            </a:r>
            <a:r>
              <a:rPr lang="en-US" sz="2000" b="0" cap="all" dirty="0">
                <a:ea typeface="+mj-lt"/>
                <a:cs typeface="+mj-lt"/>
              </a:rPr>
              <a:t>         </a:t>
            </a:r>
            <a:br>
              <a:rPr lang="en-US" sz="2000" cap="all" dirty="0"/>
            </a:br>
            <a:r>
              <a:rPr lang="en-US" sz="2000" b="0" cap="all" dirty="0"/>
              <a:t>                                                                          </a:t>
            </a:r>
            <a:r>
              <a:rPr lang="en-US" sz="2000" cap="all" dirty="0">
                <a:solidFill>
                  <a:srgbClr val="FF0000"/>
                </a:solidFill>
              </a:rPr>
              <a:t>fake</a:t>
            </a:r>
            <a:r>
              <a:rPr lang="en-US" sz="2000" cap="all" dirty="0"/>
              <a:t> server</a:t>
            </a:r>
            <a:br>
              <a:rPr lang="en-US" sz="2000" cap="all" dirty="0"/>
            </a:br>
            <a:r>
              <a:rPr lang="en-US" sz="2000" cap="all" dirty="0"/>
              <a:t>                                                                                  192.168.1.1:8080</a:t>
            </a:r>
            <a:endParaRPr lang="en-US" sz="2000" b="0" cap="all" dirty="0"/>
          </a:p>
          <a:p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br>
              <a:rPr lang="en-US" sz="2000" cap="all" dirty="0"/>
            </a:br>
            <a:r>
              <a:rPr lang="en-US" sz="2000" cap="all" dirty="0" err="1"/>
              <a:t>fack</a:t>
            </a:r>
            <a:r>
              <a:rPr lang="en-US" sz="2000" cap="all" dirty="0"/>
              <a:t> server</a:t>
            </a:r>
            <a:br>
              <a:rPr lang="en-US" sz="2000" cap="all" dirty="0"/>
            </a:br>
            <a:r>
              <a:rPr lang="en-US" sz="2000" cap="all" dirty="0"/>
              <a:t>  192.168.1.104</a:t>
            </a:r>
            <a:br>
              <a:rPr lang="en-US" sz="2000" cap="all" dirty="0"/>
            </a:br>
            <a:r>
              <a:rPr lang="en-US" sz="2000" cap="all" dirty="0"/>
              <a:t>                                                            </a:t>
            </a:r>
            <a:br>
              <a:rPr lang="en-US" sz="2000" cap="all" dirty="0"/>
            </a:br>
            <a:r>
              <a:rPr lang="en-US" sz="2000" cap="all" dirty="0"/>
              <a:t>                                                                               </a:t>
            </a:r>
            <a:endParaRPr lang="en-US" dirty="0"/>
          </a:p>
        </p:txBody>
      </p:sp>
      <p:pic>
        <p:nvPicPr>
          <p:cNvPr id="7" name="Content Placeholder 6" descr="A black and white line art of a router&#10;&#10;Description automatically generated">
            <a:extLst>
              <a:ext uri="{FF2B5EF4-FFF2-40B4-BE49-F238E27FC236}">
                <a16:creationId xmlns:a16="http://schemas.microsoft.com/office/drawing/2014/main" id="{A586B8FE-2F23-3301-5B56-4B5BF1A6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056" y="862365"/>
            <a:ext cx="966159" cy="85114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45B6-5149-B175-6053-DE6ADC50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E640-11ED-4A0C-86AA-E3B1E340CBFE}" type="datetime1">
              <a:rPr lang="en-US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DCE8-7913-53E0-9808-1A817258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6AC9-EFA9-DA14-E3AE-95B9FA9F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  <p:pic>
        <p:nvPicPr>
          <p:cNvPr id="10" name="Picture 9" descr="A person with a computer&#10;&#10;Description automatically generated">
            <a:extLst>
              <a:ext uri="{FF2B5EF4-FFF2-40B4-BE49-F238E27FC236}">
                <a16:creationId xmlns:a16="http://schemas.microsoft.com/office/drawing/2014/main" id="{D944681B-C793-EC1C-FD66-B704B748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900" y="2804493"/>
            <a:ext cx="922308" cy="1060331"/>
          </a:xfrm>
          <a:prstGeom prst="rect">
            <a:avLst/>
          </a:prstGeom>
        </p:spPr>
      </p:pic>
      <p:pic>
        <p:nvPicPr>
          <p:cNvPr id="11" name="Picture 10" descr="A line art of a computer server&#10;&#10;Description automatically generated">
            <a:extLst>
              <a:ext uri="{FF2B5EF4-FFF2-40B4-BE49-F238E27FC236}">
                <a16:creationId xmlns:a16="http://schemas.microsoft.com/office/drawing/2014/main" id="{197929A0-3FC0-685E-6F8E-6C765CBE2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20" y="4594031"/>
            <a:ext cx="1152886" cy="118972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11EA2-910A-3E75-239F-6F72948C8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960000">
            <a:off x="5611677" y="2555937"/>
            <a:ext cx="721744" cy="7217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87D86C-1151-FF9B-92C9-7B218432A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300000">
            <a:off x="2452260" y="3343718"/>
            <a:ext cx="2720193" cy="2849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684C8-D777-5D69-C02D-45790F82F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6925462" y="3121527"/>
            <a:ext cx="2303252" cy="2030083"/>
          </a:xfrm>
          <a:prstGeom prst="rect">
            <a:avLst/>
          </a:prstGeom>
        </p:spPr>
      </p:pic>
      <p:pic>
        <p:nvPicPr>
          <p:cNvPr id="19" name="Picture 18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D92DE054-A0D5-9BD3-E8CC-ACFC69E31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160000">
            <a:off x="2545430" y="5004249"/>
            <a:ext cx="2544612" cy="575813"/>
          </a:xfrm>
          <a:prstGeom prst="rect">
            <a:avLst/>
          </a:prstGeom>
        </p:spPr>
      </p:pic>
      <p:pic>
        <p:nvPicPr>
          <p:cNvPr id="20" name="Picture 19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66097B67-73E9-7966-B4AB-4241C1AC8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25" y="4054055"/>
            <a:ext cx="2659630" cy="604568"/>
          </a:xfrm>
          <a:prstGeom prst="rect">
            <a:avLst/>
          </a:prstGeom>
        </p:spPr>
      </p:pic>
      <p:pic>
        <p:nvPicPr>
          <p:cNvPr id="21" name="Picture 20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802D7F65-BF91-384B-BEC6-C25830F44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320000">
            <a:off x="2454155" y="3895819"/>
            <a:ext cx="2420068" cy="619665"/>
          </a:xfrm>
          <a:prstGeom prst="rect">
            <a:avLst/>
          </a:prstGeom>
        </p:spPr>
      </p:pic>
      <p:pic>
        <p:nvPicPr>
          <p:cNvPr id="22" name="Picture 2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909B1BF-3EA1-3859-B21B-38607503A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268" y="3608270"/>
            <a:ext cx="2420068" cy="490269"/>
          </a:xfrm>
          <a:prstGeom prst="rect">
            <a:avLst/>
          </a:prstGeom>
        </p:spPr>
      </p:pic>
      <p:pic>
        <p:nvPicPr>
          <p:cNvPr id="8" name="Picture 7" descr="A red and white logo of a person using a computer&#10;&#10;Description automatically generated">
            <a:extLst>
              <a:ext uri="{FF2B5EF4-FFF2-40B4-BE49-F238E27FC236}">
                <a16:creationId xmlns:a16="http://schemas.microsoft.com/office/drawing/2014/main" id="{5228DCD3-9C7B-308B-3FDF-2119D27C9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594" y="5831815"/>
            <a:ext cx="1020434" cy="1031576"/>
          </a:xfrm>
          <a:prstGeom prst="rect">
            <a:avLst/>
          </a:prstGeom>
        </p:spPr>
      </p:pic>
      <p:pic>
        <p:nvPicPr>
          <p:cNvPr id="15" name="Picture 14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476E0F9A-F1BA-92E6-0A79-6963B5435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056727" y="5138086"/>
            <a:ext cx="930935" cy="447855"/>
          </a:xfrm>
          <a:prstGeom prst="rect">
            <a:avLst/>
          </a:prstGeom>
        </p:spPr>
      </p:pic>
      <p:pic>
        <p:nvPicPr>
          <p:cNvPr id="9" name="Picture 8" descr="A red arrow pointing to the right&#10;&#10;Description automatically generated">
            <a:extLst>
              <a:ext uri="{FF2B5EF4-FFF2-40B4-BE49-F238E27FC236}">
                <a16:creationId xmlns:a16="http://schemas.microsoft.com/office/drawing/2014/main" id="{D4CD4806-8ADD-ACC9-ED41-25BC24BF8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020010" y="5138085"/>
            <a:ext cx="930935" cy="447855"/>
          </a:xfrm>
          <a:prstGeom prst="rect">
            <a:avLst/>
          </a:prstGeom>
        </p:spPr>
      </p:pic>
      <p:pic>
        <p:nvPicPr>
          <p:cNvPr id="26" name="Picture 25" descr="A black and white user sign&#10;&#10;Description automatically generated">
            <a:extLst>
              <a:ext uri="{FF2B5EF4-FFF2-40B4-BE49-F238E27FC236}">
                <a16:creationId xmlns:a16="http://schemas.microsoft.com/office/drawing/2014/main" id="{21A04749-8CA1-9CBC-FBD5-DAB0ACCC5F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6778" y="2582532"/>
            <a:ext cx="1074707" cy="1031577"/>
          </a:xfrm>
          <a:prstGeom prst="rect">
            <a:avLst/>
          </a:prstGeom>
        </p:spPr>
      </p:pic>
      <p:pic>
        <p:nvPicPr>
          <p:cNvPr id="27" name="Picture 26" descr="A black and white user sign&#10;&#10;Description automatically generated">
            <a:extLst>
              <a:ext uri="{FF2B5EF4-FFF2-40B4-BE49-F238E27FC236}">
                <a16:creationId xmlns:a16="http://schemas.microsoft.com/office/drawing/2014/main" id="{BCC24574-A332-595D-9CC5-1CED13631E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6024" y="5659287"/>
            <a:ext cx="1132217" cy="1031577"/>
          </a:xfrm>
          <a:prstGeom prst="rect">
            <a:avLst/>
          </a:prstGeom>
        </p:spPr>
      </p:pic>
      <p:pic>
        <p:nvPicPr>
          <p:cNvPr id="30" name="Picture 29" descr="A line art of a computer server&#10;&#10;Description automatically generated">
            <a:extLst>
              <a:ext uri="{FF2B5EF4-FFF2-40B4-BE49-F238E27FC236}">
                <a16:creationId xmlns:a16="http://schemas.microsoft.com/office/drawing/2014/main" id="{000E6F9C-EC48-F20A-7C44-E0FE9F7D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85" y="1869986"/>
            <a:ext cx="1152886" cy="1189728"/>
          </a:xfrm>
          <a:prstGeom prst="rect">
            <a:avLst/>
          </a:prstGeom>
        </p:spPr>
      </p:pic>
      <p:pic>
        <p:nvPicPr>
          <p:cNvPr id="31" name="Picture 30" descr="A red and black rectangular object with buttons&#10;&#10;Description automatically generated">
            <a:extLst>
              <a:ext uri="{FF2B5EF4-FFF2-40B4-BE49-F238E27FC236}">
                <a16:creationId xmlns:a16="http://schemas.microsoft.com/office/drawing/2014/main" id="{6C6867B1-CB1E-9C56-7B65-120A6F1ECE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5306" y="3378678"/>
            <a:ext cx="1131994" cy="934531"/>
          </a:xfrm>
          <a:prstGeom prst="rect">
            <a:avLst/>
          </a:prstGeom>
        </p:spPr>
      </p:pic>
      <p:pic>
        <p:nvPicPr>
          <p:cNvPr id="32" name="Picture 31" descr="A fake document with a pink band&#10;&#10;Description automatically generated">
            <a:extLst>
              <a:ext uri="{FF2B5EF4-FFF2-40B4-BE49-F238E27FC236}">
                <a16:creationId xmlns:a16="http://schemas.microsoft.com/office/drawing/2014/main" id="{8CABF10D-81BE-077D-4C0E-4C4CCB2887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7600" y="5548222"/>
            <a:ext cx="1095556" cy="793631"/>
          </a:xfrm>
          <a:prstGeom prst="rect">
            <a:avLst/>
          </a:prstGeom>
        </p:spPr>
      </p:pic>
      <p:pic>
        <p:nvPicPr>
          <p:cNvPr id="33" name="Picture 32" descr="A fake document with a pink band&#10;&#10;Description automatically generated">
            <a:extLst>
              <a:ext uri="{FF2B5EF4-FFF2-40B4-BE49-F238E27FC236}">
                <a16:creationId xmlns:a16="http://schemas.microsoft.com/office/drawing/2014/main" id="{3B45E297-5F39-7BA5-B5FA-60ED38E0F8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4504" y="4599316"/>
            <a:ext cx="822387" cy="60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654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Arial,Sans-Serif</vt:lpstr>
      <vt:lpstr>Calibri</vt:lpstr>
      <vt:lpstr>Neue Haas Grotesk Text Pro</vt:lpstr>
      <vt:lpstr>Posterama</vt:lpstr>
      <vt:lpstr>VanillaVTI</vt:lpstr>
      <vt:lpstr>Eng.Zaid Nassar</vt:lpstr>
      <vt:lpstr>Man in the middle attack</vt:lpstr>
      <vt:lpstr>What is the Man in the middle attack(MITM)? </vt:lpstr>
      <vt:lpstr>Type of MITM Attack </vt:lpstr>
      <vt:lpstr>1.Active MITM Attack                                                          router                                                                                      192.168.1.1                      server                                                                                                                                user            192.168.1.104                                                                                                                    192.168.1.10                                                                                                                                                                                                                                                                                                                    proxy server                                                                                 192.168.1.1:8080</vt:lpstr>
      <vt:lpstr>1.Active MITM Attack (scenario 1)                                                          router                                                                                      192.168.1.1                                                                                                                                                                           proxy server                                                user                   server                                                 192.168.1.1:8080                                               192.168.1.10                 192.168.1.104                                                                                                                                                                                                                                                                          </vt:lpstr>
      <vt:lpstr>1.Active MITM Attack (scenario 1)                                                          router                                                                                      192.168.1.1                                                                                                                                                                                    fake server                                                user                   server                                                  192.168.1.1:8080                                               192.168.1.10                 192.168.1.104                                                                                                                                                                                                                                                                          </vt:lpstr>
      <vt:lpstr>1.Active MITM Attack (scenario 1)                                                          router                                                                                      192.168.1.1                                   server                                                                                                                          user            192.168.1.104                                                                                                               192.168.1.10                                                                                                                                         fack server                                                                                   192.168.1.1:8080                                                                                                                                                  </vt:lpstr>
      <vt:lpstr>1.Active MITM Attack(scenario 1)                                                          router                                                                                      192.168.1.1                          server      192.168.1.104                                                                                                                                                              user                                                                                                                                                      192.168.1.10                                                                                    fake server                                                                                   192.168.1.1:8080     fack server   192.168.1.104                                                                                                                                             </vt:lpstr>
      <vt:lpstr>1.Active MITM Attack (scenario 2)                                                          router                                                                                      192.168.1.1                                server                                                                                                                             user         192.168.1.104                                                                                                                    192.168.1.10                                                                                 fakeserver                                                                                   192.168.1.1:8080                                                                                                                                                  </vt:lpstr>
      <vt:lpstr>1.Active MITM Attack (scenario 2)                                                          router                                                                                      192.168.1.1                                server                                                                                                                             user         192.168.1.104                                                                                                                    192.168.1.10                                                                                 fakeserver                                                                                   192.168.1.1:8080                                                                                                                                                  </vt:lpstr>
      <vt:lpstr>1.Active MITM Attack (scenario 2)                                                          router                                                                                      192.168.1.1                                                  server                                                                                                                          user            192.168.1.104                                             FAKE SERVER                                                192.168.1.10                                                                                   192.168.1.1:8080                                                                                                                                                  </vt:lpstr>
      <vt:lpstr>Let's do it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power team</cp:lastModifiedBy>
  <cp:revision>721</cp:revision>
  <dcterms:created xsi:type="dcterms:W3CDTF">2024-12-27T20:03:53Z</dcterms:created>
  <dcterms:modified xsi:type="dcterms:W3CDTF">2024-12-29T02:16:28Z</dcterms:modified>
</cp:coreProperties>
</file>