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53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0002E">
              <a:alpha val="75000"/>
            </a:srgbClr>
          </a:solidFill>
          <a:ln w="58936">
            <a:solidFill>
              <a:srgbClr val="262654"/>
            </a:solidFill>
            <a:prstDash val="solid"/>
          </a:ln>
        </p:spPr>
        <p:txBody>
          <a:bodyPr/>
          <a:lstStyle/>
          <a:p>
            <a:endParaRPr lang="en-IN" dirty="0"/>
          </a:p>
        </p:txBody>
      </p:sp>
      <p:sp>
        <p:nvSpPr>
          <p:cNvPr id="4" name="Text 1"/>
          <p:cNvSpPr/>
          <p:nvPr/>
        </p:nvSpPr>
        <p:spPr>
          <a:xfrm>
            <a:off x="734623" y="1172504"/>
            <a:ext cx="7373541" cy="2912040"/>
          </a:xfrm>
          <a:prstGeom prst="rect">
            <a:avLst/>
          </a:prstGeom>
          <a:noFill/>
          <a:ln/>
        </p:spPr>
        <p:txBody>
          <a:bodyPr wrap="square" rtlCol="0" anchor="t"/>
          <a:lstStyle/>
          <a:p>
            <a:pPr marL="0" indent="0">
              <a:buNone/>
            </a:pPr>
            <a:r>
              <a:rPr lang="en-US" sz="7200" b="1" dirty="0">
                <a:solidFill>
                  <a:srgbClr val="FFFFFF"/>
                </a:solidFill>
                <a:latin typeface="Nunito" pitchFamily="34" charset="0"/>
                <a:ea typeface="Nunito" pitchFamily="34" charset="-122"/>
                <a:cs typeface="Nunito" pitchFamily="34" charset="-120"/>
              </a:rPr>
              <a:t>CENTRALIZED PROJECT MANAGEMENT SYSTEM</a:t>
            </a:r>
            <a:endParaRPr lang="en-US" sz="7200" dirty="0"/>
          </a:p>
        </p:txBody>
      </p:sp>
      <p:sp>
        <p:nvSpPr>
          <p:cNvPr id="5" name="Text 2"/>
          <p:cNvSpPr/>
          <p:nvPr/>
        </p:nvSpPr>
        <p:spPr>
          <a:xfrm>
            <a:off x="734623" y="5746016"/>
            <a:ext cx="3017520" cy="380799"/>
          </a:xfrm>
          <a:prstGeom prst="rect">
            <a:avLst/>
          </a:prstGeom>
          <a:noFill/>
          <a:ln/>
        </p:spPr>
        <p:txBody>
          <a:bodyPr wrap="none" rtlCol="0" anchor="t"/>
          <a:lstStyle/>
          <a:p>
            <a:pPr marL="0" indent="0">
              <a:lnSpc>
                <a:spcPts val="3021"/>
              </a:lnSpc>
              <a:buNone/>
            </a:pPr>
            <a:r>
              <a:rPr lang="en-US" sz="2324" b="1" i="1" dirty="0">
                <a:solidFill>
                  <a:srgbClr val="F2B42D"/>
                </a:solidFill>
                <a:latin typeface="Nunito" pitchFamily="34" charset="0"/>
                <a:ea typeface="Nunito" pitchFamily="34" charset="-122"/>
                <a:cs typeface="Nunito" pitchFamily="34" charset="-120"/>
              </a:rPr>
              <a:t>(Major Project Topic 2)</a:t>
            </a:r>
            <a:endParaRPr lang="en-US" sz="2324" dirty="0"/>
          </a:p>
        </p:txBody>
      </p:sp>
      <p:pic>
        <p:nvPicPr>
          <p:cNvPr id="6" name="Image 1" descr="preencoded.png"/>
          <p:cNvPicPr>
            <a:picLocks noChangeAspect="1"/>
          </p:cNvPicPr>
          <p:nvPr/>
        </p:nvPicPr>
        <p:blipFill>
          <a:blip r:embed="rId4"/>
          <a:stretch>
            <a:fillRect/>
          </a:stretch>
        </p:blipFill>
        <p:spPr>
          <a:xfrm>
            <a:off x="9144000" y="0"/>
            <a:ext cx="5486400" cy="81690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0002E">
              <a:alpha val="75000"/>
            </a:srgbClr>
          </a:solidFill>
          <a:ln w="58936">
            <a:solidFill>
              <a:srgbClr val="262654"/>
            </a:solidFill>
            <a:prstDash val="solid"/>
          </a:ln>
        </p:spPr>
      </p:sp>
      <p:sp>
        <p:nvSpPr>
          <p:cNvPr id="4" name="Text 1"/>
          <p:cNvSpPr/>
          <p:nvPr/>
        </p:nvSpPr>
        <p:spPr>
          <a:xfrm>
            <a:off x="444167" y="515533"/>
            <a:ext cx="4721662" cy="761597"/>
          </a:xfrm>
          <a:prstGeom prst="rect">
            <a:avLst/>
          </a:prstGeom>
          <a:noFill/>
          <a:ln/>
        </p:spPr>
        <p:txBody>
          <a:bodyPr wrap="none" rtlCol="0" anchor="t"/>
          <a:lstStyle/>
          <a:p>
            <a:pPr marL="0" indent="0">
              <a:lnSpc>
                <a:spcPts val="6042"/>
              </a:lnSpc>
              <a:buNone/>
            </a:pPr>
            <a:r>
              <a:rPr lang="en-US" sz="6000" b="1" dirty="0">
                <a:solidFill>
                  <a:srgbClr val="FFFFFF"/>
                </a:solidFill>
                <a:latin typeface="Nunito" pitchFamily="34" charset="0"/>
                <a:ea typeface="Nunito" pitchFamily="34" charset="-122"/>
                <a:cs typeface="Nunito" pitchFamily="34" charset="-120"/>
              </a:rPr>
              <a:t>Future Scope:</a:t>
            </a:r>
            <a:endParaRPr lang="en-US" sz="6000" dirty="0"/>
          </a:p>
        </p:txBody>
      </p:sp>
      <p:sp>
        <p:nvSpPr>
          <p:cNvPr id="5" name="Shape 2"/>
          <p:cNvSpPr/>
          <p:nvPr/>
        </p:nvSpPr>
        <p:spPr>
          <a:xfrm>
            <a:off x="885230" y="2222035"/>
            <a:ext cx="4129326" cy="3227570"/>
          </a:xfrm>
          <a:prstGeom prst="roundRect">
            <a:avLst>
              <a:gd name="adj" fmla="val 13166"/>
            </a:avLst>
          </a:prstGeom>
          <a:solidFill>
            <a:srgbClr val="00002E"/>
          </a:solidFill>
          <a:ln w="29408">
            <a:solidFill>
              <a:srgbClr val="F2B42D"/>
            </a:solidFill>
            <a:prstDash val="solid"/>
          </a:ln>
        </p:spPr>
      </p:sp>
      <p:sp>
        <p:nvSpPr>
          <p:cNvPr id="6" name="Text 3"/>
          <p:cNvSpPr/>
          <p:nvPr/>
        </p:nvSpPr>
        <p:spPr>
          <a:xfrm>
            <a:off x="1150620" y="2485473"/>
            <a:ext cx="2773680" cy="380799"/>
          </a:xfrm>
          <a:prstGeom prst="rect">
            <a:avLst/>
          </a:prstGeom>
          <a:noFill/>
          <a:ln/>
        </p:spPr>
        <p:txBody>
          <a:bodyPr wrap="none" rtlCol="0" anchor="t"/>
          <a:lstStyle/>
          <a:p>
            <a:pPr marL="0" indent="0">
              <a:lnSpc>
                <a:spcPts val="3021"/>
              </a:lnSpc>
              <a:buNone/>
            </a:pPr>
            <a:r>
              <a:rPr lang="en-US" sz="2324" b="1" dirty="0">
                <a:solidFill>
                  <a:srgbClr val="F2B42D"/>
                </a:solidFill>
                <a:latin typeface="Nunito" pitchFamily="34" charset="0"/>
                <a:ea typeface="Nunito" pitchFamily="34" charset="-122"/>
                <a:cs typeface="Nunito" pitchFamily="34" charset="-120"/>
              </a:rPr>
              <a:t>Community Features</a:t>
            </a:r>
            <a:endParaRPr lang="en-US" sz="2324" dirty="0"/>
          </a:p>
        </p:txBody>
      </p:sp>
      <p:sp>
        <p:nvSpPr>
          <p:cNvPr id="7" name="Text 4"/>
          <p:cNvSpPr/>
          <p:nvPr/>
        </p:nvSpPr>
        <p:spPr>
          <a:xfrm>
            <a:off x="1150620" y="3077118"/>
            <a:ext cx="3598545" cy="2109048"/>
          </a:xfrm>
          <a:prstGeom prst="rect">
            <a:avLst/>
          </a:prstGeom>
          <a:noFill/>
          <a:ln/>
        </p:spPr>
        <p:txBody>
          <a:bodyPr wrap="square" rtlCol="0" anchor="t"/>
          <a:lstStyle/>
          <a:p>
            <a:pPr marL="0" indent="0">
              <a:lnSpc>
                <a:spcPts val="3346"/>
              </a:lnSpc>
              <a:buNone/>
            </a:pPr>
            <a:r>
              <a:rPr lang="en-US" sz="1859" dirty="0">
                <a:solidFill>
                  <a:srgbClr val="FFFFFF"/>
                </a:solidFill>
                <a:latin typeface="PT Sans" pitchFamily="34" charset="0"/>
                <a:ea typeface="PT Sans" pitchFamily="34" charset="-122"/>
                <a:cs typeface="PT Sans" pitchFamily="34" charset="-120"/>
              </a:rPr>
              <a:t>To increase interactions and participation on the site, provide community-focused tools like forums, texting, and collaboration areas.</a:t>
            </a:r>
            <a:endParaRPr lang="en-US" sz="1859" dirty="0"/>
          </a:p>
        </p:txBody>
      </p:sp>
      <p:sp>
        <p:nvSpPr>
          <p:cNvPr id="8" name="Shape 5"/>
          <p:cNvSpPr/>
          <p:nvPr/>
        </p:nvSpPr>
        <p:spPr>
          <a:xfrm>
            <a:off x="5250537" y="2222035"/>
            <a:ext cx="4129326" cy="3227570"/>
          </a:xfrm>
          <a:prstGeom prst="roundRect">
            <a:avLst>
              <a:gd name="adj" fmla="val 13166"/>
            </a:avLst>
          </a:prstGeom>
          <a:solidFill>
            <a:srgbClr val="00002E"/>
          </a:solidFill>
          <a:ln w="29408">
            <a:solidFill>
              <a:srgbClr val="D7425E"/>
            </a:solidFill>
            <a:prstDash val="solid"/>
          </a:ln>
        </p:spPr>
      </p:sp>
      <p:sp>
        <p:nvSpPr>
          <p:cNvPr id="9" name="Text 6"/>
          <p:cNvSpPr/>
          <p:nvPr/>
        </p:nvSpPr>
        <p:spPr>
          <a:xfrm>
            <a:off x="5515928" y="2485473"/>
            <a:ext cx="2903220" cy="380799"/>
          </a:xfrm>
          <a:prstGeom prst="rect">
            <a:avLst/>
          </a:prstGeom>
          <a:noFill/>
          <a:ln/>
        </p:spPr>
        <p:txBody>
          <a:bodyPr wrap="none" rtlCol="0" anchor="t"/>
          <a:lstStyle/>
          <a:p>
            <a:pPr marL="0" indent="0">
              <a:lnSpc>
                <a:spcPts val="3021"/>
              </a:lnSpc>
              <a:buNone/>
            </a:pPr>
            <a:r>
              <a:rPr lang="en-US" sz="2324" b="1" dirty="0">
                <a:solidFill>
                  <a:srgbClr val="D7425E"/>
                </a:solidFill>
                <a:latin typeface="Nunito" pitchFamily="34" charset="0"/>
                <a:ea typeface="Nunito" pitchFamily="34" charset="-122"/>
                <a:cs typeface="Nunito" pitchFamily="34" charset="-120"/>
              </a:rPr>
              <a:t>Mentorship Programs</a:t>
            </a:r>
            <a:endParaRPr lang="en-US" sz="2324" dirty="0"/>
          </a:p>
        </p:txBody>
      </p:sp>
      <p:sp>
        <p:nvSpPr>
          <p:cNvPr id="10" name="Text 7"/>
          <p:cNvSpPr/>
          <p:nvPr/>
        </p:nvSpPr>
        <p:spPr>
          <a:xfrm>
            <a:off x="5515928" y="3077118"/>
            <a:ext cx="3598545" cy="1687238"/>
          </a:xfrm>
          <a:prstGeom prst="rect">
            <a:avLst/>
          </a:prstGeom>
          <a:noFill/>
          <a:ln/>
        </p:spPr>
        <p:txBody>
          <a:bodyPr wrap="square" rtlCol="0" anchor="t"/>
          <a:lstStyle/>
          <a:p>
            <a:pPr marL="0" indent="0">
              <a:lnSpc>
                <a:spcPts val="3346"/>
              </a:lnSpc>
              <a:buNone/>
            </a:pPr>
            <a:r>
              <a:rPr lang="en-US" sz="1859" dirty="0">
                <a:solidFill>
                  <a:srgbClr val="FFFFFF"/>
                </a:solidFill>
                <a:latin typeface="PT Sans" pitchFamily="34" charset="0"/>
                <a:ea typeface="PT Sans" pitchFamily="34" charset="-122"/>
                <a:cs typeface="PT Sans" pitchFamily="34" charset="-120"/>
              </a:rPr>
              <a:t>Introduce mentoring programs so that experienced users or alumni can assist and mentor newer members.</a:t>
            </a:r>
            <a:endParaRPr lang="en-US" sz="1859" dirty="0"/>
          </a:p>
        </p:txBody>
      </p:sp>
      <p:sp>
        <p:nvSpPr>
          <p:cNvPr id="11" name="Shape 8"/>
          <p:cNvSpPr/>
          <p:nvPr/>
        </p:nvSpPr>
        <p:spPr>
          <a:xfrm>
            <a:off x="9615845" y="2222035"/>
            <a:ext cx="4129326" cy="3227570"/>
          </a:xfrm>
          <a:prstGeom prst="roundRect">
            <a:avLst>
              <a:gd name="adj" fmla="val 13166"/>
            </a:avLst>
          </a:prstGeom>
          <a:solidFill>
            <a:srgbClr val="00002E"/>
          </a:solidFill>
          <a:ln w="29408">
            <a:solidFill>
              <a:srgbClr val="DD785E"/>
            </a:solidFill>
            <a:prstDash val="solid"/>
          </a:ln>
        </p:spPr>
      </p:sp>
      <p:sp>
        <p:nvSpPr>
          <p:cNvPr id="12" name="Text 9"/>
          <p:cNvSpPr/>
          <p:nvPr/>
        </p:nvSpPr>
        <p:spPr>
          <a:xfrm>
            <a:off x="9881235" y="2485473"/>
            <a:ext cx="2880360" cy="380799"/>
          </a:xfrm>
          <a:prstGeom prst="rect">
            <a:avLst/>
          </a:prstGeom>
          <a:noFill/>
          <a:ln/>
        </p:spPr>
        <p:txBody>
          <a:bodyPr wrap="none" rtlCol="0" anchor="t"/>
          <a:lstStyle/>
          <a:p>
            <a:pPr marL="0" indent="0">
              <a:lnSpc>
                <a:spcPts val="3021"/>
              </a:lnSpc>
              <a:buNone/>
            </a:pPr>
            <a:r>
              <a:rPr lang="en-US" sz="2324" b="1" dirty="0">
                <a:solidFill>
                  <a:srgbClr val="DD785E"/>
                </a:solidFill>
                <a:latin typeface="Nunito" pitchFamily="34" charset="0"/>
                <a:ea typeface="Nunito" pitchFamily="34" charset="-122"/>
                <a:cs typeface="Nunito" pitchFamily="34" charset="-120"/>
              </a:rPr>
              <a:t>Industry Partnerships</a:t>
            </a:r>
            <a:endParaRPr lang="en-US" sz="2324" dirty="0"/>
          </a:p>
        </p:txBody>
      </p:sp>
      <p:sp>
        <p:nvSpPr>
          <p:cNvPr id="13" name="Text 10"/>
          <p:cNvSpPr/>
          <p:nvPr/>
        </p:nvSpPr>
        <p:spPr>
          <a:xfrm>
            <a:off x="9881235" y="3077118"/>
            <a:ext cx="3598545" cy="2109048"/>
          </a:xfrm>
          <a:prstGeom prst="rect">
            <a:avLst/>
          </a:prstGeom>
          <a:noFill/>
          <a:ln/>
        </p:spPr>
        <p:txBody>
          <a:bodyPr wrap="square" rtlCol="0" anchor="t"/>
          <a:lstStyle/>
          <a:p>
            <a:pPr marL="0" indent="0">
              <a:lnSpc>
                <a:spcPts val="3346"/>
              </a:lnSpc>
              <a:buNone/>
            </a:pPr>
            <a:r>
              <a:rPr lang="en-US" sz="1859" dirty="0">
                <a:solidFill>
                  <a:srgbClr val="FFFFFF"/>
                </a:solidFill>
                <a:latin typeface="PT Sans" pitchFamily="34" charset="0"/>
                <a:ea typeface="PT Sans" pitchFamily="34" charset="-122"/>
                <a:cs typeface="PT Sans" pitchFamily="34" charset="-120"/>
              </a:rPr>
              <a:t>Collaborate with businesses, groups, or individuals to offer relevant projects, internships, and cooperative opportunities for student career development.</a:t>
            </a:r>
            <a:endParaRPr lang="en-US" sz="1859" dirty="0"/>
          </a:p>
        </p:txBody>
      </p:sp>
      <p:sp>
        <p:nvSpPr>
          <p:cNvPr id="14" name="Shape 11"/>
          <p:cNvSpPr/>
          <p:nvPr/>
        </p:nvSpPr>
        <p:spPr>
          <a:xfrm>
            <a:off x="885230" y="5683851"/>
            <a:ext cx="12859941" cy="1540332"/>
          </a:xfrm>
          <a:prstGeom prst="roundRect">
            <a:avLst>
              <a:gd name="adj" fmla="val 27589"/>
            </a:avLst>
          </a:prstGeom>
          <a:solidFill>
            <a:srgbClr val="00002E"/>
          </a:solidFill>
          <a:ln w="29408">
            <a:solidFill>
              <a:srgbClr val="48A8E2"/>
            </a:solidFill>
            <a:prstDash val="solid"/>
          </a:ln>
        </p:spPr>
      </p:sp>
      <p:sp>
        <p:nvSpPr>
          <p:cNvPr id="15" name="Text 12"/>
          <p:cNvSpPr/>
          <p:nvPr/>
        </p:nvSpPr>
        <p:spPr>
          <a:xfrm>
            <a:off x="1150620" y="5947290"/>
            <a:ext cx="4427220" cy="380799"/>
          </a:xfrm>
          <a:prstGeom prst="rect">
            <a:avLst/>
          </a:prstGeom>
          <a:noFill/>
          <a:ln/>
        </p:spPr>
        <p:txBody>
          <a:bodyPr wrap="none" rtlCol="0" anchor="t"/>
          <a:lstStyle/>
          <a:p>
            <a:pPr marL="0" indent="0">
              <a:lnSpc>
                <a:spcPts val="3021"/>
              </a:lnSpc>
              <a:buNone/>
            </a:pPr>
            <a:r>
              <a:rPr lang="en-US" sz="2324" b="1" dirty="0">
                <a:solidFill>
                  <a:srgbClr val="48A8E2"/>
                </a:solidFill>
                <a:latin typeface="Nunito" pitchFamily="34" charset="0"/>
                <a:ea typeface="Nunito" pitchFamily="34" charset="-122"/>
                <a:cs typeface="Nunito" pitchFamily="34" charset="-120"/>
              </a:rPr>
              <a:t>Mobile Application Development</a:t>
            </a:r>
            <a:endParaRPr lang="en-US" sz="2324" dirty="0"/>
          </a:p>
        </p:txBody>
      </p:sp>
      <p:sp>
        <p:nvSpPr>
          <p:cNvPr id="16" name="Text 13"/>
          <p:cNvSpPr/>
          <p:nvPr/>
        </p:nvSpPr>
        <p:spPr>
          <a:xfrm>
            <a:off x="1150620" y="6538934"/>
            <a:ext cx="12329160" cy="421810"/>
          </a:xfrm>
          <a:prstGeom prst="rect">
            <a:avLst/>
          </a:prstGeom>
          <a:noFill/>
          <a:ln/>
        </p:spPr>
        <p:txBody>
          <a:bodyPr wrap="none" rtlCol="0" anchor="t"/>
          <a:lstStyle/>
          <a:p>
            <a:pPr marL="0" indent="0">
              <a:lnSpc>
                <a:spcPts val="3346"/>
              </a:lnSpc>
              <a:buNone/>
            </a:pPr>
            <a:r>
              <a:rPr lang="en-US" sz="1859" dirty="0">
                <a:solidFill>
                  <a:srgbClr val="FFFFFF"/>
                </a:solidFill>
                <a:latin typeface="PT Sans" pitchFamily="34" charset="0"/>
                <a:ea typeface="PT Sans" pitchFamily="34" charset="-122"/>
                <a:cs typeface="PT Sans" pitchFamily="34" charset="-120"/>
              </a:rPr>
              <a:t>Develop a mobile application for web platform accessibility, enabling users to access projects on smartphones or tablets.</a:t>
            </a:r>
            <a:endParaRPr lang="en-US" sz="1859"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0002E">
              <a:alpha val="75000"/>
            </a:srgbClr>
          </a:solidFill>
          <a:ln w="58936">
            <a:solidFill>
              <a:srgbClr val="262654"/>
            </a:solidFill>
            <a:prstDash val="solid"/>
          </a:ln>
        </p:spPr>
      </p:sp>
      <p:pic>
        <p:nvPicPr>
          <p:cNvPr id="4" name="Image 1" descr="preencoded.png"/>
          <p:cNvPicPr>
            <a:picLocks noChangeAspect="1"/>
          </p:cNvPicPr>
          <p:nvPr/>
        </p:nvPicPr>
        <p:blipFill>
          <a:blip r:embed="rId4"/>
          <a:stretch>
            <a:fillRect/>
          </a:stretch>
        </p:blipFill>
        <p:spPr>
          <a:xfrm>
            <a:off x="0" y="0"/>
            <a:ext cx="14630400" cy="8169088"/>
          </a:xfrm>
          <a:prstGeom prst="rect">
            <a:avLst/>
          </a:prstGeom>
        </p:spPr>
      </p:pic>
      <p:sp>
        <p:nvSpPr>
          <p:cNvPr id="5" name="Shape 1"/>
          <p:cNvSpPr/>
          <p:nvPr/>
        </p:nvSpPr>
        <p:spPr>
          <a:xfrm>
            <a:off x="0" y="-64545"/>
            <a:ext cx="14630400" cy="8169088"/>
          </a:xfrm>
          <a:prstGeom prst="rect">
            <a:avLst/>
          </a:prstGeom>
          <a:solidFill>
            <a:srgbClr val="00002E">
              <a:alpha val="80000"/>
            </a:srgbClr>
          </a:solidFill>
          <a:ln/>
        </p:spPr>
      </p:sp>
      <p:sp>
        <p:nvSpPr>
          <p:cNvPr id="6" name="Text 2"/>
          <p:cNvSpPr/>
          <p:nvPr/>
        </p:nvSpPr>
        <p:spPr>
          <a:xfrm>
            <a:off x="4954369" y="952401"/>
            <a:ext cx="4721662" cy="761597"/>
          </a:xfrm>
          <a:prstGeom prst="rect">
            <a:avLst/>
          </a:prstGeom>
          <a:noFill/>
          <a:ln/>
        </p:spPr>
        <p:txBody>
          <a:bodyPr wrap="none" rtlCol="0" anchor="t"/>
          <a:lstStyle/>
          <a:p>
            <a:pPr marL="0" indent="0">
              <a:lnSpc>
                <a:spcPts val="6042"/>
              </a:lnSpc>
              <a:buNone/>
            </a:pPr>
            <a:r>
              <a:rPr lang="en-US" sz="6000" b="1" dirty="0">
                <a:solidFill>
                  <a:srgbClr val="FFFFFF"/>
                </a:solidFill>
                <a:latin typeface="Nunito" pitchFamily="34" charset="0"/>
                <a:ea typeface="Nunito" pitchFamily="34" charset="-122"/>
                <a:cs typeface="Nunito" pitchFamily="34" charset="-120"/>
              </a:rPr>
              <a:t>Conclusion</a:t>
            </a:r>
            <a:endParaRPr lang="en-US" sz="6000" dirty="0"/>
          </a:p>
        </p:txBody>
      </p:sp>
      <p:sp>
        <p:nvSpPr>
          <p:cNvPr id="7" name="Text 3"/>
          <p:cNvSpPr/>
          <p:nvPr/>
        </p:nvSpPr>
        <p:spPr>
          <a:xfrm>
            <a:off x="885230" y="2775492"/>
            <a:ext cx="12859941" cy="1687238"/>
          </a:xfrm>
          <a:prstGeom prst="rect">
            <a:avLst/>
          </a:prstGeom>
          <a:noFill/>
          <a:ln/>
        </p:spPr>
        <p:txBody>
          <a:bodyPr wrap="square" rtlCol="0" anchor="t"/>
          <a:lstStyle/>
          <a:p>
            <a:pPr marL="0" indent="0" algn="just">
              <a:lnSpc>
                <a:spcPts val="3346"/>
              </a:lnSpc>
              <a:buNone/>
            </a:pPr>
            <a:r>
              <a:rPr lang="en-US" sz="3000" dirty="0">
                <a:solidFill>
                  <a:srgbClr val="FFFFFF"/>
                </a:solidFill>
                <a:latin typeface="PT Sans" pitchFamily="34" charset="0"/>
                <a:ea typeface="PT Sans" pitchFamily="34" charset="-122"/>
                <a:cs typeface="PT Sans" pitchFamily="34" charset="-120"/>
              </a:rPr>
              <a:t>A dedicated project showcase platform for junior students is essential to address challenges in finding exemplary project examples and inspiration. By providing a centralized repository of high-quality projects, learning resources, and networking opportunities, it empowers junior students to excel academically and fosters growth. The platform offers valuable learning materials, promotes continuous learning, and facilitates connections with seniors, alumni, and industry professionals.</a:t>
            </a:r>
            <a:endParaRPr lang="en-US" sz="3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0002E">
              <a:alpha val="75000"/>
            </a:srgbClr>
          </a:solidFill>
          <a:ln w="58936">
            <a:solidFill>
              <a:srgbClr val="262654"/>
            </a:solidFill>
            <a:prstDash val="solid"/>
          </a:ln>
        </p:spPr>
      </p:sp>
      <p:pic>
        <p:nvPicPr>
          <p:cNvPr id="4" name="Image 1" descr="preencoded.png"/>
          <p:cNvPicPr>
            <a:picLocks noChangeAspect="1"/>
          </p:cNvPicPr>
          <p:nvPr/>
        </p:nvPicPr>
        <p:blipFill>
          <a:blip r:embed="rId4"/>
          <a:stretch>
            <a:fillRect/>
          </a:stretch>
        </p:blipFill>
        <p:spPr>
          <a:xfrm>
            <a:off x="0" y="0"/>
            <a:ext cx="5486400" cy="8169088"/>
          </a:xfrm>
          <a:prstGeom prst="rect">
            <a:avLst/>
          </a:prstGeom>
        </p:spPr>
      </p:pic>
      <p:sp>
        <p:nvSpPr>
          <p:cNvPr id="5" name="Text 1"/>
          <p:cNvSpPr/>
          <p:nvPr/>
        </p:nvSpPr>
        <p:spPr>
          <a:xfrm>
            <a:off x="5876779" y="1410679"/>
            <a:ext cx="4721662" cy="761597"/>
          </a:xfrm>
          <a:prstGeom prst="rect">
            <a:avLst/>
          </a:prstGeom>
          <a:noFill/>
          <a:ln/>
        </p:spPr>
        <p:txBody>
          <a:bodyPr wrap="none" rtlCol="0" anchor="t"/>
          <a:lstStyle/>
          <a:p>
            <a:pPr marL="0" indent="0">
              <a:lnSpc>
                <a:spcPts val="6042"/>
              </a:lnSpc>
              <a:buNone/>
            </a:pPr>
            <a:r>
              <a:rPr lang="en-US" sz="6800" b="1" dirty="0">
                <a:solidFill>
                  <a:srgbClr val="FFFFFF"/>
                </a:solidFill>
                <a:latin typeface="Nunito" pitchFamily="34" charset="0"/>
                <a:ea typeface="Nunito" pitchFamily="34" charset="-122"/>
                <a:cs typeface="Nunito" pitchFamily="34" charset="-120"/>
              </a:rPr>
              <a:t>Group Members:</a:t>
            </a:r>
            <a:endParaRPr lang="en-US" sz="6800" dirty="0"/>
          </a:p>
        </p:txBody>
      </p:sp>
      <p:sp>
        <p:nvSpPr>
          <p:cNvPr id="6" name="Text 2"/>
          <p:cNvSpPr/>
          <p:nvPr/>
        </p:nvSpPr>
        <p:spPr>
          <a:xfrm>
            <a:off x="6371629" y="2893926"/>
            <a:ext cx="7373541" cy="527351"/>
          </a:xfrm>
          <a:prstGeom prst="rect">
            <a:avLst/>
          </a:prstGeom>
          <a:noFill/>
          <a:ln/>
        </p:spPr>
        <p:txBody>
          <a:bodyPr wrap="none" rtlCol="0" anchor="t"/>
          <a:lstStyle/>
          <a:p>
            <a:pPr marL="0" indent="0">
              <a:lnSpc>
                <a:spcPts val="4183"/>
              </a:lnSpc>
              <a:buNone/>
            </a:pPr>
            <a:r>
              <a:rPr lang="en-US" sz="5400" dirty="0">
                <a:solidFill>
                  <a:srgbClr val="F2B42D"/>
                </a:solidFill>
                <a:latin typeface="PT Sans" pitchFamily="34" charset="0"/>
                <a:ea typeface="PT Sans" pitchFamily="34" charset="-122"/>
                <a:cs typeface="PT Sans" pitchFamily="34" charset="-120"/>
              </a:rPr>
              <a:t>Vaishnavi Deokar - 11</a:t>
            </a:r>
            <a:endParaRPr lang="en-US" sz="5400" dirty="0"/>
          </a:p>
        </p:txBody>
      </p:sp>
      <p:sp>
        <p:nvSpPr>
          <p:cNvPr id="7" name="Text 3"/>
          <p:cNvSpPr/>
          <p:nvPr/>
        </p:nvSpPr>
        <p:spPr>
          <a:xfrm>
            <a:off x="6371630" y="3948629"/>
            <a:ext cx="7373541" cy="527351"/>
          </a:xfrm>
          <a:prstGeom prst="rect">
            <a:avLst/>
          </a:prstGeom>
          <a:noFill/>
          <a:ln/>
        </p:spPr>
        <p:txBody>
          <a:bodyPr wrap="none" rtlCol="0" anchor="t"/>
          <a:lstStyle/>
          <a:p>
            <a:pPr marL="0" indent="0">
              <a:lnSpc>
                <a:spcPts val="4183"/>
              </a:lnSpc>
              <a:buNone/>
            </a:pPr>
            <a:r>
              <a:rPr lang="en-US" sz="5400" dirty="0">
                <a:solidFill>
                  <a:srgbClr val="F2B42D"/>
                </a:solidFill>
                <a:latin typeface="PT Sans" pitchFamily="34" charset="0"/>
                <a:ea typeface="PT Sans" pitchFamily="34" charset="-122"/>
                <a:cs typeface="PT Sans" pitchFamily="34" charset="-120"/>
              </a:rPr>
              <a:t>Vishal Gupta - 13</a:t>
            </a:r>
            <a:endParaRPr lang="en-US" sz="5400" dirty="0"/>
          </a:p>
        </p:txBody>
      </p:sp>
      <p:sp>
        <p:nvSpPr>
          <p:cNvPr id="8" name="Text 4"/>
          <p:cNvSpPr/>
          <p:nvPr/>
        </p:nvSpPr>
        <p:spPr>
          <a:xfrm>
            <a:off x="6371628" y="5003332"/>
            <a:ext cx="7373541" cy="527351"/>
          </a:xfrm>
          <a:prstGeom prst="rect">
            <a:avLst/>
          </a:prstGeom>
          <a:noFill/>
          <a:ln/>
        </p:spPr>
        <p:txBody>
          <a:bodyPr wrap="none" rtlCol="0" anchor="t"/>
          <a:lstStyle/>
          <a:p>
            <a:pPr marL="0" indent="0">
              <a:lnSpc>
                <a:spcPts val="4183"/>
              </a:lnSpc>
              <a:buNone/>
            </a:pPr>
            <a:r>
              <a:rPr lang="en-US" sz="5400" dirty="0">
                <a:solidFill>
                  <a:srgbClr val="F2B42D"/>
                </a:solidFill>
                <a:latin typeface="PT Sans" pitchFamily="34" charset="0"/>
                <a:ea typeface="PT Sans" pitchFamily="34" charset="-122"/>
                <a:cs typeface="PT Sans" pitchFamily="34" charset="-120"/>
              </a:rPr>
              <a:t>Zaid Khan - 17</a:t>
            </a:r>
            <a:endParaRPr lang="en-US"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88876"/>
            <a:ext cx="14630400" cy="8229600"/>
          </a:xfrm>
          <a:prstGeom prst="rect">
            <a:avLst/>
          </a:prstGeom>
          <a:solidFill>
            <a:srgbClr val="00002E">
              <a:alpha val="75000"/>
            </a:srgbClr>
          </a:solidFill>
          <a:ln w="58936">
            <a:solidFill>
              <a:srgbClr val="262654"/>
            </a:solidFill>
            <a:prstDash val="solid"/>
          </a:ln>
        </p:spPr>
        <p:txBody>
          <a:bodyPr/>
          <a:lstStyle/>
          <a:p>
            <a:endParaRPr lang="en-IN" dirty="0"/>
          </a:p>
        </p:txBody>
      </p:sp>
      <p:sp>
        <p:nvSpPr>
          <p:cNvPr id="4" name="Text 1"/>
          <p:cNvSpPr/>
          <p:nvPr/>
        </p:nvSpPr>
        <p:spPr>
          <a:xfrm>
            <a:off x="358106" y="606891"/>
            <a:ext cx="4785360" cy="761597"/>
          </a:xfrm>
          <a:prstGeom prst="rect">
            <a:avLst/>
          </a:prstGeom>
          <a:noFill/>
          <a:ln/>
        </p:spPr>
        <p:txBody>
          <a:bodyPr wrap="none" rtlCol="0" anchor="t"/>
          <a:lstStyle/>
          <a:p>
            <a:pPr marL="0" indent="0">
              <a:lnSpc>
                <a:spcPts val="6042"/>
              </a:lnSpc>
              <a:buNone/>
            </a:pPr>
            <a:r>
              <a:rPr lang="en-US" sz="6000" b="1" dirty="0">
                <a:solidFill>
                  <a:srgbClr val="FFFFFF"/>
                </a:solidFill>
                <a:latin typeface="Nunito" pitchFamily="34" charset="0"/>
                <a:ea typeface="Nunito" pitchFamily="34" charset="-122"/>
                <a:cs typeface="Nunito" pitchFamily="34" charset="-120"/>
              </a:rPr>
              <a:t>Tables of content:</a:t>
            </a:r>
            <a:endParaRPr lang="en-US" sz="6000" dirty="0"/>
          </a:p>
        </p:txBody>
      </p:sp>
      <p:sp>
        <p:nvSpPr>
          <p:cNvPr id="5" name="Text 2"/>
          <p:cNvSpPr/>
          <p:nvPr/>
        </p:nvSpPr>
        <p:spPr>
          <a:xfrm>
            <a:off x="797915" y="1807848"/>
            <a:ext cx="5669875" cy="527351"/>
          </a:xfrm>
          <a:prstGeom prst="rect">
            <a:avLst/>
          </a:prstGeom>
          <a:noFill/>
          <a:ln/>
        </p:spPr>
        <p:txBody>
          <a:bodyPr wrap="none" rtlCol="0" anchor="t"/>
          <a:lstStyle/>
          <a:p>
            <a:pPr marL="342900" indent="-342900" algn="l">
              <a:lnSpc>
                <a:spcPts val="4183"/>
              </a:lnSpc>
              <a:buSzPct val="100000"/>
              <a:buChar char="•"/>
            </a:pPr>
            <a:r>
              <a:rPr lang="en-US" sz="4000" b="1" dirty="0">
                <a:solidFill>
                  <a:srgbClr val="48A8E2"/>
                </a:solidFill>
                <a:latin typeface="PT Sans" pitchFamily="34" charset="0"/>
                <a:ea typeface="PT Sans" pitchFamily="34" charset="-122"/>
                <a:cs typeface="PT Sans" pitchFamily="34" charset="-120"/>
              </a:rPr>
              <a:t>Introduction</a:t>
            </a:r>
            <a:endParaRPr lang="en-US" sz="4000" dirty="0"/>
          </a:p>
        </p:txBody>
      </p:sp>
      <p:sp>
        <p:nvSpPr>
          <p:cNvPr id="6" name="Text 3"/>
          <p:cNvSpPr/>
          <p:nvPr/>
        </p:nvSpPr>
        <p:spPr>
          <a:xfrm>
            <a:off x="797914" y="2757118"/>
            <a:ext cx="5669875" cy="527351"/>
          </a:xfrm>
          <a:prstGeom prst="rect">
            <a:avLst/>
          </a:prstGeom>
          <a:noFill/>
          <a:ln/>
        </p:spPr>
        <p:txBody>
          <a:bodyPr wrap="none" rtlCol="0" anchor="t"/>
          <a:lstStyle/>
          <a:p>
            <a:pPr marL="342900" indent="-342900" algn="l">
              <a:lnSpc>
                <a:spcPts val="4183"/>
              </a:lnSpc>
              <a:buSzPct val="100000"/>
              <a:buChar char="•"/>
            </a:pPr>
            <a:r>
              <a:rPr lang="en-US" sz="4000" b="1" dirty="0">
                <a:solidFill>
                  <a:srgbClr val="48A8E2"/>
                </a:solidFill>
                <a:latin typeface="PT Sans" pitchFamily="34" charset="0"/>
                <a:ea typeface="PT Sans" pitchFamily="34" charset="-122"/>
                <a:cs typeface="PT Sans" pitchFamily="34" charset="-120"/>
              </a:rPr>
              <a:t>Problem Statement</a:t>
            </a:r>
            <a:endParaRPr lang="en-US" sz="4000" dirty="0"/>
          </a:p>
        </p:txBody>
      </p:sp>
      <p:sp>
        <p:nvSpPr>
          <p:cNvPr id="7" name="Text 4"/>
          <p:cNvSpPr/>
          <p:nvPr/>
        </p:nvSpPr>
        <p:spPr>
          <a:xfrm>
            <a:off x="797913" y="3847806"/>
            <a:ext cx="5669875" cy="527351"/>
          </a:xfrm>
          <a:prstGeom prst="rect">
            <a:avLst/>
          </a:prstGeom>
          <a:noFill/>
          <a:ln/>
        </p:spPr>
        <p:txBody>
          <a:bodyPr wrap="none" rtlCol="0" anchor="t"/>
          <a:lstStyle/>
          <a:p>
            <a:pPr marL="342900" indent="-342900" algn="l">
              <a:lnSpc>
                <a:spcPts val="4183"/>
              </a:lnSpc>
              <a:buSzPct val="100000"/>
              <a:buChar char="•"/>
            </a:pPr>
            <a:r>
              <a:rPr lang="en-US" sz="4000" b="1" dirty="0">
                <a:solidFill>
                  <a:srgbClr val="48A8E2"/>
                </a:solidFill>
                <a:latin typeface="PT Sans" pitchFamily="34" charset="0"/>
                <a:ea typeface="PT Sans" pitchFamily="34" charset="-122"/>
                <a:cs typeface="PT Sans" pitchFamily="34" charset="-120"/>
              </a:rPr>
              <a:t>How it works</a:t>
            </a:r>
            <a:endParaRPr lang="en-US" sz="4000" dirty="0"/>
          </a:p>
        </p:txBody>
      </p:sp>
      <p:sp>
        <p:nvSpPr>
          <p:cNvPr id="8" name="Text 5"/>
          <p:cNvSpPr/>
          <p:nvPr/>
        </p:nvSpPr>
        <p:spPr>
          <a:xfrm>
            <a:off x="797915" y="4938104"/>
            <a:ext cx="5669875" cy="527351"/>
          </a:xfrm>
          <a:prstGeom prst="rect">
            <a:avLst/>
          </a:prstGeom>
          <a:noFill/>
          <a:ln/>
        </p:spPr>
        <p:txBody>
          <a:bodyPr wrap="none" rtlCol="0" anchor="t"/>
          <a:lstStyle/>
          <a:p>
            <a:pPr marL="342900" indent="-342900" algn="l">
              <a:lnSpc>
                <a:spcPts val="4183"/>
              </a:lnSpc>
              <a:buSzPct val="100000"/>
              <a:buChar char="•"/>
            </a:pPr>
            <a:r>
              <a:rPr lang="en-US" sz="4000" b="1" dirty="0">
                <a:solidFill>
                  <a:srgbClr val="48A8E2"/>
                </a:solidFill>
                <a:latin typeface="PT Sans" pitchFamily="34" charset="0"/>
                <a:ea typeface="PT Sans" pitchFamily="34" charset="-122"/>
                <a:cs typeface="PT Sans" pitchFamily="34" charset="-120"/>
              </a:rPr>
              <a:t>Features</a:t>
            </a:r>
            <a:endParaRPr lang="en-US" sz="4000" dirty="0"/>
          </a:p>
        </p:txBody>
      </p:sp>
      <p:sp>
        <p:nvSpPr>
          <p:cNvPr id="9" name="Text 6"/>
          <p:cNvSpPr/>
          <p:nvPr/>
        </p:nvSpPr>
        <p:spPr>
          <a:xfrm>
            <a:off x="8082915" y="1810186"/>
            <a:ext cx="5669875" cy="527351"/>
          </a:xfrm>
          <a:prstGeom prst="rect">
            <a:avLst/>
          </a:prstGeom>
          <a:noFill/>
          <a:ln/>
        </p:spPr>
        <p:txBody>
          <a:bodyPr wrap="none" rtlCol="0" anchor="t"/>
          <a:lstStyle/>
          <a:p>
            <a:pPr marL="342900" indent="-342900" algn="l">
              <a:lnSpc>
                <a:spcPts val="4183"/>
              </a:lnSpc>
              <a:buSzPct val="100000"/>
              <a:buChar char="•"/>
            </a:pPr>
            <a:r>
              <a:rPr lang="en-US" sz="4000" b="1" dirty="0">
                <a:solidFill>
                  <a:srgbClr val="48A8E2"/>
                </a:solidFill>
                <a:latin typeface="PT Sans" pitchFamily="34" charset="0"/>
                <a:ea typeface="PT Sans" pitchFamily="34" charset="-122"/>
                <a:cs typeface="PT Sans" pitchFamily="34" charset="-120"/>
              </a:rPr>
              <a:t>Technologies required</a:t>
            </a:r>
            <a:endParaRPr lang="en-US" sz="4000" dirty="0"/>
          </a:p>
        </p:txBody>
      </p:sp>
      <p:sp>
        <p:nvSpPr>
          <p:cNvPr id="10" name="Text 7"/>
          <p:cNvSpPr/>
          <p:nvPr/>
        </p:nvSpPr>
        <p:spPr>
          <a:xfrm>
            <a:off x="8162613" y="2788907"/>
            <a:ext cx="5669875" cy="527351"/>
          </a:xfrm>
          <a:prstGeom prst="rect">
            <a:avLst/>
          </a:prstGeom>
          <a:noFill/>
          <a:ln/>
        </p:spPr>
        <p:txBody>
          <a:bodyPr wrap="none" rtlCol="0" anchor="t"/>
          <a:lstStyle/>
          <a:p>
            <a:pPr marL="342900" indent="-342900" algn="l">
              <a:lnSpc>
                <a:spcPts val="4183"/>
              </a:lnSpc>
              <a:buSzPct val="100000"/>
              <a:buChar char="•"/>
            </a:pPr>
            <a:r>
              <a:rPr lang="en-US" sz="4000" b="1" dirty="0">
                <a:solidFill>
                  <a:srgbClr val="48A8E2"/>
                </a:solidFill>
                <a:latin typeface="PT Sans" pitchFamily="34" charset="0"/>
                <a:ea typeface="PT Sans" pitchFamily="34" charset="-122"/>
                <a:cs typeface="PT Sans" pitchFamily="34" charset="-120"/>
              </a:rPr>
              <a:t>Advantages</a:t>
            </a:r>
            <a:endParaRPr lang="en-US" sz="4000" dirty="0"/>
          </a:p>
        </p:txBody>
      </p:sp>
      <p:sp>
        <p:nvSpPr>
          <p:cNvPr id="11" name="Text 8"/>
          <p:cNvSpPr/>
          <p:nvPr/>
        </p:nvSpPr>
        <p:spPr>
          <a:xfrm>
            <a:off x="8162612" y="3847806"/>
            <a:ext cx="5669875" cy="527351"/>
          </a:xfrm>
          <a:prstGeom prst="rect">
            <a:avLst/>
          </a:prstGeom>
          <a:noFill/>
          <a:ln/>
        </p:spPr>
        <p:txBody>
          <a:bodyPr wrap="none" rtlCol="0" anchor="t"/>
          <a:lstStyle/>
          <a:p>
            <a:pPr marL="342900" indent="-342900" algn="l">
              <a:lnSpc>
                <a:spcPts val="4183"/>
              </a:lnSpc>
              <a:buSzPct val="100000"/>
              <a:buChar char="•"/>
            </a:pPr>
            <a:r>
              <a:rPr lang="en-US" sz="4000" b="1" dirty="0">
                <a:solidFill>
                  <a:srgbClr val="48A8E2"/>
                </a:solidFill>
                <a:latin typeface="PT Sans" pitchFamily="34" charset="0"/>
                <a:ea typeface="PT Sans" pitchFamily="34" charset="-122"/>
                <a:cs typeface="PT Sans" pitchFamily="34" charset="-120"/>
              </a:rPr>
              <a:t>Future Scope</a:t>
            </a:r>
            <a:endParaRPr lang="en-US" sz="4000" dirty="0"/>
          </a:p>
        </p:txBody>
      </p:sp>
      <p:sp>
        <p:nvSpPr>
          <p:cNvPr id="12" name="Text 9"/>
          <p:cNvSpPr/>
          <p:nvPr/>
        </p:nvSpPr>
        <p:spPr>
          <a:xfrm>
            <a:off x="8082915" y="4956265"/>
            <a:ext cx="5669875" cy="527351"/>
          </a:xfrm>
          <a:prstGeom prst="rect">
            <a:avLst/>
          </a:prstGeom>
          <a:noFill/>
          <a:ln/>
        </p:spPr>
        <p:txBody>
          <a:bodyPr wrap="none" rtlCol="0" anchor="t"/>
          <a:lstStyle/>
          <a:p>
            <a:pPr marL="342900" indent="-342900" algn="l">
              <a:lnSpc>
                <a:spcPts val="4183"/>
              </a:lnSpc>
              <a:buSzPct val="100000"/>
              <a:buChar char="•"/>
            </a:pPr>
            <a:r>
              <a:rPr lang="en-US" sz="4000" b="1" dirty="0">
                <a:solidFill>
                  <a:srgbClr val="48A8E2"/>
                </a:solidFill>
                <a:latin typeface="PT Sans" pitchFamily="34" charset="0"/>
                <a:ea typeface="PT Sans" pitchFamily="34" charset="-122"/>
                <a:cs typeface="PT Sans" pitchFamily="34" charset="-120"/>
              </a:rPr>
              <a:t>Conclusion</a:t>
            </a: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0002E">
              <a:alpha val="75000"/>
            </a:srgbClr>
          </a:solidFill>
          <a:ln w="58936">
            <a:solidFill>
              <a:srgbClr val="262654"/>
            </a:solidFill>
            <a:prstDash val="solid"/>
          </a:ln>
        </p:spPr>
      </p:sp>
      <p:sp>
        <p:nvSpPr>
          <p:cNvPr id="4" name="Text 1"/>
          <p:cNvSpPr/>
          <p:nvPr/>
        </p:nvSpPr>
        <p:spPr>
          <a:xfrm>
            <a:off x="6371630" y="786180"/>
            <a:ext cx="5666065" cy="913940"/>
          </a:xfrm>
          <a:prstGeom prst="rect">
            <a:avLst/>
          </a:prstGeom>
          <a:noFill/>
          <a:ln/>
        </p:spPr>
        <p:txBody>
          <a:bodyPr wrap="none" rtlCol="0" anchor="t"/>
          <a:lstStyle/>
          <a:p>
            <a:pPr marL="0" indent="0">
              <a:lnSpc>
                <a:spcPts val="7250"/>
              </a:lnSpc>
              <a:buNone/>
            </a:pPr>
            <a:r>
              <a:rPr lang="en-US" sz="6000" b="1" dirty="0">
                <a:solidFill>
                  <a:srgbClr val="FFFFFF"/>
                </a:solidFill>
                <a:latin typeface="Nunito" pitchFamily="34" charset="0"/>
                <a:ea typeface="Nunito" pitchFamily="34" charset="-122"/>
                <a:cs typeface="Nunito" pitchFamily="34" charset="-120"/>
              </a:rPr>
              <a:t>Introduction:</a:t>
            </a:r>
            <a:endParaRPr lang="en-US" sz="6000" dirty="0"/>
          </a:p>
        </p:txBody>
      </p:sp>
      <p:sp>
        <p:nvSpPr>
          <p:cNvPr id="5" name="Text 2"/>
          <p:cNvSpPr/>
          <p:nvPr/>
        </p:nvSpPr>
        <p:spPr>
          <a:xfrm>
            <a:off x="6371630" y="2051609"/>
            <a:ext cx="7373541" cy="4218095"/>
          </a:xfrm>
          <a:prstGeom prst="rect">
            <a:avLst/>
          </a:prstGeom>
          <a:noFill/>
          <a:ln/>
        </p:spPr>
        <p:txBody>
          <a:bodyPr wrap="square" rtlCol="0" anchor="t"/>
          <a:lstStyle/>
          <a:p>
            <a:pPr marL="0" indent="0" algn="just">
              <a:lnSpc>
                <a:spcPts val="3346"/>
              </a:lnSpc>
              <a:buNone/>
            </a:pPr>
            <a:r>
              <a:rPr lang="en-US" sz="2200" dirty="0">
                <a:solidFill>
                  <a:srgbClr val="FFFFFF"/>
                </a:solidFill>
                <a:latin typeface="PT Sans" pitchFamily="34" charset="0"/>
                <a:ea typeface="PT Sans" pitchFamily="34" charset="-122"/>
                <a:cs typeface="PT Sans" pitchFamily="34" charset="-120"/>
              </a:rPr>
              <a:t>In today's fast-paced academic environment, students are constantly engaged in various projects as part of their coursework or personal initiatives. These projects not only offer valuable hands-on experience but also showcase the skills and knowledge acquired by students during their academic journey. Our project's primary goal is to develop a system that allows each user to easily access the major and minor projects of their seniors and to gain knowledge about many other projects. This platform would serve as a centralized repository of exemplary projects, providing a valuable resource for students to explore, learn from, and seek inspiration. </a:t>
            </a:r>
            <a:endParaRPr lang="en-US" sz="2200" dirty="0"/>
          </a:p>
        </p:txBody>
      </p:sp>
      <p:sp>
        <p:nvSpPr>
          <p:cNvPr id="6" name="Text 3"/>
          <p:cNvSpPr/>
          <p:nvPr/>
        </p:nvSpPr>
        <p:spPr>
          <a:xfrm>
            <a:off x="6371630" y="6621193"/>
            <a:ext cx="4721662" cy="761597"/>
          </a:xfrm>
          <a:prstGeom prst="rect">
            <a:avLst/>
          </a:prstGeom>
          <a:noFill/>
          <a:ln/>
        </p:spPr>
        <p:txBody>
          <a:bodyPr wrap="none" rtlCol="0" anchor="t"/>
          <a:lstStyle/>
          <a:p>
            <a:pPr marL="0" indent="0">
              <a:lnSpc>
                <a:spcPts val="6042"/>
              </a:lnSpc>
              <a:buNone/>
            </a:pPr>
            <a:endParaRPr lang="en-US" sz="4647" dirty="0"/>
          </a:p>
        </p:txBody>
      </p:sp>
      <p:pic>
        <p:nvPicPr>
          <p:cNvPr id="7" name="Image 1" descr="preencoded.png"/>
          <p:cNvPicPr>
            <a:picLocks noChangeAspect="1"/>
          </p:cNvPicPr>
          <p:nvPr/>
        </p:nvPicPr>
        <p:blipFill>
          <a:blip r:embed="rId4"/>
          <a:stretch>
            <a:fillRect/>
          </a:stretch>
        </p:blipFill>
        <p:spPr>
          <a:xfrm>
            <a:off x="0" y="0"/>
            <a:ext cx="5486400" cy="81690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0002E">
              <a:alpha val="75000"/>
            </a:srgbClr>
          </a:solidFill>
          <a:ln w="58936">
            <a:solidFill>
              <a:srgbClr val="262654"/>
            </a:solidFill>
            <a:prstDash val="solid"/>
          </a:ln>
        </p:spPr>
      </p:sp>
      <p:sp>
        <p:nvSpPr>
          <p:cNvPr id="4" name="Text 1"/>
          <p:cNvSpPr/>
          <p:nvPr/>
        </p:nvSpPr>
        <p:spPr>
          <a:xfrm>
            <a:off x="336590" y="1288983"/>
            <a:ext cx="5394960" cy="761597"/>
          </a:xfrm>
          <a:prstGeom prst="rect">
            <a:avLst/>
          </a:prstGeom>
          <a:noFill/>
          <a:ln/>
        </p:spPr>
        <p:txBody>
          <a:bodyPr wrap="none" rtlCol="0" anchor="t"/>
          <a:lstStyle/>
          <a:p>
            <a:pPr marL="0" indent="0">
              <a:lnSpc>
                <a:spcPts val="6042"/>
              </a:lnSpc>
              <a:buNone/>
            </a:pPr>
            <a:r>
              <a:rPr lang="en-US" sz="6500" b="1" dirty="0">
                <a:solidFill>
                  <a:srgbClr val="FFFFFF"/>
                </a:solidFill>
                <a:latin typeface="Nunito" pitchFamily="34" charset="0"/>
                <a:ea typeface="Nunito" pitchFamily="34" charset="-122"/>
                <a:cs typeface="Nunito" pitchFamily="34" charset="-120"/>
              </a:rPr>
              <a:t>Problem Statement:</a:t>
            </a:r>
            <a:endParaRPr lang="en-US" sz="6500" dirty="0"/>
          </a:p>
        </p:txBody>
      </p:sp>
      <p:sp>
        <p:nvSpPr>
          <p:cNvPr id="5" name="Text 2"/>
          <p:cNvSpPr/>
          <p:nvPr/>
        </p:nvSpPr>
        <p:spPr>
          <a:xfrm>
            <a:off x="766896" y="2676410"/>
            <a:ext cx="9202341" cy="2530857"/>
          </a:xfrm>
          <a:prstGeom prst="rect">
            <a:avLst/>
          </a:prstGeom>
          <a:noFill/>
          <a:ln/>
        </p:spPr>
        <p:txBody>
          <a:bodyPr wrap="square" rtlCol="0" anchor="t"/>
          <a:lstStyle/>
          <a:p>
            <a:pPr marL="0" indent="0" algn="just">
              <a:lnSpc>
                <a:spcPts val="3346"/>
              </a:lnSpc>
              <a:buNone/>
            </a:pPr>
            <a:r>
              <a:rPr lang="en-US" sz="2500" dirty="0">
                <a:solidFill>
                  <a:srgbClr val="FFFFFF"/>
                </a:solidFill>
                <a:latin typeface="PT Sans" pitchFamily="34" charset="0"/>
                <a:ea typeface="PT Sans" pitchFamily="34" charset="-122"/>
                <a:cs typeface="PT Sans" pitchFamily="34" charset="-120"/>
              </a:rPr>
              <a:t>Colleges often lack effective platforms for students to showcase their projects and learn from each other, limiting knowledge sharing and collaboration. Junior or new students entering college often face challenges in finding examples of high-quality projects to learn from and gain inspiration. Without access to a centralized platform where seniors and alumni can showcase their projects, junior students struggle to locate relevant and exemplary project examples, hindering their learning and academic growth.</a:t>
            </a:r>
            <a:endParaRPr lang="en-US" sz="2500" dirty="0"/>
          </a:p>
        </p:txBody>
      </p:sp>
      <p:pic>
        <p:nvPicPr>
          <p:cNvPr id="6" name="Image 1" descr="preencoded.png"/>
          <p:cNvPicPr>
            <a:picLocks noChangeAspect="1"/>
          </p:cNvPicPr>
          <p:nvPr/>
        </p:nvPicPr>
        <p:blipFill>
          <a:blip r:embed="rId4"/>
          <a:stretch>
            <a:fillRect/>
          </a:stretch>
        </p:blipFill>
        <p:spPr>
          <a:xfrm>
            <a:off x="10972800" y="0"/>
            <a:ext cx="3657600" cy="81690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0002E">
              <a:alpha val="75000"/>
            </a:srgbClr>
          </a:solidFill>
          <a:ln w="47268">
            <a:solidFill>
              <a:srgbClr val="262654"/>
            </a:solidFill>
            <a:prstDash val="solid"/>
          </a:ln>
        </p:spPr>
      </p:sp>
      <p:sp>
        <p:nvSpPr>
          <p:cNvPr id="4" name="Text 1"/>
          <p:cNvSpPr/>
          <p:nvPr/>
        </p:nvSpPr>
        <p:spPr>
          <a:xfrm>
            <a:off x="333215" y="718518"/>
            <a:ext cx="3785711" cy="610672"/>
          </a:xfrm>
          <a:prstGeom prst="rect">
            <a:avLst/>
          </a:prstGeom>
          <a:noFill/>
          <a:ln/>
        </p:spPr>
        <p:txBody>
          <a:bodyPr wrap="none" rtlCol="0" anchor="t"/>
          <a:lstStyle/>
          <a:p>
            <a:pPr marL="0" indent="0">
              <a:lnSpc>
                <a:spcPts val="4844"/>
              </a:lnSpc>
              <a:buNone/>
            </a:pPr>
            <a:r>
              <a:rPr lang="en-US" sz="6000" b="1" dirty="0">
                <a:solidFill>
                  <a:srgbClr val="FFFFFF"/>
                </a:solidFill>
                <a:latin typeface="Nunito" pitchFamily="34" charset="0"/>
                <a:ea typeface="Nunito" pitchFamily="34" charset="-122"/>
                <a:cs typeface="Nunito" pitchFamily="34" charset="-120"/>
              </a:rPr>
              <a:t>How It Works:</a:t>
            </a:r>
            <a:endParaRPr lang="en-US" sz="6000" dirty="0"/>
          </a:p>
        </p:txBody>
      </p:sp>
      <p:sp>
        <p:nvSpPr>
          <p:cNvPr id="5" name="Shape 2"/>
          <p:cNvSpPr/>
          <p:nvPr/>
        </p:nvSpPr>
        <p:spPr>
          <a:xfrm>
            <a:off x="709732" y="2252881"/>
            <a:ext cx="4277558" cy="2587942"/>
          </a:xfrm>
          <a:prstGeom prst="roundRect">
            <a:avLst>
              <a:gd name="adj" fmla="val 13166"/>
            </a:avLst>
          </a:prstGeom>
          <a:solidFill>
            <a:srgbClr val="00002E"/>
          </a:solidFill>
          <a:ln w="23574">
            <a:solidFill>
              <a:srgbClr val="F2B42D"/>
            </a:solidFill>
            <a:prstDash val="solid"/>
          </a:ln>
        </p:spPr>
      </p:sp>
      <p:sp>
        <p:nvSpPr>
          <p:cNvPr id="6" name="Text 3"/>
          <p:cNvSpPr/>
          <p:nvPr/>
        </p:nvSpPr>
        <p:spPr>
          <a:xfrm>
            <a:off x="922496" y="2464082"/>
            <a:ext cx="2011680" cy="305277"/>
          </a:xfrm>
          <a:prstGeom prst="rect">
            <a:avLst/>
          </a:prstGeom>
          <a:noFill/>
          <a:ln/>
        </p:spPr>
        <p:txBody>
          <a:bodyPr wrap="none" rtlCol="0" anchor="t"/>
          <a:lstStyle/>
          <a:p>
            <a:pPr marL="0" indent="0">
              <a:lnSpc>
                <a:spcPts val="2422"/>
              </a:lnSpc>
              <a:buNone/>
            </a:pPr>
            <a:r>
              <a:rPr lang="en-US" sz="1863" b="1" dirty="0">
                <a:solidFill>
                  <a:srgbClr val="F2B42D"/>
                </a:solidFill>
                <a:latin typeface="Nunito" pitchFamily="34" charset="0"/>
                <a:ea typeface="Nunito" pitchFamily="34" charset="-122"/>
                <a:cs typeface="Nunito" pitchFamily="34" charset="-120"/>
              </a:rPr>
              <a:t>Create an Account</a:t>
            </a:r>
            <a:endParaRPr lang="en-US" sz="1863" dirty="0"/>
          </a:p>
        </p:txBody>
      </p:sp>
      <p:sp>
        <p:nvSpPr>
          <p:cNvPr id="7" name="Text 4"/>
          <p:cNvSpPr/>
          <p:nvPr/>
        </p:nvSpPr>
        <p:spPr>
          <a:xfrm>
            <a:off x="922496" y="2938366"/>
            <a:ext cx="3852029" cy="1014754"/>
          </a:xfrm>
          <a:prstGeom prst="rect">
            <a:avLst/>
          </a:prstGeom>
          <a:noFill/>
          <a:ln/>
        </p:spPr>
        <p:txBody>
          <a:bodyPr wrap="square" rtlCol="0" anchor="t"/>
          <a:lstStyle/>
          <a:p>
            <a:pPr marL="0" indent="0">
              <a:lnSpc>
                <a:spcPts val="2683"/>
              </a:lnSpc>
              <a:buNone/>
            </a:pPr>
            <a:r>
              <a:rPr lang="en-US" sz="1490" dirty="0">
                <a:solidFill>
                  <a:srgbClr val="FFFFFF"/>
                </a:solidFill>
                <a:latin typeface="PT Sans" pitchFamily="34" charset="0"/>
                <a:ea typeface="PT Sans" pitchFamily="34" charset="-122"/>
                <a:cs typeface="PT Sans" pitchFamily="34" charset="-120"/>
              </a:rPr>
              <a:t>Get started by creating an individual account where user can add features such as name, contact details, education, skills, and a bio.</a:t>
            </a:r>
            <a:endParaRPr lang="en-US" sz="1490" dirty="0"/>
          </a:p>
        </p:txBody>
      </p:sp>
      <p:sp>
        <p:nvSpPr>
          <p:cNvPr id="8" name="Shape 5"/>
          <p:cNvSpPr/>
          <p:nvPr/>
        </p:nvSpPr>
        <p:spPr>
          <a:xfrm>
            <a:off x="5176480" y="2252881"/>
            <a:ext cx="4277558" cy="2587942"/>
          </a:xfrm>
          <a:prstGeom prst="roundRect">
            <a:avLst>
              <a:gd name="adj" fmla="val 13166"/>
            </a:avLst>
          </a:prstGeom>
          <a:solidFill>
            <a:srgbClr val="00002E"/>
          </a:solidFill>
          <a:ln w="23574">
            <a:solidFill>
              <a:srgbClr val="D7425E"/>
            </a:solidFill>
            <a:prstDash val="solid"/>
          </a:ln>
        </p:spPr>
      </p:sp>
      <p:sp>
        <p:nvSpPr>
          <p:cNvPr id="9" name="Text 6"/>
          <p:cNvSpPr/>
          <p:nvPr/>
        </p:nvSpPr>
        <p:spPr>
          <a:xfrm>
            <a:off x="5389245" y="2464082"/>
            <a:ext cx="1892856" cy="305277"/>
          </a:xfrm>
          <a:prstGeom prst="rect">
            <a:avLst/>
          </a:prstGeom>
          <a:noFill/>
          <a:ln/>
        </p:spPr>
        <p:txBody>
          <a:bodyPr wrap="none" rtlCol="0" anchor="t"/>
          <a:lstStyle/>
          <a:p>
            <a:pPr marL="0" indent="0">
              <a:lnSpc>
                <a:spcPts val="2422"/>
              </a:lnSpc>
              <a:buNone/>
            </a:pPr>
            <a:r>
              <a:rPr lang="en-US" sz="1863" b="1" dirty="0">
                <a:solidFill>
                  <a:srgbClr val="D7425E"/>
                </a:solidFill>
                <a:latin typeface="Nunito" pitchFamily="34" charset="0"/>
                <a:ea typeface="Nunito" pitchFamily="34" charset="-122"/>
                <a:cs typeface="Nunito" pitchFamily="34" charset="-120"/>
              </a:rPr>
              <a:t>Set your Projects</a:t>
            </a:r>
            <a:endParaRPr lang="en-US" sz="1863" dirty="0"/>
          </a:p>
        </p:txBody>
      </p:sp>
      <p:sp>
        <p:nvSpPr>
          <p:cNvPr id="10" name="Text 7"/>
          <p:cNvSpPr/>
          <p:nvPr/>
        </p:nvSpPr>
        <p:spPr>
          <a:xfrm>
            <a:off x="5389245" y="2938366"/>
            <a:ext cx="3852029" cy="1353005"/>
          </a:xfrm>
          <a:prstGeom prst="rect">
            <a:avLst/>
          </a:prstGeom>
          <a:noFill/>
          <a:ln/>
        </p:spPr>
        <p:txBody>
          <a:bodyPr wrap="square" rtlCol="0" anchor="t"/>
          <a:lstStyle/>
          <a:p>
            <a:pPr marL="0" indent="0">
              <a:lnSpc>
                <a:spcPts val="2683"/>
              </a:lnSpc>
              <a:buNone/>
            </a:pPr>
            <a:r>
              <a:rPr lang="en-US" sz="1490" dirty="0">
                <a:solidFill>
                  <a:srgbClr val="FFFFFF"/>
                </a:solidFill>
                <a:latin typeface="PT Sans" pitchFamily="34" charset="0"/>
                <a:ea typeface="PT Sans" pitchFamily="34" charset="-122"/>
                <a:cs typeface="PT Sans" pitchFamily="34" charset="-120"/>
              </a:rPr>
              <a:t>Create and set up your projects along with details like project title, description, objectives, technologies used, team members, and any relevant documentation or files.</a:t>
            </a:r>
            <a:endParaRPr lang="en-US" sz="1490" dirty="0"/>
          </a:p>
        </p:txBody>
      </p:sp>
      <p:sp>
        <p:nvSpPr>
          <p:cNvPr id="11" name="Shape 8"/>
          <p:cNvSpPr/>
          <p:nvPr/>
        </p:nvSpPr>
        <p:spPr>
          <a:xfrm>
            <a:off x="9643229" y="2252881"/>
            <a:ext cx="4277558" cy="2587942"/>
          </a:xfrm>
          <a:prstGeom prst="roundRect">
            <a:avLst>
              <a:gd name="adj" fmla="val 13166"/>
            </a:avLst>
          </a:prstGeom>
          <a:solidFill>
            <a:srgbClr val="00002E"/>
          </a:solidFill>
          <a:ln w="23574">
            <a:solidFill>
              <a:srgbClr val="DD785E"/>
            </a:solidFill>
            <a:prstDash val="solid"/>
          </a:ln>
        </p:spPr>
      </p:sp>
      <p:sp>
        <p:nvSpPr>
          <p:cNvPr id="12" name="Text 9"/>
          <p:cNvSpPr/>
          <p:nvPr/>
        </p:nvSpPr>
        <p:spPr>
          <a:xfrm>
            <a:off x="9855994" y="2464082"/>
            <a:ext cx="1981200" cy="305277"/>
          </a:xfrm>
          <a:prstGeom prst="rect">
            <a:avLst/>
          </a:prstGeom>
          <a:noFill/>
          <a:ln/>
        </p:spPr>
        <p:txBody>
          <a:bodyPr wrap="none" rtlCol="0" anchor="t"/>
          <a:lstStyle/>
          <a:p>
            <a:pPr marL="0" indent="0">
              <a:lnSpc>
                <a:spcPts val="2422"/>
              </a:lnSpc>
              <a:buNone/>
            </a:pPr>
            <a:r>
              <a:rPr lang="en-US" sz="1863" b="1" dirty="0">
                <a:solidFill>
                  <a:srgbClr val="DD785E"/>
                </a:solidFill>
                <a:latin typeface="Nunito" pitchFamily="34" charset="0"/>
                <a:ea typeface="Nunito" pitchFamily="34" charset="-122"/>
                <a:cs typeface="Nunito" pitchFamily="34" charset="-120"/>
              </a:rPr>
              <a:t>Explore and Learn</a:t>
            </a:r>
            <a:endParaRPr lang="en-US" sz="1863" dirty="0"/>
          </a:p>
        </p:txBody>
      </p:sp>
      <p:sp>
        <p:nvSpPr>
          <p:cNvPr id="13" name="Text 10"/>
          <p:cNvSpPr/>
          <p:nvPr/>
        </p:nvSpPr>
        <p:spPr>
          <a:xfrm>
            <a:off x="9855994" y="2938366"/>
            <a:ext cx="3852029" cy="1691257"/>
          </a:xfrm>
          <a:prstGeom prst="rect">
            <a:avLst/>
          </a:prstGeom>
          <a:noFill/>
          <a:ln/>
        </p:spPr>
        <p:txBody>
          <a:bodyPr wrap="square" rtlCol="0" anchor="t"/>
          <a:lstStyle/>
          <a:p>
            <a:pPr marL="0" indent="0">
              <a:lnSpc>
                <a:spcPts val="2683"/>
              </a:lnSpc>
              <a:buNone/>
            </a:pPr>
            <a:r>
              <a:rPr lang="en-US" sz="1490" dirty="0">
                <a:solidFill>
                  <a:srgbClr val="FFFFFF"/>
                </a:solidFill>
                <a:latin typeface="PT Sans" pitchFamily="34" charset="0"/>
                <a:ea typeface="PT Sans" pitchFamily="34" charset="-122"/>
                <a:cs typeface="PT Sans" pitchFamily="34" charset="-120"/>
              </a:rPr>
              <a:t>You can explore other people's profiles and dive into their projects to gain in-depth knowledge. You may work with senior colleagues to ensure the success of your project.</a:t>
            </a:r>
            <a:endParaRPr lang="en-US" sz="1490" dirty="0"/>
          </a:p>
        </p:txBody>
      </p:sp>
      <p:sp>
        <p:nvSpPr>
          <p:cNvPr id="14" name="Shape 11"/>
          <p:cNvSpPr/>
          <p:nvPr/>
        </p:nvSpPr>
        <p:spPr>
          <a:xfrm>
            <a:off x="709732" y="5028622"/>
            <a:ext cx="6510933" cy="1911439"/>
          </a:xfrm>
          <a:prstGeom prst="roundRect">
            <a:avLst>
              <a:gd name="adj" fmla="val 17825"/>
            </a:avLst>
          </a:prstGeom>
          <a:solidFill>
            <a:srgbClr val="00002E"/>
          </a:solidFill>
          <a:ln w="23574">
            <a:solidFill>
              <a:srgbClr val="48A8E2"/>
            </a:solidFill>
            <a:prstDash val="solid"/>
          </a:ln>
        </p:spPr>
      </p:sp>
      <p:sp>
        <p:nvSpPr>
          <p:cNvPr id="15" name="Text 12"/>
          <p:cNvSpPr/>
          <p:nvPr/>
        </p:nvSpPr>
        <p:spPr>
          <a:xfrm>
            <a:off x="922496" y="5239822"/>
            <a:ext cx="1892856" cy="305277"/>
          </a:xfrm>
          <a:prstGeom prst="rect">
            <a:avLst/>
          </a:prstGeom>
          <a:noFill/>
          <a:ln/>
        </p:spPr>
        <p:txBody>
          <a:bodyPr wrap="none" rtlCol="0" anchor="t"/>
          <a:lstStyle/>
          <a:p>
            <a:pPr marL="0" indent="0">
              <a:lnSpc>
                <a:spcPts val="2422"/>
              </a:lnSpc>
              <a:buNone/>
            </a:pPr>
            <a:r>
              <a:rPr lang="en-US" sz="1863" b="1" dirty="0">
                <a:solidFill>
                  <a:srgbClr val="48A8E2"/>
                </a:solidFill>
                <a:latin typeface="Nunito" pitchFamily="34" charset="0"/>
                <a:ea typeface="Nunito" pitchFamily="34" charset="-122"/>
                <a:cs typeface="Nunito" pitchFamily="34" charset="-120"/>
              </a:rPr>
              <a:t>Categories </a:t>
            </a:r>
            <a:endParaRPr lang="en-US" sz="1863" dirty="0"/>
          </a:p>
        </p:txBody>
      </p:sp>
      <p:sp>
        <p:nvSpPr>
          <p:cNvPr id="16" name="Text 13"/>
          <p:cNvSpPr/>
          <p:nvPr/>
        </p:nvSpPr>
        <p:spPr>
          <a:xfrm>
            <a:off x="922496" y="5714107"/>
            <a:ext cx="6085403" cy="1014754"/>
          </a:xfrm>
          <a:prstGeom prst="rect">
            <a:avLst/>
          </a:prstGeom>
          <a:noFill/>
          <a:ln/>
        </p:spPr>
        <p:txBody>
          <a:bodyPr wrap="square" rtlCol="0" anchor="t"/>
          <a:lstStyle/>
          <a:p>
            <a:pPr marL="0" indent="0">
              <a:lnSpc>
                <a:spcPts val="2683"/>
              </a:lnSpc>
              <a:buNone/>
            </a:pPr>
            <a:r>
              <a:rPr lang="en-US" sz="1490" dirty="0">
                <a:solidFill>
                  <a:srgbClr val="FFFFFF"/>
                </a:solidFill>
                <a:latin typeface="PT Sans" pitchFamily="34" charset="0"/>
                <a:ea typeface="PT Sans" pitchFamily="34" charset="-122"/>
                <a:cs typeface="PT Sans" pitchFamily="34" charset="-120"/>
              </a:rPr>
              <a:t>Projects are organized into various categories so that users can tag them with pertinent keywords. This will help other members in the better classification and finding of projects.</a:t>
            </a:r>
            <a:endParaRPr lang="en-US" sz="1490" dirty="0"/>
          </a:p>
        </p:txBody>
      </p:sp>
      <p:sp>
        <p:nvSpPr>
          <p:cNvPr id="17" name="Shape 14"/>
          <p:cNvSpPr/>
          <p:nvPr/>
        </p:nvSpPr>
        <p:spPr>
          <a:xfrm>
            <a:off x="7409855" y="5028622"/>
            <a:ext cx="6510933" cy="1911439"/>
          </a:xfrm>
          <a:prstGeom prst="roundRect">
            <a:avLst>
              <a:gd name="adj" fmla="val 17825"/>
            </a:avLst>
          </a:prstGeom>
          <a:solidFill>
            <a:srgbClr val="00002E"/>
          </a:solidFill>
          <a:ln w="23574">
            <a:solidFill>
              <a:srgbClr val="59ABA9"/>
            </a:solidFill>
            <a:prstDash val="solid"/>
          </a:ln>
        </p:spPr>
      </p:sp>
      <p:sp>
        <p:nvSpPr>
          <p:cNvPr id="18" name="Text 15"/>
          <p:cNvSpPr/>
          <p:nvPr/>
        </p:nvSpPr>
        <p:spPr>
          <a:xfrm>
            <a:off x="7622619" y="5239822"/>
            <a:ext cx="2369820" cy="305277"/>
          </a:xfrm>
          <a:prstGeom prst="rect">
            <a:avLst/>
          </a:prstGeom>
          <a:noFill/>
          <a:ln/>
        </p:spPr>
        <p:txBody>
          <a:bodyPr wrap="none" rtlCol="0" anchor="t"/>
          <a:lstStyle/>
          <a:p>
            <a:pPr marL="0" indent="0">
              <a:lnSpc>
                <a:spcPts val="2422"/>
              </a:lnSpc>
              <a:buNone/>
            </a:pPr>
            <a:r>
              <a:rPr lang="en-US" sz="1863" b="1" dirty="0">
                <a:solidFill>
                  <a:srgbClr val="59ABA9"/>
                </a:solidFill>
                <a:latin typeface="Nunito" pitchFamily="34" charset="0"/>
                <a:ea typeface="Nunito" pitchFamily="34" charset="-122"/>
                <a:cs typeface="Nunito" pitchFamily="34" charset="-120"/>
              </a:rPr>
              <a:t>Feedback and Ratings</a:t>
            </a:r>
            <a:endParaRPr lang="en-US" sz="1863" dirty="0"/>
          </a:p>
        </p:txBody>
      </p:sp>
      <p:sp>
        <p:nvSpPr>
          <p:cNvPr id="19" name="Text 16"/>
          <p:cNvSpPr/>
          <p:nvPr/>
        </p:nvSpPr>
        <p:spPr>
          <a:xfrm>
            <a:off x="7622619" y="5714107"/>
            <a:ext cx="6085403" cy="1014754"/>
          </a:xfrm>
          <a:prstGeom prst="rect">
            <a:avLst/>
          </a:prstGeom>
          <a:noFill/>
          <a:ln/>
        </p:spPr>
        <p:txBody>
          <a:bodyPr wrap="square" rtlCol="0" anchor="t"/>
          <a:lstStyle/>
          <a:p>
            <a:pPr marL="0" indent="0">
              <a:lnSpc>
                <a:spcPts val="2683"/>
              </a:lnSpc>
              <a:buNone/>
            </a:pPr>
            <a:r>
              <a:rPr lang="en-US" sz="1490" dirty="0">
                <a:solidFill>
                  <a:srgbClr val="FFFFFF"/>
                </a:solidFill>
                <a:latin typeface="PT Sans" pitchFamily="34" charset="0"/>
                <a:ea typeface="PT Sans" pitchFamily="34" charset="-122"/>
                <a:cs typeface="PT Sans" pitchFamily="34" charset="-120"/>
              </a:rPr>
              <a:t>Users will be able to provide feedback and rate projects. This can help identify the quality and popularity of projects and provide valuable insights to other users and project creators.</a:t>
            </a:r>
            <a:endParaRPr lang="en-US" sz="149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0002E">
              <a:alpha val="75000"/>
            </a:srgbClr>
          </a:solidFill>
          <a:ln w="58936">
            <a:solidFill>
              <a:srgbClr val="262654"/>
            </a:solidFill>
            <a:prstDash val="solid"/>
          </a:ln>
        </p:spPr>
        <p:txBody>
          <a:bodyPr/>
          <a:lstStyle/>
          <a:p>
            <a:endParaRPr lang="en-IN" dirty="0"/>
          </a:p>
        </p:txBody>
      </p:sp>
      <p:sp>
        <p:nvSpPr>
          <p:cNvPr id="4" name="Text 1"/>
          <p:cNvSpPr/>
          <p:nvPr/>
        </p:nvSpPr>
        <p:spPr>
          <a:xfrm>
            <a:off x="409039" y="473926"/>
            <a:ext cx="4721662" cy="761597"/>
          </a:xfrm>
          <a:prstGeom prst="rect">
            <a:avLst/>
          </a:prstGeom>
          <a:noFill/>
          <a:ln/>
        </p:spPr>
        <p:txBody>
          <a:bodyPr wrap="none" rtlCol="0" anchor="t"/>
          <a:lstStyle/>
          <a:p>
            <a:pPr marL="0" indent="0">
              <a:lnSpc>
                <a:spcPts val="6042"/>
              </a:lnSpc>
              <a:buNone/>
            </a:pPr>
            <a:r>
              <a:rPr lang="en-US" sz="6000" b="1" dirty="0">
                <a:solidFill>
                  <a:srgbClr val="FFFFFF"/>
                </a:solidFill>
                <a:latin typeface="Nunito" pitchFamily="34" charset="0"/>
                <a:ea typeface="Nunito" pitchFamily="34" charset="-122"/>
                <a:cs typeface="Nunito" pitchFamily="34" charset="-120"/>
              </a:rPr>
              <a:t>Features</a:t>
            </a:r>
            <a:r>
              <a:rPr lang="en-US" sz="4647" b="1" dirty="0">
                <a:solidFill>
                  <a:srgbClr val="FFFFFF"/>
                </a:solidFill>
                <a:latin typeface="Nunito" pitchFamily="34" charset="0"/>
                <a:ea typeface="Nunito" pitchFamily="34" charset="-122"/>
                <a:cs typeface="Nunito" pitchFamily="34" charset="-120"/>
              </a:rPr>
              <a:t>:</a:t>
            </a:r>
            <a:endParaRPr lang="en-US" sz="4647" dirty="0"/>
          </a:p>
        </p:txBody>
      </p:sp>
      <p:sp>
        <p:nvSpPr>
          <p:cNvPr id="5" name="Shape 2"/>
          <p:cNvSpPr/>
          <p:nvPr/>
        </p:nvSpPr>
        <p:spPr>
          <a:xfrm>
            <a:off x="885230" y="2031635"/>
            <a:ext cx="4129326" cy="3186559"/>
          </a:xfrm>
          <a:prstGeom prst="roundRect">
            <a:avLst>
              <a:gd name="adj" fmla="val 13336"/>
            </a:avLst>
          </a:prstGeom>
          <a:solidFill>
            <a:srgbClr val="00002E"/>
          </a:solidFill>
          <a:ln w="29408">
            <a:solidFill>
              <a:srgbClr val="F2B42D"/>
            </a:solidFill>
            <a:prstDash val="solid"/>
          </a:ln>
        </p:spPr>
      </p:sp>
      <p:sp>
        <p:nvSpPr>
          <p:cNvPr id="6" name="Text 3"/>
          <p:cNvSpPr/>
          <p:nvPr/>
        </p:nvSpPr>
        <p:spPr>
          <a:xfrm>
            <a:off x="1150620" y="2295074"/>
            <a:ext cx="3598545" cy="761597"/>
          </a:xfrm>
          <a:prstGeom prst="rect">
            <a:avLst/>
          </a:prstGeom>
          <a:noFill/>
          <a:ln/>
        </p:spPr>
        <p:txBody>
          <a:bodyPr wrap="square" rtlCol="0" anchor="t"/>
          <a:lstStyle/>
          <a:p>
            <a:pPr marL="0" indent="0">
              <a:lnSpc>
                <a:spcPts val="3021"/>
              </a:lnSpc>
              <a:buNone/>
            </a:pPr>
            <a:r>
              <a:rPr lang="en-US" sz="2324" b="1" dirty="0">
                <a:solidFill>
                  <a:srgbClr val="F2B42D"/>
                </a:solidFill>
                <a:latin typeface="Nunito" pitchFamily="34" charset="0"/>
                <a:ea typeface="Nunito" pitchFamily="34" charset="-122"/>
                <a:cs typeface="Nunito" pitchFamily="34" charset="-120"/>
              </a:rPr>
              <a:t>Project categories and tags</a:t>
            </a:r>
            <a:endParaRPr lang="en-US" sz="2324" dirty="0"/>
          </a:p>
        </p:txBody>
      </p:sp>
      <p:sp>
        <p:nvSpPr>
          <p:cNvPr id="7" name="Text 4"/>
          <p:cNvSpPr/>
          <p:nvPr/>
        </p:nvSpPr>
        <p:spPr>
          <a:xfrm>
            <a:off x="1150620" y="3267517"/>
            <a:ext cx="3598545" cy="1687238"/>
          </a:xfrm>
          <a:prstGeom prst="rect">
            <a:avLst/>
          </a:prstGeom>
          <a:noFill/>
          <a:ln/>
        </p:spPr>
        <p:txBody>
          <a:bodyPr wrap="square" rtlCol="0" anchor="t"/>
          <a:lstStyle/>
          <a:p>
            <a:pPr marL="0" indent="0">
              <a:lnSpc>
                <a:spcPts val="3346"/>
              </a:lnSpc>
              <a:buNone/>
            </a:pPr>
            <a:r>
              <a:rPr lang="en-US" sz="1859" dirty="0">
                <a:solidFill>
                  <a:srgbClr val="FFFFFF"/>
                </a:solidFill>
                <a:latin typeface="PT Sans" pitchFamily="34" charset="0"/>
                <a:ea typeface="PT Sans" pitchFamily="34" charset="-122"/>
                <a:cs typeface="PT Sans" pitchFamily="34" charset="-120"/>
              </a:rPr>
              <a:t>Allow users to categorize their projects into different domains. This will make it easier for users to discover projects of their interest.</a:t>
            </a:r>
            <a:endParaRPr lang="en-US" sz="1859" dirty="0"/>
          </a:p>
        </p:txBody>
      </p:sp>
      <p:sp>
        <p:nvSpPr>
          <p:cNvPr id="8" name="Shape 5"/>
          <p:cNvSpPr/>
          <p:nvPr/>
        </p:nvSpPr>
        <p:spPr>
          <a:xfrm>
            <a:off x="5250537" y="2031635"/>
            <a:ext cx="4129326" cy="3186559"/>
          </a:xfrm>
          <a:prstGeom prst="roundRect">
            <a:avLst>
              <a:gd name="adj" fmla="val 13336"/>
            </a:avLst>
          </a:prstGeom>
          <a:solidFill>
            <a:srgbClr val="00002E"/>
          </a:solidFill>
          <a:ln w="29408">
            <a:solidFill>
              <a:srgbClr val="D7425E"/>
            </a:solidFill>
            <a:prstDash val="solid"/>
          </a:ln>
        </p:spPr>
      </p:sp>
      <p:sp>
        <p:nvSpPr>
          <p:cNvPr id="9" name="Text 6"/>
          <p:cNvSpPr/>
          <p:nvPr/>
        </p:nvSpPr>
        <p:spPr>
          <a:xfrm>
            <a:off x="5515928" y="2295074"/>
            <a:ext cx="2360771" cy="380799"/>
          </a:xfrm>
          <a:prstGeom prst="rect">
            <a:avLst/>
          </a:prstGeom>
          <a:noFill/>
          <a:ln/>
        </p:spPr>
        <p:txBody>
          <a:bodyPr wrap="none" rtlCol="0" anchor="t"/>
          <a:lstStyle/>
          <a:p>
            <a:pPr marL="0" indent="0">
              <a:lnSpc>
                <a:spcPts val="3021"/>
              </a:lnSpc>
              <a:buNone/>
            </a:pPr>
            <a:r>
              <a:rPr lang="en-US" sz="2324" b="1" dirty="0">
                <a:solidFill>
                  <a:srgbClr val="D7425E"/>
                </a:solidFill>
                <a:latin typeface="Nunito" pitchFamily="34" charset="0"/>
                <a:ea typeface="Nunito" pitchFamily="34" charset="-122"/>
                <a:cs typeface="Nunito" pitchFamily="34" charset="-120"/>
              </a:rPr>
              <a:t>Featured Projects</a:t>
            </a:r>
            <a:endParaRPr lang="en-US" sz="2324" dirty="0"/>
          </a:p>
        </p:txBody>
      </p:sp>
      <p:sp>
        <p:nvSpPr>
          <p:cNvPr id="10" name="Text 7"/>
          <p:cNvSpPr/>
          <p:nvPr/>
        </p:nvSpPr>
        <p:spPr>
          <a:xfrm>
            <a:off x="5515928" y="2886718"/>
            <a:ext cx="3598545" cy="1687238"/>
          </a:xfrm>
          <a:prstGeom prst="rect">
            <a:avLst/>
          </a:prstGeom>
          <a:noFill/>
          <a:ln/>
        </p:spPr>
        <p:txBody>
          <a:bodyPr wrap="square" rtlCol="0" anchor="t"/>
          <a:lstStyle/>
          <a:p>
            <a:pPr marL="0" indent="0">
              <a:lnSpc>
                <a:spcPts val="3346"/>
              </a:lnSpc>
              <a:buNone/>
            </a:pPr>
            <a:r>
              <a:rPr lang="en-US" sz="1859" dirty="0">
                <a:solidFill>
                  <a:srgbClr val="FFFFFF"/>
                </a:solidFill>
                <a:latin typeface="PT Sans" pitchFamily="34" charset="0"/>
                <a:ea typeface="PT Sans" pitchFamily="34" charset="-122"/>
                <a:cs typeface="PT Sans" pitchFamily="34" charset="-120"/>
              </a:rPr>
              <a:t>Display a number of remarkable or exceptional projects in a prominent location on the platform's home page. </a:t>
            </a:r>
            <a:endParaRPr lang="en-US" sz="1859" dirty="0"/>
          </a:p>
        </p:txBody>
      </p:sp>
      <p:sp>
        <p:nvSpPr>
          <p:cNvPr id="11" name="Shape 8"/>
          <p:cNvSpPr/>
          <p:nvPr/>
        </p:nvSpPr>
        <p:spPr>
          <a:xfrm>
            <a:off x="9615845" y="2031635"/>
            <a:ext cx="4129326" cy="3186559"/>
          </a:xfrm>
          <a:prstGeom prst="roundRect">
            <a:avLst>
              <a:gd name="adj" fmla="val 13336"/>
            </a:avLst>
          </a:prstGeom>
          <a:solidFill>
            <a:srgbClr val="00002E"/>
          </a:solidFill>
          <a:ln w="29408">
            <a:solidFill>
              <a:srgbClr val="DD785E"/>
            </a:solidFill>
            <a:prstDash val="solid"/>
          </a:ln>
        </p:spPr>
      </p:sp>
      <p:sp>
        <p:nvSpPr>
          <p:cNvPr id="12" name="Text 9"/>
          <p:cNvSpPr/>
          <p:nvPr/>
        </p:nvSpPr>
        <p:spPr>
          <a:xfrm>
            <a:off x="9881235" y="2295074"/>
            <a:ext cx="3512820" cy="380799"/>
          </a:xfrm>
          <a:prstGeom prst="rect">
            <a:avLst/>
          </a:prstGeom>
          <a:noFill/>
          <a:ln/>
        </p:spPr>
        <p:txBody>
          <a:bodyPr wrap="none" rtlCol="0" anchor="t"/>
          <a:lstStyle/>
          <a:p>
            <a:pPr marL="0" indent="0">
              <a:lnSpc>
                <a:spcPts val="3021"/>
              </a:lnSpc>
              <a:buNone/>
            </a:pPr>
            <a:r>
              <a:rPr lang="en-US" sz="2324" b="1" dirty="0">
                <a:solidFill>
                  <a:srgbClr val="DD785E"/>
                </a:solidFill>
                <a:latin typeface="Nunito" pitchFamily="34" charset="0"/>
                <a:ea typeface="Nunito" pitchFamily="34" charset="-122"/>
                <a:cs typeface="Nunito" pitchFamily="34" charset="-120"/>
              </a:rPr>
              <a:t>User Ratings and Reviews</a:t>
            </a:r>
            <a:endParaRPr lang="en-US" sz="2324" dirty="0"/>
          </a:p>
        </p:txBody>
      </p:sp>
      <p:sp>
        <p:nvSpPr>
          <p:cNvPr id="13" name="Text 10"/>
          <p:cNvSpPr/>
          <p:nvPr/>
        </p:nvSpPr>
        <p:spPr>
          <a:xfrm>
            <a:off x="9881235" y="2886718"/>
            <a:ext cx="3598545" cy="1265429"/>
          </a:xfrm>
          <a:prstGeom prst="rect">
            <a:avLst/>
          </a:prstGeom>
          <a:noFill/>
          <a:ln/>
        </p:spPr>
        <p:txBody>
          <a:bodyPr wrap="square" rtlCol="0" anchor="t"/>
          <a:lstStyle/>
          <a:p>
            <a:pPr marL="0" indent="0">
              <a:lnSpc>
                <a:spcPts val="3346"/>
              </a:lnSpc>
              <a:buNone/>
            </a:pPr>
            <a:r>
              <a:rPr lang="en-US" sz="1859" dirty="0">
                <a:solidFill>
                  <a:srgbClr val="FFFFFF"/>
                </a:solidFill>
                <a:latin typeface="PT Sans" pitchFamily="34" charset="0"/>
                <a:ea typeface="PT Sans" pitchFamily="34" charset="-122"/>
                <a:cs typeface="PT Sans" pitchFamily="34" charset="-120"/>
              </a:rPr>
              <a:t>Enable users to rate and review projects, enhancing creators' work and sharing insights.</a:t>
            </a:r>
            <a:endParaRPr lang="en-US" sz="1859" dirty="0"/>
          </a:p>
        </p:txBody>
      </p:sp>
      <p:sp>
        <p:nvSpPr>
          <p:cNvPr id="14" name="Shape 11"/>
          <p:cNvSpPr/>
          <p:nvPr/>
        </p:nvSpPr>
        <p:spPr>
          <a:xfrm>
            <a:off x="885230" y="5452441"/>
            <a:ext cx="12859941" cy="1962141"/>
          </a:xfrm>
          <a:prstGeom prst="roundRect">
            <a:avLst>
              <a:gd name="adj" fmla="val 21658"/>
            </a:avLst>
          </a:prstGeom>
          <a:solidFill>
            <a:srgbClr val="00002E"/>
          </a:solidFill>
          <a:ln w="29408">
            <a:solidFill>
              <a:srgbClr val="48A8E2"/>
            </a:solidFill>
            <a:prstDash val="solid"/>
          </a:ln>
        </p:spPr>
      </p:sp>
      <p:sp>
        <p:nvSpPr>
          <p:cNvPr id="15" name="Text 12"/>
          <p:cNvSpPr/>
          <p:nvPr/>
        </p:nvSpPr>
        <p:spPr>
          <a:xfrm>
            <a:off x="1150620" y="5715880"/>
            <a:ext cx="3238500" cy="380799"/>
          </a:xfrm>
          <a:prstGeom prst="rect">
            <a:avLst/>
          </a:prstGeom>
          <a:noFill/>
          <a:ln/>
        </p:spPr>
        <p:txBody>
          <a:bodyPr wrap="none" rtlCol="0" anchor="t"/>
          <a:lstStyle/>
          <a:p>
            <a:pPr marL="0" indent="0">
              <a:lnSpc>
                <a:spcPts val="3021"/>
              </a:lnSpc>
              <a:buNone/>
            </a:pPr>
            <a:r>
              <a:rPr lang="en-US" sz="2324" b="1" dirty="0">
                <a:solidFill>
                  <a:srgbClr val="48A8E2"/>
                </a:solidFill>
                <a:latin typeface="Nunito" pitchFamily="34" charset="0"/>
                <a:ea typeface="Nunito" pitchFamily="34" charset="-122"/>
                <a:cs typeface="Nunito" pitchFamily="34" charset="-120"/>
              </a:rPr>
              <a:t>Analytics and Reporting</a:t>
            </a:r>
            <a:endParaRPr lang="en-US" sz="2324" dirty="0"/>
          </a:p>
        </p:txBody>
      </p:sp>
      <p:sp>
        <p:nvSpPr>
          <p:cNvPr id="16" name="Text 13"/>
          <p:cNvSpPr/>
          <p:nvPr/>
        </p:nvSpPr>
        <p:spPr>
          <a:xfrm>
            <a:off x="1150620" y="6307524"/>
            <a:ext cx="12329160" cy="843619"/>
          </a:xfrm>
          <a:prstGeom prst="rect">
            <a:avLst/>
          </a:prstGeom>
          <a:noFill/>
          <a:ln/>
        </p:spPr>
        <p:txBody>
          <a:bodyPr wrap="square" rtlCol="0" anchor="t"/>
          <a:lstStyle/>
          <a:p>
            <a:pPr marL="0" indent="0">
              <a:lnSpc>
                <a:spcPts val="3346"/>
              </a:lnSpc>
              <a:buNone/>
            </a:pPr>
            <a:r>
              <a:rPr lang="en-US" sz="1859" dirty="0">
                <a:solidFill>
                  <a:srgbClr val="FFFFFF"/>
                </a:solidFill>
                <a:latin typeface="PT Sans" pitchFamily="34" charset="0"/>
                <a:ea typeface="PT Sans" pitchFamily="34" charset="-122"/>
                <a:cs typeface="PT Sans" pitchFamily="34" charset="-120"/>
              </a:rPr>
              <a:t>The admin dashboard can include analytics and reporting tools to provide insights into platform usage, project engagement, user activity, and other relevant metrics.</a:t>
            </a:r>
            <a:endParaRPr lang="en-US" sz="1859"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0002E">
              <a:alpha val="75000"/>
            </a:srgbClr>
          </a:solidFill>
          <a:ln w="58936">
            <a:solidFill>
              <a:srgbClr val="262654"/>
            </a:solidFill>
            <a:prstDash val="solid"/>
          </a:ln>
        </p:spPr>
      </p:sp>
      <p:sp>
        <p:nvSpPr>
          <p:cNvPr id="4" name="Text 1"/>
          <p:cNvSpPr/>
          <p:nvPr/>
        </p:nvSpPr>
        <p:spPr>
          <a:xfrm>
            <a:off x="292894" y="413773"/>
            <a:ext cx="4721662" cy="761597"/>
          </a:xfrm>
          <a:prstGeom prst="rect">
            <a:avLst/>
          </a:prstGeom>
          <a:noFill/>
          <a:ln/>
        </p:spPr>
        <p:txBody>
          <a:bodyPr wrap="none" rtlCol="0" anchor="t"/>
          <a:lstStyle/>
          <a:p>
            <a:pPr marL="0" indent="0">
              <a:lnSpc>
                <a:spcPts val="6042"/>
              </a:lnSpc>
              <a:buNone/>
            </a:pPr>
            <a:r>
              <a:rPr lang="en-US" sz="6000" b="1" dirty="0">
                <a:solidFill>
                  <a:srgbClr val="FFFFFF"/>
                </a:solidFill>
                <a:latin typeface="Nunito" pitchFamily="34" charset="0"/>
                <a:ea typeface="Nunito" pitchFamily="34" charset="-122"/>
                <a:cs typeface="Nunito" pitchFamily="34" charset="-120"/>
              </a:rPr>
              <a:t>Advantages</a:t>
            </a:r>
            <a:endParaRPr lang="en-US" sz="6000" dirty="0"/>
          </a:p>
        </p:txBody>
      </p:sp>
      <p:sp>
        <p:nvSpPr>
          <p:cNvPr id="5" name="Shape 2"/>
          <p:cNvSpPr/>
          <p:nvPr/>
        </p:nvSpPr>
        <p:spPr>
          <a:xfrm>
            <a:off x="885230" y="2011071"/>
            <a:ext cx="4129326" cy="3227570"/>
          </a:xfrm>
          <a:prstGeom prst="roundRect">
            <a:avLst>
              <a:gd name="adj" fmla="val 13166"/>
            </a:avLst>
          </a:prstGeom>
          <a:solidFill>
            <a:srgbClr val="00002E"/>
          </a:solidFill>
          <a:ln w="29408">
            <a:solidFill>
              <a:srgbClr val="F2B42D"/>
            </a:solidFill>
            <a:prstDash val="solid"/>
          </a:ln>
        </p:spPr>
      </p:sp>
      <p:sp>
        <p:nvSpPr>
          <p:cNvPr id="6" name="Text 3"/>
          <p:cNvSpPr/>
          <p:nvPr/>
        </p:nvSpPr>
        <p:spPr>
          <a:xfrm>
            <a:off x="1150620" y="2274510"/>
            <a:ext cx="3040380" cy="380799"/>
          </a:xfrm>
          <a:prstGeom prst="rect">
            <a:avLst/>
          </a:prstGeom>
          <a:noFill/>
          <a:ln/>
        </p:spPr>
        <p:txBody>
          <a:bodyPr wrap="none" rtlCol="0" anchor="t"/>
          <a:lstStyle/>
          <a:p>
            <a:pPr marL="0" indent="0">
              <a:lnSpc>
                <a:spcPts val="3021"/>
              </a:lnSpc>
              <a:buNone/>
            </a:pPr>
            <a:r>
              <a:rPr lang="en-US" sz="2324" b="1" dirty="0">
                <a:solidFill>
                  <a:srgbClr val="F2B42D"/>
                </a:solidFill>
                <a:latin typeface="Nunito" pitchFamily="34" charset="0"/>
                <a:ea typeface="Nunito" pitchFamily="34" charset="-122"/>
                <a:cs typeface="Nunito" pitchFamily="34" charset="-120"/>
              </a:rPr>
              <a:t>Collaborative Learning</a:t>
            </a:r>
            <a:endParaRPr lang="en-US" sz="2324" dirty="0"/>
          </a:p>
        </p:txBody>
      </p:sp>
      <p:sp>
        <p:nvSpPr>
          <p:cNvPr id="7" name="Text 4"/>
          <p:cNvSpPr/>
          <p:nvPr/>
        </p:nvSpPr>
        <p:spPr>
          <a:xfrm>
            <a:off x="1150620" y="2866154"/>
            <a:ext cx="3598545" cy="2109048"/>
          </a:xfrm>
          <a:prstGeom prst="rect">
            <a:avLst/>
          </a:prstGeom>
          <a:noFill/>
          <a:ln/>
        </p:spPr>
        <p:txBody>
          <a:bodyPr wrap="square" rtlCol="0" anchor="t"/>
          <a:lstStyle/>
          <a:p>
            <a:pPr marL="0" indent="0">
              <a:lnSpc>
                <a:spcPts val="3346"/>
              </a:lnSpc>
              <a:buNone/>
            </a:pPr>
            <a:r>
              <a:rPr lang="en-US" sz="1859" dirty="0">
                <a:solidFill>
                  <a:srgbClr val="FFFFFF"/>
                </a:solidFill>
                <a:latin typeface="PT Sans" pitchFamily="34" charset="0"/>
                <a:ea typeface="PT Sans" pitchFamily="34" charset="-122"/>
                <a:cs typeface="PT Sans" pitchFamily="34" charset="-120"/>
              </a:rPr>
              <a:t>Web applications enable collaborative learning, knowledge sharing, and community through user interaction, comments, and discussions on projects.</a:t>
            </a:r>
            <a:endParaRPr lang="en-US" sz="1859" dirty="0"/>
          </a:p>
        </p:txBody>
      </p:sp>
      <p:sp>
        <p:nvSpPr>
          <p:cNvPr id="8" name="Shape 5"/>
          <p:cNvSpPr/>
          <p:nvPr/>
        </p:nvSpPr>
        <p:spPr>
          <a:xfrm>
            <a:off x="5250537" y="2011071"/>
            <a:ext cx="4129326" cy="3227570"/>
          </a:xfrm>
          <a:prstGeom prst="roundRect">
            <a:avLst>
              <a:gd name="adj" fmla="val 13166"/>
            </a:avLst>
          </a:prstGeom>
          <a:solidFill>
            <a:srgbClr val="00002E"/>
          </a:solidFill>
          <a:ln w="29408">
            <a:solidFill>
              <a:srgbClr val="D7425E"/>
            </a:solidFill>
            <a:prstDash val="solid"/>
          </a:ln>
        </p:spPr>
      </p:sp>
      <p:sp>
        <p:nvSpPr>
          <p:cNvPr id="9" name="Text 6"/>
          <p:cNvSpPr/>
          <p:nvPr/>
        </p:nvSpPr>
        <p:spPr>
          <a:xfrm>
            <a:off x="5515928" y="2274510"/>
            <a:ext cx="3383280" cy="380799"/>
          </a:xfrm>
          <a:prstGeom prst="rect">
            <a:avLst/>
          </a:prstGeom>
          <a:noFill/>
          <a:ln/>
        </p:spPr>
        <p:txBody>
          <a:bodyPr wrap="none" rtlCol="0" anchor="t"/>
          <a:lstStyle/>
          <a:p>
            <a:pPr marL="0" indent="0">
              <a:lnSpc>
                <a:spcPts val="3021"/>
              </a:lnSpc>
              <a:buNone/>
            </a:pPr>
            <a:r>
              <a:rPr lang="en-US" sz="2324" b="1" dirty="0">
                <a:solidFill>
                  <a:srgbClr val="D7425E"/>
                </a:solidFill>
                <a:latin typeface="Nunito" pitchFamily="34" charset="0"/>
                <a:ea typeface="Nunito" pitchFamily="34" charset="-122"/>
                <a:cs typeface="Nunito" pitchFamily="34" charset="-120"/>
              </a:rPr>
              <a:t>Continuous Improvement</a:t>
            </a:r>
            <a:endParaRPr lang="en-US" sz="2324" dirty="0"/>
          </a:p>
        </p:txBody>
      </p:sp>
      <p:sp>
        <p:nvSpPr>
          <p:cNvPr id="10" name="Text 7"/>
          <p:cNvSpPr/>
          <p:nvPr/>
        </p:nvSpPr>
        <p:spPr>
          <a:xfrm>
            <a:off x="5515928" y="2866154"/>
            <a:ext cx="3598545" cy="2109048"/>
          </a:xfrm>
          <a:prstGeom prst="rect">
            <a:avLst/>
          </a:prstGeom>
          <a:noFill/>
          <a:ln/>
        </p:spPr>
        <p:txBody>
          <a:bodyPr wrap="square" rtlCol="0" anchor="t"/>
          <a:lstStyle/>
          <a:p>
            <a:pPr marL="0" indent="0">
              <a:lnSpc>
                <a:spcPts val="3346"/>
              </a:lnSpc>
              <a:buNone/>
            </a:pPr>
            <a:r>
              <a:rPr lang="en-US" sz="1859" dirty="0">
                <a:solidFill>
                  <a:srgbClr val="FFFFFF"/>
                </a:solidFill>
                <a:latin typeface="PT Sans" pitchFamily="34" charset="0"/>
                <a:ea typeface="PT Sans" pitchFamily="34" charset="-122"/>
                <a:cs typeface="PT Sans" pitchFamily="34" charset="-120"/>
              </a:rPr>
              <a:t>Web application enables continuous improvement through user feedback, monitoring behavior, and iteration for enhanced user experience.</a:t>
            </a:r>
            <a:endParaRPr lang="en-US" sz="1859" dirty="0"/>
          </a:p>
        </p:txBody>
      </p:sp>
      <p:sp>
        <p:nvSpPr>
          <p:cNvPr id="11" name="Shape 8"/>
          <p:cNvSpPr/>
          <p:nvPr/>
        </p:nvSpPr>
        <p:spPr>
          <a:xfrm>
            <a:off x="9615845" y="2011071"/>
            <a:ext cx="4129326" cy="3227570"/>
          </a:xfrm>
          <a:prstGeom prst="roundRect">
            <a:avLst>
              <a:gd name="adj" fmla="val 13166"/>
            </a:avLst>
          </a:prstGeom>
          <a:solidFill>
            <a:srgbClr val="00002E"/>
          </a:solidFill>
          <a:ln w="29408">
            <a:solidFill>
              <a:srgbClr val="DD785E"/>
            </a:solidFill>
            <a:prstDash val="solid"/>
          </a:ln>
        </p:spPr>
      </p:sp>
      <p:sp>
        <p:nvSpPr>
          <p:cNvPr id="12" name="Text 9"/>
          <p:cNvSpPr/>
          <p:nvPr/>
        </p:nvSpPr>
        <p:spPr>
          <a:xfrm>
            <a:off x="9881235" y="2274510"/>
            <a:ext cx="2956560" cy="380799"/>
          </a:xfrm>
          <a:prstGeom prst="rect">
            <a:avLst/>
          </a:prstGeom>
          <a:noFill/>
          <a:ln/>
        </p:spPr>
        <p:txBody>
          <a:bodyPr wrap="none" rtlCol="0" anchor="t"/>
          <a:lstStyle/>
          <a:p>
            <a:pPr marL="0" indent="0">
              <a:lnSpc>
                <a:spcPts val="3021"/>
              </a:lnSpc>
              <a:buNone/>
            </a:pPr>
            <a:r>
              <a:rPr lang="en-US" sz="2324" b="1" dirty="0">
                <a:solidFill>
                  <a:srgbClr val="DD785E"/>
                </a:solidFill>
                <a:latin typeface="Nunito" pitchFamily="34" charset="0"/>
                <a:ea typeface="Nunito" pitchFamily="34" charset="-122"/>
                <a:cs typeface="Nunito" pitchFamily="34" charset="-120"/>
              </a:rPr>
              <a:t>Analytics and Insights</a:t>
            </a:r>
            <a:endParaRPr lang="en-US" sz="2324" dirty="0"/>
          </a:p>
        </p:txBody>
      </p:sp>
      <p:sp>
        <p:nvSpPr>
          <p:cNvPr id="13" name="Text 10"/>
          <p:cNvSpPr/>
          <p:nvPr/>
        </p:nvSpPr>
        <p:spPr>
          <a:xfrm>
            <a:off x="9881235" y="2866154"/>
            <a:ext cx="3598545" cy="2109048"/>
          </a:xfrm>
          <a:prstGeom prst="rect">
            <a:avLst/>
          </a:prstGeom>
          <a:noFill/>
          <a:ln/>
        </p:spPr>
        <p:txBody>
          <a:bodyPr wrap="square" rtlCol="0" anchor="t"/>
          <a:lstStyle/>
          <a:p>
            <a:pPr marL="0" indent="0">
              <a:lnSpc>
                <a:spcPts val="3346"/>
              </a:lnSpc>
              <a:buNone/>
            </a:pPr>
            <a:r>
              <a:rPr lang="en-US" sz="1859" dirty="0">
                <a:solidFill>
                  <a:srgbClr val="FFFFFF"/>
                </a:solidFill>
                <a:latin typeface="PT Sans" pitchFamily="34" charset="0"/>
                <a:ea typeface="PT Sans" pitchFamily="34" charset="-122"/>
                <a:cs typeface="PT Sans" pitchFamily="34" charset="-120"/>
              </a:rPr>
              <a:t>You can acquire data and insights on user interactions, project popularity, and engagement through the usage of a web application.</a:t>
            </a:r>
            <a:endParaRPr lang="en-US" sz="1859" dirty="0"/>
          </a:p>
        </p:txBody>
      </p:sp>
      <p:sp>
        <p:nvSpPr>
          <p:cNvPr id="14" name="Shape 11"/>
          <p:cNvSpPr/>
          <p:nvPr/>
        </p:nvSpPr>
        <p:spPr>
          <a:xfrm>
            <a:off x="885230" y="5472887"/>
            <a:ext cx="12859941" cy="1962141"/>
          </a:xfrm>
          <a:prstGeom prst="roundRect">
            <a:avLst>
              <a:gd name="adj" fmla="val 21658"/>
            </a:avLst>
          </a:prstGeom>
          <a:solidFill>
            <a:srgbClr val="00002E"/>
          </a:solidFill>
          <a:ln w="29408">
            <a:solidFill>
              <a:srgbClr val="48A8E2"/>
            </a:solidFill>
            <a:prstDash val="solid"/>
          </a:ln>
        </p:spPr>
      </p:sp>
      <p:sp>
        <p:nvSpPr>
          <p:cNvPr id="15" name="Text 12"/>
          <p:cNvSpPr/>
          <p:nvPr/>
        </p:nvSpPr>
        <p:spPr>
          <a:xfrm>
            <a:off x="1150620" y="5736326"/>
            <a:ext cx="3947160" cy="380799"/>
          </a:xfrm>
          <a:prstGeom prst="rect">
            <a:avLst/>
          </a:prstGeom>
          <a:noFill/>
          <a:ln/>
        </p:spPr>
        <p:txBody>
          <a:bodyPr wrap="none" rtlCol="0" anchor="t"/>
          <a:lstStyle/>
          <a:p>
            <a:pPr marL="0" indent="0">
              <a:lnSpc>
                <a:spcPts val="3021"/>
              </a:lnSpc>
              <a:buNone/>
            </a:pPr>
            <a:r>
              <a:rPr lang="en-US" sz="2324" b="1" dirty="0">
                <a:solidFill>
                  <a:srgbClr val="48A8E2"/>
                </a:solidFill>
                <a:latin typeface="Nunito" pitchFamily="34" charset="0"/>
                <a:ea typeface="Nunito" pitchFamily="34" charset="-122"/>
                <a:cs typeface="Nunito" pitchFamily="34" charset="-120"/>
              </a:rPr>
              <a:t>Enhanced Search Capabilities</a:t>
            </a:r>
            <a:endParaRPr lang="en-US" sz="2324" dirty="0"/>
          </a:p>
        </p:txBody>
      </p:sp>
      <p:sp>
        <p:nvSpPr>
          <p:cNvPr id="16" name="Text 13"/>
          <p:cNvSpPr/>
          <p:nvPr/>
        </p:nvSpPr>
        <p:spPr>
          <a:xfrm>
            <a:off x="1150620" y="6327971"/>
            <a:ext cx="12329160" cy="843619"/>
          </a:xfrm>
          <a:prstGeom prst="rect">
            <a:avLst/>
          </a:prstGeom>
          <a:noFill/>
          <a:ln/>
        </p:spPr>
        <p:txBody>
          <a:bodyPr wrap="square" rtlCol="0" anchor="t"/>
          <a:lstStyle/>
          <a:p>
            <a:pPr marL="0" indent="0">
              <a:lnSpc>
                <a:spcPts val="3346"/>
              </a:lnSpc>
              <a:buNone/>
            </a:pPr>
            <a:r>
              <a:rPr lang="en-US" sz="1859" dirty="0">
                <a:solidFill>
                  <a:srgbClr val="FFFFFF"/>
                </a:solidFill>
                <a:latin typeface="PT Sans" pitchFamily="34" charset="0"/>
                <a:ea typeface="PT Sans" pitchFamily="34" charset="-122"/>
                <a:cs typeface="PT Sans" pitchFamily="34" charset="-120"/>
              </a:rPr>
              <a:t>Web application offers efficient search features for projects by keywords, categories, tags, enabling quick and efficient project discovery.</a:t>
            </a:r>
            <a:endParaRPr lang="en-US" sz="1859"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0002E">
              <a:alpha val="75000"/>
            </a:srgbClr>
          </a:solidFill>
          <a:ln w="58936">
            <a:solidFill>
              <a:srgbClr val="262654"/>
            </a:solidFill>
            <a:prstDash val="solid"/>
          </a:ln>
        </p:spPr>
      </p:sp>
      <p:pic>
        <p:nvPicPr>
          <p:cNvPr id="4" name="Image 1" descr="preencoded.png"/>
          <p:cNvPicPr>
            <a:picLocks noChangeAspect="1"/>
          </p:cNvPicPr>
          <p:nvPr/>
        </p:nvPicPr>
        <p:blipFill>
          <a:blip r:embed="rId4"/>
          <a:stretch>
            <a:fillRect/>
          </a:stretch>
        </p:blipFill>
        <p:spPr>
          <a:xfrm>
            <a:off x="0" y="0"/>
            <a:ext cx="14630400" cy="8169088"/>
          </a:xfrm>
          <a:prstGeom prst="rect">
            <a:avLst/>
          </a:prstGeom>
        </p:spPr>
      </p:pic>
      <p:sp>
        <p:nvSpPr>
          <p:cNvPr id="5" name="Shape 1"/>
          <p:cNvSpPr/>
          <p:nvPr/>
        </p:nvSpPr>
        <p:spPr>
          <a:xfrm>
            <a:off x="0" y="-64546"/>
            <a:ext cx="14630400" cy="8169088"/>
          </a:xfrm>
          <a:prstGeom prst="rect">
            <a:avLst/>
          </a:prstGeom>
          <a:solidFill>
            <a:srgbClr val="00002E">
              <a:alpha val="80000"/>
            </a:srgbClr>
          </a:solidFill>
          <a:ln/>
        </p:spPr>
      </p:sp>
      <p:sp>
        <p:nvSpPr>
          <p:cNvPr id="6" name="Text 2"/>
          <p:cNvSpPr/>
          <p:nvPr/>
        </p:nvSpPr>
        <p:spPr>
          <a:xfrm>
            <a:off x="293560" y="957126"/>
            <a:ext cx="6118860" cy="761597"/>
          </a:xfrm>
          <a:prstGeom prst="rect">
            <a:avLst/>
          </a:prstGeom>
          <a:noFill/>
          <a:ln/>
        </p:spPr>
        <p:txBody>
          <a:bodyPr wrap="none" rtlCol="0" anchor="t"/>
          <a:lstStyle/>
          <a:p>
            <a:pPr marL="0" indent="0">
              <a:lnSpc>
                <a:spcPts val="6042"/>
              </a:lnSpc>
              <a:buNone/>
            </a:pPr>
            <a:r>
              <a:rPr lang="en-US" sz="6000" b="1" dirty="0">
                <a:solidFill>
                  <a:srgbClr val="F2B42D"/>
                </a:solidFill>
                <a:latin typeface="Nunito" pitchFamily="34" charset="0"/>
                <a:ea typeface="Nunito" pitchFamily="34" charset="-122"/>
                <a:cs typeface="Nunito" pitchFamily="34" charset="-120"/>
              </a:rPr>
              <a:t>Technologies Required</a:t>
            </a:r>
            <a:endParaRPr lang="en-US" sz="6000" dirty="0"/>
          </a:p>
        </p:txBody>
      </p:sp>
      <p:sp>
        <p:nvSpPr>
          <p:cNvPr id="7" name="Text 3"/>
          <p:cNvSpPr/>
          <p:nvPr/>
        </p:nvSpPr>
        <p:spPr>
          <a:xfrm>
            <a:off x="885230" y="3611909"/>
            <a:ext cx="2782967" cy="609254"/>
          </a:xfrm>
          <a:prstGeom prst="rect">
            <a:avLst/>
          </a:prstGeom>
          <a:noFill/>
          <a:ln/>
        </p:spPr>
        <p:txBody>
          <a:bodyPr wrap="none" rtlCol="0" anchor="t"/>
          <a:lstStyle/>
          <a:p>
            <a:pPr marL="0" indent="0" algn="ctr">
              <a:lnSpc>
                <a:spcPts val="4833"/>
              </a:lnSpc>
              <a:buNone/>
            </a:pPr>
            <a:r>
              <a:rPr lang="en-US" sz="4800" b="1" dirty="0">
                <a:solidFill>
                  <a:srgbClr val="48A8E2"/>
                </a:solidFill>
                <a:latin typeface="Nunito" pitchFamily="34" charset="0"/>
                <a:ea typeface="Nunito" pitchFamily="34" charset="-122"/>
                <a:cs typeface="Nunito" pitchFamily="34" charset="-120"/>
              </a:rPr>
              <a:t>React</a:t>
            </a:r>
            <a:endParaRPr lang="en-US" sz="4800" dirty="0"/>
          </a:p>
        </p:txBody>
      </p:sp>
      <p:sp>
        <p:nvSpPr>
          <p:cNvPr id="8" name="Text 4"/>
          <p:cNvSpPr/>
          <p:nvPr/>
        </p:nvSpPr>
        <p:spPr>
          <a:xfrm>
            <a:off x="885230" y="4455409"/>
            <a:ext cx="2782967" cy="843619"/>
          </a:xfrm>
          <a:prstGeom prst="rect">
            <a:avLst/>
          </a:prstGeom>
          <a:noFill/>
          <a:ln/>
        </p:spPr>
        <p:txBody>
          <a:bodyPr wrap="square" rtlCol="0" anchor="t"/>
          <a:lstStyle/>
          <a:p>
            <a:pPr marL="0" indent="0" algn="ctr">
              <a:lnSpc>
                <a:spcPts val="3346"/>
              </a:lnSpc>
              <a:buNone/>
            </a:pPr>
            <a:r>
              <a:rPr lang="en-US" sz="2500" dirty="0">
                <a:solidFill>
                  <a:srgbClr val="FFFFFF"/>
                </a:solidFill>
                <a:latin typeface="PT Sans" pitchFamily="34" charset="0"/>
                <a:ea typeface="PT Sans" pitchFamily="34" charset="-122"/>
                <a:cs typeface="PT Sans" pitchFamily="34" charset="-120"/>
              </a:rPr>
              <a:t>A JavaScript library for building user interfaces</a:t>
            </a:r>
            <a:endParaRPr lang="en-US" sz="2500" dirty="0"/>
          </a:p>
        </p:txBody>
      </p:sp>
      <p:sp>
        <p:nvSpPr>
          <p:cNvPr id="9" name="Text 5"/>
          <p:cNvSpPr/>
          <p:nvPr/>
        </p:nvSpPr>
        <p:spPr>
          <a:xfrm>
            <a:off x="4251841" y="3633424"/>
            <a:ext cx="2782967" cy="609254"/>
          </a:xfrm>
          <a:prstGeom prst="rect">
            <a:avLst/>
          </a:prstGeom>
          <a:noFill/>
          <a:ln/>
        </p:spPr>
        <p:txBody>
          <a:bodyPr wrap="none" rtlCol="0" anchor="t"/>
          <a:lstStyle/>
          <a:p>
            <a:pPr marL="0" indent="0" algn="ctr">
              <a:lnSpc>
                <a:spcPts val="4833"/>
              </a:lnSpc>
              <a:buNone/>
            </a:pPr>
            <a:r>
              <a:rPr lang="en-US" sz="4800" b="1" dirty="0">
                <a:solidFill>
                  <a:srgbClr val="D7425E"/>
                </a:solidFill>
                <a:latin typeface="Nunito" pitchFamily="34" charset="0"/>
                <a:ea typeface="Nunito" pitchFamily="34" charset="-122"/>
                <a:cs typeface="Nunito" pitchFamily="34" charset="-120"/>
              </a:rPr>
              <a:t>Node JS</a:t>
            </a:r>
            <a:endParaRPr lang="en-US" sz="4800" dirty="0"/>
          </a:p>
        </p:txBody>
      </p:sp>
      <p:sp>
        <p:nvSpPr>
          <p:cNvPr id="10" name="Text 6"/>
          <p:cNvSpPr/>
          <p:nvPr/>
        </p:nvSpPr>
        <p:spPr>
          <a:xfrm>
            <a:off x="4251841" y="4455409"/>
            <a:ext cx="2782967" cy="1265429"/>
          </a:xfrm>
          <a:prstGeom prst="rect">
            <a:avLst/>
          </a:prstGeom>
          <a:noFill/>
          <a:ln/>
        </p:spPr>
        <p:txBody>
          <a:bodyPr wrap="square" rtlCol="0" anchor="t"/>
          <a:lstStyle/>
          <a:p>
            <a:pPr marL="0" indent="0" algn="ctr">
              <a:lnSpc>
                <a:spcPts val="3346"/>
              </a:lnSpc>
              <a:buNone/>
            </a:pPr>
            <a:r>
              <a:rPr lang="en-US" sz="2500" dirty="0">
                <a:solidFill>
                  <a:srgbClr val="FFFFFF"/>
                </a:solidFill>
                <a:latin typeface="PT Sans" pitchFamily="34" charset="0"/>
                <a:ea typeface="PT Sans" pitchFamily="34" charset="-122"/>
                <a:cs typeface="PT Sans" pitchFamily="34" charset="-120"/>
              </a:rPr>
              <a:t>A JavaScript runtime built on Chrome's V8 JavaScript engine</a:t>
            </a:r>
            <a:endParaRPr lang="en-US" sz="2500" dirty="0"/>
          </a:p>
        </p:txBody>
      </p:sp>
      <p:sp>
        <p:nvSpPr>
          <p:cNvPr id="11" name="Text 7"/>
          <p:cNvSpPr/>
          <p:nvPr/>
        </p:nvSpPr>
        <p:spPr>
          <a:xfrm>
            <a:off x="7618452" y="3633424"/>
            <a:ext cx="2782967" cy="609254"/>
          </a:xfrm>
          <a:prstGeom prst="rect">
            <a:avLst/>
          </a:prstGeom>
          <a:noFill/>
          <a:ln/>
        </p:spPr>
        <p:txBody>
          <a:bodyPr wrap="none" rtlCol="0" anchor="t"/>
          <a:lstStyle/>
          <a:p>
            <a:pPr marL="0" indent="0" algn="ctr">
              <a:lnSpc>
                <a:spcPts val="4833"/>
              </a:lnSpc>
              <a:buNone/>
            </a:pPr>
            <a:r>
              <a:rPr lang="en-US" sz="4800" b="1" dirty="0">
                <a:solidFill>
                  <a:srgbClr val="59ABA9"/>
                </a:solidFill>
                <a:latin typeface="Nunito" pitchFamily="34" charset="0"/>
                <a:ea typeface="Nunito" pitchFamily="34" charset="-122"/>
                <a:cs typeface="Nunito" pitchFamily="34" charset="-120"/>
              </a:rPr>
              <a:t>MongoDB</a:t>
            </a:r>
            <a:endParaRPr lang="en-US" sz="4800" dirty="0"/>
          </a:p>
        </p:txBody>
      </p:sp>
      <p:sp>
        <p:nvSpPr>
          <p:cNvPr id="12" name="Text 8"/>
          <p:cNvSpPr/>
          <p:nvPr/>
        </p:nvSpPr>
        <p:spPr>
          <a:xfrm>
            <a:off x="7618452" y="4476925"/>
            <a:ext cx="2782967" cy="843619"/>
          </a:xfrm>
          <a:prstGeom prst="rect">
            <a:avLst/>
          </a:prstGeom>
          <a:noFill/>
          <a:ln/>
        </p:spPr>
        <p:txBody>
          <a:bodyPr wrap="square" rtlCol="0" anchor="t"/>
          <a:lstStyle/>
          <a:p>
            <a:pPr marL="0" indent="0" algn="ctr">
              <a:lnSpc>
                <a:spcPts val="3346"/>
              </a:lnSpc>
              <a:buNone/>
            </a:pPr>
            <a:r>
              <a:rPr lang="en-US" sz="2500" dirty="0">
                <a:solidFill>
                  <a:srgbClr val="FFFFFF"/>
                </a:solidFill>
                <a:latin typeface="PT Sans" pitchFamily="34" charset="0"/>
                <a:ea typeface="PT Sans" pitchFamily="34" charset="-122"/>
                <a:cs typeface="PT Sans" pitchFamily="34" charset="-120"/>
              </a:rPr>
              <a:t>A document-based, NoSQL database</a:t>
            </a:r>
            <a:endParaRPr lang="en-US" sz="2500" dirty="0"/>
          </a:p>
        </p:txBody>
      </p:sp>
      <p:sp>
        <p:nvSpPr>
          <p:cNvPr id="13" name="Text 9"/>
          <p:cNvSpPr/>
          <p:nvPr/>
        </p:nvSpPr>
        <p:spPr>
          <a:xfrm>
            <a:off x="10985063" y="3633424"/>
            <a:ext cx="2782967" cy="609254"/>
          </a:xfrm>
          <a:prstGeom prst="rect">
            <a:avLst/>
          </a:prstGeom>
          <a:noFill/>
          <a:ln/>
        </p:spPr>
        <p:txBody>
          <a:bodyPr wrap="none" rtlCol="0" anchor="t"/>
          <a:lstStyle/>
          <a:p>
            <a:pPr marL="0" indent="0" algn="ctr">
              <a:lnSpc>
                <a:spcPts val="4833"/>
              </a:lnSpc>
              <a:buNone/>
            </a:pPr>
            <a:r>
              <a:rPr lang="en-US" sz="4800" b="1" dirty="0">
                <a:solidFill>
                  <a:srgbClr val="DD785E"/>
                </a:solidFill>
                <a:latin typeface="Nunito" pitchFamily="34" charset="0"/>
                <a:ea typeface="Nunito" pitchFamily="34" charset="-122"/>
                <a:cs typeface="Nunito" pitchFamily="34" charset="-120"/>
              </a:rPr>
              <a:t>Express</a:t>
            </a:r>
            <a:endParaRPr lang="en-US" sz="4800" dirty="0"/>
          </a:p>
        </p:txBody>
      </p:sp>
      <p:sp>
        <p:nvSpPr>
          <p:cNvPr id="14" name="Text 10"/>
          <p:cNvSpPr/>
          <p:nvPr/>
        </p:nvSpPr>
        <p:spPr>
          <a:xfrm>
            <a:off x="10985063" y="4476925"/>
            <a:ext cx="2782967" cy="1265429"/>
          </a:xfrm>
          <a:prstGeom prst="rect">
            <a:avLst/>
          </a:prstGeom>
          <a:noFill/>
          <a:ln/>
        </p:spPr>
        <p:txBody>
          <a:bodyPr wrap="square" rtlCol="0" anchor="t"/>
          <a:lstStyle/>
          <a:p>
            <a:pPr marL="0" indent="0" algn="ctr">
              <a:lnSpc>
                <a:spcPts val="3346"/>
              </a:lnSpc>
              <a:buNone/>
            </a:pPr>
            <a:r>
              <a:rPr lang="en-US" sz="2500" dirty="0">
                <a:solidFill>
                  <a:srgbClr val="FFFFFF"/>
                </a:solidFill>
                <a:latin typeface="PT Sans" pitchFamily="34" charset="0"/>
                <a:ea typeface="PT Sans" pitchFamily="34" charset="-122"/>
                <a:cs typeface="PT Sans" pitchFamily="34" charset="-120"/>
              </a:rPr>
              <a:t>A fast, unopinionated, minimalist web framework for Node.js</a:t>
            </a:r>
            <a:endParaRPr lang="en-US" sz="2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808</Words>
  <Application>Microsoft Office PowerPoint</Application>
  <PresentationFormat>Custom</PresentationFormat>
  <Paragraphs>79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Vaishnavi Deokar</cp:lastModifiedBy>
  <cp:revision>2</cp:revision>
  <dcterms:created xsi:type="dcterms:W3CDTF">2023-07-11T20:25:42Z</dcterms:created>
  <dcterms:modified xsi:type="dcterms:W3CDTF">2023-07-11T20:42:18Z</dcterms:modified>
</cp:coreProperties>
</file>