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2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6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73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28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4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8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8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2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14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CA033B9F-85F6-7306-F655-75AF2D318F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2397" b="22603"/>
          <a:stretch>
            <a:fillRect/>
          </a:stretch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83F0CCE-676F-A03F-4239-054754151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858" y="4224756"/>
            <a:ext cx="8113866" cy="1623757"/>
          </a:xfrm>
        </p:spPr>
        <p:txBody>
          <a:bodyPr anchor="ctr"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Name: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 Zaid Khan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Student ID: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 1307050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Course: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 INFO-6147 Deep Learning with </a:t>
            </a:r>
            <a:r>
              <a:rPr lang="en-US" altLang="en-US" cap="none" dirty="0" err="1">
                <a:solidFill>
                  <a:schemeClr val="tx1"/>
                </a:solidFill>
                <a:latin typeface="Arial" panose="020B0604020202020204" pitchFamily="34" charset="0"/>
              </a:rPr>
              <a:t>PyTorch</a:t>
            </a: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Date: 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5</a:t>
            </a:r>
            <a:r>
              <a:rPr lang="en-US" altLang="en-US" cap="none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altLang="en-US" cap="none" dirty="0">
                <a:solidFill>
                  <a:schemeClr val="tx1"/>
                </a:solidFill>
                <a:latin typeface="Arial" panose="020B0604020202020204" pitchFamily="34" charset="0"/>
              </a:rPr>
              <a:t> Aug, 2025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6ED40C-3432-A8E0-C156-68A4B172EC8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256275" y="1432915"/>
            <a:ext cx="91644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Detecting Cassava Leaf Diseases Using CNN-Based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44939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9201-F6BB-4DD0-D37A-B92827F0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 b="1"/>
              <a:t> Fine-Tuning &amp; Optimized Training </a:t>
            </a:r>
            <a:br>
              <a:rPr lang="en-US" sz="3400" b="1"/>
            </a:br>
            <a:endParaRPr lang="en-US" sz="3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F92BF-E4D2-BE6E-B8FD-3F23F888A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42363"/>
            <a:ext cx="5451627" cy="245323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02BB-D274-47FF-1CFA-273F6D5F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Partial fine-tuning (ResNet18 layer3, layer4, FC).</a:t>
            </a:r>
          </a:p>
          <a:p>
            <a:r>
              <a:rPr lang="en-US" dirty="0"/>
              <a:t>Advanced augmentation strategies.</a:t>
            </a:r>
          </a:p>
          <a:p>
            <a:r>
              <a:rPr lang="en-US" dirty="0"/>
              <a:t>Lower learning rate (1e-4) for stability.</a:t>
            </a:r>
          </a:p>
          <a:p>
            <a:r>
              <a:rPr lang="en-US" dirty="0"/>
              <a:t>Results after optimization:</a:t>
            </a:r>
          </a:p>
          <a:p>
            <a:pPr lvl="1"/>
            <a:r>
              <a:rPr lang="en-US" dirty="0"/>
              <a:t>Validation accuracy improved significantly from ~70% to ~81.6%.</a:t>
            </a:r>
          </a:p>
          <a:p>
            <a:pPr lvl="1"/>
            <a:r>
              <a:rPr lang="en-US" dirty="0"/>
              <a:t>Reduced overfitting through effective regularization and early stopping.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3C4D7B-2BCC-3B90-412C-4F7D55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b="1" dirty="0"/>
              <a:t>Final Model Testing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4FD72-2AD5-0E84-6B91-1190CE2B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897521"/>
            <a:ext cx="5451627" cy="47429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560ED-AF85-9724-8951-3547E8ECD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Final test accuracy: </a:t>
            </a:r>
            <a:r>
              <a:rPr lang="en-US" b="1" dirty="0"/>
              <a:t>79.3%</a:t>
            </a:r>
            <a:endParaRPr lang="en-US" dirty="0"/>
          </a:p>
          <a:p>
            <a:r>
              <a:rPr lang="en-US" dirty="0"/>
              <a:t>Classification report insights:</a:t>
            </a:r>
          </a:p>
          <a:p>
            <a:pPr lvl="1"/>
            <a:r>
              <a:rPr lang="en-US" dirty="0"/>
              <a:t>Best-performing class: CMD (94.5% recall, F1=0.92).</a:t>
            </a:r>
          </a:p>
          <a:p>
            <a:pPr lvl="1"/>
            <a:r>
              <a:rPr lang="en-US" dirty="0"/>
              <a:t>Moderate performance for minority classes (F1-scores: 0.44–0.64).</a:t>
            </a:r>
          </a:p>
          <a:p>
            <a:pPr lvl="1"/>
            <a:r>
              <a:rPr lang="en-US" dirty="0"/>
              <a:t>Class imbalance reflected in Macro F1 (0.62) vs Weighted F1 (0.79).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6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8923-5E36-C166-B7A8-87659E64B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Key Learnings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3C93-4E06-C3F7-E917-9CEAF9C07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 faced:</a:t>
            </a:r>
            <a:endParaRPr lang="en-US" dirty="0"/>
          </a:p>
          <a:p>
            <a:pPr lvl="1"/>
            <a:r>
              <a:rPr lang="en-US" dirty="0"/>
              <a:t>Significant class imbalance affecting minority class accuracy.</a:t>
            </a:r>
          </a:p>
          <a:p>
            <a:pPr lvl="1"/>
            <a:r>
              <a:rPr lang="en-US" dirty="0"/>
              <a:t>GPU setup and efficient hardware utilization.</a:t>
            </a:r>
          </a:p>
          <a:p>
            <a:pPr lvl="1"/>
            <a:r>
              <a:rPr lang="en-US" dirty="0"/>
              <a:t>Hyperparameter tuning complexity.</a:t>
            </a:r>
          </a:p>
          <a:p>
            <a:r>
              <a:rPr lang="en-US" b="1" dirty="0"/>
              <a:t>Key Learnings:</a:t>
            </a:r>
            <a:endParaRPr lang="en-US" dirty="0"/>
          </a:p>
          <a:p>
            <a:pPr lvl="1"/>
            <a:r>
              <a:rPr lang="en-US" dirty="0"/>
              <a:t>Transfer learning substantially improves performance.</a:t>
            </a:r>
          </a:p>
          <a:p>
            <a:pPr lvl="1"/>
            <a:r>
              <a:rPr lang="en-US" dirty="0"/>
              <a:t>Data augmentation and class weighting critical for handling imbalance.</a:t>
            </a:r>
          </a:p>
          <a:p>
            <a:pPr lvl="1"/>
            <a:r>
              <a:rPr lang="en-US" dirty="0"/>
              <a:t>Early stopping &amp; LR scheduling effectively avoid overfitting.</a:t>
            </a:r>
          </a:p>
          <a:p>
            <a:pPr lvl="1"/>
            <a:r>
              <a:rPr lang="en-US" dirty="0"/>
              <a:t>Visualization tools provide clear insights into model strengths/weaknesses.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0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955F-8678-182E-7212-19DB3AC3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98745-5946-2680-BFC1-66B2BCE7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</a:p>
          <a:p>
            <a:r>
              <a:rPr lang="en-US" dirty="0"/>
              <a:t>Successfully demonstrated CNN effectiveness in agricultural problems.</a:t>
            </a:r>
          </a:p>
          <a:p>
            <a:r>
              <a:rPr lang="en-US" dirty="0"/>
              <a:t>Final model accuracy (79.3%) supports real-world disease detection.</a:t>
            </a:r>
          </a:p>
          <a:p>
            <a:r>
              <a:rPr lang="en-US" b="1" dirty="0"/>
              <a:t>Future Improvements:</a:t>
            </a:r>
            <a:endParaRPr lang="en-US" dirty="0"/>
          </a:p>
          <a:p>
            <a:pPr lvl="1"/>
            <a:r>
              <a:rPr lang="en-US" dirty="0"/>
              <a:t>Increase minority-class samples to reduce imbalance.</a:t>
            </a:r>
          </a:p>
          <a:p>
            <a:pPr lvl="1"/>
            <a:r>
              <a:rPr lang="en-US" dirty="0"/>
              <a:t>Experiment with deeper networks (ResNet50/</a:t>
            </a:r>
            <a:r>
              <a:rPr lang="en-US" dirty="0" err="1"/>
              <a:t>EfficientNet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Explore ensemble methods for better accuracy.</a:t>
            </a:r>
          </a:p>
          <a:p>
            <a:pPr lvl="1"/>
            <a:r>
              <a:rPr lang="en-US" dirty="0"/>
              <a:t>Deploy model into mobile app or cloud-based solution for farmers.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04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2648-240A-B646-0127-DAF9EF1AE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12B4-9137-7078-4EAB-F7680C6F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Kaggle Cassava Leaf Disease Classification Competition: Kaggle Link </a:t>
            </a:r>
          </a:p>
          <a:p>
            <a:r>
              <a:rPr lang="en-US" dirty="0"/>
              <a:t>• </a:t>
            </a:r>
            <a:r>
              <a:rPr lang="en-US" dirty="0" err="1"/>
              <a:t>PyTorch</a:t>
            </a:r>
            <a:r>
              <a:rPr lang="en-US" dirty="0"/>
              <a:t> Documentation: https://pytorch.org/docs </a:t>
            </a:r>
          </a:p>
          <a:p>
            <a:r>
              <a:rPr lang="en-US" dirty="0"/>
              <a:t>• </a:t>
            </a:r>
            <a:r>
              <a:rPr lang="en-US" dirty="0" err="1"/>
              <a:t>Torchvision</a:t>
            </a:r>
            <a:r>
              <a:rPr lang="en-US" dirty="0"/>
              <a:t> Models: https://pytorch.org/vision/stable/models.html </a:t>
            </a:r>
          </a:p>
          <a:p>
            <a:r>
              <a:rPr lang="en-US" dirty="0"/>
              <a:t>• scikit-learn Documentation (Evaluation metrics): https://scikit learn.org/stable/modules/model_evaluation.html </a:t>
            </a:r>
          </a:p>
          <a:p>
            <a:r>
              <a:rPr lang="en-US" dirty="0"/>
              <a:t>• Course Lectures and Materials (INFO-6147 Deep Learning with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7011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8CA7-C83C-1892-50DC-735372A9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BB74-20F5-4B0F-46D8-FA747FEC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19900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21741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36DCCA2C-0578-039A-DA61-3D47BEF24D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397" b="2260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41066-434C-09A9-5201-389F5DCA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3"/>
            <a:ext cx="5480501" cy="94354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CF8FC-1EDD-4009-A989-DA4D8920A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6B8A1-1801-B375-8FAF-EC780EC4539C}"/>
              </a:ext>
            </a:extLst>
          </p:cNvPr>
          <p:cNvSpPr txBox="1"/>
          <p:nvPr/>
        </p:nvSpPr>
        <p:spPr>
          <a:xfrm>
            <a:off x="943897" y="1620908"/>
            <a:ext cx="102145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Cassava is a major food crop in many developing countries, but its production is often threatened by various leaf diseases.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Early and accurate disease detection is essential to prevent crop loss and improve food security. Traditional disease identification relies on manual inspection, which is time-consuming and prone to human error.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With the rise of deep learning, Convolutional Neural Networks (CNNs) can automatically classify plant leaf images with high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project will use deep learning to classify cassava leaf images into five categories, helping to identify diseases early and support farmers in crop management. </a:t>
            </a:r>
          </a:p>
        </p:txBody>
      </p:sp>
    </p:spTree>
    <p:extLst>
      <p:ext uri="{BB962C8B-B14F-4D97-AF65-F5344CB8AC3E}">
        <p14:creationId xmlns:p14="http://schemas.microsoft.com/office/powerpoint/2010/main" val="257782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571B-BEE5-107D-9A50-846E0DE0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1C6F-7722-985B-4C4E-3109A1667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of this project is to classify cassava leaves into healthy or diseased categories using a deep learning model. </a:t>
            </a:r>
          </a:p>
          <a:p>
            <a:r>
              <a:rPr lang="en-US" dirty="0"/>
              <a:t>Classify cassava leaf images into five classes:</a:t>
            </a:r>
          </a:p>
          <a:p>
            <a:pPr lvl="1"/>
            <a:r>
              <a:rPr lang="en-US" dirty="0"/>
              <a:t>Cassava Bacterial Blight (CBB)</a:t>
            </a:r>
          </a:p>
          <a:p>
            <a:pPr lvl="1"/>
            <a:r>
              <a:rPr lang="en-US" dirty="0"/>
              <a:t>Cassava Brown Streak Disease (CBSD)</a:t>
            </a:r>
          </a:p>
          <a:p>
            <a:pPr lvl="1"/>
            <a:r>
              <a:rPr lang="en-US" dirty="0"/>
              <a:t>Cassava Green Mottle (CGM)</a:t>
            </a:r>
          </a:p>
          <a:p>
            <a:pPr lvl="1"/>
            <a:r>
              <a:rPr lang="en-US" dirty="0"/>
              <a:t>Cassava Mosaic Disease (CMD)</a:t>
            </a:r>
          </a:p>
          <a:p>
            <a:pPr lvl="1"/>
            <a:r>
              <a:rPr lang="en-US" dirty="0"/>
              <a:t>Healthy Leaf</a:t>
            </a:r>
          </a:p>
          <a:p>
            <a:r>
              <a:rPr lang="en-US" dirty="0"/>
              <a:t>Develop a CNN model for accurate classification.</a:t>
            </a:r>
          </a:p>
          <a:p>
            <a:r>
              <a:rPr lang="en-US" dirty="0"/>
              <a:t>Evaluate model accuracy, precision, recall, F1-score.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9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4A763B-EA9B-D5C1-BD0F-01BA92FA2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chemeClr val="tx1">
                    <a:lumMod val="75000"/>
                    <a:lumOff val="25000"/>
                  </a:schemeClr>
                </a:solidFill>
              </a:rPr>
              <a:t>Dataset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0C994D-BA35-BB64-4F53-D487E168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3" y="1737845"/>
            <a:ext cx="4466934" cy="115023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D4E0E2-FF08-2318-6028-29464B23B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99" y="3591805"/>
            <a:ext cx="4020296" cy="172872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BF067F4-BEC2-7A2F-EDAE-0FFCA8AEB9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144679" y="2198914"/>
            <a:ext cx="6405063" cy="36701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Source: Kaggle Cassava Leaf Disease Classification competition.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Total Images: ~21,000 (subset: 5,000 images used)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Data Split: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Training: 3,000 images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Validation: 1,000 images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Testing: 1,000 images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Dataset presents a challenge 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due to similar visual patterns across diseases.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7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A724-C511-13BE-2F52-D222A98F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Preprocessing and Augmentation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0F0AD-DA6E-DFEB-835C-212C9839F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 and Augmentation</a:t>
            </a:r>
          </a:p>
          <a:p>
            <a:r>
              <a:rPr lang="en-US" dirty="0"/>
              <a:t>Image preprocessing:</a:t>
            </a:r>
          </a:p>
          <a:p>
            <a:pPr lvl="1"/>
            <a:r>
              <a:rPr lang="en-US" dirty="0"/>
              <a:t>Resize: 224x224 pixels</a:t>
            </a:r>
          </a:p>
          <a:p>
            <a:pPr lvl="1"/>
            <a:r>
              <a:rPr lang="en-US" dirty="0"/>
              <a:t>Normalization (ImageNet mean/std)</a:t>
            </a:r>
          </a:p>
          <a:p>
            <a:r>
              <a:rPr lang="en-US" dirty="0"/>
              <a:t>Data Augmentation:</a:t>
            </a:r>
          </a:p>
          <a:p>
            <a:pPr lvl="1"/>
            <a:r>
              <a:rPr lang="en-US" dirty="0"/>
              <a:t>Horizontal/vertical flips</a:t>
            </a:r>
          </a:p>
          <a:p>
            <a:pPr lvl="1"/>
            <a:r>
              <a:rPr lang="en-US" dirty="0"/>
              <a:t>Random rotations (±30°)</a:t>
            </a:r>
          </a:p>
          <a:p>
            <a:pPr lvl="1"/>
            <a:r>
              <a:rPr lang="en-US" dirty="0"/>
              <a:t>Random resized cropping</a:t>
            </a:r>
          </a:p>
          <a:p>
            <a:pPr lvl="1"/>
            <a:r>
              <a:rPr lang="en-US" dirty="0"/>
              <a:t>Color jitter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1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76D90-7049-7A38-2E5D-B71B1058A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 b="1" dirty="0"/>
              <a:t>Model Selection &amp; Architecture</a:t>
            </a:r>
            <a:br>
              <a:rPr lang="en-US" sz="3400" b="1" dirty="0"/>
            </a:br>
            <a:endParaRPr lang="en-US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1595-0140-41D5-11FE-7C4AF5D07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88008"/>
            <a:ext cx="5451627" cy="35471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F6A4-1FDF-F356-EA55-743137DC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b="1" dirty="0"/>
              <a:t>Initial Attempt:</a:t>
            </a:r>
            <a:r>
              <a:rPr lang="en-US" dirty="0"/>
              <a:t> Custom CNN model → Limited accuracy.</a:t>
            </a:r>
          </a:p>
          <a:p>
            <a:r>
              <a:rPr lang="en-US" b="1" dirty="0"/>
              <a:t>Final Choice:</a:t>
            </a:r>
            <a:r>
              <a:rPr lang="en-US" dirty="0"/>
              <a:t> Transfer learning with ResNet18.</a:t>
            </a:r>
          </a:p>
          <a:p>
            <a:pPr lvl="1"/>
            <a:r>
              <a:rPr lang="en-US" dirty="0"/>
              <a:t>Pretrained on ImageNet for robust feature extraction.</a:t>
            </a:r>
          </a:p>
          <a:p>
            <a:pPr lvl="1"/>
            <a:r>
              <a:rPr lang="en-US" dirty="0"/>
              <a:t>Fine-tuned specific layers for cassava disease recognition.</a:t>
            </a:r>
          </a:p>
          <a:p>
            <a:pPr lvl="1"/>
            <a:r>
              <a:rPr lang="en-US" dirty="0"/>
              <a:t>Used Adam optimizer, </a:t>
            </a:r>
            <a:r>
              <a:rPr lang="en-US" dirty="0" err="1"/>
              <a:t>CrossEntropyLoss</a:t>
            </a:r>
            <a:r>
              <a:rPr lang="en-US" dirty="0"/>
              <a:t>, </a:t>
            </a:r>
            <a:r>
              <a:rPr lang="en-US" dirty="0" err="1"/>
              <a:t>ReduceLROnPlateau</a:t>
            </a:r>
            <a:r>
              <a:rPr lang="en-US" dirty="0"/>
              <a:t> scheduler.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93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7F13A-2CCD-2E37-0562-5D01BD5E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sz="3400" b="1" dirty="0"/>
              <a:t>Training and Hyperparameter Tuning</a:t>
            </a:r>
            <a:br>
              <a:rPr lang="en-US" sz="3400" b="1" dirty="0"/>
            </a:br>
            <a:endParaRPr lang="en-US" sz="3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0F4A9-39EA-A73E-AFDB-06CC578E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2028734"/>
            <a:ext cx="5451627" cy="24804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5569-4009-680D-3A88-F98ED327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US" dirty="0"/>
              <a:t>Training Techniques:</a:t>
            </a:r>
          </a:p>
          <a:p>
            <a:pPr lvl="1"/>
            <a:r>
              <a:rPr lang="en-US" dirty="0"/>
              <a:t>Early stopping (patience=5 epochs).</a:t>
            </a:r>
          </a:p>
          <a:p>
            <a:pPr lvl="1"/>
            <a:r>
              <a:rPr lang="en-US" dirty="0"/>
              <a:t>Learning rate scheduler (</a:t>
            </a:r>
            <a:r>
              <a:rPr lang="en-US" dirty="0" err="1"/>
              <a:t>ReduceLROnPlateau</a:t>
            </a:r>
            <a:r>
              <a:rPr lang="en-US" dirty="0"/>
              <a:t>).</a:t>
            </a:r>
          </a:p>
          <a:p>
            <a:r>
              <a:rPr lang="en-US" dirty="0"/>
              <a:t>Hyperparameter tuning:</a:t>
            </a:r>
          </a:p>
          <a:p>
            <a:pPr lvl="1"/>
            <a:r>
              <a:rPr lang="en-US" dirty="0"/>
              <a:t>Explored learning rates ([1e-4, 5e-4, 1e-3]), batch sizes ([16, 32]), optimizers (Adam, SGD).</a:t>
            </a:r>
          </a:p>
          <a:p>
            <a:pPr lvl="1"/>
            <a:r>
              <a:rPr lang="en-US" dirty="0"/>
              <a:t>Final Selection: LR=0.0001, Batch Size=16, Optimizer=Adam.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D81B5-192D-DB69-BE4C-7063B1C7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557" y="634946"/>
            <a:ext cx="4576186" cy="1450757"/>
          </a:xfrm>
        </p:spPr>
        <p:txBody>
          <a:bodyPr>
            <a:normAutofit/>
          </a:bodyPr>
          <a:lstStyle/>
          <a:p>
            <a:r>
              <a:rPr lang="en-US" b="1" dirty="0"/>
              <a:t> Model Evaluation 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5E3CB-621A-8712-E027-772205D4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357" y="889033"/>
            <a:ext cx="5336734" cy="452108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85170-4C45-1E9D-8E75-22B1DBC2F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2687" y="2198914"/>
            <a:ext cx="4757056" cy="3670180"/>
          </a:xfrm>
        </p:spPr>
        <p:txBody>
          <a:bodyPr>
            <a:normAutofit/>
          </a:bodyPr>
          <a:lstStyle/>
          <a:p>
            <a:r>
              <a:rPr lang="en-US" dirty="0"/>
              <a:t>Initial Validation Accuracy: </a:t>
            </a:r>
            <a:r>
              <a:rPr lang="en-US" b="1" dirty="0"/>
              <a:t>70.40%</a:t>
            </a:r>
            <a:endParaRPr lang="en-US" dirty="0"/>
          </a:p>
          <a:p>
            <a:r>
              <a:rPr lang="en-US" dirty="0"/>
              <a:t>Performance insights (validation set):</a:t>
            </a:r>
          </a:p>
          <a:p>
            <a:pPr lvl="1"/>
            <a:r>
              <a:rPr lang="en-US" dirty="0"/>
              <a:t>Strong performance: CMD class (majority class, F1=0.86).</a:t>
            </a:r>
          </a:p>
          <a:p>
            <a:pPr lvl="1"/>
            <a:r>
              <a:rPr lang="en-US" dirty="0"/>
              <a:t>Weak performance: CGM class (F1=0.17), highlighting imbalance issues.</a:t>
            </a:r>
          </a:p>
          <a:p>
            <a:pPr lvl="1"/>
            <a:r>
              <a:rPr lang="en-US" dirty="0"/>
              <a:t>Macro F1-score (0.43) lower than Weighted F1 (0.67), showing imbalance impact clearly.</a:t>
            </a:r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82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418A-5AA1-F476-7063-DFD0F686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Classified and misclassified samples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D21241-CAE7-DC39-D706-E462284EA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718" y="2023103"/>
            <a:ext cx="5957693" cy="3528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9C142-E0BF-33E4-7825-B535D8CB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411" y="2023103"/>
            <a:ext cx="4370639" cy="355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37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785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Detecting Cassava Leaf Diseases Using CNN-Based Image Classification</vt:lpstr>
      <vt:lpstr>Introduction</vt:lpstr>
      <vt:lpstr>Objective </vt:lpstr>
      <vt:lpstr>Dataset Overview</vt:lpstr>
      <vt:lpstr>Data Preprocessing and Augmentation </vt:lpstr>
      <vt:lpstr>Model Selection &amp; Architecture </vt:lpstr>
      <vt:lpstr>Training and Hyperparameter Tuning </vt:lpstr>
      <vt:lpstr> Model Evaluation  </vt:lpstr>
      <vt:lpstr>Classified and misclassified samples </vt:lpstr>
      <vt:lpstr> Fine-Tuning &amp; Optimized Training  </vt:lpstr>
      <vt:lpstr>Final Model Testing </vt:lpstr>
      <vt:lpstr>Challenges &amp; Key Learnings </vt:lpstr>
      <vt:lpstr>Conclusion &amp; Future Work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Zaid Khan</dc:creator>
  <cp:lastModifiedBy>Zaid Khan</cp:lastModifiedBy>
  <cp:revision>1</cp:revision>
  <dcterms:created xsi:type="dcterms:W3CDTF">2025-08-05T03:12:02Z</dcterms:created>
  <dcterms:modified xsi:type="dcterms:W3CDTF">2025-08-05T03:51:50Z</dcterms:modified>
</cp:coreProperties>
</file>