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8" r:id="rId9"/>
    <p:sldId id="262" r:id="rId10"/>
    <p:sldId id="263" r:id="rId11"/>
    <p:sldId id="270" r:id="rId12"/>
    <p:sldId id="271" r:id="rId13"/>
    <p:sldId id="264" r:id="rId14"/>
    <p:sldId id="265"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50D79-96F0-4243-8515-3206A278248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3B1C9ED-44ED-45EE-8258-A5A92E701D85}">
      <dgm:prSet phldrT="[Text]"/>
      <dgm:spPr>
        <a:solidFill>
          <a:schemeClr val="accent3">
            <a:lumMod val="75000"/>
          </a:schemeClr>
        </a:solidFill>
      </dgm:spPr>
      <dgm:t>
        <a:bodyPr/>
        <a:lstStyle/>
        <a:p>
          <a:r>
            <a:rPr lang="en-US"/>
            <a:t>Review 0</a:t>
          </a:r>
        </a:p>
        <a:p>
          <a:r>
            <a:rPr lang="en-US"/>
            <a:t>Planning</a:t>
          </a:r>
        </a:p>
      </dgm:t>
    </dgm:pt>
    <dgm:pt modelId="{A53D6886-830F-4C5E-B1DB-C55AF85E1B2D}" type="parTrans" cxnId="{F3880A20-8ED1-4B65-AC58-808478ECEF60}">
      <dgm:prSet/>
      <dgm:spPr/>
      <dgm:t>
        <a:bodyPr/>
        <a:lstStyle/>
        <a:p>
          <a:endParaRPr lang="en-US"/>
        </a:p>
      </dgm:t>
    </dgm:pt>
    <dgm:pt modelId="{3A3506B0-23E8-49DB-A0EF-DF25090DE2C3}" type="sibTrans" cxnId="{F3880A20-8ED1-4B65-AC58-808478ECEF60}">
      <dgm:prSet/>
      <dgm:spPr/>
      <dgm:t>
        <a:bodyPr/>
        <a:lstStyle/>
        <a:p>
          <a:endParaRPr lang="en-US"/>
        </a:p>
      </dgm:t>
    </dgm:pt>
    <dgm:pt modelId="{FC494749-C103-4E69-A13F-F3D41C3157F9}">
      <dgm:prSet phldrT="[Text]"/>
      <dgm:spPr>
        <a:solidFill>
          <a:schemeClr val="accent4">
            <a:lumMod val="75000"/>
          </a:schemeClr>
        </a:solidFill>
      </dgm:spPr>
      <dgm:t>
        <a:bodyPr/>
        <a:lstStyle/>
        <a:p>
          <a:r>
            <a:rPr lang="en-US"/>
            <a:t>Review 2</a:t>
          </a:r>
        </a:p>
        <a:p>
          <a:r>
            <a:rPr lang="en-US"/>
            <a:t>Design </a:t>
          </a:r>
        </a:p>
      </dgm:t>
    </dgm:pt>
    <dgm:pt modelId="{77634A91-F52B-40F7-BB73-5DFB277AB304}" type="parTrans" cxnId="{5781BAAB-73E6-44D8-AF4C-BF51F7810A0B}">
      <dgm:prSet/>
      <dgm:spPr/>
      <dgm:t>
        <a:bodyPr/>
        <a:lstStyle/>
        <a:p>
          <a:endParaRPr lang="en-US"/>
        </a:p>
      </dgm:t>
    </dgm:pt>
    <dgm:pt modelId="{F97EA74C-E415-44CE-8809-D395A0D91F01}" type="sibTrans" cxnId="{5781BAAB-73E6-44D8-AF4C-BF51F7810A0B}">
      <dgm:prSet/>
      <dgm:spPr/>
      <dgm:t>
        <a:bodyPr/>
        <a:lstStyle/>
        <a:p>
          <a:endParaRPr lang="en-US"/>
        </a:p>
      </dgm:t>
    </dgm:pt>
    <dgm:pt modelId="{241DDEDD-DD9D-4B69-9A96-F49DBAEC3B65}">
      <dgm:prSet phldrT="[Text]"/>
      <dgm:spPr>
        <a:solidFill>
          <a:schemeClr val="accent1">
            <a:lumMod val="75000"/>
          </a:schemeClr>
        </a:solidFill>
      </dgm:spPr>
      <dgm:t>
        <a:bodyPr/>
        <a:lstStyle/>
        <a:p>
          <a:r>
            <a:rPr lang="en-US"/>
            <a:t>Review 1</a:t>
          </a:r>
        </a:p>
        <a:p>
          <a:r>
            <a:rPr lang="en-US"/>
            <a:t>Research</a:t>
          </a:r>
        </a:p>
      </dgm:t>
    </dgm:pt>
    <dgm:pt modelId="{EC1B4658-CFEB-4D74-A9AB-EE8FD7D20B3D}" type="sibTrans" cxnId="{9A4C5095-2D52-4CE4-BFA6-FA384654B016}">
      <dgm:prSet/>
      <dgm:spPr/>
      <dgm:t>
        <a:bodyPr/>
        <a:lstStyle/>
        <a:p>
          <a:endParaRPr lang="en-US"/>
        </a:p>
      </dgm:t>
    </dgm:pt>
    <dgm:pt modelId="{1F4C77FB-0609-4CC8-911B-2B3A297F4B60}" type="parTrans" cxnId="{9A4C5095-2D52-4CE4-BFA6-FA384654B016}">
      <dgm:prSet/>
      <dgm:spPr/>
      <dgm:t>
        <a:bodyPr/>
        <a:lstStyle/>
        <a:p>
          <a:endParaRPr lang="en-US"/>
        </a:p>
      </dgm:t>
    </dgm:pt>
    <dgm:pt modelId="{3430D18C-41B0-4E2A-94B9-83B5065A0397}">
      <dgm:prSet phldrT="[Text]"/>
      <dgm:spPr>
        <a:solidFill>
          <a:srgbClr val="C00000"/>
        </a:solidFill>
      </dgm:spPr>
      <dgm:t>
        <a:bodyPr/>
        <a:lstStyle/>
        <a:p>
          <a:r>
            <a:rPr lang="en-US"/>
            <a:t>Review 4</a:t>
          </a:r>
        </a:p>
        <a:p>
          <a:r>
            <a:rPr lang="en-US"/>
            <a:t>Final</a:t>
          </a:r>
        </a:p>
      </dgm:t>
    </dgm:pt>
    <dgm:pt modelId="{27B26F3E-2575-4C72-B31D-980F840AF6E4}" type="parTrans" cxnId="{20E3F88D-D695-487D-9CEF-C00C33BFF4F8}">
      <dgm:prSet/>
      <dgm:spPr/>
      <dgm:t>
        <a:bodyPr/>
        <a:lstStyle/>
        <a:p>
          <a:endParaRPr lang="en-US"/>
        </a:p>
      </dgm:t>
    </dgm:pt>
    <dgm:pt modelId="{A87E064C-2182-4211-ACA1-B142E5547400}" type="sibTrans" cxnId="{20E3F88D-D695-487D-9CEF-C00C33BFF4F8}">
      <dgm:prSet/>
      <dgm:spPr/>
      <dgm:t>
        <a:bodyPr/>
        <a:lstStyle/>
        <a:p>
          <a:endParaRPr lang="en-US"/>
        </a:p>
      </dgm:t>
    </dgm:pt>
    <dgm:pt modelId="{E071B4A7-CA5A-4709-B9BE-4BB2225C94BD}">
      <dgm:prSet phldrT="[Text]"/>
      <dgm:spPr>
        <a:solidFill>
          <a:schemeClr val="accent6">
            <a:lumMod val="75000"/>
          </a:schemeClr>
        </a:solidFill>
      </dgm:spPr>
      <dgm:t>
        <a:bodyPr/>
        <a:lstStyle/>
        <a:p>
          <a:r>
            <a:rPr lang="en-US"/>
            <a:t>Review 3</a:t>
          </a:r>
        </a:p>
        <a:p>
          <a:r>
            <a:rPr lang="en-US"/>
            <a:t>Implmentation</a:t>
          </a:r>
        </a:p>
      </dgm:t>
    </dgm:pt>
    <dgm:pt modelId="{EDB6220E-10BC-46AB-B186-BBB526F57C20}" type="parTrans" cxnId="{1225EAEE-AF4C-4DEA-A735-88D39D4B6381}">
      <dgm:prSet/>
      <dgm:spPr/>
      <dgm:t>
        <a:bodyPr/>
        <a:lstStyle/>
        <a:p>
          <a:endParaRPr lang="en-US"/>
        </a:p>
      </dgm:t>
    </dgm:pt>
    <dgm:pt modelId="{80650C3B-E401-483F-865B-029E6EF8C65C}" type="sibTrans" cxnId="{1225EAEE-AF4C-4DEA-A735-88D39D4B6381}">
      <dgm:prSet/>
      <dgm:spPr/>
      <dgm:t>
        <a:bodyPr/>
        <a:lstStyle/>
        <a:p>
          <a:endParaRPr lang="en-US"/>
        </a:p>
      </dgm:t>
    </dgm:pt>
    <dgm:pt modelId="{88508A74-E81D-409D-9183-0E6229C81AAE}" type="pres">
      <dgm:prSet presAssocID="{2B950D79-96F0-4243-8515-3206A278248F}" presName="rootnode" presStyleCnt="0">
        <dgm:presLayoutVars>
          <dgm:chMax/>
          <dgm:chPref/>
          <dgm:dir/>
          <dgm:animLvl val="lvl"/>
        </dgm:presLayoutVars>
      </dgm:prSet>
      <dgm:spPr/>
      <dgm:t>
        <a:bodyPr/>
        <a:lstStyle/>
        <a:p>
          <a:endParaRPr lang="en-US"/>
        </a:p>
      </dgm:t>
    </dgm:pt>
    <dgm:pt modelId="{81108956-F5BD-494F-BC0C-1F588FFBB3D6}" type="pres">
      <dgm:prSet presAssocID="{F3B1C9ED-44ED-45EE-8258-A5A92E701D85}" presName="composite" presStyleCnt="0"/>
      <dgm:spPr/>
    </dgm:pt>
    <dgm:pt modelId="{84D5BEA9-74B9-415F-8DD8-0542E8108B22}" type="pres">
      <dgm:prSet presAssocID="{F3B1C9ED-44ED-45EE-8258-A5A92E701D85}" presName="bentUpArrow1" presStyleLbl="alignImgPlace1" presStyleIdx="0" presStyleCnt="4" custLinFactNeighborX="0" custLinFactNeighborY="-14812"/>
      <dgm:spPr/>
    </dgm:pt>
    <dgm:pt modelId="{5EC1709B-D080-4FA8-A5F4-BA48803790B5}" type="pres">
      <dgm:prSet presAssocID="{F3B1C9ED-44ED-45EE-8258-A5A92E701D85}" presName="ParentText" presStyleLbl="node1" presStyleIdx="0" presStyleCnt="5" custScaleX="93558" custScaleY="79154">
        <dgm:presLayoutVars>
          <dgm:chMax val="1"/>
          <dgm:chPref val="1"/>
          <dgm:bulletEnabled val="1"/>
        </dgm:presLayoutVars>
      </dgm:prSet>
      <dgm:spPr/>
      <dgm:t>
        <a:bodyPr/>
        <a:lstStyle/>
        <a:p>
          <a:endParaRPr lang="en-US"/>
        </a:p>
      </dgm:t>
    </dgm:pt>
    <dgm:pt modelId="{B4B87FD2-78B6-451A-A463-A81BA19376C2}" type="pres">
      <dgm:prSet presAssocID="{F3B1C9ED-44ED-45EE-8258-A5A92E701D85}" presName="ChildText" presStyleLbl="revTx" presStyleIdx="0" presStyleCnt="4" custScaleX="135208" custLinFactNeighborX="11624" custLinFactNeighborY="1149">
        <dgm:presLayoutVars>
          <dgm:chMax val="0"/>
          <dgm:chPref val="0"/>
          <dgm:bulletEnabled val="1"/>
        </dgm:presLayoutVars>
      </dgm:prSet>
      <dgm:spPr/>
      <dgm:t>
        <a:bodyPr/>
        <a:lstStyle/>
        <a:p>
          <a:endParaRPr lang="en-US"/>
        </a:p>
      </dgm:t>
    </dgm:pt>
    <dgm:pt modelId="{DAF5DECA-47D4-477E-BE64-5CDA27561BBC}" type="pres">
      <dgm:prSet presAssocID="{3A3506B0-23E8-49DB-A0EF-DF25090DE2C3}" presName="sibTrans" presStyleCnt="0"/>
      <dgm:spPr/>
    </dgm:pt>
    <dgm:pt modelId="{ED03A57C-945D-4854-ABE1-B3AC0024F121}" type="pres">
      <dgm:prSet presAssocID="{241DDEDD-DD9D-4B69-9A96-F49DBAEC3B65}" presName="composite" presStyleCnt="0"/>
      <dgm:spPr/>
    </dgm:pt>
    <dgm:pt modelId="{28D47D07-327C-4393-B76A-E94462676D39}" type="pres">
      <dgm:prSet presAssocID="{241DDEDD-DD9D-4B69-9A96-F49DBAEC3B65}" presName="bentUpArrow1" presStyleLbl="alignImgPlace1" presStyleIdx="1" presStyleCnt="4" custLinFactNeighborX="-8674" custLinFactNeighborY="-11109"/>
      <dgm:spPr/>
      <dgm:t>
        <a:bodyPr/>
        <a:lstStyle/>
        <a:p>
          <a:endParaRPr lang="en-US"/>
        </a:p>
      </dgm:t>
    </dgm:pt>
    <dgm:pt modelId="{B40FEE9E-B363-4AF1-8649-1797299C8323}" type="pres">
      <dgm:prSet presAssocID="{241DDEDD-DD9D-4B69-9A96-F49DBAEC3B65}" presName="ParentText" presStyleLbl="node1" presStyleIdx="1" presStyleCnt="5" custScaleX="98617" custScaleY="78850" custLinFactNeighborX="-11732">
        <dgm:presLayoutVars>
          <dgm:chMax val="1"/>
          <dgm:chPref val="1"/>
          <dgm:bulletEnabled val="1"/>
        </dgm:presLayoutVars>
      </dgm:prSet>
      <dgm:spPr/>
      <dgm:t>
        <a:bodyPr/>
        <a:lstStyle/>
        <a:p>
          <a:endParaRPr lang="en-US"/>
        </a:p>
      </dgm:t>
    </dgm:pt>
    <dgm:pt modelId="{F09EF874-3F0C-4D7C-B9DA-F95CE43287E6}" type="pres">
      <dgm:prSet presAssocID="{241DDEDD-DD9D-4B69-9A96-F49DBAEC3B65}" presName="ChildText" presStyleLbl="revTx" presStyleIdx="1" presStyleCnt="4" custScaleX="125389" custLinFactNeighborX="-14133" custLinFactNeighborY="7849">
        <dgm:presLayoutVars>
          <dgm:chMax val="0"/>
          <dgm:chPref val="0"/>
          <dgm:bulletEnabled val="1"/>
        </dgm:presLayoutVars>
      </dgm:prSet>
      <dgm:spPr/>
      <dgm:t>
        <a:bodyPr/>
        <a:lstStyle/>
        <a:p>
          <a:endParaRPr lang="en-US"/>
        </a:p>
      </dgm:t>
    </dgm:pt>
    <dgm:pt modelId="{155FDCB0-C029-4F71-8215-3C01419FAA63}" type="pres">
      <dgm:prSet presAssocID="{EC1B4658-CFEB-4D74-A9AB-EE8FD7D20B3D}" presName="sibTrans" presStyleCnt="0"/>
      <dgm:spPr/>
    </dgm:pt>
    <dgm:pt modelId="{3F45B860-3C57-4C15-AEF9-FF2D129BCD3C}" type="pres">
      <dgm:prSet presAssocID="{FC494749-C103-4E69-A13F-F3D41C3157F9}" presName="composite" presStyleCnt="0"/>
      <dgm:spPr/>
    </dgm:pt>
    <dgm:pt modelId="{9F799EE3-6E42-4EB6-9240-59E403B50102}" type="pres">
      <dgm:prSet presAssocID="{FC494749-C103-4E69-A13F-F3D41C3157F9}" presName="bentUpArrow1" presStyleLbl="alignImgPlace1" presStyleIdx="2" presStyleCnt="4" custLinFactNeighborX="-13416" custLinFactNeighborY="-29020"/>
      <dgm:spPr/>
    </dgm:pt>
    <dgm:pt modelId="{B5C1A113-F4AD-46B8-91DF-888E7699C3E9}" type="pres">
      <dgm:prSet presAssocID="{FC494749-C103-4E69-A13F-F3D41C3157F9}" presName="ParentText" presStyleLbl="node1" presStyleIdx="2" presStyleCnt="5" custScaleX="93715" custScaleY="58569" custLinFactNeighborX="-16865" custLinFactNeighborY="-9428">
        <dgm:presLayoutVars>
          <dgm:chMax val="1"/>
          <dgm:chPref val="1"/>
          <dgm:bulletEnabled val="1"/>
        </dgm:presLayoutVars>
      </dgm:prSet>
      <dgm:spPr/>
      <dgm:t>
        <a:bodyPr/>
        <a:lstStyle/>
        <a:p>
          <a:endParaRPr lang="en-US"/>
        </a:p>
      </dgm:t>
    </dgm:pt>
    <dgm:pt modelId="{FD6F1696-F234-4AA3-B2CE-DF2CAFB88F51}" type="pres">
      <dgm:prSet presAssocID="{FC494749-C103-4E69-A13F-F3D41C3157F9}" presName="ChildText" presStyleLbl="revTx" presStyleIdx="2" presStyleCnt="4" custScaleX="161668">
        <dgm:presLayoutVars>
          <dgm:chMax val="0"/>
          <dgm:chPref val="0"/>
          <dgm:bulletEnabled val="1"/>
        </dgm:presLayoutVars>
      </dgm:prSet>
      <dgm:spPr/>
      <dgm:t>
        <a:bodyPr/>
        <a:lstStyle/>
        <a:p>
          <a:endParaRPr lang="en-US"/>
        </a:p>
      </dgm:t>
    </dgm:pt>
    <dgm:pt modelId="{12DB3BB1-0122-43A8-B017-E2D48F157EAC}" type="pres">
      <dgm:prSet presAssocID="{F97EA74C-E415-44CE-8809-D395A0D91F01}" presName="sibTrans" presStyleCnt="0"/>
      <dgm:spPr/>
    </dgm:pt>
    <dgm:pt modelId="{5D6AC677-83C7-4CCD-9638-374D104CA192}" type="pres">
      <dgm:prSet presAssocID="{E071B4A7-CA5A-4709-B9BE-4BB2225C94BD}" presName="composite" presStyleCnt="0"/>
      <dgm:spPr/>
    </dgm:pt>
    <dgm:pt modelId="{E8ADA033-2B8A-42AD-8BD9-64414D527C11}" type="pres">
      <dgm:prSet presAssocID="{E071B4A7-CA5A-4709-B9BE-4BB2225C94BD}" presName="bentUpArrow1" presStyleLbl="alignImgPlace1" presStyleIdx="3" presStyleCnt="4" custLinFactNeighborX="-14758" custLinFactNeighborY="-30547"/>
      <dgm:spPr/>
    </dgm:pt>
    <dgm:pt modelId="{B0A55597-C743-4207-A566-FB810D51312C}" type="pres">
      <dgm:prSet presAssocID="{E071B4A7-CA5A-4709-B9BE-4BB2225C94BD}" presName="ParentText" presStyleLbl="node1" presStyleIdx="3" presStyleCnt="5" custScaleX="93715" custScaleY="58569" custLinFactNeighborX="-16865" custLinFactNeighborY="-9428">
        <dgm:presLayoutVars>
          <dgm:chMax val="1"/>
          <dgm:chPref val="1"/>
          <dgm:bulletEnabled val="1"/>
        </dgm:presLayoutVars>
      </dgm:prSet>
      <dgm:spPr/>
      <dgm:t>
        <a:bodyPr/>
        <a:lstStyle/>
        <a:p>
          <a:endParaRPr lang="en-US"/>
        </a:p>
      </dgm:t>
    </dgm:pt>
    <dgm:pt modelId="{48EEBF64-0399-44CE-A703-B4EB693E7F0E}" type="pres">
      <dgm:prSet presAssocID="{E071B4A7-CA5A-4709-B9BE-4BB2225C94BD}" presName="ChildText" presStyleLbl="revTx" presStyleIdx="3" presStyleCnt="4">
        <dgm:presLayoutVars>
          <dgm:chMax val="0"/>
          <dgm:chPref val="0"/>
          <dgm:bulletEnabled val="1"/>
        </dgm:presLayoutVars>
      </dgm:prSet>
      <dgm:spPr/>
    </dgm:pt>
    <dgm:pt modelId="{98FFE6C4-6916-4765-B89B-ABF75CB389E4}" type="pres">
      <dgm:prSet presAssocID="{80650C3B-E401-483F-865B-029E6EF8C65C}" presName="sibTrans" presStyleCnt="0"/>
      <dgm:spPr/>
    </dgm:pt>
    <dgm:pt modelId="{3F2CC0E1-2022-4475-B3FA-BCE080CFCEE7}" type="pres">
      <dgm:prSet presAssocID="{3430D18C-41B0-4E2A-94B9-83B5065A0397}" presName="composite" presStyleCnt="0"/>
      <dgm:spPr/>
    </dgm:pt>
    <dgm:pt modelId="{C5D2D844-C604-4F36-9D19-ECDD829F2FF0}" type="pres">
      <dgm:prSet presAssocID="{3430D18C-41B0-4E2A-94B9-83B5065A0397}" presName="ParentText" presStyleLbl="node1" presStyleIdx="4" presStyleCnt="5" custScaleX="98617" custScaleY="78850" custLinFactNeighborX="-22620" custLinFactNeighborY="-5185">
        <dgm:presLayoutVars>
          <dgm:chMax val="1"/>
          <dgm:chPref val="1"/>
          <dgm:bulletEnabled val="1"/>
        </dgm:presLayoutVars>
      </dgm:prSet>
      <dgm:spPr/>
      <dgm:t>
        <a:bodyPr/>
        <a:lstStyle/>
        <a:p>
          <a:endParaRPr lang="en-US"/>
        </a:p>
      </dgm:t>
    </dgm:pt>
  </dgm:ptLst>
  <dgm:cxnLst>
    <dgm:cxn modelId="{5781BAAB-73E6-44D8-AF4C-BF51F7810A0B}" srcId="{2B950D79-96F0-4243-8515-3206A278248F}" destId="{FC494749-C103-4E69-A13F-F3D41C3157F9}" srcOrd="2" destOrd="0" parTransId="{77634A91-F52B-40F7-BB73-5DFB277AB304}" sibTransId="{F97EA74C-E415-44CE-8809-D395A0D91F01}"/>
    <dgm:cxn modelId="{13374F0A-A260-4646-A848-683E09D2EA3F}" type="presOf" srcId="{FC494749-C103-4E69-A13F-F3D41C3157F9}" destId="{B5C1A113-F4AD-46B8-91DF-888E7699C3E9}" srcOrd="0" destOrd="0" presId="urn:microsoft.com/office/officeart/2005/8/layout/StepDownProcess"/>
    <dgm:cxn modelId="{9A4C5095-2D52-4CE4-BFA6-FA384654B016}" srcId="{2B950D79-96F0-4243-8515-3206A278248F}" destId="{241DDEDD-DD9D-4B69-9A96-F49DBAEC3B65}" srcOrd="1" destOrd="0" parTransId="{1F4C77FB-0609-4CC8-911B-2B3A297F4B60}" sibTransId="{EC1B4658-CFEB-4D74-A9AB-EE8FD7D20B3D}"/>
    <dgm:cxn modelId="{BCD2A9FB-9113-444E-9F5C-1F8D1F8244D8}" type="presOf" srcId="{2B950D79-96F0-4243-8515-3206A278248F}" destId="{88508A74-E81D-409D-9183-0E6229C81AAE}" srcOrd="0" destOrd="0" presId="urn:microsoft.com/office/officeart/2005/8/layout/StepDownProcess"/>
    <dgm:cxn modelId="{EDBD04B7-689C-4D09-9161-CE80F41EFB0D}" type="presOf" srcId="{241DDEDD-DD9D-4B69-9A96-F49DBAEC3B65}" destId="{B40FEE9E-B363-4AF1-8649-1797299C8323}" srcOrd="0" destOrd="0" presId="urn:microsoft.com/office/officeart/2005/8/layout/StepDownProcess"/>
    <dgm:cxn modelId="{6B1729E7-D3CA-4835-B771-F1BFE64CD30B}" type="presOf" srcId="{E071B4A7-CA5A-4709-B9BE-4BB2225C94BD}" destId="{B0A55597-C743-4207-A566-FB810D51312C}" srcOrd="0" destOrd="0" presId="urn:microsoft.com/office/officeart/2005/8/layout/StepDownProcess"/>
    <dgm:cxn modelId="{F3880A20-8ED1-4B65-AC58-808478ECEF60}" srcId="{2B950D79-96F0-4243-8515-3206A278248F}" destId="{F3B1C9ED-44ED-45EE-8258-A5A92E701D85}" srcOrd="0" destOrd="0" parTransId="{A53D6886-830F-4C5E-B1DB-C55AF85E1B2D}" sibTransId="{3A3506B0-23E8-49DB-A0EF-DF25090DE2C3}"/>
    <dgm:cxn modelId="{1225EAEE-AF4C-4DEA-A735-88D39D4B6381}" srcId="{2B950D79-96F0-4243-8515-3206A278248F}" destId="{E071B4A7-CA5A-4709-B9BE-4BB2225C94BD}" srcOrd="3" destOrd="0" parTransId="{EDB6220E-10BC-46AB-B186-BBB526F57C20}" sibTransId="{80650C3B-E401-483F-865B-029E6EF8C65C}"/>
    <dgm:cxn modelId="{A93CDFD6-3A13-4AB3-A461-981273A6D4BB}" type="presOf" srcId="{3430D18C-41B0-4E2A-94B9-83B5065A0397}" destId="{C5D2D844-C604-4F36-9D19-ECDD829F2FF0}" srcOrd="0" destOrd="0" presId="urn:microsoft.com/office/officeart/2005/8/layout/StepDownProcess"/>
    <dgm:cxn modelId="{FEB1D43D-3746-482B-9C14-40F854068B19}" type="presOf" srcId="{F3B1C9ED-44ED-45EE-8258-A5A92E701D85}" destId="{5EC1709B-D080-4FA8-A5F4-BA48803790B5}" srcOrd="0" destOrd="0" presId="urn:microsoft.com/office/officeart/2005/8/layout/StepDownProcess"/>
    <dgm:cxn modelId="{20E3F88D-D695-487D-9CEF-C00C33BFF4F8}" srcId="{2B950D79-96F0-4243-8515-3206A278248F}" destId="{3430D18C-41B0-4E2A-94B9-83B5065A0397}" srcOrd="4" destOrd="0" parTransId="{27B26F3E-2575-4C72-B31D-980F840AF6E4}" sibTransId="{A87E064C-2182-4211-ACA1-B142E5547400}"/>
    <dgm:cxn modelId="{273F7120-0A39-41C5-98CC-DE5BCE03F9C0}" type="presParOf" srcId="{88508A74-E81D-409D-9183-0E6229C81AAE}" destId="{81108956-F5BD-494F-BC0C-1F588FFBB3D6}" srcOrd="0" destOrd="0" presId="urn:microsoft.com/office/officeart/2005/8/layout/StepDownProcess"/>
    <dgm:cxn modelId="{DCCD995F-9607-47B0-887B-C2D7947E59CC}" type="presParOf" srcId="{81108956-F5BD-494F-BC0C-1F588FFBB3D6}" destId="{84D5BEA9-74B9-415F-8DD8-0542E8108B22}" srcOrd="0" destOrd="0" presId="urn:microsoft.com/office/officeart/2005/8/layout/StepDownProcess"/>
    <dgm:cxn modelId="{FDE71041-DB6F-4C86-8B41-1586D6569E74}" type="presParOf" srcId="{81108956-F5BD-494F-BC0C-1F588FFBB3D6}" destId="{5EC1709B-D080-4FA8-A5F4-BA48803790B5}" srcOrd="1" destOrd="0" presId="urn:microsoft.com/office/officeart/2005/8/layout/StepDownProcess"/>
    <dgm:cxn modelId="{3781214D-C601-4259-9F61-F0AFB8455A4D}" type="presParOf" srcId="{81108956-F5BD-494F-BC0C-1F588FFBB3D6}" destId="{B4B87FD2-78B6-451A-A463-A81BA19376C2}" srcOrd="2" destOrd="0" presId="urn:microsoft.com/office/officeart/2005/8/layout/StepDownProcess"/>
    <dgm:cxn modelId="{5B9D4B07-9646-43F9-AD5C-4AD7A4772EEF}" type="presParOf" srcId="{88508A74-E81D-409D-9183-0E6229C81AAE}" destId="{DAF5DECA-47D4-477E-BE64-5CDA27561BBC}" srcOrd="1" destOrd="0" presId="urn:microsoft.com/office/officeart/2005/8/layout/StepDownProcess"/>
    <dgm:cxn modelId="{FE84115C-5303-46C0-A56C-0F7DD80860B7}" type="presParOf" srcId="{88508A74-E81D-409D-9183-0E6229C81AAE}" destId="{ED03A57C-945D-4854-ABE1-B3AC0024F121}" srcOrd="2" destOrd="0" presId="urn:microsoft.com/office/officeart/2005/8/layout/StepDownProcess"/>
    <dgm:cxn modelId="{108A499E-4104-442F-86CE-F629CBB713A9}" type="presParOf" srcId="{ED03A57C-945D-4854-ABE1-B3AC0024F121}" destId="{28D47D07-327C-4393-B76A-E94462676D39}" srcOrd="0" destOrd="0" presId="urn:microsoft.com/office/officeart/2005/8/layout/StepDownProcess"/>
    <dgm:cxn modelId="{868255E3-F1F1-47F9-BD5F-75EFC0F0B21A}" type="presParOf" srcId="{ED03A57C-945D-4854-ABE1-B3AC0024F121}" destId="{B40FEE9E-B363-4AF1-8649-1797299C8323}" srcOrd="1" destOrd="0" presId="urn:microsoft.com/office/officeart/2005/8/layout/StepDownProcess"/>
    <dgm:cxn modelId="{1A852ACD-1722-4CFA-AA20-2F6346DE11BE}" type="presParOf" srcId="{ED03A57C-945D-4854-ABE1-B3AC0024F121}" destId="{F09EF874-3F0C-4D7C-B9DA-F95CE43287E6}" srcOrd="2" destOrd="0" presId="urn:microsoft.com/office/officeart/2005/8/layout/StepDownProcess"/>
    <dgm:cxn modelId="{A982F8D7-0C46-432F-9466-5B2A4FFF4666}" type="presParOf" srcId="{88508A74-E81D-409D-9183-0E6229C81AAE}" destId="{155FDCB0-C029-4F71-8215-3C01419FAA63}" srcOrd="3" destOrd="0" presId="urn:microsoft.com/office/officeart/2005/8/layout/StepDownProcess"/>
    <dgm:cxn modelId="{4B0B7A3D-6E02-4103-9244-ADA61C923A01}" type="presParOf" srcId="{88508A74-E81D-409D-9183-0E6229C81AAE}" destId="{3F45B860-3C57-4C15-AEF9-FF2D129BCD3C}" srcOrd="4" destOrd="0" presId="urn:microsoft.com/office/officeart/2005/8/layout/StepDownProcess"/>
    <dgm:cxn modelId="{02A41D0C-B63A-4309-B95C-82C0809B53F9}" type="presParOf" srcId="{3F45B860-3C57-4C15-AEF9-FF2D129BCD3C}" destId="{9F799EE3-6E42-4EB6-9240-59E403B50102}" srcOrd="0" destOrd="0" presId="urn:microsoft.com/office/officeart/2005/8/layout/StepDownProcess"/>
    <dgm:cxn modelId="{14C1FC57-DD1A-499F-B594-E7D117624D5F}" type="presParOf" srcId="{3F45B860-3C57-4C15-AEF9-FF2D129BCD3C}" destId="{B5C1A113-F4AD-46B8-91DF-888E7699C3E9}" srcOrd="1" destOrd="0" presId="urn:microsoft.com/office/officeart/2005/8/layout/StepDownProcess"/>
    <dgm:cxn modelId="{CAAA2973-5858-492E-AEFC-0B6F83F78F94}" type="presParOf" srcId="{3F45B860-3C57-4C15-AEF9-FF2D129BCD3C}" destId="{FD6F1696-F234-4AA3-B2CE-DF2CAFB88F51}" srcOrd="2" destOrd="0" presId="urn:microsoft.com/office/officeart/2005/8/layout/StepDownProcess"/>
    <dgm:cxn modelId="{73A1C5D0-0D4E-4EBD-A8F1-32B63A73503C}" type="presParOf" srcId="{88508A74-E81D-409D-9183-0E6229C81AAE}" destId="{12DB3BB1-0122-43A8-B017-E2D48F157EAC}" srcOrd="5" destOrd="0" presId="urn:microsoft.com/office/officeart/2005/8/layout/StepDownProcess"/>
    <dgm:cxn modelId="{2CB0BDEC-F9AA-41DC-8534-0D55068944A6}" type="presParOf" srcId="{88508A74-E81D-409D-9183-0E6229C81AAE}" destId="{5D6AC677-83C7-4CCD-9638-374D104CA192}" srcOrd="6" destOrd="0" presId="urn:microsoft.com/office/officeart/2005/8/layout/StepDownProcess"/>
    <dgm:cxn modelId="{390F227D-E2AA-4598-9F3A-F5E458507E50}" type="presParOf" srcId="{5D6AC677-83C7-4CCD-9638-374D104CA192}" destId="{E8ADA033-2B8A-42AD-8BD9-64414D527C11}" srcOrd="0" destOrd="0" presId="urn:microsoft.com/office/officeart/2005/8/layout/StepDownProcess"/>
    <dgm:cxn modelId="{7F1066AC-1927-41C2-A211-77F5EE83A6FB}" type="presParOf" srcId="{5D6AC677-83C7-4CCD-9638-374D104CA192}" destId="{B0A55597-C743-4207-A566-FB810D51312C}" srcOrd="1" destOrd="0" presId="urn:microsoft.com/office/officeart/2005/8/layout/StepDownProcess"/>
    <dgm:cxn modelId="{4268E4C8-EC9D-44D9-9CEE-7BF688748017}" type="presParOf" srcId="{5D6AC677-83C7-4CCD-9638-374D104CA192}" destId="{48EEBF64-0399-44CE-A703-B4EB693E7F0E}" srcOrd="2" destOrd="0" presId="urn:microsoft.com/office/officeart/2005/8/layout/StepDownProcess"/>
    <dgm:cxn modelId="{98638799-880F-45CB-BC34-B452DFBC49C9}" type="presParOf" srcId="{88508A74-E81D-409D-9183-0E6229C81AAE}" destId="{98FFE6C4-6916-4765-B89B-ABF75CB389E4}" srcOrd="7" destOrd="0" presId="urn:microsoft.com/office/officeart/2005/8/layout/StepDownProcess"/>
    <dgm:cxn modelId="{2B139EEE-9E83-46F8-A216-3D8395C904E4}" type="presParOf" srcId="{88508A74-E81D-409D-9183-0E6229C81AAE}" destId="{3F2CC0E1-2022-4475-B3FA-BCE080CFCEE7}" srcOrd="8" destOrd="0" presId="urn:microsoft.com/office/officeart/2005/8/layout/StepDownProcess"/>
    <dgm:cxn modelId="{EF5FD9C7-584C-488E-990D-C18AD4D47916}" type="presParOf" srcId="{3F2CC0E1-2022-4475-B3FA-BCE080CFCEE7}" destId="{C5D2D844-C604-4F36-9D19-ECDD829F2FF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5BEA9-74B9-415F-8DD8-0542E8108B22}">
      <dsp:nvSpPr>
        <dsp:cNvPr id="0" name=""/>
        <dsp:cNvSpPr/>
      </dsp:nvSpPr>
      <dsp:spPr>
        <a:xfrm rot="5400000">
          <a:off x="2302529" y="742896"/>
          <a:ext cx="850184" cy="96790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C1709B-D080-4FA8-A5F4-BA48803790B5}">
      <dsp:nvSpPr>
        <dsp:cNvPr id="0" name=""/>
        <dsp:cNvSpPr/>
      </dsp:nvSpPr>
      <dsp:spPr>
        <a:xfrm>
          <a:off x="2123381" y="30797"/>
          <a:ext cx="1339011" cy="792965"/>
        </a:xfrm>
        <a:prstGeom prst="roundRect">
          <a:avLst>
            <a:gd name="adj" fmla="val 1667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Review 0</a:t>
          </a:r>
        </a:p>
        <a:p>
          <a:pPr lvl="0" algn="ctr" defTabSz="533400">
            <a:lnSpc>
              <a:spcPct val="90000"/>
            </a:lnSpc>
            <a:spcBef>
              <a:spcPct val="0"/>
            </a:spcBef>
            <a:spcAft>
              <a:spcPct val="35000"/>
            </a:spcAft>
          </a:pPr>
          <a:r>
            <a:rPr lang="en-US" sz="1200" kern="1200"/>
            <a:t>Planning</a:t>
          </a:r>
        </a:p>
      </dsp:txBody>
      <dsp:txXfrm>
        <a:off x="2162097" y="69513"/>
        <a:ext cx="1261579" cy="715533"/>
      </dsp:txXfrm>
    </dsp:sp>
    <dsp:sp modelId="{B4B87FD2-78B6-451A-A463-A81BA19376C2}">
      <dsp:nvSpPr>
        <dsp:cNvPr id="0" name=""/>
        <dsp:cNvSpPr/>
      </dsp:nvSpPr>
      <dsp:spPr>
        <a:xfrm>
          <a:off x="3446245" y="31227"/>
          <a:ext cx="1407414" cy="809699"/>
        </a:xfrm>
        <a:prstGeom prst="rect">
          <a:avLst/>
        </a:prstGeom>
        <a:noFill/>
        <a:ln>
          <a:noFill/>
        </a:ln>
        <a:effectLst/>
      </dsp:spPr>
      <dsp:style>
        <a:lnRef idx="0">
          <a:scrgbClr r="0" g="0" b="0"/>
        </a:lnRef>
        <a:fillRef idx="0">
          <a:scrgbClr r="0" g="0" b="0"/>
        </a:fillRef>
        <a:effectRef idx="0">
          <a:scrgbClr r="0" g="0" b="0"/>
        </a:effectRef>
        <a:fontRef idx="minor"/>
      </dsp:style>
    </dsp:sp>
    <dsp:sp modelId="{28D47D07-327C-4393-B76A-E94462676D39}">
      <dsp:nvSpPr>
        <dsp:cNvPr id="0" name=""/>
        <dsp:cNvSpPr/>
      </dsp:nvSpPr>
      <dsp:spPr>
        <a:xfrm rot="5400000">
          <a:off x="3507231" y="1804186"/>
          <a:ext cx="850184" cy="96790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0FEE9E-B363-4AF1-8649-1797299C8323}">
      <dsp:nvSpPr>
        <dsp:cNvPr id="0" name=""/>
        <dsp:cNvSpPr/>
      </dsp:nvSpPr>
      <dsp:spPr>
        <a:xfrm>
          <a:off x="3207927" y="1062127"/>
          <a:ext cx="1411416" cy="789919"/>
        </a:xfrm>
        <a:prstGeom prst="roundRect">
          <a:avLst>
            <a:gd name="adj" fmla="val 1667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Review 1</a:t>
          </a:r>
        </a:p>
        <a:p>
          <a:pPr lvl="0" algn="ctr" defTabSz="533400">
            <a:lnSpc>
              <a:spcPct val="90000"/>
            </a:lnSpc>
            <a:spcBef>
              <a:spcPct val="0"/>
            </a:spcBef>
            <a:spcAft>
              <a:spcPct val="35000"/>
            </a:spcAft>
          </a:pPr>
          <a:r>
            <a:rPr lang="en-US" sz="1200" kern="1200"/>
            <a:t>Research</a:t>
          </a:r>
        </a:p>
      </dsp:txBody>
      <dsp:txXfrm>
        <a:off x="3246495" y="1100695"/>
        <a:ext cx="1334280" cy="712783"/>
      </dsp:txXfrm>
    </dsp:sp>
    <dsp:sp modelId="{F09EF874-3F0C-4D7C-B9DA-F95CE43287E6}">
      <dsp:nvSpPr>
        <dsp:cNvPr id="0" name=""/>
        <dsp:cNvSpPr/>
      </dsp:nvSpPr>
      <dsp:spPr>
        <a:xfrm>
          <a:off x="4517895" y="1115285"/>
          <a:ext cx="1305206" cy="809699"/>
        </a:xfrm>
        <a:prstGeom prst="rect">
          <a:avLst/>
        </a:prstGeom>
        <a:noFill/>
        <a:ln>
          <a:noFill/>
        </a:ln>
        <a:effectLst/>
      </dsp:spPr>
      <dsp:style>
        <a:lnRef idx="0">
          <a:scrgbClr r="0" g="0" b="0"/>
        </a:lnRef>
        <a:fillRef idx="0">
          <a:scrgbClr r="0" g="0" b="0"/>
        </a:fillRef>
        <a:effectRef idx="0">
          <a:scrgbClr r="0" g="0" b="0"/>
        </a:effectRef>
        <a:fontRef idx="minor"/>
      </dsp:style>
    </dsp:sp>
    <dsp:sp modelId="{9F799EE3-6E42-4EB6-9240-59E403B50102}">
      <dsp:nvSpPr>
        <dsp:cNvPr id="0" name=""/>
        <dsp:cNvSpPr/>
      </dsp:nvSpPr>
      <dsp:spPr>
        <a:xfrm rot="5400000">
          <a:off x="4678709" y="2681718"/>
          <a:ext cx="850184" cy="96790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C1A113-F4AD-46B8-91DF-888E7699C3E9}">
      <dsp:nvSpPr>
        <dsp:cNvPr id="0" name=""/>
        <dsp:cNvSpPr/>
      </dsp:nvSpPr>
      <dsp:spPr>
        <a:xfrm>
          <a:off x="4386918" y="2099073"/>
          <a:ext cx="1341258" cy="586744"/>
        </a:xfrm>
        <a:prstGeom prst="roundRect">
          <a:avLst>
            <a:gd name="adj" fmla="val 1667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Review 2</a:t>
          </a:r>
        </a:p>
        <a:p>
          <a:pPr lvl="0" algn="ctr" defTabSz="533400">
            <a:lnSpc>
              <a:spcPct val="90000"/>
            </a:lnSpc>
            <a:spcBef>
              <a:spcPct val="0"/>
            </a:spcBef>
            <a:spcAft>
              <a:spcPct val="35000"/>
            </a:spcAft>
          </a:pPr>
          <a:r>
            <a:rPr lang="en-US" sz="1200" kern="1200"/>
            <a:t>Design </a:t>
          </a:r>
        </a:p>
      </dsp:txBody>
      <dsp:txXfrm>
        <a:off x="4415566" y="2127721"/>
        <a:ext cx="1283962" cy="529448"/>
      </dsp:txXfrm>
    </dsp:sp>
    <dsp:sp modelId="{FD6F1696-F234-4AA3-B2CE-DF2CAFB88F51}">
      <dsp:nvSpPr>
        <dsp:cNvPr id="0" name=""/>
        <dsp:cNvSpPr/>
      </dsp:nvSpPr>
      <dsp:spPr>
        <a:xfrm>
          <a:off x="5693566" y="2081540"/>
          <a:ext cx="1682843" cy="809699"/>
        </a:xfrm>
        <a:prstGeom prst="rect">
          <a:avLst/>
        </a:prstGeom>
        <a:noFill/>
        <a:ln>
          <a:noFill/>
        </a:ln>
        <a:effectLst/>
      </dsp:spPr>
      <dsp:style>
        <a:lnRef idx="0">
          <a:scrgbClr r="0" g="0" b="0"/>
        </a:lnRef>
        <a:fillRef idx="0">
          <a:scrgbClr r="0" g="0" b="0"/>
        </a:fillRef>
        <a:effectRef idx="0">
          <a:scrgbClr r="0" g="0" b="0"/>
        </a:effectRef>
        <a:fontRef idx="minor"/>
      </dsp:style>
    </dsp:sp>
    <dsp:sp modelId="{E8ADA033-2B8A-42AD-8BD9-64414D527C11}">
      <dsp:nvSpPr>
        <dsp:cNvPr id="0" name=""/>
        <dsp:cNvSpPr/>
      </dsp:nvSpPr>
      <dsp:spPr>
        <a:xfrm rot="5400000">
          <a:off x="5918174" y="3698544"/>
          <a:ext cx="850184" cy="96790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A55597-C743-4207-A566-FB810D51312C}">
      <dsp:nvSpPr>
        <dsp:cNvPr id="0" name=""/>
        <dsp:cNvSpPr/>
      </dsp:nvSpPr>
      <dsp:spPr>
        <a:xfrm>
          <a:off x="5639373" y="3128881"/>
          <a:ext cx="1341258" cy="586744"/>
        </a:xfrm>
        <a:prstGeom prst="roundRect">
          <a:avLst>
            <a:gd name="adj" fmla="val 1667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Review 3</a:t>
          </a:r>
        </a:p>
        <a:p>
          <a:pPr lvl="0" algn="ctr" defTabSz="533400">
            <a:lnSpc>
              <a:spcPct val="90000"/>
            </a:lnSpc>
            <a:spcBef>
              <a:spcPct val="0"/>
            </a:spcBef>
            <a:spcAft>
              <a:spcPct val="35000"/>
            </a:spcAft>
          </a:pPr>
          <a:r>
            <a:rPr lang="en-US" sz="1200" kern="1200"/>
            <a:t>Implmentation</a:t>
          </a:r>
        </a:p>
      </dsp:txBody>
      <dsp:txXfrm>
        <a:off x="5668021" y="3157529"/>
        <a:ext cx="1283962" cy="529448"/>
      </dsp:txXfrm>
    </dsp:sp>
    <dsp:sp modelId="{48EEBF64-0399-44CE-A703-B4EB693E7F0E}">
      <dsp:nvSpPr>
        <dsp:cNvPr id="0" name=""/>
        <dsp:cNvSpPr/>
      </dsp:nvSpPr>
      <dsp:spPr>
        <a:xfrm>
          <a:off x="7266981" y="3111348"/>
          <a:ext cx="1040925" cy="809699"/>
        </a:xfrm>
        <a:prstGeom prst="rect">
          <a:avLst/>
        </a:prstGeom>
        <a:noFill/>
        <a:ln>
          <a:noFill/>
        </a:ln>
        <a:effectLst/>
      </dsp:spPr>
      <dsp:style>
        <a:lnRef idx="0">
          <a:scrgbClr r="0" g="0" b="0"/>
        </a:lnRef>
        <a:fillRef idx="0">
          <a:scrgbClr r="0" g="0" b="0"/>
        </a:fillRef>
        <a:effectRef idx="0">
          <a:scrgbClr r="0" g="0" b="0"/>
        </a:effectRef>
        <a:fontRef idx="minor"/>
      </dsp:style>
    </dsp:sp>
    <dsp:sp modelId="{C5D2D844-C604-4F36-9D19-ECDD829F2FF0}">
      <dsp:nvSpPr>
        <dsp:cNvPr id="0" name=""/>
        <dsp:cNvSpPr/>
      </dsp:nvSpPr>
      <dsp:spPr>
        <a:xfrm>
          <a:off x="6809461" y="4089212"/>
          <a:ext cx="1411416" cy="789919"/>
        </a:xfrm>
        <a:prstGeom prst="roundRect">
          <a:avLst>
            <a:gd name="adj" fmla="val 1667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Review 4</a:t>
          </a:r>
        </a:p>
        <a:p>
          <a:pPr lvl="0" algn="ctr" defTabSz="533400">
            <a:lnSpc>
              <a:spcPct val="90000"/>
            </a:lnSpc>
            <a:spcBef>
              <a:spcPct val="0"/>
            </a:spcBef>
            <a:spcAft>
              <a:spcPct val="35000"/>
            </a:spcAft>
          </a:pPr>
          <a:r>
            <a:rPr lang="en-US" sz="1200" kern="1200"/>
            <a:t>Final</a:t>
          </a:r>
        </a:p>
      </dsp:txBody>
      <dsp:txXfrm>
        <a:off x="6848029" y="4127780"/>
        <a:ext cx="1334280" cy="71278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790468" y="1069102"/>
            <a:ext cx="10709105" cy="1470025"/>
          </a:xfrm>
        </p:spPr>
        <p:txBody>
          <a:bodyPr/>
          <a:lstStyle/>
          <a:p>
            <a:pPr algn="ctr"/>
            <a:r>
              <a:rPr lang="en-US" dirty="0" smtClean="0">
                <a:latin typeface="+mj-lt"/>
              </a:rPr>
              <a:t>HUMAN ACTIVITY RECOGNITION USING MACHINE LEARNING TECHNIQUES </a:t>
            </a:r>
            <a:r>
              <a:rPr lang="en-US" sz="1600" dirty="0" smtClean="0">
                <a:latin typeface="+mj-lt"/>
              </a:rPr>
              <a:t>(MHRD 34)</a:t>
            </a:r>
            <a:endParaRPr lang="en-GB" dirty="0">
              <a:latin typeface="+mj-lt"/>
            </a:endParaRPr>
          </a:p>
        </p:txBody>
      </p:sp>
      <p:sp>
        <p:nvSpPr>
          <p:cNvPr id="15" name="Subtitle 2"/>
          <p:cNvSpPr>
            <a:spLocks noGrp="1"/>
          </p:cNvSpPr>
          <p:nvPr>
            <p:ph type="subTitle" idx="1"/>
          </p:nvPr>
        </p:nvSpPr>
        <p:spPr>
          <a:xfrm>
            <a:off x="790469" y="2721956"/>
            <a:ext cx="3970594" cy="552184"/>
          </a:xfrm>
        </p:spPr>
        <p:txBody>
          <a:bodyPr/>
          <a:lstStyle/>
          <a:p>
            <a:pPr algn="l"/>
            <a:r>
              <a:rPr lang="en-GB" dirty="0">
                <a:latin typeface="+mj-lt"/>
              </a:rPr>
              <a:t>Batch Number</a:t>
            </a:r>
            <a:r>
              <a:rPr lang="en-GB" dirty="0" smtClean="0">
                <a:latin typeface="+mj-lt"/>
              </a:rPr>
              <a:t>: CST07</a:t>
            </a:r>
            <a:endParaRPr lang="en-GB" dirty="0">
              <a:latin typeface="+mj-lt"/>
            </a:endParaRPr>
          </a:p>
          <a:p>
            <a:pPr algn="l"/>
            <a:endParaRPr lang="en-GB" dirty="0">
              <a:latin typeface="+mj-lt"/>
            </a:endParaRPr>
          </a:p>
        </p:txBody>
      </p:sp>
      <p:graphicFrame>
        <p:nvGraphicFramePr>
          <p:cNvPr id="16" name="Table 15"/>
          <p:cNvGraphicFramePr>
            <a:graphicFrameLocks noGrp="1"/>
          </p:cNvGraphicFramePr>
          <p:nvPr>
            <p:extLst>
              <p:ext uri="{D42A27DB-BD31-4B8C-83A1-F6EECF244321}">
                <p14:modId xmlns:p14="http://schemas.microsoft.com/office/powerpoint/2010/main" val="21070429"/>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20201CST0003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Mohammed Zaid</a:t>
                      </a:r>
                      <a:r>
                        <a:rPr lang="en-GB" baseline="0" dirty="0"/>
                        <a:t> Khan</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20201CST0038</a:t>
                      </a:r>
                      <a:r>
                        <a:rPr lang="en-GB" baseline="0" dirty="0"/>
                        <a:t>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Ankita Yeleswarapu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20201CST0039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Jeevan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17"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mj-lt"/>
              </a:rPr>
              <a:t>Under the Supervision of,</a:t>
            </a:r>
          </a:p>
          <a:p>
            <a:endParaRPr lang="en-GB" dirty="0">
              <a:latin typeface="+mj-lt"/>
            </a:endParaRPr>
          </a:p>
          <a:p>
            <a:pPr algn="l"/>
            <a:r>
              <a:rPr lang="en-GB" sz="1700" dirty="0">
                <a:latin typeface="+mj-lt"/>
              </a:rPr>
              <a:t>Mr. Lakshmisha S Krishna</a:t>
            </a:r>
          </a:p>
          <a:p>
            <a:pPr algn="l"/>
            <a:r>
              <a:rPr lang="en-GB" sz="1700" dirty="0">
                <a:latin typeface="+mj-lt"/>
              </a:rPr>
              <a:t>Assistant Professor</a:t>
            </a:r>
          </a:p>
          <a:p>
            <a:pPr algn="l"/>
            <a:r>
              <a:rPr lang="en-GB" sz="1700" dirty="0">
                <a:latin typeface="+mj-lt"/>
              </a:rPr>
              <a:t>School of Computer Science &amp; Engineering</a:t>
            </a:r>
          </a:p>
          <a:p>
            <a:pPr algn="l"/>
            <a:r>
              <a:rPr lang="en-GB" sz="1700" dirty="0">
                <a:latin typeface="+mj-lt"/>
              </a:rPr>
              <a:t>Presidency University</a:t>
            </a:r>
          </a:p>
          <a:p>
            <a:pPr algn="l"/>
            <a:endParaRPr lang="en-GB" dirty="0">
              <a:latin typeface="+mj-lt"/>
            </a:endParaRPr>
          </a:p>
        </p:txBody>
      </p:sp>
      <p:sp>
        <p:nvSpPr>
          <p:cNvPr id="18" name="Subtitle 2"/>
          <p:cNvSpPr txBox="1">
            <a:spLocks/>
          </p:cNvSpPr>
          <p:nvPr/>
        </p:nvSpPr>
        <p:spPr>
          <a:xfrm>
            <a:off x="4110703" y="23981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mj-lt"/>
              </a:rPr>
              <a:t>PIP104 University </a:t>
            </a:r>
            <a:r>
              <a:rPr lang="en-GB" dirty="0" smtClean="0">
                <a:latin typeface="+mj-lt"/>
              </a:rPr>
              <a:t>Project-II</a:t>
            </a:r>
            <a:endParaRPr lang="en-GB" dirty="0">
              <a:latin typeface="+mj-lt"/>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Outcomes</a:t>
            </a:r>
            <a:endParaRPr lang="en-GB" dirty="0"/>
          </a:p>
        </p:txBody>
      </p:sp>
      <p:sp>
        <p:nvSpPr>
          <p:cNvPr id="4" name="Rectangle 3"/>
          <p:cNvSpPr/>
          <p:nvPr/>
        </p:nvSpPr>
        <p:spPr>
          <a:xfrm>
            <a:off x="721674" y="989584"/>
            <a:ext cx="10850251" cy="5078313"/>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619125" algn="l"/>
              </a:tabLst>
            </a:pPr>
            <a:r>
              <a:rPr lang="en-US" dirty="0">
                <a:latin typeface="Times New Roman" panose="02020603050405020304" pitchFamily="18" charset="0"/>
                <a:ea typeface="Times New Roman" panose="02020603050405020304" pitchFamily="18" charset="0"/>
              </a:rPr>
              <a:t>The CNN-based model I3D model yield higher accuracy in recognizing and classifying diverse human activities, contributing to more reliable and precise outcomes, specialized for a 3D environment </a:t>
            </a:r>
            <a:r>
              <a:rPr lang="en-US" i="1" dirty="0">
                <a:latin typeface="Times New Roman" panose="02020603050405020304" pitchFamily="18" charset="0"/>
                <a:ea typeface="Times New Roman" panose="02020603050405020304" pitchFamily="18" charset="0"/>
              </a:rPr>
              <a:t>i.e. </a:t>
            </a:r>
            <a:r>
              <a:rPr lang="en-US" dirty="0">
                <a:latin typeface="Times New Roman" panose="02020603050405020304" pitchFamily="18" charset="0"/>
                <a:ea typeface="Times New Roman" panose="02020603050405020304" pitchFamily="18" charset="0"/>
              </a:rPr>
              <a:t>video clips. </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19125" algn="l"/>
              </a:tabLst>
            </a:pPr>
            <a:r>
              <a:rPr lang="en-US" dirty="0">
                <a:latin typeface="Times New Roman" panose="02020603050405020304" pitchFamily="18" charset="0"/>
                <a:ea typeface="Times New Roman" panose="02020603050405020304" pitchFamily="18" charset="0"/>
              </a:rPr>
              <a:t>The utilization of CNN architectures has aided to enhance the adaptability of human activity recognition systems across varied environments, scenarios, and activity types incorporated in UCF101 dataset. </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19125" algn="l"/>
              </a:tabLst>
            </a:pPr>
            <a:r>
              <a:rPr lang="en-US" dirty="0">
                <a:latin typeface="Times New Roman" panose="02020603050405020304" pitchFamily="18" charset="0"/>
                <a:ea typeface="Times New Roman" panose="02020603050405020304" pitchFamily="18" charset="0"/>
              </a:rPr>
              <a:t>Optimizing the model for real-time processing efficiency has enabled quicker and more responsive recognition of human activities while enhancing the practical utility of the developed model. </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19125" algn="l"/>
              </a:tabLst>
            </a:pPr>
            <a:r>
              <a:rPr lang="en-US" dirty="0">
                <a:latin typeface="Times New Roman" panose="02020603050405020304" pitchFamily="18" charset="0"/>
                <a:ea typeface="Times New Roman" panose="02020603050405020304" pitchFamily="18" charset="0"/>
              </a:rPr>
              <a:t>Successful implementation of CNN models is likely to result in better generalization across a wide spectrum of human activities, ensuring versatility and applicability in different contexts.</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19125" algn="l"/>
              </a:tabLst>
            </a:pPr>
            <a:r>
              <a:rPr lang="en-US" dirty="0">
                <a:latin typeface="Times New Roman" panose="02020603050405020304" pitchFamily="18" charset="0"/>
                <a:ea typeface="Times New Roman" panose="02020603050405020304" pitchFamily="18" charset="0"/>
              </a:rPr>
              <a:t>The model demonstrates reduced reliance on manually engineered features while allowing for more automatic and adaptable feature learning directly from raw sensor data,</a:t>
            </a:r>
            <a:endParaRPr lang="en-US" sz="16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19125" algn="l"/>
              </a:tabLst>
            </a:pPr>
            <a:r>
              <a:rPr lang="en-US" dirty="0">
                <a:latin typeface="Times New Roman" panose="02020603050405020304" pitchFamily="18" charset="0"/>
                <a:ea typeface="Times New Roman" panose="02020603050405020304" pitchFamily="18" charset="0"/>
              </a:rPr>
              <a:t>The developed CNN demonstrates advancements in accuracy, efficiency, and adaptability compared to existing state-of-the-art methods in human activity recognition, especially with the use of images datasets.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Outcomes</a:t>
            </a:r>
            <a:endParaRPr lang="en-GB" dirty="0"/>
          </a:p>
        </p:txBody>
      </p:sp>
      <p:sp>
        <p:nvSpPr>
          <p:cNvPr id="3" name="Rectangle 2"/>
          <p:cNvSpPr>
            <a:spLocks noChangeArrowheads="1"/>
          </p:cNvSpPr>
          <p:nvPr/>
        </p:nvSpPr>
        <p:spPr bwMode="auto">
          <a:xfrm>
            <a:off x="2302235" y="1078183"/>
            <a:ext cx="102731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237" y="1339793"/>
            <a:ext cx="5718770" cy="38869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462490" y="5413388"/>
            <a:ext cx="91890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Fig 1.2: Testing the model for “Playing Violin” from UCF101 dataset. Result is satisfactory.</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Accuracy</a:t>
            </a:r>
            <a:r>
              <a:rPr kumimoji="0" lang="en-US" altLang="en-US" sz="1800" b="0" i="0" u="none" strike="noStrike" cap="none" normalizeH="0" dirty="0" smtClean="0">
                <a:ln>
                  <a:noFill/>
                </a:ln>
                <a:solidFill>
                  <a:schemeClr val="tx1"/>
                </a:solidFill>
                <a:effectLst/>
                <a:latin typeface="Arial" panose="020B0604020202020204" pitchFamily="34" charset="0"/>
              </a:rPr>
              <a:t> obtained: 99.24%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69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Outcomes</a:t>
            </a:r>
            <a:endParaRPr lang="en-GB" dirty="0"/>
          </a:p>
        </p:txBody>
      </p:sp>
      <p:sp>
        <p:nvSpPr>
          <p:cNvPr id="3" name="Rectangle 2"/>
          <p:cNvSpPr>
            <a:spLocks noChangeArrowheads="1"/>
          </p:cNvSpPr>
          <p:nvPr/>
        </p:nvSpPr>
        <p:spPr bwMode="auto">
          <a:xfrm>
            <a:off x="2302235" y="1078183"/>
            <a:ext cx="102731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2462490" y="5413388"/>
            <a:ext cx="91890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Fig 1.2: Testing the model for “Playing Piano” from UCF101 dataset. Result is satisfactory.</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Accuracy</a:t>
            </a:r>
            <a:r>
              <a:rPr kumimoji="0" lang="en-US" altLang="en-US" sz="1800" b="0" i="0" u="none" strike="noStrike" cap="none" normalizeH="0" dirty="0" smtClean="0">
                <a:ln>
                  <a:noFill/>
                </a:ln>
                <a:solidFill>
                  <a:schemeClr val="tx1"/>
                </a:solidFill>
                <a:effectLst/>
                <a:latin typeface="Arial" panose="020B0604020202020204" pitchFamily="34" charset="0"/>
              </a:rPr>
              <a:t> obtained: 94.7%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p:nvPr/>
        </p:nvPicPr>
        <p:blipFill>
          <a:blip r:embed="rId2"/>
          <a:stretch>
            <a:fillRect/>
          </a:stretch>
        </p:blipFill>
        <p:spPr>
          <a:xfrm>
            <a:off x="3468687" y="1951672"/>
            <a:ext cx="5254625" cy="2954655"/>
          </a:xfrm>
          <a:prstGeom prst="rect">
            <a:avLst/>
          </a:prstGeom>
        </p:spPr>
      </p:pic>
    </p:spTree>
    <p:extLst>
      <p:ext uri="{BB962C8B-B14F-4D97-AF65-F5344CB8AC3E}">
        <p14:creationId xmlns:p14="http://schemas.microsoft.com/office/powerpoint/2010/main" val="194764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3"/>
          <p:cNvSpPr/>
          <p:nvPr/>
        </p:nvSpPr>
        <p:spPr>
          <a:xfrm>
            <a:off x="735292" y="975532"/>
            <a:ext cx="10745508"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findings of this study highlight the potential of CNN architectures to boost recognition accuracy, encapsulate temporal dynamics, and minimize emphasis on handcrafted attributes.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proposed model is more resistant to environmental alterations and have a greater ability to generalize over a broad spectrum of human activities. </a:t>
            </a:r>
            <a:endParaRPr lang="en-US" dirty="0" smtClean="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Furthermore</a:t>
            </a:r>
            <a:r>
              <a:rPr lang="en-US" dirty="0">
                <a:latin typeface="Times New Roman" panose="02020603050405020304" pitchFamily="18" charset="0"/>
                <a:ea typeface="Times New Roman" panose="02020603050405020304" pitchFamily="18" charset="0"/>
              </a:rPr>
              <a:t>, research into multimodal sensor fusion and an emphasis on interpretability contribute to the overall progress of HAR with </a:t>
            </a:r>
            <a:r>
              <a:rPr lang="en-US" dirty="0" smtClean="0">
                <a:latin typeface="Times New Roman" panose="02020603050405020304" pitchFamily="18" charset="0"/>
                <a:ea typeface="Times New Roman" panose="02020603050405020304" pitchFamily="18" charset="0"/>
              </a:rPr>
              <a:t>CNNs.</a:t>
            </a:r>
            <a:endParaRPr lang="en-US" sz="1600" dirty="0" smtClean="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As </a:t>
            </a:r>
            <a:r>
              <a:rPr lang="en-US" dirty="0">
                <a:latin typeface="Times New Roman" panose="02020603050405020304" pitchFamily="18" charset="0"/>
                <a:ea typeface="Times New Roman" panose="02020603050405020304" pitchFamily="18" charset="0"/>
              </a:rPr>
              <a:t>the model is adaptable, users and researchers can obtain useful insights into how the model makes its predictions, increasing transparency and confidence in the system's decision-making process, which is especially crucial for applications requiring human </a:t>
            </a:r>
            <a:r>
              <a:rPr lang="en-US" dirty="0" smtClean="0">
                <a:latin typeface="Times New Roman" panose="02020603050405020304" pitchFamily="18" charset="0"/>
                <a:ea typeface="Times New Roman" panose="02020603050405020304" pitchFamily="18" charset="0"/>
              </a:rPr>
              <a:t>trust.</a:t>
            </a:r>
            <a:endParaRPr lang="en-US" sz="1600" dirty="0" smtClean="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implementation of transfer learning enhances the ability of the model to adapt to the intricate nature of UCF101's activity classes by utilizing pre-trained weights.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3"/>
          <p:cNvSpPr/>
          <p:nvPr/>
        </p:nvSpPr>
        <p:spPr>
          <a:xfrm>
            <a:off x="779282" y="1042994"/>
            <a:ext cx="10735035" cy="4552015"/>
          </a:xfrm>
          <a:prstGeom prst="rect">
            <a:avLst/>
          </a:prstGeom>
        </p:spPr>
        <p:txBody>
          <a:bodyPr wrap="square">
            <a:spAutoFit/>
          </a:bodyPr>
          <a:lstStyle/>
          <a:p>
            <a:pPr algn="just">
              <a:lnSpc>
                <a:spcPct val="115000"/>
              </a:lnSpc>
            </a:pPr>
            <a:r>
              <a:rPr lang="en-US" dirty="0">
                <a:latin typeface="Times New Roman" panose="02020603050405020304" pitchFamily="18" charset="0"/>
                <a:ea typeface="Times New Roman" panose="02020603050405020304" pitchFamily="18" charset="0"/>
              </a:rPr>
              <a:t>[1] I. </a:t>
            </a:r>
            <a:r>
              <a:rPr lang="en-US" dirty="0" err="1">
                <a:latin typeface="Times New Roman" panose="02020603050405020304" pitchFamily="18" charset="0"/>
                <a:ea typeface="Times New Roman" panose="02020603050405020304" pitchFamily="18" charset="0"/>
              </a:rPr>
              <a:t>Stolovas</a:t>
            </a:r>
            <a:r>
              <a:rPr lang="en-US" dirty="0">
                <a:latin typeface="Times New Roman" panose="02020603050405020304" pitchFamily="18" charset="0"/>
                <a:ea typeface="Times New Roman" panose="02020603050405020304" pitchFamily="18" charset="0"/>
              </a:rPr>
              <a:t>, S. Suárez, D. </a:t>
            </a:r>
            <a:r>
              <a:rPr lang="en-US" dirty="0" err="1">
                <a:latin typeface="Times New Roman" panose="02020603050405020304" pitchFamily="18" charset="0"/>
                <a:ea typeface="Times New Roman" panose="02020603050405020304" pitchFamily="18" charset="0"/>
              </a:rPr>
              <a:t>Pereyra</a:t>
            </a:r>
            <a:r>
              <a:rPr lang="en-US" dirty="0">
                <a:latin typeface="Times New Roman" panose="02020603050405020304" pitchFamily="18" charset="0"/>
                <a:ea typeface="Times New Roman" panose="02020603050405020304" pitchFamily="18" charset="0"/>
              </a:rPr>
              <a:t>, F. De </a:t>
            </a:r>
            <a:r>
              <a:rPr lang="en-US" dirty="0" err="1">
                <a:latin typeface="Times New Roman" panose="02020603050405020304" pitchFamily="18" charset="0"/>
                <a:ea typeface="Times New Roman" panose="02020603050405020304" pitchFamily="18" charset="0"/>
              </a:rPr>
              <a:t>Izaguirre</a:t>
            </a:r>
            <a:r>
              <a:rPr lang="en-US" dirty="0">
                <a:latin typeface="Times New Roman" panose="02020603050405020304" pitchFamily="18" charset="0"/>
                <a:ea typeface="Times New Roman" panose="02020603050405020304" pitchFamily="18" charset="0"/>
              </a:rPr>
              <a:t> and V. Cabrera, "Human activity recognition using machine learning techniques in a low-resource embedded system," 2021 IEEE URUCON, Montevideo, Uruguay, 2021, pp. 263-267,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10.1109/URUCON53396.2021.9647236.</a:t>
            </a:r>
            <a:endParaRPr lang="en-US" sz="1600" dirty="0">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Times New Roman" panose="02020603050405020304" pitchFamily="18" charset="0"/>
              </a:rPr>
              <a:t>[2] E. Kim, S. </a:t>
            </a:r>
            <a:r>
              <a:rPr lang="en-US" dirty="0" err="1">
                <a:latin typeface="Times New Roman" panose="02020603050405020304" pitchFamily="18" charset="0"/>
                <a:ea typeface="Times New Roman" panose="02020603050405020304" pitchFamily="18" charset="0"/>
              </a:rPr>
              <a:t>Helal</a:t>
            </a:r>
            <a:r>
              <a:rPr lang="en-US" dirty="0">
                <a:latin typeface="Times New Roman" panose="02020603050405020304" pitchFamily="18" charset="0"/>
                <a:ea typeface="Times New Roman" panose="02020603050405020304" pitchFamily="18" charset="0"/>
              </a:rPr>
              <a:t> and D. Cook, "Human Activity Recognition and Pattern Discovery," in IEEE Pervasive Computing, vol. 9, no. 1, pp. 48-53, Jan.-March 2010,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10.1109/MPRV.2010.7.</a:t>
            </a:r>
            <a:endParaRPr lang="en-US" sz="1600" dirty="0">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Times New Roman" panose="02020603050405020304" pitchFamily="18" charset="0"/>
              </a:rPr>
              <a:t>[3] F. Zhou, R. Wang, H. Su and S. Xu, "A Human Activity Recognition Model Based on Wearable Sensor," 2022 9th International Conference on Digital Home (ICDH), Guangzhou, China, 2022, pp. 169-174,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10.1109/ICDH57206.2022.00033. </a:t>
            </a:r>
            <a:endParaRPr lang="en-US" sz="1600" dirty="0">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Times New Roman" panose="02020603050405020304" pitchFamily="18" charset="0"/>
              </a:rPr>
              <a:t>[4] M. </a:t>
            </a:r>
            <a:r>
              <a:rPr lang="en-US" dirty="0" err="1">
                <a:latin typeface="Times New Roman" panose="02020603050405020304" pitchFamily="18" charset="0"/>
                <a:ea typeface="Times New Roman" panose="02020603050405020304" pitchFamily="18" charset="0"/>
              </a:rPr>
              <a:t>Atikuzzaman</a:t>
            </a:r>
            <a:r>
              <a:rPr lang="en-US" dirty="0">
                <a:latin typeface="Times New Roman" panose="02020603050405020304" pitchFamily="18" charset="0"/>
                <a:ea typeface="Times New Roman" panose="02020603050405020304" pitchFamily="18" charset="0"/>
              </a:rPr>
              <a:t>, T. R. Rahman, E. </a:t>
            </a:r>
            <a:r>
              <a:rPr lang="en-US" dirty="0" err="1">
                <a:latin typeface="Times New Roman" panose="02020603050405020304" pitchFamily="18" charset="0"/>
                <a:ea typeface="Times New Roman" panose="02020603050405020304" pitchFamily="18" charset="0"/>
              </a:rPr>
              <a:t>Wazed</a:t>
            </a:r>
            <a:r>
              <a:rPr lang="en-US" dirty="0">
                <a:latin typeface="Times New Roman" panose="02020603050405020304" pitchFamily="18" charset="0"/>
                <a:ea typeface="Times New Roman" panose="02020603050405020304" pitchFamily="18" charset="0"/>
              </a:rPr>
              <a:t>, M. P. Hossain and M. Z. Islam, "Human Activity Recognition System from Different Poses with CNN," 2020 2nd International Conference on Sustainable Technologies for Industry 4.0 (STI), Dhaka, Bangladesh, 2020, pp. 1-5,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10.1109/STI50764.2020.9350508.</a:t>
            </a:r>
            <a:endParaRPr lang="en-US" sz="1600" dirty="0">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Times New Roman" panose="02020603050405020304" pitchFamily="18" charset="0"/>
              </a:rPr>
              <a:t>[5] L. </a:t>
            </a:r>
            <a:r>
              <a:rPr lang="en-US" dirty="0" err="1">
                <a:latin typeface="Times New Roman" panose="02020603050405020304" pitchFamily="18" charset="0"/>
                <a:ea typeface="Times New Roman" panose="02020603050405020304" pitchFamily="18" charset="0"/>
              </a:rPr>
              <a:t>Xie</a:t>
            </a:r>
            <a:r>
              <a:rPr lang="en-US" dirty="0">
                <a:latin typeface="Times New Roman" panose="02020603050405020304" pitchFamily="18" charset="0"/>
                <a:ea typeface="Times New Roman" panose="02020603050405020304" pitchFamily="18" charset="0"/>
              </a:rPr>
              <a:t>, J. Tian, G. Ding and Q. Zhao, "Human activity recognition method based on inertial sensor and barometer," 2018 IEEE International Symposium on Inertial Sensors and Systems (INERTIAL), Lake Como, Italy, 2018, pp. 1-4,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10.1109/ISISS.2018.8358140</a:t>
            </a:r>
            <a:r>
              <a:rPr lang="en-US" dirty="0" smtClean="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Rectangle 2"/>
          <p:cNvSpPr/>
          <p:nvPr/>
        </p:nvSpPr>
        <p:spPr>
          <a:xfrm>
            <a:off x="744718" y="1081808"/>
            <a:ext cx="10736082" cy="4787464"/>
          </a:xfrm>
          <a:prstGeom prst="rect">
            <a:avLst/>
          </a:prstGeom>
        </p:spPr>
        <p:txBody>
          <a:bodyPr wrap="square">
            <a:spAutoFit/>
          </a:bodyPr>
          <a:lstStyle/>
          <a:p>
            <a:pPr algn="just">
              <a:lnSpc>
                <a:spcPct val="115000"/>
              </a:lnSpc>
            </a:pPr>
            <a:r>
              <a:rPr lang="en-US" dirty="0">
                <a:latin typeface="Times New Roman" panose="02020603050405020304" pitchFamily="18" charset="0"/>
                <a:ea typeface="Times New Roman" panose="02020603050405020304" pitchFamily="18" charset="0"/>
              </a:rPr>
              <a:t>[6] F. Yang, X. Wen, Y. </a:t>
            </a:r>
            <a:r>
              <a:rPr lang="en-US" dirty="0" err="1">
                <a:latin typeface="Times New Roman" panose="02020603050405020304" pitchFamily="18" charset="0"/>
                <a:ea typeface="Times New Roman" panose="02020603050405020304" pitchFamily="18" charset="0"/>
              </a:rPr>
              <a:t>Geng</a:t>
            </a:r>
            <a:r>
              <a:rPr lang="en-US" dirty="0">
                <a:latin typeface="Times New Roman" panose="02020603050405020304" pitchFamily="18" charset="0"/>
                <a:ea typeface="Times New Roman" panose="02020603050405020304" pitchFamily="18" charset="0"/>
              </a:rPr>
              <a:t>, Y. Wang, X. Wang and C. Lu, "MPJA-HAD: A Multi-Position Joint Angle Dataset for Human Activity Recognition Using Wearable Sensors," 2022 International Conference on Advanced Mechatronic Systems (</a:t>
            </a:r>
            <a:r>
              <a:rPr lang="en-US" dirty="0" err="1">
                <a:latin typeface="Times New Roman" panose="02020603050405020304" pitchFamily="18" charset="0"/>
                <a:ea typeface="Times New Roman" panose="02020603050405020304" pitchFamily="18" charset="0"/>
              </a:rPr>
              <a:t>ICAMechS</a:t>
            </a:r>
            <a:r>
              <a:rPr lang="en-US" dirty="0">
                <a:latin typeface="Times New Roman" panose="02020603050405020304" pitchFamily="18" charset="0"/>
                <a:ea typeface="Times New Roman" panose="02020603050405020304" pitchFamily="18" charset="0"/>
              </a:rPr>
              <a:t>), Toyama, Japan, 2022, pp. 178-182,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10.1109/ICAMechS57222.2022.10003441. </a:t>
            </a:r>
            <a:endParaRPr lang="en-US" sz="1600" dirty="0">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Times New Roman" panose="02020603050405020304" pitchFamily="18" charset="0"/>
              </a:rPr>
              <a:t>[7] Q. Jian, S. </a:t>
            </a:r>
            <a:r>
              <a:rPr lang="en-US" dirty="0" err="1">
                <a:latin typeface="Times New Roman" panose="02020603050405020304" pitchFamily="18" charset="0"/>
                <a:ea typeface="Times New Roman" panose="02020603050405020304" pitchFamily="18" charset="0"/>
              </a:rPr>
              <a:t>Guo</a:t>
            </a:r>
            <a:r>
              <a:rPr lang="en-US" dirty="0">
                <a:latin typeface="Times New Roman" panose="02020603050405020304" pitchFamily="18" charset="0"/>
                <a:ea typeface="Times New Roman" panose="02020603050405020304" pitchFamily="18" charset="0"/>
              </a:rPr>
              <a:t>, P. Chen, P. Wu and G. Cui, "A Robust Real-time Human Activity Recognition method Based on Attention-Augmented GRU," 2021 IEEE Radar Conference (RadarConf21), Atlanta, GA, USA, 2021, pp. 1-5,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10.1109/RadarConf2147009.2021.9455322.</a:t>
            </a:r>
            <a:endParaRPr lang="en-US" sz="1600" dirty="0">
              <a:latin typeface="Times New Roman" panose="02020603050405020304" pitchFamily="18" charset="0"/>
              <a:ea typeface="Times New Roman" panose="02020603050405020304" pitchFamily="18" charset="0"/>
            </a:endParaRPr>
          </a:p>
          <a:p>
            <a:pPr algn="just">
              <a:lnSpc>
                <a:spcPct val="115000"/>
              </a:lnSpc>
              <a:tabLst>
                <a:tab pos="3086735" algn="l"/>
              </a:tabLst>
            </a:pPr>
            <a:r>
              <a:rPr lang="en-US" dirty="0">
                <a:latin typeface="Times New Roman" panose="02020603050405020304" pitchFamily="18" charset="0"/>
                <a:ea typeface="Times New Roman" panose="02020603050405020304" pitchFamily="18" charset="0"/>
              </a:rPr>
              <a:t>[8] L. Amin Choudhury, S. </a:t>
            </a:r>
            <a:r>
              <a:rPr lang="en-US" dirty="0" err="1">
                <a:latin typeface="Times New Roman" panose="02020603050405020304" pitchFamily="18" charset="0"/>
                <a:ea typeface="Times New Roman" panose="02020603050405020304" pitchFamily="18" charset="0"/>
              </a:rPr>
              <a:t>Moulik</a:t>
            </a:r>
            <a:r>
              <a:rPr lang="en-US" dirty="0">
                <a:latin typeface="Times New Roman" panose="02020603050405020304" pitchFamily="18" charset="0"/>
                <a:ea typeface="Times New Roman" panose="02020603050405020304" pitchFamily="18" charset="0"/>
              </a:rPr>
              <a:t> and S. Choudhury, "Cloud-based Real-time and Remote Human Activity Recognition System using Wearable Sensors," 2020 IEEE International Conference on Consumer Electronics - Taiwan (ICCE-Taiwan), Taoyuan, Taiwan, 2020, pp. 1-2,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10.1109/ICCE-Taiwan49838.2020.9258050.</a:t>
            </a:r>
            <a:endParaRPr lang="en-US" sz="1600" dirty="0">
              <a:latin typeface="Times New Roman" panose="02020603050405020304" pitchFamily="18" charset="0"/>
              <a:ea typeface="Times New Roman" panose="02020603050405020304" pitchFamily="18" charset="0"/>
            </a:endParaRPr>
          </a:p>
          <a:p>
            <a:pPr algn="just">
              <a:lnSpc>
                <a:spcPct val="115000"/>
              </a:lnSpc>
              <a:tabLst>
                <a:tab pos="3086735" algn="l"/>
              </a:tabLst>
            </a:pPr>
            <a:r>
              <a:rPr lang="en-US" dirty="0">
                <a:latin typeface="Times New Roman" panose="02020603050405020304" pitchFamily="18" charset="0"/>
                <a:ea typeface="Times New Roman" panose="02020603050405020304" pitchFamily="18" charset="0"/>
              </a:rPr>
              <a:t>[9] Q. Saini and V. </a:t>
            </a:r>
            <a:r>
              <a:rPr lang="en-US" dirty="0" err="1">
                <a:latin typeface="Times New Roman" panose="02020603050405020304" pitchFamily="18" charset="0"/>
                <a:ea typeface="Times New Roman" panose="02020603050405020304" pitchFamily="18" charset="0"/>
              </a:rPr>
              <a:t>Maan</a:t>
            </a:r>
            <a:r>
              <a:rPr lang="en-US" dirty="0">
                <a:latin typeface="Times New Roman" panose="02020603050405020304" pitchFamily="18" charset="0"/>
                <a:ea typeface="Times New Roman" panose="02020603050405020304" pitchFamily="18" charset="0"/>
              </a:rPr>
              <a:t>, "Human Activity and Gesture Recognition: A Review," 2020 International Conference on Emerging Trends in Communication, Control and Computing (ICONC3), </a:t>
            </a:r>
            <a:r>
              <a:rPr lang="en-US" dirty="0" err="1">
                <a:latin typeface="Times New Roman" panose="02020603050405020304" pitchFamily="18" charset="0"/>
                <a:ea typeface="Times New Roman" panose="02020603050405020304" pitchFamily="18" charset="0"/>
              </a:rPr>
              <a:t>Lakshmangarh</a:t>
            </a:r>
            <a:r>
              <a:rPr lang="en-US" dirty="0">
                <a:latin typeface="Times New Roman" panose="02020603050405020304" pitchFamily="18" charset="0"/>
                <a:ea typeface="Times New Roman" panose="02020603050405020304" pitchFamily="18" charset="0"/>
              </a:rPr>
              <a:t>, India, 2020, pp. 1-2,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10.1109/ICONC345789.2020.9117535.</a:t>
            </a:r>
            <a:endParaRPr lang="en-US" sz="1600" dirty="0">
              <a:latin typeface="Times New Roman" panose="02020603050405020304" pitchFamily="18" charset="0"/>
              <a:ea typeface="Times New Roman" panose="02020603050405020304" pitchFamily="18" charset="0"/>
            </a:endParaRPr>
          </a:p>
          <a:p>
            <a:pPr algn="ctr">
              <a:lnSpc>
                <a:spcPct val="150000"/>
              </a:lnSpc>
            </a:pPr>
            <a:r>
              <a:rPr lang="en-US" sz="2400"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90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US" dirty="0"/>
              <a:t>Human Activity Recognition (HAR) has emerged as a pivotal research area in various fields ranging from technical to </a:t>
            </a:r>
            <a:r>
              <a:rPr lang="en-US" dirty="0" smtClean="0"/>
              <a:t>medical.</a:t>
            </a:r>
          </a:p>
          <a:p>
            <a:r>
              <a:rPr lang="en-US" dirty="0" smtClean="0"/>
              <a:t>The </a:t>
            </a:r>
            <a:r>
              <a:rPr lang="en-US" dirty="0"/>
              <a:t>ability to automatically identify and interpret human activities from sensor data holds tremendous potential across a multitude of applications, ranging from healthcare and assistive technologies to security, smart environments, and beyond. As our world becomes increasingly connected and data-rich, the demand for systems capable of understanding and responding to human behavior has grown exponentially. </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Table 3"/>
          <p:cNvGraphicFramePr>
            <a:graphicFrameLocks noGrp="1"/>
          </p:cNvGraphicFramePr>
          <p:nvPr>
            <p:extLst>
              <p:ext uri="{D42A27DB-BD31-4B8C-83A1-F6EECF244321}">
                <p14:modId xmlns:p14="http://schemas.microsoft.com/office/powerpoint/2010/main" val="2988024377"/>
              </p:ext>
            </p:extLst>
          </p:nvPr>
        </p:nvGraphicFramePr>
        <p:xfrm>
          <a:off x="812800" y="848412"/>
          <a:ext cx="10621913" cy="5574134"/>
        </p:xfrm>
        <a:graphic>
          <a:graphicData uri="http://schemas.openxmlformats.org/drawingml/2006/table">
            <a:tbl>
              <a:tblPr firstRow="1" firstCol="1" bandRow="1">
                <a:tableStyleId>{5C22544A-7EE6-4342-B048-85BDC9FD1C3A}</a:tableStyleId>
              </a:tblPr>
              <a:tblGrid>
                <a:gridCol w="604268">
                  <a:extLst>
                    <a:ext uri="{9D8B030D-6E8A-4147-A177-3AD203B41FA5}">
                      <a16:colId xmlns:a16="http://schemas.microsoft.com/office/drawing/2014/main" val="3437751047"/>
                    </a:ext>
                  </a:extLst>
                </a:gridCol>
                <a:gridCol w="2011083">
                  <a:extLst>
                    <a:ext uri="{9D8B030D-6E8A-4147-A177-3AD203B41FA5}">
                      <a16:colId xmlns:a16="http://schemas.microsoft.com/office/drawing/2014/main" val="2786715087"/>
                    </a:ext>
                  </a:extLst>
                </a:gridCol>
                <a:gridCol w="3516880">
                  <a:extLst>
                    <a:ext uri="{9D8B030D-6E8A-4147-A177-3AD203B41FA5}">
                      <a16:colId xmlns:a16="http://schemas.microsoft.com/office/drawing/2014/main" val="3037175543"/>
                    </a:ext>
                  </a:extLst>
                </a:gridCol>
                <a:gridCol w="4489682">
                  <a:extLst>
                    <a:ext uri="{9D8B030D-6E8A-4147-A177-3AD203B41FA5}">
                      <a16:colId xmlns:a16="http://schemas.microsoft.com/office/drawing/2014/main" val="3508672156"/>
                    </a:ext>
                  </a:extLst>
                </a:gridCol>
              </a:tblGrid>
              <a:tr h="669332">
                <a:tc>
                  <a:txBody>
                    <a:bodyPr/>
                    <a:lstStyle/>
                    <a:p>
                      <a:pPr marL="0" marR="0" algn="ctr">
                        <a:spcBef>
                          <a:spcPts val="0"/>
                        </a:spcBef>
                        <a:spcAft>
                          <a:spcPts val="0"/>
                        </a:spcAft>
                      </a:pPr>
                      <a:r>
                        <a:rPr lang="en-IN" sz="1400" dirty="0" smtClean="0">
                          <a:effectLst/>
                        </a:rPr>
                        <a:t>SL NO.</a:t>
                      </a:r>
                      <a:endParaRPr lang="en-US" sz="1050" dirty="0">
                        <a:effectLst/>
                        <a:latin typeface="Times New Roman" panose="02020603050405020304" pitchFamily="18" charset="0"/>
                        <a:ea typeface="Times New Roman" panose="02020603050405020304" pitchFamily="18" charset="0"/>
                      </a:endParaRPr>
                    </a:p>
                  </a:txBody>
                  <a:tcPr marL="41654" marR="41654" marT="0" marB="0" anchor="ctr"/>
                </a:tc>
                <a:tc>
                  <a:txBody>
                    <a:bodyPr/>
                    <a:lstStyle/>
                    <a:p>
                      <a:pPr marL="0" marR="0" algn="ctr">
                        <a:spcBef>
                          <a:spcPts val="0"/>
                        </a:spcBef>
                        <a:spcAft>
                          <a:spcPts val="0"/>
                        </a:spcAft>
                      </a:pPr>
                      <a:r>
                        <a:rPr lang="en-IN" sz="1400" dirty="0" smtClean="0">
                          <a:effectLst/>
                        </a:rPr>
                        <a:t>AUTHOR NAME AND YEAR</a:t>
                      </a:r>
                      <a:endParaRPr lang="en-US" sz="1050" dirty="0">
                        <a:effectLst/>
                        <a:latin typeface="Times New Roman" panose="02020603050405020304" pitchFamily="18" charset="0"/>
                        <a:ea typeface="Times New Roman" panose="02020603050405020304" pitchFamily="18" charset="0"/>
                      </a:endParaRPr>
                    </a:p>
                  </a:txBody>
                  <a:tcPr marL="41654" marR="41654" marT="0" marB="0" anchor="ctr"/>
                </a:tc>
                <a:tc>
                  <a:txBody>
                    <a:bodyPr/>
                    <a:lstStyle/>
                    <a:p>
                      <a:pPr marL="0" marR="0" algn="ctr">
                        <a:spcBef>
                          <a:spcPts val="0"/>
                        </a:spcBef>
                        <a:spcAft>
                          <a:spcPts val="0"/>
                        </a:spcAft>
                      </a:pPr>
                      <a:r>
                        <a:rPr lang="en-IN" sz="1400" dirty="0" smtClean="0">
                          <a:effectLst/>
                        </a:rPr>
                        <a:t>TITLE</a:t>
                      </a:r>
                      <a:endParaRPr lang="en-US" sz="1050" dirty="0">
                        <a:effectLst/>
                        <a:latin typeface="Times New Roman" panose="02020603050405020304" pitchFamily="18" charset="0"/>
                        <a:ea typeface="Times New Roman" panose="02020603050405020304" pitchFamily="18" charset="0"/>
                      </a:endParaRPr>
                    </a:p>
                  </a:txBody>
                  <a:tcPr marL="41654" marR="41654" marT="0" marB="0" anchor="ctr"/>
                </a:tc>
                <a:tc>
                  <a:txBody>
                    <a:bodyPr/>
                    <a:lstStyle/>
                    <a:p>
                      <a:pPr marL="0" marR="0" algn="ctr">
                        <a:spcBef>
                          <a:spcPts val="0"/>
                        </a:spcBef>
                        <a:spcAft>
                          <a:spcPts val="0"/>
                        </a:spcAft>
                      </a:pPr>
                      <a:r>
                        <a:rPr lang="en-IN" sz="1400" dirty="0" smtClean="0">
                          <a:effectLst/>
                        </a:rPr>
                        <a:t>FINDINGS</a:t>
                      </a:r>
                      <a:endParaRPr lang="en-US" sz="1050" dirty="0">
                        <a:effectLst/>
                        <a:latin typeface="Times New Roman" panose="02020603050405020304" pitchFamily="18" charset="0"/>
                        <a:ea typeface="Times New Roman" panose="02020603050405020304" pitchFamily="18" charset="0"/>
                      </a:endParaRPr>
                    </a:p>
                  </a:txBody>
                  <a:tcPr marL="41654" marR="41654" marT="0" marB="0" anchor="ctr"/>
                </a:tc>
                <a:extLst>
                  <a:ext uri="{0D108BD9-81ED-4DB2-BD59-A6C34878D82A}">
                    <a16:rowId xmlns:a16="http://schemas.microsoft.com/office/drawing/2014/main" val="783536095"/>
                  </a:ext>
                </a:extLst>
              </a:tr>
              <a:tr h="899438">
                <a:tc>
                  <a:txBody>
                    <a:bodyPr/>
                    <a:lstStyle/>
                    <a:p>
                      <a:pPr marL="0" marR="0" algn="ctr">
                        <a:spcBef>
                          <a:spcPts val="0"/>
                        </a:spcBef>
                        <a:spcAft>
                          <a:spcPts val="0"/>
                        </a:spcAft>
                      </a:pPr>
                      <a:r>
                        <a:rPr lang="en-IN" sz="1400">
                          <a:effectLst/>
                        </a:rPr>
                        <a:t>1</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H. Yang, X. Wen, Y. Geng, Y. Wang, X. Wang and C. Lu,</a:t>
                      </a:r>
                      <a:r>
                        <a:rPr lang="en-US" sz="1400">
                          <a:effectLst/>
                        </a:rPr>
                        <a:t>(2022)</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A Multi-Position Joint Angle Dataset for Human Activity Recognition Using Wearable Sensors</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dirty="0">
                          <a:effectLst/>
                        </a:rPr>
                        <a:t>Methods that reliably recognize a variety of human actions, underscoring the potential of wearable sensor technologies for reliable activity.</a:t>
                      </a:r>
                      <a:endParaRPr lang="en-US" sz="1400" dirty="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2800916342"/>
                  </a:ext>
                </a:extLst>
              </a:tr>
              <a:tr h="736790">
                <a:tc>
                  <a:txBody>
                    <a:bodyPr/>
                    <a:lstStyle/>
                    <a:p>
                      <a:pPr marL="0" marR="0" algn="ctr">
                        <a:spcBef>
                          <a:spcPts val="0"/>
                        </a:spcBef>
                        <a:spcAft>
                          <a:spcPts val="0"/>
                        </a:spcAft>
                      </a:pPr>
                      <a:r>
                        <a:rPr lang="en-IN" sz="1400">
                          <a:effectLst/>
                        </a:rPr>
                        <a:t>2</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F. Zhou, R. Wang, H. Su and S. Xu</a:t>
                      </a:r>
                      <a:r>
                        <a:rPr lang="en-US" sz="1400">
                          <a:effectLst/>
                        </a:rPr>
                        <a:t>(2022)</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A Human Activity Recognition Model Based on Wearable Sensor</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The combination of CNN and RNN architectures enhances the model's ability to recognize and classify specific actions in the dataset.</a:t>
                      </a:r>
                      <a:endParaRPr lang="en-US" sz="140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1073759331"/>
                  </a:ext>
                </a:extLst>
              </a:tr>
              <a:tr h="1091933">
                <a:tc>
                  <a:txBody>
                    <a:bodyPr/>
                    <a:lstStyle/>
                    <a:p>
                      <a:pPr marL="0" marR="0" algn="ctr">
                        <a:spcBef>
                          <a:spcPts val="0"/>
                        </a:spcBef>
                        <a:spcAft>
                          <a:spcPts val="0"/>
                        </a:spcAft>
                      </a:pPr>
                      <a:r>
                        <a:rPr lang="en-IN" sz="1400">
                          <a:effectLst/>
                        </a:rPr>
                        <a:t>3</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I. Stolovas, S. Suárez, D. Pereyra, F. De Izaguirre and V. Cabrera</a:t>
                      </a:r>
                      <a:r>
                        <a:rPr lang="en-US" sz="1400">
                          <a:effectLst/>
                        </a:rPr>
                        <a:t>(2021)</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Human activity recognition using machine learning techniques in a low-resource embedded system,</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To successfully forecast activities from accelerometer data, the system makes use of statistical properties, dimensionality reduction (Linear Discriminant Analysis), and SVM classification.</a:t>
                      </a:r>
                      <a:endParaRPr lang="en-US" sz="140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5944916"/>
                  </a:ext>
                </a:extLst>
              </a:tr>
              <a:tr h="989383">
                <a:tc>
                  <a:txBody>
                    <a:bodyPr/>
                    <a:lstStyle/>
                    <a:p>
                      <a:pPr marL="0" marR="0" algn="ctr">
                        <a:spcBef>
                          <a:spcPts val="0"/>
                        </a:spcBef>
                        <a:spcAft>
                          <a:spcPts val="0"/>
                        </a:spcAft>
                      </a:pPr>
                      <a:r>
                        <a:rPr lang="en-IN" sz="1400">
                          <a:effectLst/>
                        </a:rPr>
                        <a:t>4</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Q. Jian, S. Guo, P. Chen, P. Wu and G. Cui</a:t>
                      </a:r>
                      <a:r>
                        <a:rPr lang="en-US" sz="1400">
                          <a:effectLst/>
                        </a:rPr>
                        <a:t>(2021 )</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A Robust Real-time Human Activity Recognition method Based on Attention-Augmented GRU</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AASC surpasses traditional GRU models in terms of accuracy and robustness by leveraging attention processes to facilitate efficient temporal connection learning .</a:t>
                      </a:r>
                      <a:endParaRPr lang="en-US" sz="140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3905384812"/>
                  </a:ext>
                </a:extLst>
              </a:tr>
              <a:tr h="1187258">
                <a:tc>
                  <a:txBody>
                    <a:bodyPr/>
                    <a:lstStyle/>
                    <a:p>
                      <a:pPr marL="0" marR="0" algn="ctr">
                        <a:spcBef>
                          <a:spcPts val="0"/>
                        </a:spcBef>
                        <a:spcAft>
                          <a:spcPts val="0"/>
                        </a:spcAft>
                      </a:pPr>
                      <a:r>
                        <a:rPr lang="en-IN" sz="1400">
                          <a:effectLst/>
                        </a:rPr>
                        <a:t>5</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M. Atikuzzaman, T. R. Rahman, E. Wazed, M. P. Hossain and M. Z. Islam</a:t>
                      </a:r>
                      <a:r>
                        <a:rPr lang="en-US" sz="1400">
                          <a:effectLst/>
                        </a:rPr>
                        <a:t>(2020)</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a:effectLst/>
                        </a:rPr>
                        <a:t>Human Activity Recognition System from Different Poses with CNN,</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ctr">
                        <a:spcBef>
                          <a:spcPts val="0"/>
                        </a:spcBef>
                        <a:spcAft>
                          <a:spcPts val="0"/>
                        </a:spcAft>
                      </a:pPr>
                      <a:r>
                        <a:rPr lang="en-IN" sz="1400" dirty="0">
                          <a:effectLst/>
                        </a:rPr>
                        <a:t>Obtained excellent scores for pose and activity detection accuracy.  The stated processing speed is significant since it suggests real-time application potential.</a:t>
                      </a:r>
                      <a:endParaRPr lang="en-US" sz="1400" dirty="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274579717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Table 3"/>
          <p:cNvGraphicFramePr>
            <a:graphicFrameLocks noGrp="1"/>
          </p:cNvGraphicFramePr>
          <p:nvPr>
            <p:extLst>
              <p:ext uri="{D42A27DB-BD31-4B8C-83A1-F6EECF244321}">
                <p14:modId xmlns:p14="http://schemas.microsoft.com/office/powerpoint/2010/main" val="3230523529"/>
              </p:ext>
            </p:extLst>
          </p:nvPr>
        </p:nvGraphicFramePr>
        <p:xfrm>
          <a:off x="716961" y="986140"/>
          <a:ext cx="10859678" cy="5339246"/>
        </p:xfrm>
        <a:graphic>
          <a:graphicData uri="http://schemas.openxmlformats.org/drawingml/2006/table">
            <a:tbl>
              <a:tblPr firstRow="1" firstCol="1" bandRow="1">
                <a:tableStyleId>{5C22544A-7EE6-4342-B048-85BDC9FD1C3A}</a:tableStyleId>
              </a:tblPr>
              <a:tblGrid>
                <a:gridCol w="617795">
                  <a:extLst>
                    <a:ext uri="{9D8B030D-6E8A-4147-A177-3AD203B41FA5}">
                      <a16:colId xmlns:a16="http://schemas.microsoft.com/office/drawing/2014/main" val="3437751047"/>
                    </a:ext>
                  </a:extLst>
                </a:gridCol>
                <a:gridCol w="2056100">
                  <a:extLst>
                    <a:ext uri="{9D8B030D-6E8A-4147-A177-3AD203B41FA5}">
                      <a16:colId xmlns:a16="http://schemas.microsoft.com/office/drawing/2014/main" val="2786715087"/>
                    </a:ext>
                  </a:extLst>
                </a:gridCol>
                <a:gridCol w="3595603">
                  <a:extLst>
                    <a:ext uri="{9D8B030D-6E8A-4147-A177-3AD203B41FA5}">
                      <a16:colId xmlns:a16="http://schemas.microsoft.com/office/drawing/2014/main" val="3037175543"/>
                    </a:ext>
                  </a:extLst>
                </a:gridCol>
                <a:gridCol w="4590180">
                  <a:extLst>
                    <a:ext uri="{9D8B030D-6E8A-4147-A177-3AD203B41FA5}">
                      <a16:colId xmlns:a16="http://schemas.microsoft.com/office/drawing/2014/main" val="3508672156"/>
                    </a:ext>
                  </a:extLst>
                </a:gridCol>
              </a:tblGrid>
              <a:tr h="739081">
                <a:tc>
                  <a:txBody>
                    <a:bodyPr/>
                    <a:lstStyle/>
                    <a:p>
                      <a:pPr marL="0" marR="0" algn="ctr">
                        <a:spcBef>
                          <a:spcPts val="0"/>
                        </a:spcBef>
                        <a:spcAft>
                          <a:spcPts val="0"/>
                        </a:spcAft>
                      </a:pPr>
                      <a:r>
                        <a:rPr lang="en-IN" sz="1600" dirty="0" smtClean="0">
                          <a:effectLst/>
                        </a:rPr>
                        <a:t>SL NO.</a:t>
                      </a:r>
                      <a:endParaRPr lang="en-US" sz="1100" dirty="0">
                        <a:effectLst/>
                        <a:latin typeface="Times New Roman" panose="02020603050405020304" pitchFamily="18" charset="0"/>
                        <a:ea typeface="Times New Roman" panose="02020603050405020304" pitchFamily="18" charset="0"/>
                      </a:endParaRPr>
                    </a:p>
                  </a:txBody>
                  <a:tcPr marL="41654" marR="41654" marT="0" marB="0" anchor="ctr"/>
                </a:tc>
                <a:tc>
                  <a:txBody>
                    <a:bodyPr/>
                    <a:lstStyle/>
                    <a:p>
                      <a:pPr marL="0" marR="0" algn="ctr">
                        <a:spcBef>
                          <a:spcPts val="0"/>
                        </a:spcBef>
                        <a:spcAft>
                          <a:spcPts val="0"/>
                        </a:spcAft>
                      </a:pPr>
                      <a:r>
                        <a:rPr lang="en-IN" sz="1600" dirty="0" smtClean="0">
                          <a:effectLst/>
                        </a:rPr>
                        <a:t>AUTHOR NAME AND YEAR</a:t>
                      </a:r>
                      <a:endParaRPr lang="en-US" sz="1100" dirty="0">
                        <a:effectLst/>
                        <a:latin typeface="Times New Roman" panose="02020603050405020304" pitchFamily="18" charset="0"/>
                        <a:ea typeface="Times New Roman" panose="02020603050405020304" pitchFamily="18" charset="0"/>
                      </a:endParaRPr>
                    </a:p>
                  </a:txBody>
                  <a:tcPr marL="41654" marR="41654" marT="0" marB="0" anchor="ctr"/>
                </a:tc>
                <a:tc>
                  <a:txBody>
                    <a:bodyPr/>
                    <a:lstStyle/>
                    <a:p>
                      <a:pPr marL="0" marR="0" algn="ctr">
                        <a:spcBef>
                          <a:spcPts val="0"/>
                        </a:spcBef>
                        <a:spcAft>
                          <a:spcPts val="0"/>
                        </a:spcAft>
                      </a:pPr>
                      <a:r>
                        <a:rPr lang="en-IN" sz="1600" dirty="0" smtClean="0">
                          <a:effectLst/>
                        </a:rPr>
                        <a:t>TITLE</a:t>
                      </a:r>
                      <a:endParaRPr lang="en-US" sz="1100" dirty="0">
                        <a:effectLst/>
                        <a:latin typeface="Times New Roman" panose="02020603050405020304" pitchFamily="18" charset="0"/>
                        <a:ea typeface="Times New Roman" panose="02020603050405020304" pitchFamily="18" charset="0"/>
                      </a:endParaRPr>
                    </a:p>
                  </a:txBody>
                  <a:tcPr marL="41654" marR="41654" marT="0" marB="0" anchor="ctr"/>
                </a:tc>
                <a:tc>
                  <a:txBody>
                    <a:bodyPr/>
                    <a:lstStyle/>
                    <a:p>
                      <a:pPr marL="0" marR="0" algn="ctr">
                        <a:spcBef>
                          <a:spcPts val="0"/>
                        </a:spcBef>
                        <a:spcAft>
                          <a:spcPts val="0"/>
                        </a:spcAft>
                      </a:pPr>
                      <a:r>
                        <a:rPr lang="en-IN" sz="1600" dirty="0" smtClean="0">
                          <a:effectLst/>
                        </a:rPr>
                        <a:t>FINDINGS</a:t>
                      </a:r>
                      <a:endParaRPr lang="en-US" sz="1100" dirty="0">
                        <a:effectLst/>
                        <a:latin typeface="Times New Roman" panose="02020603050405020304" pitchFamily="18" charset="0"/>
                        <a:ea typeface="Times New Roman" panose="02020603050405020304" pitchFamily="18" charset="0"/>
                      </a:endParaRPr>
                    </a:p>
                  </a:txBody>
                  <a:tcPr marL="41654" marR="41654" marT="0" marB="0" anchor="ctr"/>
                </a:tc>
                <a:extLst>
                  <a:ext uri="{0D108BD9-81ED-4DB2-BD59-A6C34878D82A}">
                    <a16:rowId xmlns:a16="http://schemas.microsoft.com/office/drawing/2014/main" val="783536095"/>
                  </a:ext>
                </a:extLst>
              </a:tr>
              <a:tr h="1031239">
                <a:tc>
                  <a:txBody>
                    <a:bodyPr/>
                    <a:lstStyle/>
                    <a:p>
                      <a:pPr marL="0" marR="0" algn="l">
                        <a:spcBef>
                          <a:spcPts val="0"/>
                        </a:spcBef>
                        <a:spcAft>
                          <a:spcPts val="0"/>
                        </a:spcAft>
                      </a:pPr>
                      <a:r>
                        <a:rPr lang="en-IN" sz="1400" dirty="0">
                          <a:effectLst/>
                        </a:rPr>
                        <a:t>6</a:t>
                      </a:r>
                      <a:endParaRPr lang="en-US" sz="1400" dirty="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N. Amin Choudhury, S. Moulik and S. Choudhury</a:t>
                      </a:r>
                      <a:r>
                        <a:rPr lang="en-US" sz="1400">
                          <a:effectLst/>
                        </a:rPr>
                        <a:t>(2020)</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Cloud-based Real-time and Remote Human Activity Recognition System using Wearable Sensors</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just">
                        <a:spcBef>
                          <a:spcPts val="0"/>
                        </a:spcBef>
                        <a:spcAft>
                          <a:spcPts val="0"/>
                        </a:spcAft>
                      </a:pPr>
                      <a:r>
                        <a:rPr lang="en-IN" sz="1400" dirty="0">
                          <a:effectLst/>
                        </a:rPr>
                        <a:t>Could correctly classify different human activities at a rate of nine, which is especially useful when taking wearables and cloud computing .</a:t>
                      </a:r>
                      <a:endParaRPr lang="en-US" sz="1400" dirty="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4160302881"/>
                  </a:ext>
                </a:extLst>
              </a:tr>
              <a:tr h="621360">
                <a:tc>
                  <a:txBody>
                    <a:bodyPr/>
                    <a:lstStyle/>
                    <a:p>
                      <a:pPr marL="0" marR="0" algn="l">
                        <a:spcBef>
                          <a:spcPts val="0"/>
                        </a:spcBef>
                        <a:spcAft>
                          <a:spcPts val="0"/>
                        </a:spcAft>
                      </a:pPr>
                      <a:r>
                        <a:rPr lang="en-IN" sz="1400">
                          <a:effectLst/>
                        </a:rPr>
                        <a:t>7</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R. Saini and V. Maan</a:t>
                      </a:r>
                      <a:r>
                        <a:rPr lang="en-US" sz="1400">
                          <a:effectLst/>
                        </a:rPr>
                        <a:t>(2020)</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Human Activity and Gesture Recognition: A Review,</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just">
                        <a:spcBef>
                          <a:spcPts val="0"/>
                        </a:spcBef>
                        <a:spcAft>
                          <a:spcPts val="0"/>
                        </a:spcAft>
                      </a:pPr>
                      <a:r>
                        <a:rPr lang="en-IN" sz="1400">
                          <a:effectLst/>
                        </a:rPr>
                        <a:t> CNNs  have demonstrated success in accurately recognizing a variety of human actions.</a:t>
                      </a:r>
                      <a:endParaRPr lang="en-US" sz="140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2037122214"/>
                  </a:ext>
                </a:extLst>
              </a:tr>
              <a:tr h="981095">
                <a:tc>
                  <a:txBody>
                    <a:bodyPr/>
                    <a:lstStyle/>
                    <a:p>
                      <a:pPr marL="0" marR="0" algn="l">
                        <a:spcBef>
                          <a:spcPts val="0"/>
                        </a:spcBef>
                        <a:spcAft>
                          <a:spcPts val="0"/>
                        </a:spcAft>
                      </a:pPr>
                      <a:r>
                        <a:rPr lang="en-IN" sz="1400">
                          <a:effectLst/>
                        </a:rPr>
                        <a:t>8</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M. S. H. Bhuiyan, N. S. Patwary, P. K. Saha and M. T. Hossain</a:t>
                      </a:r>
                      <a:r>
                        <a:rPr lang="en-US" sz="1400">
                          <a:effectLst/>
                        </a:rPr>
                        <a:t>(2020)</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Sensor-Based Human Activity Recognition: A Comparative Study of Machine Learning Techniques,</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just">
                        <a:spcBef>
                          <a:spcPts val="0"/>
                        </a:spcBef>
                        <a:spcAft>
                          <a:spcPts val="0"/>
                        </a:spcAft>
                      </a:pPr>
                      <a:r>
                        <a:rPr lang="en-IN" sz="1400" dirty="0">
                          <a:effectLst/>
                        </a:rPr>
                        <a:t>Combining (PCA) with  (RF) on phone accelerometer data produced the best results in terms of HAR accuracy.</a:t>
                      </a:r>
                      <a:endParaRPr lang="en-US" sz="1400" dirty="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761811070"/>
                  </a:ext>
                </a:extLst>
              </a:tr>
              <a:tr h="873987">
                <a:tc>
                  <a:txBody>
                    <a:bodyPr/>
                    <a:lstStyle/>
                    <a:p>
                      <a:pPr marL="0" marR="0" algn="l">
                        <a:spcBef>
                          <a:spcPts val="0"/>
                        </a:spcBef>
                        <a:spcAft>
                          <a:spcPts val="0"/>
                        </a:spcAft>
                      </a:pPr>
                      <a:r>
                        <a:rPr lang="en-IN" sz="1400">
                          <a:effectLst/>
                        </a:rPr>
                        <a:t>9</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L. Xie, J. Tian, G. Ding and Q. Zhao</a:t>
                      </a:r>
                      <a:r>
                        <a:rPr lang="en-US" sz="1400">
                          <a:effectLst/>
                        </a:rPr>
                        <a:t>(2018)</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Human activity recognition method based on inertial sensor and barometer,</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just">
                        <a:spcBef>
                          <a:spcPts val="0"/>
                        </a:spcBef>
                        <a:spcAft>
                          <a:spcPts val="0"/>
                        </a:spcAft>
                      </a:pPr>
                      <a:r>
                        <a:rPr lang="en-IN" sz="1400">
                          <a:effectLst/>
                        </a:rPr>
                        <a:t>The testing results, which accurately detect human activities based on the given sensor data, show how effective the system is.</a:t>
                      </a:r>
                      <a:endParaRPr lang="en-US" sz="140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1095431484"/>
                  </a:ext>
                </a:extLst>
              </a:tr>
              <a:tr h="1092484">
                <a:tc>
                  <a:txBody>
                    <a:bodyPr/>
                    <a:lstStyle/>
                    <a:p>
                      <a:pPr marL="0" marR="0" algn="l">
                        <a:spcBef>
                          <a:spcPts val="0"/>
                        </a:spcBef>
                        <a:spcAft>
                          <a:spcPts val="0"/>
                        </a:spcAft>
                      </a:pPr>
                      <a:r>
                        <a:rPr lang="en-IN" sz="1400">
                          <a:effectLst/>
                        </a:rPr>
                        <a:t>10</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E. Kim, S. Helal and D. Cook</a:t>
                      </a:r>
                      <a:r>
                        <a:rPr lang="en-US" sz="1400">
                          <a:effectLst/>
                        </a:rPr>
                        <a:t>(2010)</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l">
                        <a:spcBef>
                          <a:spcPts val="0"/>
                        </a:spcBef>
                        <a:spcAft>
                          <a:spcPts val="0"/>
                        </a:spcAft>
                      </a:pPr>
                      <a:r>
                        <a:rPr lang="en-IN" sz="1400">
                          <a:effectLst/>
                        </a:rPr>
                        <a:t>Human Activity Recognition and Pattern Discovery</a:t>
                      </a:r>
                      <a:endParaRPr lang="en-US" sz="1400">
                        <a:effectLst/>
                        <a:latin typeface="Times New Roman" panose="02020603050405020304" pitchFamily="18" charset="0"/>
                        <a:ea typeface="Times New Roman" panose="02020603050405020304" pitchFamily="18" charset="0"/>
                      </a:endParaRPr>
                    </a:p>
                  </a:txBody>
                  <a:tcPr marL="41654" marR="41654" marT="0" marB="0"/>
                </a:tc>
                <a:tc>
                  <a:txBody>
                    <a:bodyPr/>
                    <a:lstStyle/>
                    <a:p>
                      <a:pPr marL="0" marR="0" algn="just">
                        <a:spcBef>
                          <a:spcPts val="0"/>
                        </a:spcBef>
                        <a:spcAft>
                          <a:spcPts val="0"/>
                        </a:spcAft>
                      </a:pPr>
                      <a:r>
                        <a:rPr lang="en-IN" sz="1400" dirty="0">
                          <a:effectLst/>
                        </a:rPr>
                        <a:t>The study distinguishes between broad systems that recognize activity using predetermined models and those that use sensor data analysis.</a:t>
                      </a:r>
                      <a:endParaRPr lang="en-US" sz="1400" dirty="0">
                        <a:effectLst/>
                        <a:latin typeface="Times New Roman" panose="02020603050405020304" pitchFamily="18" charset="0"/>
                        <a:ea typeface="Times New Roman" panose="02020603050405020304" pitchFamily="18" charset="0"/>
                      </a:endParaRPr>
                    </a:p>
                  </a:txBody>
                  <a:tcPr marL="41654" marR="41654" marT="0" marB="0"/>
                </a:tc>
                <a:extLst>
                  <a:ext uri="{0D108BD9-81ED-4DB2-BD59-A6C34878D82A}">
                    <a16:rowId xmlns:a16="http://schemas.microsoft.com/office/drawing/2014/main" val="473280985"/>
                  </a:ext>
                </a:extLst>
              </a:tr>
            </a:tbl>
          </a:graphicData>
        </a:graphic>
      </p:graphicFrame>
    </p:spTree>
    <p:extLst>
      <p:ext uri="{BB962C8B-B14F-4D97-AF65-F5344CB8AC3E}">
        <p14:creationId xmlns:p14="http://schemas.microsoft.com/office/powerpoint/2010/main" val="159590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3"/>
          <p:cNvSpPr/>
          <p:nvPr/>
        </p:nvSpPr>
        <p:spPr>
          <a:xfrm>
            <a:off x="490194" y="1140643"/>
            <a:ext cx="11114202" cy="4247317"/>
          </a:xfrm>
          <a:prstGeom prst="rect">
            <a:avLst/>
          </a:prstGeom>
        </p:spPr>
        <p:txBody>
          <a:bodyPr wrap="square">
            <a:spAutoFit/>
          </a:bodyPr>
          <a:lstStyle/>
          <a:p>
            <a:pPr algn="just">
              <a:lnSpc>
                <a:spcPct val="150000"/>
              </a:lnSpc>
            </a:pPr>
            <a:r>
              <a:rPr lang="en-US" b="1" dirty="0" smtClean="0">
                <a:latin typeface="Times New Roman" panose="02020603050405020304" pitchFamily="18" charset="0"/>
                <a:ea typeface="Times New Roman" panose="02020603050405020304" pitchFamily="18" charset="0"/>
              </a:rPr>
              <a:t>1. Data Importing:</a:t>
            </a:r>
            <a:r>
              <a:rPr lang="en-US" sz="1600" b="1" dirty="0" smtClean="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Open </a:t>
            </a:r>
            <a:r>
              <a:rPr lang="en-US" dirty="0">
                <a:latin typeface="Times New Roman" panose="02020603050405020304" pitchFamily="18" charset="0"/>
                <a:ea typeface="Times New Roman" panose="02020603050405020304" pitchFamily="18" charset="0"/>
              </a:rPr>
              <a:t>the UCF101 dataset and load the video clips for each of the 101 action categories. Form image patterns by taking the frames out of the video footage. This would be regarded for specific applications. </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b="1" dirty="0" smtClean="0">
                <a:latin typeface="Times New Roman" panose="02020603050405020304" pitchFamily="18" charset="0"/>
                <a:ea typeface="Times New Roman" panose="02020603050405020304" pitchFamily="18" charset="0"/>
              </a:rPr>
              <a:t>2. Extraction </a:t>
            </a:r>
            <a:r>
              <a:rPr lang="en-US" b="1" dirty="0">
                <a:latin typeface="Times New Roman" panose="02020603050405020304" pitchFamily="18" charset="0"/>
                <a:ea typeface="Times New Roman" panose="02020603050405020304" pitchFamily="18" charset="0"/>
              </a:rPr>
              <a:t>of Features and choosing appropriate CNN model for classification: </a:t>
            </a:r>
            <a:r>
              <a:rPr lang="en-US" dirty="0" smtClean="0">
                <a:latin typeface="Times New Roman" panose="02020603050405020304" pitchFamily="18" charset="0"/>
                <a:ea typeface="Times New Roman" panose="02020603050405020304" pitchFamily="18" charset="0"/>
              </a:rPr>
              <a:t>Features </a:t>
            </a:r>
            <a:r>
              <a:rPr lang="en-US" dirty="0">
                <a:latin typeface="Times New Roman" panose="02020603050405020304" pitchFamily="18" charset="0"/>
                <a:ea typeface="Times New Roman" panose="02020603050405020304" pitchFamily="18" charset="0"/>
              </a:rPr>
              <a:t>are extracted from the dataset in accordance to the model. The most suitable architecture for video classification is CNN I3D (Inflated 3D CNNs) and is hence used. </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b="1" dirty="0" smtClean="0">
                <a:latin typeface="Times New Roman" panose="02020603050405020304" pitchFamily="18" charset="0"/>
                <a:ea typeface="Times New Roman" panose="02020603050405020304" pitchFamily="18" charset="0"/>
              </a:rPr>
              <a:t>3. Training the data: </a:t>
            </a:r>
            <a:r>
              <a:rPr lang="en-US" dirty="0" smtClean="0">
                <a:latin typeface="Times New Roman" panose="02020603050405020304" pitchFamily="18" charset="0"/>
                <a:ea typeface="Times New Roman" panose="02020603050405020304" pitchFamily="18" charset="0"/>
              </a:rPr>
              <a:t>The dataset used for training the data is UCF101. Hence, we check the labeling of the data with the use of Kinetics and hence display it for ease access. </a:t>
            </a:r>
            <a:endParaRPr lang="en-US" sz="1600" dirty="0" smtClean="0">
              <a:latin typeface="Times New Roman" panose="02020603050405020304" pitchFamily="18" charset="0"/>
              <a:ea typeface="Times New Roman" panose="02020603050405020304" pitchFamily="18" charset="0"/>
            </a:endParaRPr>
          </a:p>
          <a:p>
            <a:pPr algn="just">
              <a:lnSpc>
                <a:spcPct val="150000"/>
              </a:lnSpc>
            </a:pPr>
            <a:r>
              <a:rPr lang="en-US" b="1" dirty="0" smtClean="0">
                <a:latin typeface="Times New Roman" panose="02020603050405020304" pitchFamily="18" charset="0"/>
                <a:ea typeface="Times New Roman" panose="02020603050405020304" pitchFamily="18" charset="0"/>
              </a:rPr>
              <a:t>4. Testing </a:t>
            </a:r>
            <a:r>
              <a:rPr lang="en-US" b="1" dirty="0">
                <a:latin typeface="Times New Roman" panose="02020603050405020304" pitchFamily="18" charset="0"/>
                <a:ea typeface="Times New Roman" panose="02020603050405020304" pitchFamily="18" charset="0"/>
              </a:rPr>
              <a:t>the </a:t>
            </a:r>
            <a:r>
              <a:rPr lang="en-US" b="1" dirty="0" smtClean="0">
                <a:latin typeface="Times New Roman" panose="02020603050405020304" pitchFamily="18" charset="0"/>
                <a:ea typeface="Times New Roman" panose="02020603050405020304" pitchFamily="18" charset="0"/>
              </a:rPr>
              <a:t>data:</a:t>
            </a:r>
            <a:r>
              <a:rPr lang="en-US" sz="1600" b="1" dirty="0" smtClean="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trained model is tested with the use of sample videos which then displays the probabilistic percentage of the possible labels associated with the video. The one with the highest probability is associated with the video and is hence verified.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576082" y="1124147"/>
            <a:ext cx="11141435" cy="4952997"/>
          </a:xfrm>
        </p:spPr>
        <p:txBody>
          <a:bodyPr>
            <a:normAutofit/>
          </a:bodyPr>
          <a:lstStyle/>
          <a:p>
            <a:pPr lvl="0"/>
            <a:r>
              <a:rPr lang="en-US" sz="2000" dirty="0" smtClean="0"/>
              <a:t>Develop </a:t>
            </a:r>
            <a:r>
              <a:rPr lang="en-US" sz="2000" dirty="0"/>
              <a:t>CNN-based models with the primary objective of improving the accuracy and recognition rates in human activity recognition, ensuring more precise identification of various activities.</a:t>
            </a:r>
          </a:p>
          <a:p>
            <a:pPr lvl="0"/>
            <a:r>
              <a:rPr lang="en-US" sz="2000" dirty="0"/>
              <a:t>Design CNN architectures that exhibit robustness to environmental conditions, such as changes in lighting, background, and different sensor configurations.</a:t>
            </a:r>
          </a:p>
          <a:p>
            <a:pPr lvl="0"/>
            <a:r>
              <a:rPr lang="en-US" sz="2000" dirty="0"/>
              <a:t>Prioritize the optimization of CNN models for real-time processing to address latency challenges associated with streaming sensor data.</a:t>
            </a:r>
          </a:p>
          <a:p>
            <a:pPr lvl="0"/>
            <a:r>
              <a:rPr lang="en-US" sz="2000" dirty="0"/>
              <a:t>Create CNN models capable of effectively recognizing a broad spectrum of human activities, promoting versatility and applicability in various contexts and scenarios.</a:t>
            </a:r>
          </a:p>
          <a:p>
            <a:pPr lvl="0"/>
            <a:r>
              <a:rPr lang="en-US" sz="2000" dirty="0"/>
              <a:t>Investigate the application of transfer learning to leverage pre-trained CNN models on large datasets, potentially enhancing the performance of HAR models. This aims to capitalize on learned features from diverse sources and domains.</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pic>
        <p:nvPicPr>
          <p:cNvPr id="4" name="Picture 3" descr="Real-life 3-D CNN model for video classification.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2744645" y="2007909"/>
            <a:ext cx="6804309" cy="2603533"/>
          </a:xfrm>
          <a:prstGeom prst="rect">
            <a:avLst/>
          </a:prstGeom>
          <a:noFill/>
          <a:ln>
            <a:noFill/>
          </a:ln>
        </p:spPr>
      </p:pic>
      <p:sp>
        <p:nvSpPr>
          <p:cNvPr id="5" name="TextBox 4"/>
          <p:cNvSpPr txBox="1"/>
          <p:nvPr/>
        </p:nvSpPr>
        <p:spPr>
          <a:xfrm>
            <a:off x="2744645" y="5033914"/>
            <a:ext cx="6570482" cy="369332"/>
          </a:xfrm>
          <a:prstGeom prst="rect">
            <a:avLst/>
          </a:prstGeom>
          <a:noFill/>
        </p:spPr>
        <p:txBody>
          <a:bodyPr wrap="square" rtlCol="0">
            <a:spAutoFit/>
          </a:bodyPr>
          <a:lstStyle/>
          <a:p>
            <a:r>
              <a:rPr lang="en-US" dirty="0" smtClean="0"/>
              <a:t>Fig: CNN Architecture Model </a:t>
            </a:r>
            <a:endParaRPr lang="en-US"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Rectangle 2"/>
          <p:cNvSpPr/>
          <p:nvPr/>
        </p:nvSpPr>
        <p:spPr>
          <a:xfrm>
            <a:off x="812800" y="1235400"/>
            <a:ext cx="10668000" cy="4247317"/>
          </a:xfrm>
          <a:prstGeom prst="rect">
            <a:avLst/>
          </a:prstGeom>
        </p:spPr>
        <p:txBody>
          <a:bodyPr wrap="square">
            <a:spAutoFit/>
          </a:bodyPr>
          <a:lstStyle/>
          <a:p>
            <a:pPr algn="just">
              <a:lnSpc>
                <a:spcPct val="150000"/>
              </a:lnSpc>
            </a:pPr>
            <a:r>
              <a:rPr lang="en-US" dirty="0" smtClean="0">
                <a:latin typeface="Times New Roman" panose="02020603050405020304" pitchFamily="18" charset="0"/>
                <a:ea typeface="Times New Roman" panose="02020603050405020304" pitchFamily="18" charset="0"/>
              </a:rPr>
              <a:t>1. Firstly</a:t>
            </a:r>
            <a:r>
              <a:rPr lang="en-US" dirty="0">
                <a:latin typeface="Times New Roman" panose="02020603050405020304" pitchFamily="18" charset="0"/>
                <a:ea typeface="Times New Roman" panose="02020603050405020304" pitchFamily="18" charset="0"/>
              </a:rPr>
              <a:t>, the UCF101 dataset is downloaded and preprocessing is performed. This ensures that the data from the video is well segmented into required and desirable frames and clip length. Kinetics URL is used to authorize and label the data. </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dirty="0" smtClean="0">
                <a:latin typeface="Times New Roman" panose="02020603050405020304" pitchFamily="18" charset="0"/>
                <a:ea typeface="Times New Roman" panose="02020603050405020304" pitchFamily="18" charset="0"/>
              </a:rPr>
              <a:t>2. Perform </a:t>
            </a:r>
            <a:r>
              <a:rPr lang="en-US" dirty="0">
                <a:latin typeface="Times New Roman" panose="02020603050405020304" pitchFamily="18" charset="0"/>
                <a:ea typeface="Times New Roman" panose="02020603050405020304" pitchFamily="18" charset="0"/>
              </a:rPr>
              <a:t>data preprocessing steps, such as resizing frames, normalizing pixel values, and potentially extracting optical flow or other relevant features. Split the dataset into training, validation, and test sets.</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dirty="0" smtClean="0">
                <a:latin typeface="Times New Roman" panose="02020603050405020304" pitchFamily="18" charset="0"/>
                <a:ea typeface="Times New Roman" panose="02020603050405020304" pitchFamily="18" charset="0"/>
              </a:rPr>
              <a:t>3. CNN </a:t>
            </a:r>
            <a:r>
              <a:rPr lang="en-US" dirty="0">
                <a:latin typeface="Times New Roman" panose="02020603050405020304" pitchFamily="18" charset="0"/>
                <a:ea typeface="Times New Roman" panose="02020603050405020304" pitchFamily="18" charset="0"/>
              </a:rPr>
              <a:t>Model I3D is chosen for performing classification. This helps in reducing complexity and showcases rigid classification tasks within the video sequence. </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dirty="0" smtClean="0">
                <a:latin typeface="Times New Roman" panose="02020603050405020304" pitchFamily="18" charset="0"/>
                <a:ea typeface="Times New Roman" panose="02020603050405020304" pitchFamily="18" charset="0"/>
              </a:rPr>
              <a:t>4. Here</a:t>
            </a:r>
            <a:r>
              <a:rPr lang="en-US" dirty="0">
                <a:latin typeface="Times New Roman" panose="02020603050405020304" pitchFamily="18" charset="0"/>
                <a:ea typeface="Times New Roman" panose="02020603050405020304" pitchFamily="18" charset="0"/>
              </a:rPr>
              <a:t>, we use UCF101 dataset and hence the model is already trained. However, we fine tune the dataset for adaptability by further initializing pre-trained weights. The use of Kinetics is made as it simplifies the task. </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5. The </a:t>
            </a:r>
            <a:r>
              <a:rPr lang="en-US" dirty="0">
                <a:latin typeface="Times New Roman" panose="02020603050405020304" pitchFamily="18" charset="0"/>
                <a:ea typeface="Times New Roman" panose="02020603050405020304" pitchFamily="18" charset="0"/>
              </a:rPr>
              <a:t>CNN model is then tested post training on the designated test data.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392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graphicFrame>
        <p:nvGraphicFramePr>
          <p:cNvPr id="4" name="Content Placeholder 3"/>
          <p:cNvGraphicFramePr>
            <a:graphicFrameLocks noGrp="1"/>
          </p:cNvGraphicFramePr>
          <p:nvPr>
            <p:ph idx="1"/>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598</TotalTime>
  <Words>1943</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Symbol</vt:lpstr>
      <vt:lpstr>Times New Roman</vt:lpstr>
      <vt:lpstr>Verdana</vt:lpstr>
      <vt:lpstr>Bioinformatics</vt:lpstr>
      <vt:lpstr>HUMAN ACTIVITY RECOGNITION USING MACHINE LEARNING TECHNIQUES (MHRD 34)</vt:lpstr>
      <vt:lpstr>Introduction</vt:lpstr>
      <vt:lpstr>Literature Review</vt:lpstr>
      <vt:lpstr>Literature Review</vt:lpstr>
      <vt:lpstr>Proposed Method</vt:lpstr>
      <vt:lpstr>Objectives</vt:lpstr>
      <vt:lpstr>Methodology</vt:lpstr>
      <vt:lpstr>Methodology</vt:lpstr>
      <vt:lpstr>Timeline of Project</vt:lpstr>
      <vt:lpstr>Outcomes</vt:lpstr>
      <vt:lpstr>Outcomes</vt:lpstr>
      <vt:lpstr>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Ankita</cp:lastModifiedBy>
  <cp:revision>17</cp:revision>
  <dcterms:created xsi:type="dcterms:W3CDTF">2023-03-16T03:26:27Z</dcterms:created>
  <dcterms:modified xsi:type="dcterms:W3CDTF">2024-01-12T08:09:30Z</dcterms:modified>
</cp:coreProperties>
</file>