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99" r:id="rId4"/>
    <p:sldId id="302" r:id="rId5"/>
    <p:sldId id="259" r:id="rId6"/>
    <p:sldId id="306" r:id="rId7"/>
    <p:sldId id="262" r:id="rId8"/>
    <p:sldId id="263" r:id="rId9"/>
    <p:sldId id="268" r:id="rId10"/>
    <p:sldId id="303" r:id="rId11"/>
    <p:sldId id="269" r:id="rId12"/>
    <p:sldId id="264" r:id="rId13"/>
    <p:sldId id="267" r:id="rId14"/>
    <p:sldId id="305" r:id="rId15"/>
    <p:sldId id="270" r:id="rId16"/>
    <p:sldId id="273" r:id="rId17"/>
    <p:sldId id="275" r:id="rId18"/>
    <p:sldId id="279" r:id="rId19"/>
    <p:sldId id="276" r:id="rId20"/>
    <p:sldId id="293" r:id="rId21"/>
    <p:sldId id="292" r:id="rId22"/>
    <p:sldId id="295" r:id="rId23"/>
    <p:sldId id="296" r:id="rId24"/>
    <p:sldId id="304" r:id="rId25"/>
    <p:sldId id="294" r:id="rId26"/>
    <p:sldId id="297" r:id="rId27"/>
    <p:sldId id="298" r:id="rId28"/>
    <p:sldId id="289" r:id="rId29"/>
    <p:sldId id="291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86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9263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8E8"/>
            </a:gs>
            <a:gs pos="50000">
              <a:srgbClr val="E3E1E1"/>
            </a:gs>
            <a:gs pos="100000">
              <a:srgbClr val="BBB9B9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Web Engineering  (Dr. Maaz Rehan), CUI Wah Campus.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ah.comsats.edu.p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hatis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2" Type="http://schemas.openxmlformats.org/officeDocument/2006/relationships/hyperlink" Target="https://www.w3schools.com/tryit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default.asp" TargetMode="External"/><Relationship Id="rId5" Type="http://schemas.openxmlformats.org/officeDocument/2006/relationships/hyperlink" Target="https://www.w3schools.com/bootstrap/bootstrap_ver.asp" TargetMode="External"/><Relationship Id="rId4" Type="http://schemas.openxmlformats.org/officeDocument/2006/relationships/hyperlink" Target="https://www.w3schools.com/css/default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5307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4800" dirty="0"/>
              <a:t>Web Engineering</a:t>
            </a:r>
            <a:br>
              <a:rPr lang="en-US" sz="4800" dirty="0"/>
            </a:br>
            <a:r>
              <a:rPr lang="en-US" sz="4800" dirty="0"/>
              <a:t>(CSC336)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Enterprise Systems Development</a:t>
            </a:r>
            <a:br>
              <a:rPr lang="en-US" sz="4800" dirty="0"/>
            </a:br>
            <a:r>
              <a:rPr lang="en-US" sz="4800" dirty="0"/>
              <a:t>(CSC447)</a:t>
            </a:r>
            <a:endParaRPr sz="48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984576"/>
            <a:ext cx="9144000" cy="5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/>
              <a:t>Dr. Maaz Rehan</a:t>
            </a:r>
            <a:endParaRPr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Layout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Web Engineering  (Dr. Maaz Rehan), CUI Wah Campus.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Google Shape;131;p17"/>
          <p:cNvSpPr/>
          <p:nvPr/>
        </p:nvSpPr>
        <p:spPr>
          <a:xfrm>
            <a:off x="767408" y="1826682"/>
            <a:ext cx="3601008" cy="455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&lt;header&gt;</a:t>
            </a:r>
            <a:b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header for a document or a section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US" sz="1600" b="1" i="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container for navigation links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&lt;section&gt;</a:t>
            </a:r>
            <a:b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section in a document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&lt;article&gt;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an independent self-contained article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&lt;aside&gt;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content aside from the content (like a sidebar)</a:t>
            </a:r>
            <a:endParaRPr sz="1200" dirty="0"/>
          </a:p>
        </p:txBody>
      </p:sp>
      <p:sp>
        <p:nvSpPr>
          <p:cNvPr id="7" name="Google Shape;131;p17"/>
          <p:cNvSpPr/>
          <p:nvPr/>
        </p:nvSpPr>
        <p:spPr>
          <a:xfrm>
            <a:off x="4617232" y="1824192"/>
            <a:ext cx="3639616" cy="4554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&lt;footer&gt;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footer for a document or a section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&lt;details&gt;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additional details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&lt;summary&gt;</a:t>
            </a:r>
            <a:endParaRPr lang="en-US" sz="1600" dirty="0"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0" i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Defines a heading for the &lt;details&gt; element</a:t>
            </a:r>
            <a:endParaRPr sz="1600" b="0" i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Google Shape;130;p1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00256" y="2492896"/>
            <a:ext cx="3008243" cy="3397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02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Attributes</a:t>
            </a:r>
            <a:endParaRPr b="1" dirty="0"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838200" y="177281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An </a:t>
            </a:r>
            <a:r>
              <a:rPr lang="en-US" b="1" u="sng" dirty="0"/>
              <a:t>attribute</a:t>
            </a:r>
            <a:r>
              <a:rPr lang="en-US" dirty="0"/>
              <a:t> defines one property for an element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It consists of a </a:t>
            </a:r>
            <a:r>
              <a:rPr lang="en-US" i="1" u="sng" dirty="0"/>
              <a:t>name/value</a:t>
            </a:r>
            <a:r>
              <a:rPr lang="en-US" u="sng" dirty="0"/>
              <a:t> pair</a:t>
            </a:r>
            <a:r>
              <a:rPr lang="en-US" dirty="0"/>
              <a:t>, and appears within the element's start tag. 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Start </a:t>
            </a:r>
            <a:r>
              <a:rPr lang="en-US" b="1" dirty="0"/>
              <a:t>tag</a:t>
            </a:r>
            <a:r>
              <a:rPr lang="en-US" dirty="0"/>
              <a:t> may contain any number of </a:t>
            </a:r>
            <a:r>
              <a:rPr lang="en-US" i="1" dirty="0"/>
              <a:t>name/value</a:t>
            </a:r>
            <a:r>
              <a:rPr lang="en-US" dirty="0"/>
              <a:t> pairs separated by spaces.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9287" y="4005064"/>
            <a:ext cx="8189843" cy="22599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79976" y="1797091"/>
            <a:ext cx="5688632" cy="422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Structure of HTML Document</a:t>
            </a:r>
            <a:endParaRPr b="1" dirty="0"/>
          </a:p>
        </p:txBody>
      </p:sp>
      <p:sp>
        <p:nvSpPr>
          <p:cNvPr id="6" name="Google Shape;160;p22"/>
          <p:cNvSpPr txBox="1">
            <a:spLocks/>
          </p:cNvSpPr>
          <p:nvPr/>
        </p:nvSpPr>
        <p:spPr>
          <a:xfrm>
            <a:off x="623392" y="1556792"/>
            <a:ext cx="5112568" cy="475252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Calibri"/>
              <a:buNone/>
            </a:pP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declaration tag defines this document to be HTML5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is the root element of an HTML page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contains meta information about the document</a:t>
            </a: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specifies a title for the document</a:t>
            </a: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contains the visible page content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large heading</a:t>
            </a:r>
            <a:endParaRPr lang="en-US" sz="1800" dirty="0"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 </a:t>
            </a:r>
            <a:r>
              <a:rPr lang="en-US" sz="1600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16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paragraph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/>
              <a:buNone/>
            </a:pPr>
            <a:endParaRPr lang="en-US"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697960" cy="45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5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&lt;!DOCTYPE 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&lt;h1&gt;Heading 1&lt;/h1&gt;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&lt;h2&gt;Heading 2&lt;/h2&gt;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&lt;h3&gt;Heading 3&lt;/h3&gt;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&lt;h4&gt;Heading 4&lt;/h4&gt;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&lt;h5&gt;Heading 5&lt;/h5&gt;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&lt;h6&gt;Heading 6&lt;/h6&gt;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20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&lt;/body&gt;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6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b="1" dirty="0"/>
              <a:t>&lt;/html&gt;</a:t>
            </a:r>
            <a:endParaRPr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Heading 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9406" y="17943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249364"/>
            <a:ext cx="4794684" cy="34838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Paragraph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2816"/>
            <a:ext cx="5905872" cy="4555704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1800" b="1" dirty="0"/>
              <a:t>&lt;body&gt;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&lt;p&gt;</a:t>
            </a:r>
            <a:r>
              <a:rPr lang="en-US" sz="1800" b="1" dirty="0"/>
              <a:t> </a:t>
            </a:r>
          </a:p>
          <a:p>
            <a:pPr marL="114300" indent="0">
              <a:buNone/>
            </a:pPr>
            <a:r>
              <a:rPr lang="en-US" sz="1800" b="1" dirty="0"/>
              <a:t>This paragraph contains a lot of lines</a:t>
            </a:r>
          </a:p>
          <a:p>
            <a:pPr marL="114300" indent="0">
              <a:buNone/>
            </a:pPr>
            <a:r>
              <a:rPr lang="en-US" sz="1800" b="1" dirty="0"/>
              <a:t>in the source code, but the browser </a:t>
            </a:r>
          </a:p>
          <a:p>
            <a:pPr marL="114300" indent="0">
              <a:buNone/>
            </a:pPr>
            <a:r>
              <a:rPr lang="en-US" sz="1800" b="1" dirty="0"/>
              <a:t>ignores it. 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&lt;/p&gt;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&lt;p&gt;</a:t>
            </a:r>
            <a:r>
              <a:rPr lang="en-US" sz="1800" b="1" dirty="0"/>
              <a:t> This paragraph contains      a lot of spaces</a:t>
            </a:r>
          </a:p>
          <a:p>
            <a:pPr marL="114300" indent="0">
              <a:buNone/>
            </a:pPr>
            <a:r>
              <a:rPr lang="en-US" sz="1800" b="1" dirty="0"/>
              <a:t>in the source     code, but the    browser     ignores it. </a:t>
            </a:r>
            <a:r>
              <a:rPr lang="en-US" sz="1800" b="1" dirty="0">
                <a:solidFill>
                  <a:srgbClr val="3333FF"/>
                </a:solidFill>
              </a:rPr>
              <a:t>&lt;/p&gt;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rgbClr val="3333FF"/>
                </a:solidFill>
              </a:rPr>
              <a:t>&lt;p&gt;</a:t>
            </a:r>
            <a:r>
              <a:rPr lang="en-US" sz="1800" b="1" dirty="0"/>
              <a:t> The number of lines in a paragraph depends on the size of the browser window. If you resize the browser window, the number of lines in this paragraph will change. </a:t>
            </a:r>
            <a:r>
              <a:rPr lang="en-US" sz="1800" b="1" dirty="0">
                <a:solidFill>
                  <a:srgbClr val="3333FF"/>
                </a:solidFill>
              </a:rPr>
              <a:t>&lt;/p&gt; </a:t>
            </a:r>
          </a:p>
          <a:p>
            <a:pPr marL="114300" indent="0">
              <a:buNone/>
            </a:pPr>
            <a:r>
              <a:rPr lang="en-US" sz="1800" b="1" dirty="0"/>
              <a:t>&lt;/body&gt;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Web Engineering  (Dr. Maaz Rehan), CUI Wah Campus.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2060848"/>
            <a:ext cx="5488572" cy="23762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24262" y="162880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468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200" dirty="0"/>
              <a:t>&lt;</a:t>
            </a:r>
            <a:r>
              <a:rPr lang="en-US" sz="3200" dirty="0" err="1"/>
              <a:t>img</a:t>
            </a:r>
            <a:r>
              <a:rPr lang="en-US" sz="3200" dirty="0"/>
              <a:t> 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i="1" dirty="0" err="1"/>
              <a:t>url</a:t>
            </a:r>
            <a:r>
              <a:rPr lang="en-US" sz="3200" dirty="0"/>
              <a:t>"&gt;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 is empty (no content), so only attributes and no closing tag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endParaRPr lang="en-US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>
              <a:buClr>
                <a:srgbClr val="000000"/>
              </a:buClr>
              <a:buSzPts val="2800"/>
              <a:buFontTx/>
              <a:buChar char="-"/>
            </a:pPr>
            <a:r>
              <a:rPr lang="en-US" dirty="0"/>
              <a:t>Example (Paste the following code within HTML &lt;body&gt; tag)</a:t>
            </a:r>
          </a:p>
          <a:p>
            <a:pPr lvl="1" indent="-457200">
              <a:buClr>
                <a:srgbClr val="000000"/>
              </a:buClr>
              <a:buSzPts val="2800"/>
              <a:buFontTx/>
              <a:buChar char="-"/>
            </a:pPr>
            <a:r>
              <a:rPr lang="en-US" dirty="0"/>
              <a:t>&lt;</a:t>
            </a:r>
            <a:r>
              <a:rPr lang="en-US" b="1" dirty="0" err="1">
                <a:solidFill>
                  <a:srgbClr val="3333FF"/>
                </a:solidFill>
              </a:rPr>
              <a:t>img</a:t>
            </a:r>
            <a:r>
              <a:rPr lang="en-US" dirty="0"/>
              <a:t> </a:t>
            </a:r>
            <a:r>
              <a:rPr lang="en-US" b="1" dirty="0" err="1">
                <a:solidFill>
                  <a:srgbClr val="3333FF"/>
                </a:solidFill>
              </a:rPr>
              <a:t>src</a:t>
            </a:r>
            <a:r>
              <a:rPr lang="en-US" dirty="0"/>
              <a:t>=“cui.jpg" alt=“COMSATS University" width="500" height="333"&gt;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Tx/>
              <a:buChar char="-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Image </a:t>
            </a:r>
            <a:endParaRPr lang="en-US" dirty="0"/>
          </a:p>
        </p:txBody>
      </p:sp>
      <p:sp>
        <p:nvSpPr>
          <p:cNvPr id="8" name="Google Shape;200;p28"/>
          <p:cNvSpPr/>
          <p:nvPr/>
        </p:nvSpPr>
        <p:spPr>
          <a:xfrm>
            <a:off x="1311965" y="5805264"/>
            <a:ext cx="9568070" cy="530087"/>
          </a:xfrm>
          <a:prstGeom prst="rect">
            <a:avLst/>
          </a:prstGeom>
          <a:solidFill>
            <a:srgbClr val="2E75B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a browser cannot find an image, it will display the value of the </a:t>
            </a:r>
            <a:r>
              <a:rPr lang="en-US" sz="20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attribute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838200" y="1813966"/>
            <a:ext cx="10515600" cy="4423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70000"/>
              </a:lnSpc>
              <a:buSzPts val="1330"/>
              <a:buNone/>
            </a:pPr>
            <a:r>
              <a:rPr lang="en-US" sz="3200" dirty="0"/>
              <a:t>&lt;a 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i="1" dirty="0" err="1"/>
              <a:t>url</a:t>
            </a:r>
            <a:r>
              <a:rPr lang="en-US" sz="3200" dirty="0"/>
              <a:t>"&gt;</a:t>
            </a:r>
            <a:r>
              <a:rPr lang="en-US" sz="3200" i="1" dirty="0"/>
              <a:t>link text</a:t>
            </a:r>
            <a:r>
              <a:rPr lang="en-US" sz="3200" dirty="0"/>
              <a:t>&lt;/a&gt;</a:t>
            </a:r>
          </a:p>
          <a:p>
            <a:pPr marL="0" lvl="0" indent="0" algn="ctr">
              <a:lnSpc>
                <a:spcPct val="70000"/>
              </a:lnSpc>
              <a:buSzPts val="1330"/>
              <a:buNone/>
            </a:pPr>
            <a:endParaRPr lang="en-US" sz="1000" dirty="0"/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element defines a link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Verdana"/>
              </a:rPr>
              <a:t>h</a:t>
            </a: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defines link address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defines which page to open. (</a:t>
            </a:r>
            <a:r>
              <a:rPr lang="en-US" sz="20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2000" dirty="0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“_blank” 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opens in new window, (ii) </a:t>
            </a:r>
            <a:r>
              <a:rPr lang="en-US" sz="2000" dirty="0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“_self”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opens the page in same window.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element (inside &lt;a&gt;) uses an image as a link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(id="</a:t>
            </a:r>
            <a:r>
              <a:rPr lang="en-US" sz="20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") defines bookmarks in a page</a:t>
            </a:r>
            <a:endParaRPr lang="en-US" sz="2000" dirty="0">
              <a:solidFill>
                <a:schemeClr val="tx1"/>
              </a:solidFill>
              <a:ea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 attribute (</a:t>
            </a:r>
            <a:r>
              <a:rPr lang="en-US" sz="200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="#</a:t>
            </a:r>
            <a:r>
              <a:rPr lang="en-US" sz="20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-US" sz="2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") links to the bookmark on the page</a:t>
            </a: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endParaRPr lang="en-US" sz="1600" b="1" dirty="0">
              <a:solidFill>
                <a:schemeClr val="tx1"/>
              </a:solidFill>
              <a:latin typeface="Verdana"/>
              <a:ea typeface="Verdana"/>
              <a:sym typeface="Verdana"/>
            </a:endParaRPr>
          </a:p>
          <a:p>
            <a:pPr marL="342900"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2000" b="1" dirty="0"/>
              <a:t>Example</a:t>
            </a:r>
            <a:r>
              <a:rPr lang="en-US" sz="2000" dirty="0"/>
              <a:t> (Paste the following code within HTML &lt;body&gt; tag)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1800" dirty="0"/>
              <a:t>&lt;</a:t>
            </a:r>
            <a:r>
              <a:rPr lang="en-US" sz="1800" b="1" dirty="0">
                <a:solidFill>
                  <a:srgbClr val="3333FF"/>
                </a:solidFill>
              </a:rPr>
              <a:t>a </a:t>
            </a:r>
            <a:r>
              <a:rPr lang="en-US" sz="1800" b="1" dirty="0" err="1">
                <a:solidFill>
                  <a:srgbClr val="3333FF"/>
                </a:solidFill>
              </a:rPr>
              <a:t>href</a:t>
            </a:r>
            <a:r>
              <a:rPr lang="en-US" sz="1800" dirty="0"/>
              <a:t>="</a:t>
            </a:r>
            <a:r>
              <a:rPr lang="en-US" sz="1800" dirty="0">
                <a:hlinkClick r:id="rId3"/>
              </a:rPr>
              <a:t>http://wah.comsats.edu.pk/</a:t>
            </a:r>
            <a:r>
              <a:rPr lang="en-US" sz="1800" dirty="0"/>
              <a:t>" </a:t>
            </a:r>
            <a:r>
              <a:rPr lang="en-US" sz="1800" b="1" dirty="0">
                <a:solidFill>
                  <a:srgbClr val="3333FF"/>
                </a:solidFill>
              </a:rPr>
              <a:t>target=“_self”</a:t>
            </a:r>
            <a:r>
              <a:rPr lang="en-US" sz="1800" dirty="0"/>
              <a:t>&gt; Visit CUI </a:t>
            </a:r>
            <a:r>
              <a:rPr lang="en-US" sz="1800" dirty="0" err="1"/>
              <a:t>Wah</a:t>
            </a:r>
            <a:r>
              <a:rPr lang="en-US" sz="1800" dirty="0"/>
              <a:t> Campus </a:t>
            </a:r>
            <a:r>
              <a:rPr lang="en-US" sz="1800" b="1" dirty="0">
                <a:solidFill>
                  <a:srgbClr val="3333FF"/>
                </a:solidFill>
              </a:rPr>
              <a:t>&lt;/a&gt;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FontTx/>
              <a:buChar char="-"/>
            </a:pPr>
            <a:r>
              <a:rPr lang="en-US" sz="1800" dirty="0"/>
              <a:t>&lt;</a:t>
            </a:r>
            <a:r>
              <a:rPr lang="en-US" sz="1800" b="1" dirty="0">
                <a:solidFill>
                  <a:srgbClr val="3333FF"/>
                </a:solidFill>
              </a:rPr>
              <a:t>a </a:t>
            </a:r>
            <a:r>
              <a:rPr lang="en-US" sz="1800" b="1" dirty="0" err="1">
                <a:solidFill>
                  <a:srgbClr val="3333FF"/>
                </a:solidFill>
              </a:rPr>
              <a:t>href</a:t>
            </a:r>
            <a:r>
              <a:rPr lang="en-US" sz="1800" dirty="0"/>
              <a:t>="</a:t>
            </a:r>
            <a:r>
              <a:rPr lang="en-US" sz="1800" dirty="0">
                <a:hlinkClick r:id="rId3"/>
              </a:rPr>
              <a:t>http://wah.comsats.edu.pk/</a:t>
            </a:r>
            <a:r>
              <a:rPr lang="en-US" sz="1800" dirty="0"/>
              <a:t>"&gt;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-US" sz="1800" dirty="0"/>
              <a:t>          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=“cui.jpg" alt=“COMSATS University” width="500" height="333"&gt;  </a:t>
            </a:r>
            <a:r>
              <a:rPr lang="en-US" sz="1800" b="1" dirty="0">
                <a:solidFill>
                  <a:srgbClr val="3333FF"/>
                </a:solidFill>
              </a:rPr>
              <a:t>&lt;/a&gt;</a:t>
            </a:r>
            <a:endParaRPr sz="2000" b="1" dirty="0">
              <a:solidFill>
                <a:srgbClr val="3333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Links (called anchor tag)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91886" y="1253073"/>
            <a:ext cx="1152144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&lt;!DOCTYPE html&gt;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&lt;body&gt;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&lt;p&gt;&lt;</a:t>
            </a:r>
            <a:r>
              <a:rPr lang="en-US" sz="18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b="1" dirty="0" err="1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18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="#S4"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&gt;Jump to Section 4&lt;/a&gt;&lt;/p&gt;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&lt;h2&gt;Section 1&lt;/h2&gt;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HTML&lt;/p&gt;</a:t>
            </a:r>
            <a:endParaRPr dirty="0"/>
          </a:p>
          <a:p>
            <a:pPr lvl="2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&lt;h2&gt;Section 2&lt;/h2&gt;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CSS&lt;/p&gt;</a:t>
            </a:r>
            <a:endParaRPr dirty="0"/>
          </a:p>
          <a:p>
            <a:pPr lvl="2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&lt;h2&gt;Section 3&lt;/h2&gt;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PHP&lt;/p&gt;</a:t>
            </a:r>
            <a:endParaRPr dirty="0"/>
          </a:p>
          <a:p>
            <a:pPr lvl="2"/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&lt;h2 </a:t>
            </a:r>
            <a:r>
              <a:rPr lang="en-US" sz="1800" b="1" dirty="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id=“S4"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4&lt;/h2&gt;</a:t>
            </a:r>
            <a:endParaRPr dirty="0"/>
          </a:p>
          <a:p>
            <a:pPr lvl="2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&lt;p&gt;This chapter explains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Framework&lt;/p&gt;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&lt;/body&gt;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dirty="0"/>
          </a:p>
        </p:txBody>
      </p:sp>
      <p:sp>
        <p:nvSpPr>
          <p:cNvPr id="224" name="Google Shape;224;p32"/>
          <p:cNvSpPr/>
          <p:nvPr/>
        </p:nvSpPr>
        <p:spPr>
          <a:xfrm>
            <a:off x="7464152" y="4443933"/>
            <a:ext cx="3546182" cy="7837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1-create a bookmark with   the </a:t>
            </a:r>
            <a:r>
              <a:rPr lang="en-US" sz="2000" b="0" i="0" u="none" strike="noStrike" cap="none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attribute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32"/>
          <p:cNvCxnSpPr>
            <a:stCxn id="224" idx="1"/>
          </p:cNvCxnSpPr>
          <p:nvPr/>
        </p:nvCxnSpPr>
        <p:spPr>
          <a:xfrm flipH="1">
            <a:off x="3359696" y="4835819"/>
            <a:ext cx="4104456" cy="5844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32"/>
          <p:cNvSpPr/>
          <p:nvPr/>
        </p:nvSpPr>
        <p:spPr>
          <a:xfrm>
            <a:off x="7464152" y="1233356"/>
            <a:ext cx="3546182" cy="104351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Then,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a link to the bookmark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("Jump to Section 4"), from within the same page</a:t>
            </a:r>
            <a:b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228" name="Google Shape;228;p32"/>
          <p:cNvCxnSpPr>
            <a:stCxn id="227" idx="1"/>
          </p:cNvCxnSpPr>
          <p:nvPr/>
        </p:nvCxnSpPr>
        <p:spPr>
          <a:xfrm flipH="1">
            <a:off x="3647728" y="1755114"/>
            <a:ext cx="3816424" cy="6303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838200" y="10716"/>
            <a:ext cx="10515600" cy="1325563"/>
          </a:xfrm>
        </p:spPr>
        <p:txBody>
          <a:bodyPr/>
          <a:lstStyle/>
          <a:p>
            <a:r>
              <a:rPr lang="en-US" b="1" dirty="0"/>
              <a:t>HTML Tags – Links (create a Bookmark)</a:t>
            </a:r>
          </a:p>
        </p:txBody>
      </p:sp>
      <p:sp>
        <p:nvSpPr>
          <p:cNvPr id="18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645024"/>
            <a:ext cx="10515601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Block-level Elements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38200" y="1825625"/>
            <a:ext cx="10515600" cy="1459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A block-level element always starts on a new line and takes up the full width available (stretches out to the left and right as far as it can).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- Tables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1384" y="1818913"/>
            <a:ext cx="5329808" cy="4546515"/>
          </a:xfrm>
          <a:ln>
            <a:solidFill>
              <a:schemeClr val="tx1"/>
            </a:solidFill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&lt;table&gt;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table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adds a table row</a:t>
            </a:r>
            <a:endParaRPr lang="en-US" sz="24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endParaRPr lang="en-US" sz="2400" dirty="0">
              <a:solidFill>
                <a:srgbClr val="DC14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dirty="0" err="1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column heading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solidFill>
                <a:srgbClr val="DC143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sz="2400" dirty="0">
                <a:solidFill>
                  <a:srgbClr val="3333FF"/>
                </a:solidFill>
                <a:latin typeface="Consolas"/>
                <a:ea typeface="Consolas"/>
                <a:cs typeface="Consolas"/>
                <a:sym typeface="Consolas"/>
              </a:rPr>
              <a:t>&lt;td&gt;</a:t>
            </a:r>
            <a:r>
              <a:rPr lang="en-US" sz="24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 element defines a 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column data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25208" y="1818913"/>
            <a:ext cx="2736304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&lt;!DOCTYPE 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&lt;body&gt;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&lt;h2&gt; HTML Table&lt;/h2&gt;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&lt;table&gt;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University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Location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Rank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CUI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Cantt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1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&lt;/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0060" y="1809892"/>
            <a:ext cx="2711772" cy="45120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rgbClr val="3333FF"/>
                </a:solidFill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</a:t>
            </a:r>
            <a:r>
              <a:rPr lang="en-US" sz="1600" b="1" dirty="0">
                <a:solidFill>
                  <a:srgbClr val="3333FF"/>
                </a:solidFill>
              </a:rPr>
              <a:t>&lt;td&gt; </a:t>
            </a:r>
            <a:r>
              <a:rPr lang="en-US" sz="1600" b="1" dirty="0">
                <a:solidFill>
                  <a:schemeClr val="tx1"/>
                </a:solidFill>
              </a:rPr>
              <a:t>UOW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</a:rPr>
              <a:t>Wah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Cantt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</a:t>
            </a:r>
            <a:r>
              <a:rPr lang="en-US" sz="1600" b="1" dirty="0">
                <a:solidFill>
                  <a:srgbClr val="3333FF"/>
                </a:solidFill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IIUI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Islamabad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2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&lt;/table&gt;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&lt;/body&gt;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&lt;/html&gt;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9377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How Does Web Work?</a:t>
            </a:r>
            <a:endParaRPr b="1"/>
          </a:p>
        </p:txBody>
      </p:sp>
      <p:sp>
        <p:nvSpPr>
          <p:cNvPr id="91" name="Google Shape;91;p14"/>
          <p:cNvSpPr/>
          <p:nvPr/>
        </p:nvSpPr>
        <p:spPr>
          <a:xfrm>
            <a:off x="601128" y="1320261"/>
            <a:ext cx="1920240" cy="829491"/>
          </a:xfrm>
          <a:prstGeom prst="ellipse">
            <a:avLst/>
          </a:prstGeom>
          <a:solidFill>
            <a:srgbClr val="EDEDE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477290" y="1464598"/>
            <a:ext cx="1822269" cy="632077"/>
          </a:xfrm>
          <a:prstGeom prst="rect">
            <a:avLst/>
          </a:prstGeom>
          <a:solidFill>
            <a:srgbClr val="A5A5A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9184" t="13834" r="12449" b="5382"/>
          <a:stretch/>
        </p:blipFill>
        <p:spPr>
          <a:xfrm>
            <a:off x="8683048" y="1245824"/>
            <a:ext cx="1672046" cy="11234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3442061" y="2920232"/>
            <a:ext cx="3644537" cy="504354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www.google.com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499329" y="4258947"/>
            <a:ext cx="3396343" cy="613955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server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89888" y="3718205"/>
            <a:ext cx="1804849" cy="460467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7491548" y="5474789"/>
            <a:ext cx="1933303" cy="431074"/>
          </a:xfrm>
          <a:prstGeom prst="roundRect">
            <a:avLst>
              <a:gd name="adj" fmla="val 16667"/>
            </a:avLst>
          </a:prstGeom>
          <a:solidFill>
            <a:srgbClr val="F7CAA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927716" y="836712"/>
            <a:ext cx="14273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762103" y="5707263"/>
            <a:ext cx="2677886" cy="561703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>
            <a:stCxn id="99" idx="3"/>
          </p:cNvCxnSpPr>
          <p:nvPr/>
        </p:nvCxnSpPr>
        <p:spPr>
          <a:xfrm>
            <a:off x="6439989" y="5988114"/>
            <a:ext cx="354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 rot="10800000" flipH="1">
            <a:off x="9980023" y="2369230"/>
            <a:ext cx="52251" cy="3618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4"/>
          <p:cNvSpPr/>
          <p:nvPr/>
        </p:nvSpPr>
        <p:spPr>
          <a:xfrm>
            <a:off x="2661308" y="1464598"/>
            <a:ext cx="1675551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6439989" y="1433145"/>
            <a:ext cx="2103119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4878711" y="2277208"/>
            <a:ext cx="771234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 rot="5400000">
            <a:off x="4823963" y="3590326"/>
            <a:ext cx="747072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 rot="5400000">
            <a:off x="4808522" y="5031921"/>
            <a:ext cx="744582" cy="5163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296008" y="2254171"/>
            <a:ext cx="14134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 URL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96" idx="3"/>
            <a:endCxn id="105" idx="2"/>
          </p:cNvCxnSpPr>
          <p:nvPr/>
        </p:nvCxnSpPr>
        <p:spPr>
          <a:xfrm>
            <a:off x="2494737" y="3948439"/>
            <a:ext cx="2444700" cy="1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6886908" y="4124299"/>
            <a:ext cx="24533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domain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598624" y="5988114"/>
            <a:ext cx="30299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or generate website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8670174" y="1353071"/>
            <a:ext cx="1672046" cy="38847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683048" y="1848795"/>
            <a:ext cx="1672046" cy="388478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Tables (output)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9416" y="1818913"/>
            <a:ext cx="403244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&lt;!DOCTYPE 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&lt;html&gt;</a:t>
            </a:r>
            <a:endParaRPr lang="en-US" sz="1600" b="1" dirty="0"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&lt;body&gt;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&lt;h2&gt; HTML Table&lt;/h2&gt;</a:t>
            </a:r>
            <a:endParaRPr lang="en-US" sz="1600" b="1" dirty="0"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&lt;table&gt;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University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Location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 </a:t>
            </a:r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Rank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th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rgbClr val="3333FF"/>
              </a:solidFill>
              <a:latin typeface="+mj-lt"/>
            </a:endParaRPr>
          </a:p>
          <a:p>
            <a:pPr lvl="0"/>
            <a:endParaRPr lang="en-US" sz="1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&lt;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rgbClr val="3333FF"/>
                </a:solidFill>
                <a:latin typeface="+mj-lt"/>
                <a:ea typeface="Calibri"/>
                <a:cs typeface="Calibri"/>
                <a:sym typeface="Calibri"/>
              </a:rPr>
              <a:t>align=“center”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CUI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Wah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Cantt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    &lt;td&gt; 1 &lt;/td&gt;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pPr lvl="0"/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   &lt;/</a:t>
            </a:r>
            <a:r>
              <a:rPr lang="en-US" sz="16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tr</a:t>
            </a:r>
            <a:r>
              <a:rPr lang="en-US" sz="16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&gt;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9896" y="1810916"/>
            <a:ext cx="4032448" cy="45120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US" sz="1600" b="1" dirty="0"/>
              <a:t> </a:t>
            </a:r>
            <a:r>
              <a:rPr lang="en-US" sz="1600" b="1" dirty="0">
                <a:solidFill>
                  <a:srgbClr val="3333FF"/>
                </a:solidFill>
              </a:rPr>
              <a:t>&lt;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</a:t>
            </a:r>
            <a:r>
              <a:rPr lang="en-US" sz="1600" b="1" dirty="0">
                <a:solidFill>
                  <a:srgbClr val="3333FF"/>
                </a:solidFill>
              </a:rPr>
              <a:t>&lt;td&gt; </a:t>
            </a:r>
            <a:r>
              <a:rPr lang="en-US" sz="1600" b="1" dirty="0">
                <a:solidFill>
                  <a:schemeClr val="tx1"/>
                </a:solidFill>
              </a:rPr>
              <a:t>UOW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 err="1">
                <a:solidFill>
                  <a:schemeClr val="tx1"/>
                </a:solidFill>
              </a:rPr>
              <a:t>Wah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Cantt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        &lt;td&gt; </a:t>
            </a:r>
            <a:r>
              <a:rPr lang="en-US" sz="1600" b="1" dirty="0">
                <a:solidFill>
                  <a:schemeClr val="tx1"/>
                </a:solidFill>
              </a:rPr>
              <a:t>2 </a:t>
            </a:r>
            <a:r>
              <a:rPr lang="en-US" sz="1600" b="1" dirty="0">
                <a:solidFill>
                  <a:srgbClr val="3333FF"/>
                </a:solidFill>
              </a:rPr>
              <a:t>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</a:t>
            </a:r>
            <a:r>
              <a:rPr lang="en-US" sz="1600" b="1" dirty="0">
                <a:solidFill>
                  <a:srgbClr val="3333FF"/>
                </a:solidFill>
              </a:rPr>
              <a:t>&lt;/</a:t>
            </a:r>
            <a:r>
              <a:rPr lang="en-US" sz="1600" b="1" dirty="0" err="1">
                <a:solidFill>
                  <a:srgbClr val="3333FF"/>
                </a:solidFill>
              </a:rPr>
              <a:t>tr</a:t>
            </a:r>
            <a:r>
              <a:rPr lang="en-US" sz="1600" b="1" dirty="0">
                <a:solidFill>
                  <a:srgbClr val="3333FF"/>
                </a:solidFill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</a:t>
            </a:r>
            <a:r>
              <a:rPr lang="en-US" sz="1600" b="1" dirty="0" err="1"/>
              <a:t>tr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rgbClr val="3333FF"/>
                </a:solidFill>
                <a:ea typeface="Calibri"/>
                <a:cs typeface="Calibri"/>
                <a:sym typeface="Calibri"/>
              </a:rPr>
              <a:t>align=“center”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IIUI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Islamabad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    &lt;td&gt; 2 &lt;/td&gt;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    &lt;/</a:t>
            </a:r>
            <a:r>
              <a:rPr lang="en-US" sz="1600" b="1" dirty="0" err="1"/>
              <a:t>tr</a:t>
            </a:r>
            <a:r>
              <a:rPr lang="en-US" sz="1600" b="1" dirty="0"/>
              <a:t>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>
                <a:solidFill>
                  <a:srgbClr val="3333FF"/>
                </a:solidFill>
              </a:rPr>
              <a:t>&lt;/table&gt;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&lt;/body&gt;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en-US" sz="1600" b="1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861364"/>
            <a:ext cx="3096344" cy="22273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88388" y="242088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392501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Lists (ordered, unordered)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745632" cy="4543004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&lt;!DOCTYPE html&gt;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&lt;html&gt;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&lt;body&gt;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2000" dirty="0"/>
              <a:t>&lt;h2&gt;An Unordered HTML List&lt;/h2&gt;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&lt;</a:t>
            </a:r>
            <a:r>
              <a:rPr lang="en-US" sz="2000" b="1" dirty="0" err="1">
                <a:solidFill>
                  <a:srgbClr val="3333FF"/>
                </a:solidFill>
              </a:rPr>
              <a:t>ul</a:t>
            </a:r>
            <a:r>
              <a:rPr lang="en-US" sz="2000" b="1" dirty="0">
                <a:solidFill>
                  <a:srgbClr val="3333FF"/>
                </a:solidFill>
              </a:rPr>
              <a:t>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Coffee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Tea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Milk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333FF"/>
                </a:solidFill>
              </a:rPr>
              <a:t>&lt;/</a:t>
            </a:r>
            <a:r>
              <a:rPr lang="en-US" sz="2000" b="1" dirty="0" err="1">
                <a:solidFill>
                  <a:srgbClr val="3333FF"/>
                </a:solidFill>
              </a:rPr>
              <a:t>ul</a:t>
            </a:r>
            <a:r>
              <a:rPr lang="en-US" sz="2000" b="1" dirty="0">
                <a:solidFill>
                  <a:srgbClr val="3333FF"/>
                </a:solidFill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99856" y="1832124"/>
            <a:ext cx="3744416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dirty="0"/>
              <a:t>&lt;h2&gt;An Ordered HTML List&lt;/h2&gt;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&lt;</a:t>
            </a:r>
            <a:r>
              <a:rPr lang="en-US" sz="2000" b="1" dirty="0" err="1">
                <a:solidFill>
                  <a:srgbClr val="3333FF"/>
                </a:solidFill>
              </a:rPr>
              <a:t>ol</a:t>
            </a:r>
            <a:r>
              <a:rPr lang="en-US" sz="2000" b="1" dirty="0">
                <a:solidFill>
                  <a:srgbClr val="3333FF"/>
                </a:solidFill>
              </a:rPr>
              <a:t>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Coffee </a:t>
            </a:r>
            <a:r>
              <a:rPr lang="en-US" sz="2000" b="1" dirty="0">
                <a:solidFill>
                  <a:srgbClr val="3333FF"/>
                </a:solidFill>
              </a:rPr>
              <a:t>&lt;/li&gt;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Tea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  &lt;li&gt; </a:t>
            </a:r>
            <a:r>
              <a:rPr lang="en-US" sz="2000" b="1" dirty="0">
                <a:solidFill>
                  <a:schemeClr val="tx1"/>
                </a:solidFill>
              </a:rPr>
              <a:t>Milk</a:t>
            </a:r>
            <a:r>
              <a:rPr lang="en-US" sz="2000" b="1" dirty="0">
                <a:solidFill>
                  <a:srgbClr val="3333FF"/>
                </a:solidFill>
              </a:rPr>
              <a:t> &lt;/li&gt;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b="1" dirty="0">
                <a:solidFill>
                  <a:srgbClr val="3333FF"/>
                </a:solidFill>
              </a:rPr>
              <a:t>&lt;/</a:t>
            </a:r>
            <a:r>
              <a:rPr lang="en-US" sz="2000" b="1" dirty="0" err="1">
                <a:solidFill>
                  <a:srgbClr val="3333FF"/>
                </a:solidFill>
              </a:rPr>
              <a:t>ol</a:t>
            </a:r>
            <a:r>
              <a:rPr lang="en-US" sz="2000" b="1" dirty="0">
                <a:solidFill>
                  <a:srgbClr val="3333FF"/>
                </a:solidFill>
              </a:rPr>
              <a:t>&gt; 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endParaRPr lang="en-US" sz="100" dirty="0"/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dirty="0"/>
              <a:t>&lt;/body&gt;</a:t>
            </a:r>
          </a:p>
          <a:p>
            <a:pPr marL="114300" indent="0">
              <a:lnSpc>
                <a:spcPct val="100000"/>
              </a:lnSpc>
              <a:buFont typeface="Arial"/>
              <a:buNone/>
            </a:pPr>
            <a:r>
              <a:rPr lang="en-US" sz="20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318" y="2864446"/>
            <a:ext cx="3554274" cy="301282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15407" y="244614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135011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Style Attribute used in Tags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&lt;</a:t>
            </a:r>
            <a:r>
              <a:rPr lang="en-US" i="1" dirty="0" err="1"/>
              <a:t>tagname</a:t>
            </a:r>
            <a:r>
              <a:rPr lang="en-US" dirty="0"/>
              <a:t> style="</a:t>
            </a:r>
            <a:r>
              <a:rPr lang="en-US" i="1" dirty="0" err="1"/>
              <a:t>property</a:t>
            </a:r>
            <a:r>
              <a:rPr lang="en-US" dirty="0" err="1"/>
              <a:t>:</a:t>
            </a:r>
            <a:r>
              <a:rPr lang="en-US" i="1" dirty="0" err="1"/>
              <a:t>value</a:t>
            </a:r>
            <a:r>
              <a:rPr lang="en-US" i="1" dirty="0"/>
              <a:t>;</a:t>
            </a:r>
            <a:r>
              <a:rPr lang="en-US" dirty="0"/>
              <a:t>"&gt;</a:t>
            </a:r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style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attribute used for styling an HTML elements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background-color</a:t>
            </a:r>
            <a:r>
              <a:rPr lang="en-US" dirty="0"/>
              <a:t> property used for background color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color</a:t>
            </a:r>
            <a:r>
              <a:rPr lang="en-US" dirty="0"/>
              <a:t> property for text colors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font-family</a:t>
            </a:r>
            <a:r>
              <a:rPr lang="en-US" dirty="0"/>
              <a:t> property for text fonts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font-size</a:t>
            </a:r>
            <a:r>
              <a:rPr lang="en-US" dirty="0"/>
              <a:t> property for text sizes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3333FF"/>
                </a:solidFill>
              </a:rPr>
              <a:t>text-align</a:t>
            </a:r>
            <a:r>
              <a:rPr lang="en-US" dirty="0"/>
              <a:t> property for text alignment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380626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Style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&lt;body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</a:t>
            </a:r>
            <a:r>
              <a:rPr lang="en-US" sz="2000" b="1" dirty="0" err="1"/>
              <a:t>background-color:lightgray</a:t>
            </a:r>
            <a:r>
              <a:rPr lang="en-US" sz="2000" b="1" dirty="0"/>
              <a:t>;"&gt;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&lt;p&gt;I am normal&lt;/p&gt;</a:t>
            </a:r>
          </a:p>
          <a:p>
            <a:pPr marL="114300" indent="0">
              <a:buNone/>
            </a:pPr>
            <a:r>
              <a:rPr lang="en-US" sz="2000" b="1" dirty="0"/>
              <a:t>&lt;p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</a:t>
            </a:r>
            <a:r>
              <a:rPr lang="en-US" sz="2000" b="1" dirty="0" err="1"/>
              <a:t>background-color:DodgerBlue</a:t>
            </a:r>
            <a:r>
              <a:rPr lang="en-US" sz="2000" b="1" dirty="0"/>
              <a:t>;"&gt;I am red&lt;/p&gt;</a:t>
            </a:r>
          </a:p>
          <a:p>
            <a:pPr marL="114300" indent="0">
              <a:buNone/>
            </a:pPr>
            <a:r>
              <a:rPr lang="en-US" sz="2000" b="1" dirty="0"/>
              <a:t>&lt;p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</a:t>
            </a:r>
            <a:r>
              <a:rPr lang="en-US" sz="2000" b="1" dirty="0" err="1"/>
              <a:t>color:white</a:t>
            </a:r>
            <a:r>
              <a:rPr lang="en-US" sz="2000" b="1" dirty="0"/>
              <a:t>; </a:t>
            </a:r>
            <a:r>
              <a:rPr lang="en-US" sz="2000" b="1" dirty="0" err="1"/>
              <a:t>background-color:tomato</a:t>
            </a:r>
            <a:r>
              <a:rPr lang="en-US" sz="2000" b="1" dirty="0"/>
              <a:t>;"&gt;I am blue&lt;/p&gt;</a:t>
            </a:r>
          </a:p>
          <a:p>
            <a:pPr marL="114300" indent="0">
              <a:buNone/>
            </a:pPr>
            <a:r>
              <a:rPr lang="en-US" sz="2000" b="1" dirty="0"/>
              <a:t>&lt;p </a:t>
            </a:r>
            <a:r>
              <a:rPr lang="en-US" sz="2000" b="1" dirty="0">
                <a:solidFill>
                  <a:srgbClr val="3333FF"/>
                </a:solidFill>
              </a:rPr>
              <a:t>style</a:t>
            </a:r>
            <a:r>
              <a:rPr lang="en-US" sz="2000" b="1" dirty="0"/>
              <a:t>="font-size:50px;"&gt;I am big&lt;/p&gt;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7" y="2420888"/>
            <a:ext cx="5500277" cy="35283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26057" y="1988840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306222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6697960" cy="45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800" b="1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&lt;!DOCTYPE 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&lt;html&gt;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4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&lt;h1 style="</a:t>
            </a:r>
            <a:r>
              <a:rPr lang="en-US" sz="2000" dirty="0" err="1"/>
              <a:t>background-color:Tomato</a:t>
            </a:r>
            <a:r>
              <a:rPr lang="en-US" sz="2000" dirty="0"/>
              <a:t>;"&gt;Tomato&lt;/h1&gt;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&lt;h1 style="</a:t>
            </a:r>
            <a:r>
              <a:rPr lang="en-US" sz="2000" dirty="0" err="1"/>
              <a:t>background-color:Orange</a:t>
            </a:r>
            <a:r>
              <a:rPr lang="en-US" sz="2000" dirty="0"/>
              <a:t>;"&gt;Orange&lt;/h1&gt;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4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&lt;h2 style="</a:t>
            </a:r>
            <a:r>
              <a:rPr lang="en-US" sz="2000" dirty="0" err="1"/>
              <a:t>background-color:DodgerBlue</a:t>
            </a:r>
            <a:r>
              <a:rPr lang="en-US" sz="2000" dirty="0"/>
              <a:t>;"&gt;</a:t>
            </a:r>
            <a:r>
              <a:rPr lang="en-US" sz="2000" dirty="0" err="1"/>
              <a:t>DodgerBlue</a:t>
            </a:r>
            <a:r>
              <a:rPr lang="en-US" sz="2000" dirty="0"/>
              <a:t>&lt;/h2&gt;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&lt;h2 style="</a:t>
            </a:r>
            <a:r>
              <a:rPr lang="en-US" sz="2000" dirty="0" err="1"/>
              <a:t>background-color:MediumSeaGreen</a:t>
            </a:r>
            <a:r>
              <a:rPr lang="en-US" sz="2000" dirty="0"/>
              <a:t>;"&gt;</a:t>
            </a:r>
            <a:r>
              <a:rPr lang="en-US" sz="2000" dirty="0" err="1"/>
              <a:t>MediumSeaGreen</a:t>
            </a:r>
            <a:r>
              <a:rPr lang="en-US" sz="2000" dirty="0"/>
              <a:t>&lt;/h2&gt;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&lt;h3 style="</a:t>
            </a:r>
            <a:r>
              <a:rPr lang="en-US" sz="2000" dirty="0" err="1"/>
              <a:t>background-color:Gray</a:t>
            </a:r>
            <a:r>
              <a:rPr lang="en-US" sz="2000" dirty="0"/>
              <a:t>;"&gt;Gray&lt;/h3&gt;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&lt;h4 style="</a:t>
            </a:r>
            <a:r>
              <a:rPr lang="en-US" sz="2000" dirty="0" err="1"/>
              <a:t>background-color:SlateBlue</a:t>
            </a:r>
            <a:r>
              <a:rPr lang="en-US" sz="2000" dirty="0"/>
              <a:t>;"&gt;</a:t>
            </a:r>
            <a:r>
              <a:rPr lang="en-US" sz="2000" dirty="0" err="1"/>
              <a:t>SlateBlue</a:t>
            </a:r>
            <a:r>
              <a:rPr lang="en-US" sz="2000" dirty="0"/>
              <a:t>&lt;/h4&gt;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&lt;h5 style="</a:t>
            </a:r>
            <a:r>
              <a:rPr lang="en-US" sz="2000" dirty="0" err="1"/>
              <a:t>background-color:Violet</a:t>
            </a:r>
            <a:r>
              <a:rPr lang="en-US" sz="2000" dirty="0"/>
              <a:t>;"&gt;Violet&lt;/h5&gt;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8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&lt;h6 style="</a:t>
            </a:r>
            <a:r>
              <a:rPr lang="en-US" sz="2000" dirty="0" err="1"/>
              <a:t>background-color:LightGray</a:t>
            </a:r>
            <a:r>
              <a:rPr lang="en-US" sz="2000" dirty="0"/>
              <a:t>;"&gt;</a:t>
            </a:r>
            <a:r>
              <a:rPr lang="en-US" sz="2000" dirty="0" err="1"/>
              <a:t>LightGray</a:t>
            </a:r>
            <a:r>
              <a:rPr lang="en-US" sz="2000" dirty="0"/>
              <a:t>&lt;/h6&gt;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endParaRPr lang="en-US" sz="1400" dirty="0"/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&lt;/body&gt;</a:t>
            </a:r>
          </a:p>
          <a:p>
            <a:pPr marL="0" lvl="0" indent="0">
              <a:lnSpc>
                <a:spcPct val="70000"/>
              </a:lnSpc>
              <a:spcBef>
                <a:spcPts val="0"/>
              </a:spcBef>
              <a:buSzPts val="1750"/>
              <a:buNone/>
            </a:pPr>
            <a:r>
              <a:rPr lang="en-US" sz="2000" dirty="0"/>
              <a:t>&lt;/html&gt;</a:t>
            </a:r>
            <a:endParaRPr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Heading (with style)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28" y="1969990"/>
            <a:ext cx="4320480" cy="4267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058820" y="153794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1904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div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05872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&lt;body style="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background-color:lightgray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;"&gt;</a:t>
            </a:r>
          </a:p>
          <a:p>
            <a:pPr marL="114300" indent="0">
              <a:buNone/>
            </a:pPr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style="border: 1px solid black;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color:White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background-color:DodgerBlue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;"&gt;Hello World</a:t>
            </a:r>
            <a:r>
              <a:rPr lang="en-US" sz="20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114300" indent="0">
              <a:buNone/>
            </a:pPr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&lt;p&gt;The DIV element is a block element, and will always start on a new line and take up the full   width available (stretches out to the left and right   as far as it can).&lt;/p&gt;</a:t>
            </a:r>
          </a:p>
          <a:p>
            <a:pPr marL="114300" indent="0">
              <a:buNone/>
            </a:pPr>
            <a:endParaRPr lang="en-US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20" y="2180109"/>
            <a:ext cx="5454136" cy="2112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41540" y="1794302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FF"/>
                </a:solidFill>
              </a:rPr>
              <a:t>Output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98402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</a:t>
            </a:r>
            <a:r>
              <a:rPr lang="en-US" sz="4000" b="1" dirty="0"/>
              <a:t>Form, </a:t>
            </a:r>
            <a:r>
              <a:rPr lang="en-US" sz="4000" b="1" dirty="0" err="1"/>
              <a:t>Fieldset</a:t>
            </a:r>
            <a:r>
              <a:rPr lang="en-US" sz="4000" b="1" dirty="0"/>
              <a:t>, Label, Text, Button</a:t>
            </a:r>
            <a:r>
              <a:rPr lang="en-US" b="1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628800"/>
            <a:ext cx="5041776" cy="475252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&lt;body&gt;</a:t>
            </a:r>
            <a:endParaRPr lang="en-US" sz="100" b="1" dirty="0"/>
          </a:p>
          <a:p>
            <a:pPr marL="114300" indent="0">
              <a:buNone/>
            </a:pPr>
            <a:r>
              <a:rPr lang="en-US" sz="2000" b="1" dirty="0"/>
              <a:t>&lt;h2&gt;Grouping Form Data with </a:t>
            </a:r>
            <a:r>
              <a:rPr lang="en-US" sz="2000" b="1" dirty="0" err="1"/>
              <a:t>Fieldset</a:t>
            </a:r>
            <a:r>
              <a:rPr lang="en-US" sz="2000" b="1" dirty="0"/>
              <a:t>&lt;/h2&gt;</a:t>
            </a:r>
            <a:endParaRPr lang="en-US" sz="100" b="1" dirty="0"/>
          </a:p>
          <a:p>
            <a:pPr marL="114300" indent="0">
              <a:buNone/>
            </a:pPr>
            <a:r>
              <a:rPr lang="en-US" sz="2000" b="1" dirty="0"/>
              <a:t>&lt;</a:t>
            </a:r>
            <a:r>
              <a:rPr lang="en-US" sz="2000" b="1" dirty="0">
                <a:solidFill>
                  <a:schemeClr val="accent2"/>
                </a:solidFill>
              </a:rPr>
              <a:t>form</a:t>
            </a:r>
            <a:r>
              <a:rPr lang="en-US" sz="2000" b="1" dirty="0"/>
              <a:t> action="/</a:t>
            </a:r>
            <a:r>
              <a:rPr lang="en-US" sz="2000" b="1" dirty="0" err="1"/>
              <a:t>action_page.php</a:t>
            </a:r>
            <a:r>
              <a:rPr lang="en-US" sz="2000" b="1" dirty="0"/>
              <a:t>" method="post"&gt;</a:t>
            </a:r>
          </a:p>
          <a:p>
            <a:pPr marL="114300" indent="0">
              <a:buNone/>
            </a:pPr>
            <a:r>
              <a:rPr lang="en-US" sz="2000" b="1" dirty="0"/>
              <a:t>  &lt;</a:t>
            </a:r>
            <a:r>
              <a:rPr lang="en-US" sz="2000" b="1" dirty="0" err="1">
                <a:solidFill>
                  <a:schemeClr val="accent2"/>
                </a:solidFill>
              </a:rPr>
              <a:t>fieldset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legend</a:t>
            </a:r>
            <a:r>
              <a:rPr lang="en-US" sz="2000" b="1" dirty="0"/>
              <a:t>&gt;Personal Info:&lt;/legend&gt;</a:t>
            </a:r>
            <a:r>
              <a:rPr lang="en-US" sz="2000" b="1" dirty="0">
                <a:solidFill>
                  <a:srgbClr val="00B050"/>
                </a:solidFill>
              </a:rPr>
              <a:t> name="gender"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label </a:t>
            </a:r>
            <a:r>
              <a:rPr lang="en-US" sz="2000" b="1" dirty="0">
                <a:solidFill>
                  <a:srgbClr val="3333FF"/>
                </a:solidFill>
              </a:rPr>
              <a:t>for=“</a:t>
            </a:r>
            <a:r>
              <a:rPr lang="en-US" sz="2000" b="1" dirty="0" err="1">
                <a:solidFill>
                  <a:srgbClr val="3333FF"/>
                </a:solidFill>
              </a:rPr>
              <a:t>fullname</a:t>
            </a:r>
            <a:r>
              <a:rPr lang="en-US" sz="2000" b="1" dirty="0">
                <a:solidFill>
                  <a:srgbClr val="3333FF"/>
                </a:solidFill>
              </a:rPr>
              <a:t>"</a:t>
            </a:r>
            <a:r>
              <a:rPr lang="en-US" sz="2000" b="1" dirty="0"/>
              <a:t>&gt;Full Name:&lt;/label&gt;&lt;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input type="text"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33FF"/>
                </a:solidFill>
              </a:rPr>
              <a:t>id=“</a:t>
            </a:r>
            <a:r>
              <a:rPr lang="en-US" sz="2000" b="1" dirty="0" err="1">
                <a:solidFill>
                  <a:srgbClr val="3333FF"/>
                </a:solidFill>
              </a:rPr>
              <a:t>fullname</a:t>
            </a:r>
            <a:r>
              <a:rPr lang="en-US" sz="2000" b="1" dirty="0">
                <a:solidFill>
                  <a:srgbClr val="3333FF"/>
                </a:solidFill>
              </a:rPr>
              <a:t>"</a:t>
            </a:r>
            <a:r>
              <a:rPr lang="en-US" sz="2000" b="1" dirty="0"/>
              <a:t> name=“</a:t>
            </a:r>
            <a:r>
              <a:rPr lang="en-US" sz="2000" b="1" dirty="0" err="1"/>
              <a:t>fullname</a:t>
            </a:r>
            <a:r>
              <a:rPr lang="en-US" sz="2000" b="1" dirty="0"/>
              <a:t>" value="Maaz Rehan"&gt;&lt;</a:t>
            </a:r>
            <a:r>
              <a:rPr lang="en-US" sz="2000" b="1" dirty="0" err="1"/>
              <a:t>br</a:t>
            </a:r>
            <a:r>
              <a:rPr lang="en-US" sz="2000" b="1" dirty="0"/>
              <a:t>&gt;&lt;</a:t>
            </a:r>
            <a:r>
              <a:rPr lang="en-US" sz="2000" b="1" dirty="0" err="1"/>
              <a:t>br</a:t>
            </a:r>
            <a:r>
              <a:rPr lang="en-US" sz="2000" b="1" dirty="0"/>
              <a:t>&gt; </a:t>
            </a:r>
          </a:p>
          <a:p>
            <a:pPr marL="114300" indent="0">
              <a:buNone/>
            </a:pPr>
            <a:r>
              <a:rPr lang="en-US" sz="2000" b="1" dirty="0"/>
              <a:t>&lt;label &gt;Gender&lt;/label&gt;&lt;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809184" y="1628800"/>
            <a:ext cx="5040560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000" b="1" dirty="0"/>
              <a:t>&lt;</a:t>
            </a:r>
            <a:r>
              <a:rPr lang="en-US" sz="2000" b="1" dirty="0">
                <a:solidFill>
                  <a:schemeClr val="accent2"/>
                </a:solidFill>
              </a:rPr>
              <a:t>input type="radio"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name="gender"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33FF"/>
                </a:solidFill>
              </a:rPr>
              <a:t>id="male" </a:t>
            </a:r>
            <a:r>
              <a:rPr lang="en-US" sz="2000" b="1" dirty="0"/>
              <a:t>value="male"&gt;</a:t>
            </a:r>
          </a:p>
          <a:p>
            <a:pPr marL="114300" indent="0">
              <a:buNone/>
            </a:pPr>
            <a:r>
              <a:rPr lang="en-US" sz="2000" b="1" dirty="0"/>
              <a:t>    &lt;label </a:t>
            </a:r>
            <a:r>
              <a:rPr lang="en-US" sz="2000" b="1" dirty="0">
                <a:solidFill>
                  <a:srgbClr val="3333FF"/>
                </a:solidFill>
              </a:rPr>
              <a:t>for="male"</a:t>
            </a:r>
            <a:r>
              <a:rPr lang="en-US" sz="2000" b="1" dirty="0"/>
              <a:t>&gt;Male&lt;/label&gt;&lt;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input type="radio"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name="gender" </a:t>
            </a:r>
            <a:r>
              <a:rPr lang="en-US" sz="2000" b="1" dirty="0">
                <a:solidFill>
                  <a:srgbClr val="3333FF"/>
                </a:solidFill>
              </a:rPr>
              <a:t>id="female"</a:t>
            </a:r>
            <a:r>
              <a:rPr lang="en-US" sz="2000" b="1" dirty="0"/>
              <a:t> value="female"&gt;</a:t>
            </a:r>
          </a:p>
          <a:p>
            <a:pPr marL="114300" indent="0">
              <a:buNone/>
            </a:pPr>
            <a:r>
              <a:rPr lang="en-US" sz="2000" b="1" dirty="0"/>
              <a:t>    &lt;label </a:t>
            </a:r>
            <a:r>
              <a:rPr lang="en-US" sz="2000" b="1" dirty="0">
                <a:solidFill>
                  <a:srgbClr val="3333FF"/>
                </a:solidFill>
              </a:rPr>
              <a:t>for="female"</a:t>
            </a:r>
            <a:r>
              <a:rPr lang="en-US" sz="2000" b="1" dirty="0"/>
              <a:t>&gt;Female&lt;/label&gt;&lt;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    &lt;</a:t>
            </a:r>
            <a:r>
              <a:rPr lang="en-US" sz="2000" b="1" dirty="0">
                <a:solidFill>
                  <a:schemeClr val="accent2"/>
                </a:solidFill>
              </a:rPr>
              <a:t>input type="radio"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3333FF"/>
                </a:solidFill>
              </a:rPr>
              <a:t>id="other"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name="gender"</a:t>
            </a:r>
            <a:r>
              <a:rPr lang="en-US" sz="2000" b="1" dirty="0"/>
              <a:t> value="other"&gt;</a:t>
            </a:r>
          </a:p>
          <a:p>
            <a:pPr marL="114300" indent="0">
              <a:buNone/>
            </a:pPr>
            <a:r>
              <a:rPr lang="en-US" sz="2000" b="1" dirty="0"/>
              <a:t>    &lt;label </a:t>
            </a:r>
            <a:r>
              <a:rPr lang="en-US" sz="2000" b="1" dirty="0">
                <a:solidFill>
                  <a:srgbClr val="3333FF"/>
                </a:solidFill>
              </a:rPr>
              <a:t>for="other"</a:t>
            </a:r>
            <a:r>
              <a:rPr lang="en-US" sz="2000" b="1" dirty="0"/>
              <a:t>&gt;Other&lt;/label&gt; &lt;</a:t>
            </a:r>
            <a:r>
              <a:rPr lang="en-US" sz="2000" b="1" dirty="0" err="1"/>
              <a:t>br</a:t>
            </a:r>
            <a:r>
              <a:rPr lang="en-US" sz="2000" b="1" dirty="0"/>
              <a:t>&gt; &lt;</a:t>
            </a:r>
            <a:r>
              <a:rPr lang="en-US" sz="2000" b="1" dirty="0" err="1"/>
              <a:t>br</a:t>
            </a:r>
            <a:r>
              <a:rPr lang="en-US" sz="2000" b="1" dirty="0"/>
              <a:t>&gt;</a:t>
            </a:r>
          </a:p>
          <a:p>
            <a:pPr marL="114300" indent="0">
              <a:buNone/>
            </a:pPr>
            <a:r>
              <a:rPr lang="en-US" sz="2000" b="1" dirty="0"/>
              <a:t>&lt;</a:t>
            </a:r>
            <a:r>
              <a:rPr lang="en-US" sz="2000" b="1" dirty="0">
                <a:solidFill>
                  <a:schemeClr val="accent2"/>
                </a:solidFill>
              </a:rPr>
              <a:t>input type="submit" </a:t>
            </a:r>
            <a:r>
              <a:rPr lang="en-US" sz="2000" b="1" dirty="0"/>
              <a:t>value="Submit"&gt;</a:t>
            </a:r>
          </a:p>
          <a:p>
            <a:pPr marL="114300" indent="0">
              <a:buNone/>
            </a:pPr>
            <a:r>
              <a:rPr lang="en-US" sz="2000" b="1" dirty="0"/>
              <a:t>  &lt;/</a:t>
            </a:r>
            <a:r>
              <a:rPr lang="en-US" sz="2000" b="1" dirty="0" err="1"/>
              <a:t>fieldset</a:t>
            </a:r>
            <a:r>
              <a:rPr lang="en-US" sz="2000" b="1" dirty="0"/>
              <a:t>&gt; &lt;/form&gt;</a:t>
            </a:r>
            <a:endParaRPr lang="en-US" sz="100" b="1" dirty="0"/>
          </a:p>
          <a:p>
            <a:pPr marL="114300" indent="0">
              <a:buFont typeface="Arial"/>
              <a:buNone/>
            </a:pPr>
            <a:r>
              <a:rPr lang="en-US" sz="2000" b="1" dirty="0"/>
              <a:t>&lt;/body&gt;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92544" y="1988840"/>
            <a:ext cx="108012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1-</a:t>
            </a:r>
            <a:r>
              <a:rPr lang="en-US" dirty="0"/>
              <a:t> An input field must have name attribute</a:t>
            </a:r>
          </a:p>
          <a:p>
            <a:endParaRPr lang="en-US" dirty="0"/>
          </a:p>
          <a:p>
            <a:r>
              <a:rPr lang="en-US" dirty="0"/>
              <a:t>2- The </a:t>
            </a:r>
            <a:r>
              <a:rPr lang="en-US" b="1" i="1" dirty="0"/>
              <a:t>for</a:t>
            </a:r>
            <a:r>
              <a:rPr lang="en-US" i="1" dirty="0"/>
              <a:t> </a:t>
            </a:r>
            <a:r>
              <a:rPr lang="en-US" dirty="0"/>
              <a:t>field of label can be bound to an element by giving it same value as given to the </a:t>
            </a:r>
            <a:r>
              <a:rPr lang="en-US" b="1" i="1" dirty="0"/>
              <a:t>id</a:t>
            </a:r>
            <a:r>
              <a:rPr lang="en-US" dirty="0"/>
              <a:t> of other element.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266655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</a:t>
            </a:r>
            <a:r>
              <a:rPr lang="en-US" sz="4000" b="1" dirty="0"/>
              <a:t>Form… (output)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556792"/>
            <a:ext cx="4464496" cy="47560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1474830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52373" y="1700808"/>
            <a:ext cx="6535715" cy="4699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3333FF"/>
                </a:solidFill>
              </a:rPr>
              <a:t>form</a:t>
            </a:r>
            <a:r>
              <a:rPr lang="en-US" sz="2400" dirty="0"/>
              <a:t> action="/</a:t>
            </a:r>
            <a:r>
              <a:rPr lang="en-US" sz="2400" dirty="0" err="1"/>
              <a:t>action_page.php</a:t>
            </a:r>
            <a:r>
              <a:rPr lang="en-US" sz="2400" dirty="0"/>
              <a:t>" method="post"&gt;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&lt;</a:t>
            </a:r>
            <a:r>
              <a:rPr lang="en-US" sz="2400" dirty="0" err="1">
                <a:solidFill>
                  <a:srgbClr val="3333FF"/>
                </a:solidFill>
              </a:rPr>
              <a:t>fieldset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legend</a:t>
            </a:r>
            <a:r>
              <a:rPr lang="en-US" sz="2400" dirty="0"/>
              <a:t>&gt;Personal Info:&lt;/legend&gt;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label</a:t>
            </a:r>
            <a:r>
              <a:rPr lang="en-US" sz="2400" dirty="0"/>
              <a:t> for="name"&gt;Full Name:&lt;/label&gt;&lt;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input type="text"</a:t>
            </a:r>
            <a:r>
              <a:rPr lang="en-US" sz="2400" dirty="0"/>
              <a:t> id="name" name="name" 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    value="Maaz Rehan"&gt;&lt;</a:t>
            </a:r>
            <a:r>
              <a:rPr lang="en-US" sz="2400" dirty="0" err="1"/>
              <a:t>br</a:t>
            </a:r>
            <a:r>
              <a:rPr lang="en-US" sz="2400" dirty="0"/>
              <a:t>&gt;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3333FF"/>
                </a:solidFill>
              </a:rPr>
              <a:t>Email: &lt;input type="text"</a:t>
            </a:r>
            <a:r>
              <a:rPr lang="en-US" sz="2400" dirty="0">
                <a:solidFill>
                  <a:schemeClr val="tx1"/>
                </a:solidFill>
              </a:rPr>
              <a:t> name="email" 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>
                <a:solidFill>
                  <a:srgbClr val="FF0000"/>
                </a:solidFill>
              </a:rPr>
              <a:t>required</a:t>
            </a:r>
            <a:r>
              <a:rPr lang="en-US" sz="2400" dirty="0">
                <a:solidFill>
                  <a:schemeClr val="tx1"/>
                </a:solidFill>
              </a:rPr>
              <a:t>&gt;&lt;</a:t>
            </a:r>
            <a:r>
              <a:rPr lang="en-US" sz="2400" dirty="0" err="1">
                <a:solidFill>
                  <a:schemeClr val="tx1"/>
                </a:solidFill>
              </a:rPr>
              <a:t>br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3333FF"/>
                </a:solidFill>
              </a:rPr>
              <a:t>Country: &lt;input type="text"</a:t>
            </a:r>
            <a:r>
              <a:rPr lang="en-US" sz="2400" dirty="0"/>
              <a:t> name="country" 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    value="PAK" </a:t>
            </a:r>
            <a:r>
              <a:rPr lang="en-US" sz="2400" dirty="0" err="1">
                <a:solidFill>
                  <a:srgbClr val="FF0000"/>
                </a:solidFill>
              </a:rPr>
              <a:t>readonly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  &lt;</a:t>
            </a:r>
            <a:r>
              <a:rPr lang="en-US" sz="2400" dirty="0">
                <a:solidFill>
                  <a:srgbClr val="3333FF"/>
                </a:solidFill>
              </a:rPr>
              <a:t>input type="submit"</a:t>
            </a:r>
            <a:r>
              <a:rPr lang="en-US" sz="2400" dirty="0"/>
              <a:t> value="Submit"&gt;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  &lt;/</a:t>
            </a:r>
            <a:r>
              <a:rPr lang="en-US" sz="2400" dirty="0" err="1"/>
              <a:t>fieldset</a:t>
            </a:r>
            <a:r>
              <a:rPr lang="en-US" sz="2400" dirty="0"/>
              <a:t>&gt;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Tags – Forms (Validations)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420888"/>
            <a:ext cx="5664250" cy="27363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Create an admission form for CUI using HTML elements</a:t>
            </a:r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endParaRPr lang="en-US" sz="700" dirty="0"/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Use every useful and innovative HTML element in your form including: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Tables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Lists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Dropdowns (select)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Article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Column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Multimedia (audio, video)</a:t>
            </a:r>
          </a:p>
          <a:p>
            <a:pPr lvl="1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and others, </a:t>
            </a:r>
            <a:r>
              <a:rPr lang="en-US" dirty="0">
                <a:solidFill>
                  <a:srgbClr val="3333FF"/>
                </a:solidFill>
              </a:rPr>
              <a:t>(keeping in mind that your form is better than others!!!)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sz="700" dirty="0"/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Perform all type of validation checks (e.g. on the input fields)</a:t>
            </a:r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endParaRPr lang="en-US" sz="700" dirty="0"/>
          </a:p>
          <a:p>
            <a:pPr lvl="0" indent="-457200"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Deadline:</a:t>
            </a:r>
            <a:r>
              <a:rPr lang="en-US" dirty="0"/>
              <a:t> Bring complete HTML form in the next class for discussion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01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Wah Campus.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Pathway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4384" cy="4351338"/>
          </a:xfrm>
        </p:spPr>
        <p:txBody>
          <a:bodyPr/>
          <a:lstStyle/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en-US" b="1" dirty="0">
                <a:solidFill>
                  <a:srgbClr val="3333FF"/>
                </a:solidFill>
              </a:rPr>
              <a:t>!! Lets be friendly, honest and dedicated while learning &amp; delivering !!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en-US" sz="2000" b="1" dirty="0"/>
          </a:p>
          <a:p>
            <a:pPr marL="342900" lvl="0">
              <a:spcBef>
                <a:spcPts val="0"/>
              </a:spcBef>
              <a:buSzPts val="2800"/>
              <a:buFont typeface="Wingdings" panose="05000000000000000000" pitchFamily="2" charset="2"/>
              <a:buChar char="v"/>
            </a:pPr>
            <a:r>
              <a:rPr lang="en-US" sz="2400" b="1" dirty="0"/>
              <a:t>We shall develop Front-end of websites using: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HTML (Hypertext Markup Language) and HTML 5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CSS (Cascading Style Sheets) and CSS 3</a:t>
            </a:r>
          </a:p>
          <a:p>
            <a:pPr marL="800100" lvl="1">
              <a:spcBef>
                <a:spcPts val="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Bootstrap 4</a:t>
            </a:r>
          </a:p>
          <a:p>
            <a:pPr marL="0" lvl="0" indent="0">
              <a:buSzPts val="2800"/>
              <a:buNone/>
            </a:pPr>
            <a:endParaRPr lang="en-US" sz="900" dirty="0"/>
          </a:p>
          <a:p>
            <a:pPr marL="342900" lvl="0">
              <a:buSzPts val="2800"/>
              <a:buFont typeface="Wingdings" panose="05000000000000000000" pitchFamily="2" charset="2"/>
              <a:buChar char="v"/>
            </a:pPr>
            <a:r>
              <a:rPr lang="en-US" sz="2400" b="1" dirty="0"/>
              <a:t>We shall develop Back-end of websites using:</a:t>
            </a:r>
          </a:p>
          <a:p>
            <a:pPr marL="800100" lvl="1">
              <a:buSzPts val="2800"/>
              <a:buFont typeface="Wingdings" panose="05000000000000000000" pitchFamily="2" charset="2"/>
              <a:buChar char="§"/>
            </a:pPr>
            <a:r>
              <a:rPr lang="en-US" sz="2000" dirty="0"/>
              <a:t>Laravel which is Framework of PHP</a:t>
            </a:r>
          </a:p>
          <a:p>
            <a:pPr marL="457200" lvl="1" indent="0">
              <a:buSzPts val="2800"/>
              <a:buNone/>
            </a:pPr>
            <a:endParaRPr lang="en-US" sz="900" dirty="0"/>
          </a:p>
          <a:p>
            <a:pPr indent="-457200">
              <a:buSzPts val="2800"/>
              <a:buFont typeface="Wingdings" panose="05000000000000000000" pitchFamily="2" charset="2"/>
              <a:buChar char="v"/>
            </a:pPr>
            <a:r>
              <a:rPr lang="en-US" sz="2400" b="1" dirty="0"/>
              <a:t>We shall use MySQL as Database Management System (DBMS)</a:t>
            </a:r>
          </a:p>
          <a:p>
            <a:pPr marL="0" lvl="0" indent="0">
              <a:buSzPts val="2800"/>
              <a:buNone/>
            </a:pPr>
            <a:endParaRPr lang="en-US" sz="900" dirty="0"/>
          </a:p>
          <a:p>
            <a:pPr marL="342900" lvl="0">
              <a:buSzPts val="2800"/>
              <a:buFont typeface="Wingdings" panose="05000000000000000000" pitchFamily="2" charset="2"/>
              <a:buChar char="v"/>
            </a:pPr>
            <a:r>
              <a:rPr lang="en-US" sz="2400" b="1"/>
              <a:t>Web Development Roadmaps:</a:t>
            </a:r>
            <a:r>
              <a:rPr lang="en-US" sz="2400"/>
              <a:t> </a:t>
            </a:r>
            <a:r>
              <a:rPr lang="en-US" sz="2400">
                <a:hlinkClick r:id="rId2"/>
              </a:rPr>
              <a:t>https://www.w3schools.com/whatis/default.asp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  <p:extLst>
      <p:ext uri="{BB962C8B-B14F-4D97-AF65-F5344CB8AC3E}">
        <p14:creationId xmlns:p14="http://schemas.microsoft.com/office/powerpoint/2010/main" val="30661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146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Week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Web Engineering  (Dr. Maaz Rehan), CUI Wah Campus.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b="1" dirty="0"/>
              <a:t>HTML </a:t>
            </a:r>
            <a:r>
              <a:rPr lang="en-US" sz="4800" b="1" dirty="0"/>
              <a:t>(</a:t>
            </a:r>
            <a:r>
              <a:rPr lang="en-US" b="1" dirty="0"/>
              <a:t>Hyper Text Markup Language</a:t>
            </a:r>
            <a:r>
              <a:rPr lang="en-US" sz="4800" b="1" dirty="0"/>
              <a:t>)</a:t>
            </a:r>
            <a:endParaRPr sz="4800" b="1" dirty="0"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911424" y="161384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NOT a programming language with logic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HTML is a standard </a:t>
            </a:r>
            <a:r>
              <a:rPr lang="en-US" b="1" dirty="0"/>
              <a:t>markup language</a:t>
            </a:r>
            <a:r>
              <a:rPr lang="en-US" dirty="0"/>
              <a:t> for displaying pages in web browser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b="1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b="1" dirty="0"/>
              <a:t>Markup languages</a:t>
            </a:r>
            <a:r>
              <a:rPr lang="en-US" dirty="0"/>
              <a:t> use tags to define elements within a document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Tags are human readable commands (standard words)</a:t>
            </a:r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endParaRPr lang="en-US" dirty="0"/>
          </a:p>
          <a:p>
            <a:pPr marL="520700" lvl="0" indent="-571500">
              <a:spcBef>
                <a:spcPts val="0"/>
              </a:spcBef>
              <a:buSzPts val="4400"/>
              <a:buFont typeface="Courier New" panose="02070309020205020404" pitchFamily="49" charset="0"/>
              <a:buChar char="o"/>
            </a:pPr>
            <a:r>
              <a:rPr lang="en-US" dirty="0"/>
              <a:t>HTML is assisted by styling technologies (e.g. CSS) and scripting languages (e.g. JavaScript)</a:t>
            </a:r>
            <a:r>
              <a:rPr lang="en-US" sz="2000" dirty="0"/>
              <a:t> </a:t>
            </a:r>
            <a:endParaRPr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60" y="92616"/>
            <a:ext cx="960120" cy="960120"/>
          </a:xfrm>
          <a:prstGeom prst="rect">
            <a:avLst/>
          </a:prstGeom>
        </p:spPr>
      </p:pic>
      <p:sp>
        <p:nvSpPr>
          <p:cNvPr id="7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Online Code Editor: </a:t>
            </a:r>
            <a:r>
              <a:rPr lang="en-US" dirty="0">
                <a:hlinkClick r:id="rId2"/>
              </a:rPr>
              <a:t>https://www.w3schools.com/tryit/default.asp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HTML: </a:t>
            </a:r>
            <a:r>
              <a:rPr lang="en-US" dirty="0">
                <a:hlinkClick r:id="rId3"/>
              </a:rPr>
              <a:t>https://www.w3schools.com/html/default.asp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CSS: </a:t>
            </a:r>
            <a:r>
              <a:rPr lang="en-US" dirty="0">
                <a:hlinkClick r:id="rId4"/>
              </a:rPr>
              <a:t>https://www.w3schools.com/css/default.asp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Bootstrap: </a:t>
            </a:r>
            <a:r>
              <a:rPr lang="en-US" dirty="0">
                <a:hlinkClick r:id="rId5"/>
              </a:rPr>
              <a:t>https://www.w3schools.com/bootstrap/bootstrap_ver.asp</a:t>
            </a:r>
            <a:endParaRPr lang="en-US" dirty="0"/>
          </a:p>
          <a:p>
            <a:pPr marL="114300" indent="0">
              <a:buNone/>
            </a:pPr>
            <a:endParaRPr lang="en-US" sz="700" dirty="0"/>
          </a:p>
          <a:p>
            <a:pPr marL="114300" indent="0">
              <a:buNone/>
            </a:pPr>
            <a:r>
              <a:rPr lang="en-US" dirty="0"/>
              <a:t>PHP: </a:t>
            </a:r>
            <a:r>
              <a:rPr lang="en-US" dirty="0">
                <a:hlinkClick r:id="rId6"/>
              </a:rPr>
              <a:t>https://www.w3schools.com/php/default.asp</a:t>
            </a:r>
            <a:endParaRPr lang="en-US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b="1" dirty="0"/>
              <a:t>Note:</a:t>
            </a:r>
            <a:r>
              <a:rPr lang="en-US" dirty="0"/>
              <a:t> Class slides would contain material from the above URLs.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Tags, Attributes and Elements</a:t>
            </a:r>
            <a:endParaRPr b="1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38200" y="17008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working with HTML, we use simple code structures (tags and attributes) to mark up a website page.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536" y="2780928"/>
            <a:ext cx="8271386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Tags</a:t>
            </a:r>
            <a:endParaRPr b="1" dirty="0"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692426" y="1628800"/>
            <a:ext cx="10515600" cy="419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keyword written between angle brackets &lt;xyz&gt; is called a tag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3333FF"/>
                </a:solidFill>
              </a:rPr>
              <a:t>Start tag</a:t>
            </a:r>
            <a:r>
              <a:rPr lang="en-US" dirty="0"/>
              <a:t> is like &lt;xyz&gt; while </a:t>
            </a:r>
            <a:r>
              <a:rPr lang="en-US" dirty="0">
                <a:solidFill>
                  <a:srgbClr val="3333FF"/>
                </a:solidFill>
              </a:rPr>
              <a:t>end tag</a:t>
            </a:r>
            <a:r>
              <a:rPr lang="en-US" dirty="0"/>
              <a:t> is like &lt;/xyz&gt;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HTML tags</a:t>
            </a:r>
            <a:r>
              <a:rPr lang="en-US" dirty="0"/>
              <a:t> are hidden keywords that control formatting of a web page in the browser and define the display of content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Most tags have both start and end. Few tags only have start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Anything within the start/end tag is called content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 b="1" dirty="0"/>
              <a:t>		&lt;h1&gt; A Heading &lt;/h2&gt;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HTML Elements</a:t>
            </a:r>
            <a:endParaRPr b="1"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                     </a:t>
            </a:r>
            <a:endParaRPr dirty="0"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7448" y="2996952"/>
            <a:ext cx="957706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1"/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Web Engineering  (Dr. Maaz Rehan), CUI </a:t>
            </a:r>
            <a:r>
              <a:rPr lang="en-US" dirty="0" err="1"/>
              <a:t>Wah</a:t>
            </a:r>
            <a:r>
              <a:rPr lang="en-US" dirty="0"/>
              <a:t> Campus.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917AE80BB14E42BC789C32D2E8B1DF" ma:contentTypeVersion="4" ma:contentTypeDescription="Create a new document." ma:contentTypeScope="" ma:versionID="e284a9617f26d3b57280b605a0c3e916">
  <xsd:schema xmlns:xsd="http://www.w3.org/2001/XMLSchema" xmlns:xs="http://www.w3.org/2001/XMLSchema" xmlns:p="http://schemas.microsoft.com/office/2006/metadata/properties" xmlns:ns2="5e7c5585-1b96-4b5e-b25f-a98ff22025f9" targetNamespace="http://schemas.microsoft.com/office/2006/metadata/properties" ma:root="true" ma:fieldsID="aaff3e62163051e7f6d295482a49ff58" ns2:_="">
    <xsd:import namespace="5e7c5585-1b96-4b5e-b25f-a98ff22025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c5585-1b96-4b5e-b25f-a98ff2202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81FD58-09E3-4098-AF98-BE28E0DAB128}"/>
</file>

<file path=customXml/itemProps2.xml><?xml version="1.0" encoding="utf-8"?>
<ds:datastoreItem xmlns:ds="http://schemas.openxmlformats.org/officeDocument/2006/customXml" ds:itemID="{147BE949-B4E6-4C3C-B78C-C64AE8117D87}"/>
</file>

<file path=customXml/itemProps3.xml><?xml version="1.0" encoding="utf-8"?>
<ds:datastoreItem xmlns:ds="http://schemas.openxmlformats.org/officeDocument/2006/customXml" ds:itemID="{1D656CB2-581F-4C14-9BAF-69D406866695}"/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2907</Words>
  <Application>Microsoft Office PowerPoint</Application>
  <PresentationFormat>Widescreen</PresentationFormat>
  <Paragraphs>446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Consolas</vt:lpstr>
      <vt:lpstr>Verdana</vt:lpstr>
      <vt:lpstr>Office Theme</vt:lpstr>
      <vt:lpstr>Web Engineering (CSC336)  Enterprise Systems Development (CSC447)</vt:lpstr>
      <vt:lpstr>How Does Web Work?</vt:lpstr>
      <vt:lpstr>Course Pathway</vt:lpstr>
      <vt:lpstr>Week 1</vt:lpstr>
      <vt:lpstr>HTML (Hyper Text Markup Language)</vt:lpstr>
      <vt:lpstr>Learning Resource</vt:lpstr>
      <vt:lpstr>HTML Tags, Attributes and Elements</vt:lpstr>
      <vt:lpstr>HTML Tags</vt:lpstr>
      <vt:lpstr>HTML Elements</vt:lpstr>
      <vt:lpstr>HTML Layout Elements</vt:lpstr>
      <vt:lpstr>HTML Attributes</vt:lpstr>
      <vt:lpstr>Structure of HTML Document</vt:lpstr>
      <vt:lpstr>HTML Tags – Heading </vt:lpstr>
      <vt:lpstr>HTML Tags – Paragraph </vt:lpstr>
      <vt:lpstr>HTML Tags – Image </vt:lpstr>
      <vt:lpstr>HTML Tags – Links (called anchor tag)</vt:lpstr>
      <vt:lpstr>HTML Tags – Links (create a Bookmark)</vt:lpstr>
      <vt:lpstr>HTML Block-level Elements</vt:lpstr>
      <vt:lpstr>HTML Tags - Tables</vt:lpstr>
      <vt:lpstr>HTML Tags – Tables (output)</vt:lpstr>
      <vt:lpstr>HTML Tags – Lists (ordered, unordered)</vt:lpstr>
      <vt:lpstr>HTML Style Attribute used in Tags</vt:lpstr>
      <vt:lpstr>HTML Tags – Style </vt:lpstr>
      <vt:lpstr>HTML Tags – Heading (with style)</vt:lpstr>
      <vt:lpstr>HTML Tags – div </vt:lpstr>
      <vt:lpstr>HTML Tags – Form, Fieldset, Label, Text, Button </vt:lpstr>
      <vt:lpstr>HTML Tags – Form… (output)</vt:lpstr>
      <vt:lpstr>HTML Tags – Forms (Validations)</vt:lpstr>
      <vt:lpstr>Assignment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cp:lastModifiedBy>Maaz Rehan</cp:lastModifiedBy>
  <cp:revision>277</cp:revision>
  <dcterms:modified xsi:type="dcterms:W3CDTF">2020-09-23T06:11:44Z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0x01010032917AE80BB14E42BC789C32D2E8B1DF</vt:lpwstr>
  </property>
</Properties>
</file>