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70" r:id="rId9"/>
    <p:sldId id="264" r:id="rId10"/>
    <p:sldId id="272" r:id="rId11"/>
    <p:sldId id="265" r:id="rId12"/>
    <p:sldId id="273" r:id="rId13"/>
    <p:sldId id="266" r:id="rId14"/>
    <p:sldId id="274" r:id="rId15"/>
    <p:sldId id="271" r:id="rId16"/>
    <p:sldId id="267" r:id="rId17"/>
    <p:sldId id="275" r:id="rId18"/>
    <p:sldId id="268" r:id="rId19"/>
    <p:sldId id="269" r:id="rId20"/>
    <p:sldId id="276" r:id="rId21"/>
    <p:sldId id="280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76CE-0C3B-44F7-B400-4536659B3B8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AE05-0C13-4FCD-B10D-41207368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5AE05-0C13-4FCD-B10D-4120736865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5AE05-0C13-4FCD-B10D-4120736865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CC68-51CF-42A0-A2F8-B7B89342AE3B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9050-7879-42A7-9978-CF6FA0CAD83B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9004-C080-4DF9-A437-8BBF4492A66E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E436-59FD-4B94-8471-6EE56C7AEEAE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6FF6-B91F-4C86-A731-076D7B1C4711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B1E-5881-4CDB-BBE5-EB0B6F74A418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5DC4-630E-457E-B745-D3B46C39D444}" type="datetime1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248-D695-46AD-89EF-1263389B9D1E}" type="datetime1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83A0-8EE7-4A38-A7F6-9D4ED19CF316}" type="datetime1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CF5F-9993-461B-B587-0866AE806D33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00C9-C5EE-4CEA-9483-F01861C54016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1EEE-A749-40AB-8D96-A0CC3CB782D9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exercise.asp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2: Cascading Style Sheets (CSS)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Maaz</a:t>
            </a:r>
            <a:r>
              <a:rPr lang="en-US" dirty="0"/>
              <a:t> </a:t>
            </a:r>
            <a:r>
              <a:rPr lang="en-US" dirty="0" err="1"/>
              <a:t>Rehan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2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– CSS </a:t>
            </a:r>
            <a:r>
              <a:rPr lang="en-US" u="sng" dirty="0"/>
              <a:t>element</a:t>
            </a:r>
            <a:r>
              <a:rPr lang="en-US" dirty="0"/>
              <a:t> Selector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76425"/>
            <a:ext cx="6021228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08712"/>
            <a:ext cx="3845639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24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– CSS </a:t>
            </a:r>
            <a:r>
              <a:rPr lang="en-US" u="sng" dirty="0"/>
              <a:t>id</a:t>
            </a:r>
            <a:r>
              <a:rPr lang="en-US" dirty="0"/>
              <a:t>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id</a:t>
            </a:r>
            <a:r>
              <a:rPr lang="en-US" dirty="0"/>
              <a:t> selector uses the id attribute of an HTML element to select a specific element</a:t>
            </a:r>
          </a:p>
          <a:p>
            <a:r>
              <a:rPr lang="en-US" dirty="0"/>
              <a:t>If </a:t>
            </a:r>
            <a:r>
              <a:rPr lang="en-US" b="1" dirty="0"/>
              <a:t>id</a:t>
            </a:r>
            <a:r>
              <a:rPr lang="en-US" dirty="0"/>
              <a:t> of an element is unique within a page, the id selector is used </a:t>
            </a:r>
            <a:r>
              <a:rPr lang="en-US" b="1" dirty="0"/>
              <a:t>to select</a:t>
            </a:r>
            <a:r>
              <a:rPr lang="en-US" dirty="0"/>
              <a:t> </a:t>
            </a:r>
            <a:r>
              <a:rPr lang="en-US" b="1" dirty="0"/>
              <a:t>one unique element</a:t>
            </a:r>
            <a:r>
              <a:rPr lang="en-US" dirty="0"/>
              <a:t>!</a:t>
            </a:r>
          </a:p>
          <a:p>
            <a:endParaRPr lang="en-US" sz="1900" dirty="0"/>
          </a:p>
          <a:p>
            <a:r>
              <a:rPr lang="en-US" dirty="0"/>
              <a:t>To select an element with a specific </a:t>
            </a:r>
            <a:r>
              <a:rPr lang="en-US" b="1" dirty="0"/>
              <a:t>id</a:t>
            </a:r>
            <a:r>
              <a:rPr lang="en-US" dirty="0"/>
              <a:t>, write a hash (#) character, followed by the id of the element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The CSS rule below will be applied to the HTML element having id="para1": 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#para1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text-align: center;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color: red;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u="sng" dirty="0"/>
              <a:t>id name cannot start with a number (#1para is incorrect)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– CSS </a:t>
            </a:r>
            <a:r>
              <a:rPr lang="en-US" u="sng" dirty="0"/>
              <a:t>id</a:t>
            </a:r>
            <a:r>
              <a:rPr lang="en-US" dirty="0"/>
              <a:t> Selector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4" y="1905000"/>
            <a:ext cx="4770782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7663"/>
            <a:ext cx="5875337" cy="100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62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– CSS </a:t>
            </a:r>
            <a:r>
              <a:rPr lang="en-US" u="sng" dirty="0"/>
              <a:t>class</a:t>
            </a:r>
            <a:r>
              <a:rPr lang="en-US" dirty="0"/>
              <a:t>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class</a:t>
            </a:r>
            <a:r>
              <a:rPr lang="en-US" dirty="0"/>
              <a:t> selector selects HTML elements with a specific class attribute.</a:t>
            </a:r>
          </a:p>
          <a:p>
            <a:r>
              <a:rPr lang="en-US" dirty="0"/>
              <a:t>To select elements with a specific class, write a </a:t>
            </a:r>
            <a:r>
              <a:rPr lang="en-US" b="1" dirty="0"/>
              <a:t>period (.)</a:t>
            </a:r>
            <a:r>
              <a:rPr lang="en-US" dirty="0"/>
              <a:t> </a:t>
            </a:r>
            <a:r>
              <a:rPr lang="en-US" b="1" dirty="0"/>
              <a:t>character</a:t>
            </a:r>
            <a:r>
              <a:rPr lang="en-US" dirty="0"/>
              <a:t>, followed by the class name.</a:t>
            </a:r>
          </a:p>
          <a:p>
            <a:endParaRPr lang="en-US" sz="1900" dirty="0"/>
          </a:p>
          <a:p>
            <a:pPr lvl="1"/>
            <a:r>
              <a:rPr lang="en-US" dirty="0"/>
              <a:t>Example 1</a:t>
            </a:r>
          </a:p>
          <a:p>
            <a:pPr lvl="2"/>
            <a:r>
              <a:rPr lang="en-US" dirty="0"/>
              <a:t>All HTML elements with </a:t>
            </a:r>
            <a:r>
              <a:rPr lang="en-US" b="1" dirty="0"/>
              <a:t>class="center"</a:t>
            </a:r>
            <a:r>
              <a:rPr lang="en-US" dirty="0"/>
              <a:t> will be red and center-aligned: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.center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text-align: center;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color: red;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Syntax – CSS </a:t>
            </a:r>
            <a:r>
              <a:rPr lang="en-US" u="sng" dirty="0"/>
              <a:t>class</a:t>
            </a:r>
            <a:r>
              <a:rPr lang="en-US" dirty="0"/>
              <a:t> Selector </a:t>
            </a:r>
            <a:br>
              <a:rPr lang="en-US" dirty="0"/>
            </a:br>
            <a:r>
              <a:rPr lang="en-US" dirty="0"/>
              <a:t>– Single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28380"/>
            <a:ext cx="7133932" cy="3939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2362200"/>
            <a:ext cx="5921375" cy="138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55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Syntax – CSS </a:t>
            </a:r>
            <a:r>
              <a:rPr lang="en-US" u="sng" dirty="0"/>
              <a:t>class</a:t>
            </a:r>
            <a:r>
              <a:rPr lang="en-US" dirty="0"/>
              <a:t> Selector </a:t>
            </a:r>
            <a:br>
              <a:rPr lang="en-US" dirty="0"/>
            </a:br>
            <a:r>
              <a:rPr lang="en-US" dirty="0"/>
              <a:t>– Multiple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6465"/>
            <a:ext cx="6797764" cy="4718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18922"/>
            <a:ext cx="4702175" cy="2729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71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Syntax – CSS Universal Selector (*)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561764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981200"/>
            <a:ext cx="5913437" cy="189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9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Syntax – CSS Grouping Selector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8" y="1600200"/>
            <a:ext cx="3843172" cy="4740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0"/>
            <a:ext cx="3360737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88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all examples given at the url: </a:t>
            </a:r>
            <a:r>
              <a:rPr lang="en-US" dirty="0">
                <a:hlinkClick r:id="rId2"/>
              </a:rPr>
              <a:t>https://www.w3schools.com/css/css_selectors.asp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ways of inserting a style sheet: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Inline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Internal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External CSS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W3Schools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web developers site, with tutorials &amp; references on web development languages such as HTML, CSS, JavaScript, PHP, SQL, Python, </a:t>
            </a:r>
            <a:r>
              <a:rPr lang="en-US" dirty="0" err="1"/>
              <a:t>jQuery</a:t>
            </a:r>
            <a:r>
              <a:rPr lang="en-US" dirty="0"/>
              <a:t>, Java, W3.CSS, and Bootstrap</a:t>
            </a:r>
          </a:p>
          <a:p>
            <a:endParaRPr lang="en-US" dirty="0"/>
          </a:p>
          <a:p>
            <a:r>
              <a:rPr lang="en-US" dirty="0"/>
              <a:t>The site derives its name from the World Wide Web Consortium (W3C), but is not affiliated with the W3C</a:t>
            </a:r>
          </a:p>
          <a:p>
            <a:endParaRPr lang="en-US" dirty="0"/>
          </a:p>
          <a:p>
            <a:r>
              <a:rPr lang="en-US" dirty="0"/>
              <a:t>Created in 1998 by </a:t>
            </a:r>
            <a:r>
              <a:rPr lang="en-US" dirty="0" err="1"/>
              <a:t>Refsnes</a:t>
            </a:r>
            <a:r>
              <a:rPr lang="en-US" dirty="0"/>
              <a:t> Data, a Norwegian software development and consulting company</a:t>
            </a:r>
          </a:p>
          <a:p>
            <a:endParaRPr lang="en-US" dirty="0"/>
          </a:p>
          <a:p>
            <a:r>
              <a:rPr lang="en-US" dirty="0"/>
              <a:t>Link to online CSS resource: </a:t>
            </a:r>
            <a:r>
              <a:rPr lang="en-US" dirty="0">
                <a:hlinkClick r:id="rId2"/>
              </a:rPr>
              <a:t>https://www.w3schools.com/css/default.asp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Online Exercises can be performed at:</a:t>
            </a:r>
          </a:p>
          <a:p>
            <a:r>
              <a:rPr lang="en-US" dirty="0">
                <a:hlinkClick r:id="rId3"/>
              </a:rPr>
              <a:t>https://www.w3schools.com/css/exercise.asp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315200" cy="365125"/>
          </a:xfrm>
        </p:spPr>
        <p:txBody>
          <a:bodyPr/>
          <a:lstStyle/>
          <a:p>
            <a:r>
              <a:rPr lang="en-US" dirty="0"/>
              <a:t>Web Engineering, Fall'19, COMSATS University Islamabad, </a:t>
            </a:r>
            <a:r>
              <a:rPr lang="en-US" dirty="0" err="1"/>
              <a:t>Wah</a:t>
            </a:r>
            <a:r>
              <a:rPr lang="en-US" dirty="0"/>
              <a:t>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to add </a:t>
            </a:r>
            <a:r>
              <a:rPr lang="en-US" u="sng" dirty="0"/>
              <a:t>Inline</a:t>
            </a:r>
            <a:r>
              <a:rPr lang="en-US" dirty="0"/>
              <a:t>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a unique style for a single element</a:t>
            </a:r>
          </a:p>
          <a:p>
            <a:endParaRPr lang="en-US" sz="1400" dirty="0"/>
          </a:p>
          <a:p>
            <a:r>
              <a:rPr lang="en-US" dirty="0"/>
              <a:t>To use inline styles, add the </a:t>
            </a:r>
            <a:r>
              <a:rPr lang="en-US" u="sng" dirty="0"/>
              <a:t>style attribute</a:t>
            </a:r>
            <a:r>
              <a:rPr lang="en-US" dirty="0"/>
              <a:t> </a:t>
            </a:r>
            <a:r>
              <a:rPr lang="en-US" b="1" dirty="0"/>
              <a:t>to the relevant element</a:t>
            </a:r>
            <a:r>
              <a:rPr lang="en-US" dirty="0"/>
              <a:t> along with any CSS property.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6259031" cy="1931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56025"/>
            <a:ext cx="5883275" cy="127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92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to add </a:t>
            </a:r>
            <a:r>
              <a:rPr lang="en-US" u="sng" dirty="0"/>
              <a:t>Internal</a:t>
            </a:r>
            <a:r>
              <a:rPr lang="en-US" dirty="0"/>
              <a:t>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/>
          <a:lstStyle/>
          <a:p>
            <a:r>
              <a:rPr lang="en-US" dirty="0"/>
              <a:t>Used if one single HTML page has a unique style</a:t>
            </a:r>
          </a:p>
          <a:p>
            <a:r>
              <a:rPr lang="en-US" dirty="0"/>
              <a:t>Internal style is defined inside the &lt;style&gt; element, </a:t>
            </a:r>
            <a:r>
              <a:rPr lang="en-US" b="1" dirty="0"/>
              <a:t>inside the head section.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5" y="1600200"/>
            <a:ext cx="2971800" cy="4715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800600"/>
            <a:ext cx="3986213" cy="134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04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to add </a:t>
            </a:r>
            <a:r>
              <a:rPr lang="en-US" u="sng" dirty="0"/>
              <a:t>External</a:t>
            </a:r>
            <a:r>
              <a:rPr lang="en-US" dirty="0"/>
              <a:t>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/>
          </a:bodyPr>
          <a:lstStyle/>
          <a:p>
            <a:r>
              <a:rPr lang="en-US" sz="2400" dirty="0"/>
              <a:t>Used to change the look of an entire website by changing just one file.</a:t>
            </a:r>
          </a:p>
          <a:p>
            <a:r>
              <a:rPr lang="en-US" sz="2400" dirty="0"/>
              <a:t>An HTML page must include a reference to the external style sheet file inside the &lt;link&gt; element, </a:t>
            </a:r>
            <a:r>
              <a:rPr lang="en-US" sz="2400" b="1" dirty="0"/>
              <a:t>inside the head section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640578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690" y="4479925"/>
            <a:ext cx="5091113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92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How to add </a:t>
            </a:r>
            <a:r>
              <a:rPr lang="en-US" u="sng" dirty="0"/>
              <a:t>External</a:t>
            </a:r>
            <a:r>
              <a:rPr lang="en-US" dirty="0"/>
              <a:t> CSS? </a:t>
            </a:r>
            <a:br>
              <a:rPr lang="en-US" dirty="0"/>
            </a:br>
            <a:r>
              <a:rPr lang="en-US" dirty="0"/>
              <a:t>– writing eternal CSS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written in any text editor, must be saved with a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dirty="0"/>
              <a:t> extension.</a:t>
            </a:r>
          </a:p>
          <a:p>
            <a:r>
              <a:rPr lang="en-US" dirty="0"/>
              <a:t>The external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1" dirty="0"/>
              <a:t> file</a:t>
            </a:r>
            <a:r>
              <a:rPr lang="en-US" dirty="0"/>
              <a:t> should not contain any HTML tags.</a:t>
            </a:r>
          </a:p>
          <a:p>
            <a:r>
              <a:rPr lang="en-US" dirty="0"/>
              <a:t>Example: "</a:t>
            </a:r>
            <a:r>
              <a:rPr lang="en-US" b="1" dirty="0"/>
              <a:t>mystyle.css</a:t>
            </a:r>
            <a:r>
              <a:rPr lang="en-US" dirty="0"/>
              <a:t>“</a:t>
            </a:r>
          </a:p>
          <a:p>
            <a:r>
              <a:rPr lang="en-US" sz="2400" dirty="0"/>
              <a:t>Do not add a space between </a:t>
            </a:r>
          </a:p>
          <a:p>
            <a:pPr marL="0" indent="0">
              <a:buNone/>
            </a:pPr>
            <a:r>
              <a:rPr lang="en-US" sz="2400" dirty="0"/>
              <a:t>    the property value and the unit</a:t>
            </a:r>
          </a:p>
          <a:p>
            <a:pPr marL="0" indent="0">
              <a:buNone/>
            </a:pPr>
            <a:r>
              <a:rPr lang="en-US" sz="2400" dirty="0"/>
              <a:t>    e.g. </a:t>
            </a:r>
            <a:r>
              <a:rPr lang="en-US" sz="2400" b="1" dirty="0"/>
              <a:t>20px is correct</a:t>
            </a:r>
            <a:r>
              <a:rPr lang="en-US" sz="2400" dirty="0"/>
              <a:t>, but </a:t>
            </a:r>
            <a:r>
              <a:rPr lang="en-US" sz="2400" b="1" dirty="0"/>
              <a:t>20 </a:t>
            </a:r>
            <a:r>
              <a:rPr lang="en-US" sz="2400" b="1" dirty="0" err="1"/>
              <a:t>px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is incorrect.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114800" cy="3155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92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Q. </a:t>
            </a:r>
            <a:r>
              <a:rPr lang="en-US" dirty="0"/>
              <a:t>If more than one styles exist for an HTML element, what style will be used?</a:t>
            </a:r>
          </a:p>
          <a:p>
            <a:endParaRPr lang="en-US" dirty="0"/>
          </a:p>
          <a:p>
            <a:pPr lvl="1"/>
            <a:r>
              <a:rPr lang="en-US" dirty="0"/>
              <a:t>All the styles in a page will "cascade" into a new "virtual" style sheet by the following rules, where number one has the highest priority: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Inline style (inside an HTML element)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External and internal style sheets (</a:t>
            </a:r>
            <a:r>
              <a:rPr lang="en-US" b="1" dirty="0"/>
              <a:t>in the head section)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Browser default</a:t>
            </a:r>
          </a:p>
          <a:p>
            <a:endParaRPr lang="en-US" dirty="0"/>
          </a:p>
          <a:p>
            <a:pPr lvl="1"/>
            <a:r>
              <a:rPr lang="en-US" dirty="0"/>
              <a:t>So, </a:t>
            </a:r>
            <a:r>
              <a:rPr lang="en-US" b="1" dirty="0"/>
              <a:t>an inline style has the highest priority</a:t>
            </a:r>
            <a:r>
              <a:rPr lang="en-US" dirty="0"/>
              <a:t>, and will override external and internal styles and browser defaults.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25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CSS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CSS is a style sheet language</a:t>
            </a:r>
          </a:p>
          <a:p>
            <a:r>
              <a:rPr lang="en-US" dirty="0"/>
              <a:t>CSS describes the style of an HTML document and that how HTML elements be displayed</a:t>
            </a:r>
          </a:p>
          <a:p>
            <a:r>
              <a:rPr lang="en-US" dirty="0"/>
              <a:t>CSS code is written inside &lt;style&gt; &lt;/style&gt; tags of HTML and is placed inside the &lt;head&gt; &lt;/head&gt; tag</a:t>
            </a:r>
          </a:p>
          <a:p>
            <a:r>
              <a:rPr lang="en-US" dirty="0"/>
              <a:t>External style sheets are stored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dirty="0"/>
              <a:t> file (recommended)</a:t>
            </a:r>
          </a:p>
          <a:p>
            <a:r>
              <a:rPr lang="en-US" dirty="0"/>
              <a:t>CSS can be used inline, by placing inside an HTML tag, but it is not recommended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selector can be based on element name, id, class, attribute or others. Few examples:</a:t>
            </a:r>
          </a:p>
          <a:p>
            <a:pPr lvl="1"/>
            <a:r>
              <a:rPr lang="en-US" dirty="0"/>
              <a:t>Element selector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 {</a:t>
            </a:r>
            <a:r>
              <a:rPr lang="en-US" dirty="0" err="1"/>
              <a:t>colour:blue</a:t>
            </a:r>
            <a:r>
              <a:rPr lang="en-US" dirty="0"/>
              <a:t>; </a:t>
            </a:r>
            <a:r>
              <a:rPr lang="en-US" dirty="0" err="1"/>
              <a:t>text-align:center</a:t>
            </a:r>
            <a:r>
              <a:rPr lang="en-US" dirty="0"/>
              <a:t>; line-height:1.5em}</a:t>
            </a:r>
          </a:p>
          <a:p>
            <a:pPr lvl="1"/>
            <a:r>
              <a:rPr lang="en-US" dirty="0"/>
              <a:t>ID selector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#box{</a:t>
            </a:r>
            <a:r>
              <a:rPr lang="en-US" dirty="0" err="1"/>
              <a:t>background:black</a:t>
            </a:r>
            <a:r>
              <a:rPr lang="en-US" dirty="0"/>
              <a:t>;}, or </a:t>
            </a:r>
            <a:r>
              <a:rPr lang="en-US" dirty="0" err="1"/>
              <a:t>div#box</a:t>
            </a:r>
            <a:r>
              <a:rPr lang="en-US" dirty="0"/>
              <a:t>{</a:t>
            </a:r>
            <a:r>
              <a:rPr lang="en-US" dirty="0" err="1"/>
              <a:t>background:black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Class selector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.center-text{</a:t>
            </a:r>
            <a:r>
              <a:rPr lang="en-US" dirty="0" err="1"/>
              <a:t>text-align:center</a:t>
            </a:r>
            <a:r>
              <a:rPr lang="en-US" dirty="0"/>
              <a:t>;}, or </a:t>
            </a:r>
            <a:r>
              <a:rPr lang="en-US" dirty="0" err="1"/>
              <a:t>p.center</a:t>
            </a:r>
            <a:r>
              <a:rPr lang="en-US" dirty="0"/>
              <a:t>-text{</a:t>
            </a:r>
            <a:r>
              <a:rPr lang="en-US" dirty="0" err="1"/>
              <a:t>text-align:center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Group selector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h1, p, div 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CSS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/*this is single line comment*/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text-align:center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/* this is a</a:t>
            </a:r>
          </a:p>
          <a:p>
            <a:pPr marL="0" indent="0">
              <a:buNone/>
            </a:pPr>
            <a:r>
              <a:rPr lang="en-US" dirty="0"/>
              <a:t>	multi-line comment</a:t>
            </a:r>
          </a:p>
          <a:p>
            <a:pPr marL="0" indent="0">
              <a:buNone/>
            </a:pPr>
            <a:r>
              <a:rPr lang="en-US" dirty="0"/>
              <a:t>	on three lines. */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0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5 &lt;article&gt; 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&lt;article&gt; tag specifies independent, self-contained content.</a:t>
            </a:r>
          </a:p>
          <a:p>
            <a:r>
              <a:rPr lang="en-US" dirty="0"/>
              <a:t>An article should make sense on its own and it should be possible to distribute it independently from the rest of the site.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Column-count: 3</a:t>
            </a:r>
          </a:p>
          <a:p>
            <a:pPr lvl="1"/>
            <a:r>
              <a:rPr lang="en-US" dirty="0"/>
              <a:t>Column-gap: 40px</a:t>
            </a:r>
          </a:p>
          <a:p>
            <a:pPr lvl="1"/>
            <a:r>
              <a:rPr lang="en-US" dirty="0"/>
              <a:t>Column-rule-style: solid</a:t>
            </a:r>
          </a:p>
          <a:p>
            <a:pPr lvl="1"/>
            <a:r>
              <a:rPr lang="en-US" dirty="0"/>
              <a:t>Column-rule-color: green</a:t>
            </a:r>
          </a:p>
          <a:p>
            <a:pPr lvl="1"/>
            <a:r>
              <a:rPr lang="en-US" dirty="0"/>
              <a:t>Column-rule-width:1px</a:t>
            </a:r>
          </a:p>
          <a:p>
            <a:pPr lvl="1"/>
            <a:r>
              <a:rPr lang="en-US" dirty="0"/>
              <a:t>Column-rule: 1px green solid (instead of above 3)</a:t>
            </a:r>
          </a:p>
          <a:p>
            <a:pPr lvl="1"/>
            <a:r>
              <a:rPr lang="en-US" dirty="0"/>
              <a:t>Column-span: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W3Schools</a:t>
            </a:r>
          </a:p>
          <a:p>
            <a:pPr lvl="1"/>
            <a:r>
              <a:rPr lang="en-US" dirty="0"/>
              <a:t>CSS is a language that describes the style of an HTML document</a:t>
            </a:r>
          </a:p>
          <a:p>
            <a:pPr lvl="1"/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pPr lvl="1"/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pPr lvl="1"/>
            <a:r>
              <a:rPr lang="en-US" dirty="0"/>
              <a:t>External </a:t>
            </a:r>
            <a:r>
              <a:rPr lang="en-US" dirty="0" err="1"/>
              <a:t>stylesheets</a:t>
            </a:r>
            <a:r>
              <a:rPr lang="en-US" dirty="0"/>
              <a:t> are stored in </a:t>
            </a:r>
            <a:r>
              <a:rPr lang="en-US" b="1" dirty="0"/>
              <a:t>CSS files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315200" cy="365125"/>
          </a:xfrm>
        </p:spPr>
        <p:txBody>
          <a:bodyPr/>
          <a:lstStyle/>
          <a:p>
            <a:r>
              <a:rPr lang="en-US" dirty="0"/>
              <a:t>Web Engineering, Fall'19, COMSATS University Islamabad, </a:t>
            </a:r>
            <a:r>
              <a:rPr lang="en-US" dirty="0" err="1"/>
              <a:t>Wah</a:t>
            </a:r>
            <a:r>
              <a:rPr lang="en-US" dirty="0"/>
              <a:t>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8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&lt;article&gt; tag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133600"/>
            <a:ext cx="7066671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1258"/>
            <a:ext cx="5867400" cy="145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6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&lt;div&gt;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a division or a section in an HTML document.</a:t>
            </a:r>
          </a:p>
          <a:p>
            <a:r>
              <a:rPr lang="en-US" dirty="0"/>
              <a:t>The &lt;div&gt; element is often used as a container for other HTML elements to style them with CSS or to perform certain tasks with JavaScript.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&lt;div&gt; tag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2425"/>
            <a:ext cx="6172200" cy="4566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5845175" cy="127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04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023C-305B-4BDC-B711-BC5957AD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CSS Pseudo-classes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4769-43E4-401C-854E-B40750D5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pseudo-class defines a special state of an element.</a:t>
            </a:r>
          </a:p>
          <a:p>
            <a:pPr lvl="1"/>
            <a:r>
              <a:rPr lang="en-US" dirty="0"/>
              <a:t>For example, it can be used to:</a:t>
            </a:r>
          </a:p>
          <a:p>
            <a:pPr lvl="2"/>
            <a:r>
              <a:rPr lang="en-US" dirty="0"/>
              <a:t>Style an element when a user hovers mouse over it</a:t>
            </a:r>
          </a:p>
          <a:p>
            <a:pPr lvl="2"/>
            <a:r>
              <a:rPr lang="en-US" dirty="0"/>
              <a:t>Style visited and unvisited links differently</a:t>
            </a:r>
          </a:p>
          <a:p>
            <a:pPr lvl="2"/>
            <a:r>
              <a:rPr lang="en-US" dirty="0"/>
              <a:t>Style an element when it gets focus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selector:pseudo-class</a:t>
            </a:r>
            <a:r>
              <a:rPr lang="en-GB" dirty="0"/>
              <a:t> { property: value; }</a:t>
            </a:r>
            <a:endParaRPr lang="en-US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AC363-23BC-48F6-982F-9F4ECB11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7DE79-E3AA-435A-BD54-ACF5A8B7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6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2F72-10B7-4B2A-8E5A-149A4CA7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CSS Pseudo-classes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14A809-1C17-4F95-8FC3-9C1A943D9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76399"/>
            <a:ext cx="6477000" cy="46276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E1BCA-31AE-47B4-B004-216D9C27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C36F6-7821-4CF0-B013-3BD41064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2ED43-64BC-4952-99D7-BD544A93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49" y="1624117"/>
            <a:ext cx="4168501" cy="11202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E5C4E-7442-449D-AD1B-D68CA644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450" y="3069617"/>
            <a:ext cx="4122777" cy="1044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D94DAA1-4AEF-46F8-879B-E0B09A40D236}"/>
              </a:ext>
            </a:extLst>
          </p:cNvPr>
          <p:cNvSpPr/>
          <p:nvPr/>
        </p:nvSpPr>
        <p:spPr>
          <a:xfrm>
            <a:off x="152400" y="4105409"/>
            <a:ext cx="533400" cy="30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9865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6CB-D1F6-4FFC-A140-0A6D637C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 Example</a:t>
            </a:r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FB852-FFBD-46CC-9B26-716DC09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316DCA-647A-4940-8409-40A749FD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1540"/>
            <a:ext cx="5257800" cy="50816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FCFBA-916B-4240-BD7C-8C9D77B5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76" y="1752600"/>
            <a:ext cx="5537886" cy="3549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158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9214-D9D0-44A7-B24B-B8F7232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List into CSS Menu</a:t>
            </a:r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0F5C3-397F-4F4D-A9EA-C67413D0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A8EC7-4B13-49EA-A443-749BE0BB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4895466" cy="4938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0F6993-7BFD-4A9E-A734-D5370439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64" y="1187450"/>
            <a:ext cx="3576808" cy="300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0B553F-A35E-4ED1-B798-1497F72F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569" y="4267622"/>
            <a:ext cx="4168501" cy="2453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512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only </a:t>
            </a:r>
            <a:r>
              <a:rPr lang="en-US" b="1" dirty="0"/>
              <a:t>describes the content</a:t>
            </a:r>
            <a:r>
              <a:rPr lang="en-US" dirty="0"/>
              <a:t> of a web page, like:</a:t>
            </a:r>
          </a:p>
          <a:p>
            <a:pPr lvl="1"/>
            <a:r>
              <a:rPr lang="en-US" dirty="0"/>
              <a:t>&lt;h1&gt;This is a heading&lt;/h1&gt;</a:t>
            </a:r>
          </a:p>
          <a:p>
            <a:pPr lvl="1"/>
            <a:r>
              <a:rPr lang="en-US" dirty="0"/>
              <a:t>&lt;p&gt;This is a paragraph.&lt;/p&gt;</a:t>
            </a:r>
          </a:p>
          <a:p>
            <a:r>
              <a:rPr lang="en-US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dirty="0"/>
              <a:t>To solve this problem, the World Wide Web Consortium (W3C) created CSS.</a:t>
            </a:r>
          </a:p>
          <a:p>
            <a:r>
              <a:rPr lang="en-US" dirty="0"/>
              <a:t>CSS removed the style formatting from the HTML page</a:t>
            </a:r>
          </a:p>
          <a:p>
            <a:r>
              <a:rPr lang="en-US" dirty="0"/>
              <a:t>CSS Saves a Lot of Work. Just one change in style, can change style of the whole website.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315200" cy="365125"/>
          </a:xfrm>
        </p:spPr>
        <p:txBody>
          <a:bodyPr/>
          <a:lstStyle/>
          <a:p>
            <a:r>
              <a:rPr lang="en-US" dirty="0"/>
              <a:t>Web Engineering, Fall'19, COMSATS University Islamabad, </a:t>
            </a:r>
            <a:r>
              <a:rPr lang="en-US" dirty="0" err="1"/>
              <a:t>Wah</a:t>
            </a:r>
            <a:r>
              <a:rPr lang="en-US" dirty="0"/>
              <a:t>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CSS rule-set consists of a selector and a declaration block: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</a:t>
            </a:r>
            <a:r>
              <a:rPr lang="en-US" u="sng" dirty="0"/>
              <a:t>semicolons</a:t>
            </a:r>
            <a:r>
              <a:rPr lang="en-US" dirty="0"/>
              <a:t>.</a:t>
            </a:r>
          </a:p>
          <a:p>
            <a:r>
              <a:rPr lang="en-US" dirty="0"/>
              <a:t>Each declaration includes a CSS property name and a value, separated by a </a:t>
            </a:r>
            <a:r>
              <a:rPr lang="en-US" u="sng" dirty="0"/>
              <a:t>colon</a:t>
            </a:r>
            <a:r>
              <a:rPr lang="en-US" dirty="0"/>
              <a:t>.</a:t>
            </a:r>
          </a:p>
          <a:p>
            <a:r>
              <a:rPr lang="en-US" dirty="0"/>
              <a:t>A CSS declaration always ends with a </a:t>
            </a:r>
            <a:r>
              <a:rPr lang="en-US" u="sng" dirty="0"/>
              <a:t>semicolon</a:t>
            </a:r>
            <a:r>
              <a:rPr lang="en-US" dirty="0"/>
              <a:t>, and declaration blocks are surrounded by </a:t>
            </a:r>
            <a:r>
              <a:rPr lang="en-US" u="sng" dirty="0"/>
              <a:t>curly braces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26" y="2219324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&lt;style&gt; tag is used to define style information for an HTML document</a:t>
            </a:r>
          </a:p>
          <a:p>
            <a:r>
              <a:rPr lang="en-US" dirty="0"/>
              <a:t>Inside the &lt;style&gt; element you specify how HTML elements should render in a browser</a:t>
            </a:r>
          </a:p>
          <a:p>
            <a:r>
              <a:rPr lang="en-US" dirty="0"/>
              <a:t>Each HTML document can contain multiple &lt;style&gt; tags</a:t>
            </a:r>
          </a:p>
          <a:p>
            <a:pPr marL="628650" indent="-57150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85901"/>
            <a:ext cx="4648200" cy="3786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617677" cy="173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4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-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selectors are used to "find" (or select) the HTML elements you want to style (e.g. &lt;p&gt; in the previous example)</a:t>
            </a:r>
          </a:p>
          <a:p>
            <a:r>
              <a:rPr lang="en-US" dirty="0"/>
              <a:t>Selectors are of 5 types: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Simple selectors (selects elements based on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class</a:t>
            </a:r>
            <a:r>
              <a:rPr lang="en-US" dirty="0"/>
              <a:t>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hlinkClick r:id="rId2"/>
              </a:rPr>
              <a:t>Combinator selectors</a:t>
            </a:r>
            <a:r>
              <a:rPr lang="en-US" dirty="0"/>
              <a:t> (select elements based-on a specific relationship between them)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hlinkClick r:id="rId3"/>
              </a:rPr>
              <a:t>Pseudo-class selectors</a:t>
            </a:r>
            <a:r>
              <a:rPr lang="en-US" dirty="0"/>
              <a:t> (select elements based-on a certain state)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hlinkClick r:id="rId4"/>
              </a:rPr>
              <a:t>Pseudo-elements selectors</a:t>
            </a:r>
            <a:r>
              <a:rPr lang="en-US" dirty="0"/>
              <a:t> (select and style a part of an element)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hlinkClick r:id="rId5"/>
              </a:rPr>
              <a:t>Attribute selectors</a:t>
            </a:r>
            <a:r>
              <a:rPr lang="en-US" dirty="0"/>
              <a:t> (select elements based on an attribute or attribute value)</a:t>
            </a:r>
          </a:p>
          <a:p>
            <a:pPr marL="628650" indent="-57150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 descr="CSS selec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335780" cy="9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78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– CSS </a:t>
            </a:r>
            <a:r>
              <a:rPr lang="en-US" u="sng" dirty="0"/>
              <a:t>element</a:t>
            </a:r>
            <a:r>
              <a:rPr lang="en-US" dirty="0"/>
              <a:t>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 selects HTML elements based on the element name.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For the following code, all &lt;p&gt; elements on the page will be center-aligned, with a red text color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p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text-align: center;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color: red;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1978</Words>
  <Application>Microsoft Office PowerPoint</Application>
  <PresentationFormat>On-screen Show (4:3)</PresentationFormat>
  <Paragraphs>238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Week 2: Cascading Style Sheets (CSS)</vt:lpstr>
      <vt:lpstr>About W3Schools</vt:lpstr>
      <vt:lpstr>What is a CSS?</vt:lpstr>
      <vt:lpstr>Why use CSS?</vt:lpstr>
      <vt:lpstr>CSS Syntax</vt:lpstr>
      <vt:lpstr>HTML style Tag</vt:lpstr>
      <vt:lpstr>CSS Syntax Example</vt:lpstr>
      <vt:lpstr>CSS Syntax - Selector</vt:lpstr>
      <vt:lpstr>CSS Syntax – CSS element Selector</vt:lpstr>
      <vt:lpstr>CSS Syntax – CSS element Selector</vt:lpstr>
      <vt:lpstr>CSS Syntax – CSS id Selector</vt:lpstr>
      <vt:lpstr>CSS Syntax – CSS id Selector</vt:lpstr>
      <vt:lpstr>CSS Syntax – CSS class Selector</vt:lpstr>
      <vt:lpstr>CSS Syntax – CSS class Selector  – Single Class</vt:lpstr>
      <vt:lpstr>CSS Syntax – CSS class Selector  – Multiple Class</vt:lpstr>
      <vt:lpstr>CSS Syntax – CSS Universal Selector (*)</vt:lpstr>
      <vt:lpstr>CSS Syntax – CSS Grouping Selector</vt:lpstr>
      <vt:lpstr>Online Examples</vt:lpstr>
      <vt:lpstr>How to add CSS?</vt:lpstr>
      <vt:lpstr>1. How to add Inline CSS?</vt:lpstr>
      <vt:lpstr>2. How to add Internal CSS?</vt:lpstr>
      <vt:lpstr>3. How to add External CSS?</vt:lpstr>
      <vt:lpstr>3. How to add External CSS?  – writing eternal CSS files</vt:lpstr>
      <vt:lpstr>Cascading Order</vt:lpstr>
      <vt:lpstr>Recap</vt:lpstr>
      <vt:lpstr>Recap – CSS </vt:lpstr>
      <vt:lpstr>Recap – CSS Selectors</vt:lpstr>
      <vt:lpstr>Recap – CSS Comments</vt:lpstr>
      <vt:lpstr>HTML 5 &lt;article&gt; Tag</vt:lpstr>
      <vt:lpstr>Example – &lt;article&gt; tag</vt:lpstr>
      <vt:lpstr>HTML &lt;div&gt; Tag</vt:lpstr>
      <vt:lpstr>Example – &lt;div&gt; tag</vt:lpstr>
      <vt:lpstr>CSS Pseudo-classes</vt:lpstr>
      <vt:lpstr>Example: CSS Pseudo-classes</vt:lpstr>
      <vt:lpstr>CSS Table Example</vt:lpstr>
      <vt:lpstr>HTML List into CSS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3-4: Cascading Style Sheets (CSS)</dc:title>
  <dc:creator>Muhammad</dc:creator>
  <cp:lastModifiedBy>Muhammad Maaz Rehan</cp:lastModifiedBy>
  <cp:revision>125</cp:revision>
  <dcterms:created xsi:type="dcterms:W3CDTF">2006-08-16T00:00:00Z</dcterms:created>
  <dcterms:modified xsi:type="dcterms:W3CDTF">2021-02-18T09:05:42Z</dcterms:modified>
</cp:coreProperties>
</file>