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84" r:id="rId6"/>
    <p:sldId id="261" r:id="rId7"/>
    <p:sldId id="285" r:id="rId8"/>
    <p:sldId id="272" r:id="rId9"/>
    <p:sldId id="289" r:id="rId10"/>
    <p:sldId id="290" r:id="rId11"/>
    <p:sldId id="294" r:id="rId12"/>
    <p:sldId id="291" r:id="rId13"/>
    <p:sldId id="292" r:id="rId14"/>
    <p:sldId id="293" r:id="rId15"/>
    <p:sldId id="295" r:id="rId16"/>
    <p:sldId id="296" r:id="rId17"/>
    <p:sldId id="300" r:id="rId18"/>
    <p:sldId id="301" r:id="rId19"/>
    <p:sldId id="302" r:id="rId20"/>
    <p:sldId id="303" r:id="rId21"/>
    <p:sldId id="304" r:id="rId22"/>
    <p:sldId id="305" r:id="rId23"/>
    <p:sldId id="297" r:id="rId24"/>
    <p:sldId id="298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376CE-0C3B-44F7-B400-4536659B3B8B}" type="datetimeFigureOut">
              <a:rPr lang="en-US" smtClean="0"/>
              <a:t>11-Mar-21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5AE05-0C13-4FCD-B10D-41207368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CC68-51CF-42A0-A2F8-B7B89342AE3B}" type="datetime1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9050-7879-42A7-9978-CF6FA0CAD83B}" type="datetime1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9004-C080-4DF9-A437-8BBF4492A66E}" type="datetime1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E436-59FD-4B94-8471-6EE56C7AEEAE}" type="datetime1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6FF6-B91F-4C86-A731-076D7B1C4711}" type="datetime1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B1E-5881-4CDB-BBE5-EB0B6F74A418}" type="datetime1">
              <a:rPr lang="en-US" smtClean="0"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5DC4-630E-457E-B745-D3B46C39D444}" type="datetime1">
              <a:rPr lang="en-US" smtClean="0"/>
              <a:t>11-Mar-21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B248-D695-46AD-89EF-1263389B9D1E}" type="datetime1">
              <a:rPr lang="en-US" smtClean="0"/>
              <a:t>11-Mar-21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83A0-8EE7-4A38-A7F6-9D4ED19CF316}" type="datetime1">
              <a:rPr lang="en-US" smtClean="0"/>
              <a:t>11-Mar-21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CF5F-9993-461B-B587-0866AE806D33}" type="datetime1">
              <a:rPr lang="en-US" smtClean="0"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00C9-C5EE-4CEA-9483-F01861C54016}" type="datetime1">
              <a:rPr lang="en-US" smtClean="0"/>
              <a:t>11-Mar-21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1EEE-A749-40AB-8D96-A0CC3CB782D9}" type="datetime1">
              <a:rPr lang="en-US" smtClean="0"/>
              <a:t>11-Mar-21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.asp" TargetMode="External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3: Flexible Box (Flexbox)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Maaz</a:t>
            </a:r>
            <a:r>
              <a:rPr lang="en-US" dirty="0"/>
              <a:t> </a:t>
            </a:r>
            <a:r>
              <a:rPr lang="en-US" dirty="0" err="1"/>
              <a:t>Rehan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2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&lt;div&gt; tag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2425"/>
            <a:ext cx="6172200" cy="4566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5845175" cy="1273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04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r>
              <a:rPr lang="en-US" dirty="0"/>
              <a:t> Layout (Flexible Box)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03" y="3276600"/>
            <a:ext cx="6603197" cy="299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An efficient way to layout, align and distribute the space among items in a container, even when their size is unknown and/or dynamic</a:t>
            </a:r>
          </a:p>
        </p:txBody>
      </p:sp>
    </p:spTree>
    <p:extLst>
      <p:ext uri="{BB962C8B-B14F-4D97-AF65-F5344CB8AC3E}">
        <p14:creationId xmlns:p14="http://schemas.microsoft.com/office/powerpoint/2010/main" val="50075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</a:t>
            </a:r>
            <a:r>
              <a:rPr lang="en-US" dirty="0" err="1"/>
              <a:t>Flexbox</a:t>
            </a:r>
            <a:r>
              <a:rPr lang="en-US" dirty="0"/>
              <a:t>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Flexbox</a:t>
            </a:r>
            <a:r>
              <a:rPr lang="en-US" dirty="0"/>
              <a:t> has two elements:</a:t>
            </a:r>
          </a:p>
          <a:p>
            <a:pPr lvl="1"/>
            <a:r>
              <a:rPr lang="en-US" dirty="0"/>
              <a:t>Parent Element (Container)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Child Elements (Items)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Online learning resource</a:t>
            </a:r>
          </a:p>
          <a:p>
            <a:pPr lvl="2"/>
            <a:r>
              <a:rPr lang="en-US" dirty="0">
                <a:hlinkClick r:id="rId2"/>
              </a:rPr>
              <a:t>https://css-tricks.com/snippets/css/a-guide-to-flexbox/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https://www.w3schools.com/css/css3_flexbox.asp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AutoShape 2" descr="the flex container is the outer element which holds the flex i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63130"/>
            <a:ext cx="3048000" cy="118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63738"/>
            <a:ext cx="2770187" cy="12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17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Flexbox</a:t>
            </a:r>
            <a:r>
              <a:rPr lang="en-US" dirty="0"/>
              <a:t> Parent Properties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display: flex;</a:t>
            </a:r>
          </a:p>
          <a:p>
            <a:pPr lvl="1"/>
            <a:r>
              <a:rPr lang="en-US" dirty="0"/>
              <a:t>Defines flex container. It enables a flex context for all its direct children.</a:t>
            </a:r>
          </a:p>
          <a:p>
            <a:r>
              <a:rPr lang="en-US" dirty="0"/>
              <a:t>flex-flow: &lt;flex-direction&gt; || &lt;flex-wrap&gt;</a:t>
            </a:r>
          </a:p>
          <a:p>
            <a:pPr lvl="1"/>
            <a:r>
              <a:rPr lang="en-US" dirty="0"/>
              <a:t>It is shorthand for the flex-direction and flex-wrap properties. Default is ‘row </a:t>
            </a:r>
            <a:r>
              <a:rPr lang="en-US" dirty="0" err="1"/>
              <a:t>nowrap</a:t>
            </a:r>
            <a:r>
              <a:rPr lang="en-US" dirty="0"/>
              <a:t>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AutoShape 2" descr="the flex container is the outer element which holds the flex i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399"/>
            <a:ext cx="2707004" cy="15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724401"/>
            <a:ext cx="2514600" cy="151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27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r>
              <a:rPr lang="en-US" dirty="0"/>
              <a:t> Parent Properties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justify-content: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defines the alignment along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main axis</a:t>
            </a:r>
          </a:p>
          <a:p>
            <a:pPr lvl="1"/>
            <a:r>
              <a:rPr lang="en-US" dirty="0"/>
              <a:t>helps distribute extra free space </a:t>
            </a:r>
          </a:p>
          <a:p>
            <a:pPr marL="457200" lvl="1" indent="0">
              <a:buNone/>
            </a:pPr>
            <a:r>
              <a:rPr lang="en-US" dirty="0"/>
              <a:t>leftover when either </a:t>
            </a:r>
          </a:p>
          <a:p>
            <a:pPr lvl="2"/>
            <a:r>
              <a:rPr lang="en-US" dirty="0"/>
              <a:t>all flex items on a line are </a:t>
            </a:r>
          </a:p>
          <a:p>
            <a:pPr marL="914400" lvl="2" indent="0">
              <a:buNone/>
            </a:pPr>
            <a:r>
              <a:rPr lang="en-US" dirty="0"/>
              <a:t>inflexible</a:t>
            </a:r>
          </a:p>
          <a:p>
            <a:pPr lvl="2"/>
            <a:r>
              <a:rPr lang="en-US" dirty="0"/>
              <a:t>or are flexible but have </a:t>
            </a:r>
          </a:p>
          <a:p>
            <a:pPr marL="914400" lvl="2" indent="0">
              <a:buNone/>
            </a:pPr>
            <a:r>
              <a:rPr lang="en-US" dirty="0"/>
              <a:t>reached their maximum size. </a:t>
            </a:r>
          </a:p>
          <a:p>
            <a:pPr lvl="1"/>
            <a:r>
              <a:rPr lang="en-US" dirty="0"/>
              <a:t>It exerts some control over </a:t>
            </a:r>
          </a:p>
          <a:p>
            <a:pPr marL="457200" lvl="1" indent="0">
              <a:buNone/>
            </a:pPr>
            <a:r>
              <a:rPr lang="en-US" dirty="0"/>
              <a:t>the alignment of items when </a:t>
            </a:r>
          </a:p>
          <a:p>
            <a:pPr marL="457200" lvl="1" indent="0">
              <a:buNone/>
            </a:pPr>
            <a:r>
              <a:rPr lang="en-US" dirty="0"/>
              <a:t>they overflow the line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352800" cy="443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42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r>
              <a:rPr lang="en-US" dirty="0"/>
              <a:t> Parent Properties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defines the alignment along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the </a:t>
            </a:r>
            <a:r>
              <a:rPr lang="en-US" sz="2800" b="1" dirty="0">
                <a:solidFill>
                  <a:srgbClr val="0070C0"/>
                </a:solidFill>
              </a:rPr>
              <a:t>cross axis</a:t>
            </a:r>
            <a:r>
              <a:rPr lang="en-US" sz="2800" dirty="0"/>
              <a:t> on the </a:t>
            </a:r>
          </a:p>
          <a:p>
            <a:pPr marL="0" indent="0">
              <a:buNone/>
            </a:pPr>
            <a:r>
              <a:rPr lang="en-US" sz="2800" dirty="0"/>
              <a:t>current 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57006"/>
            <a:ext cx="2944323" cy="360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85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r>
              <a:rPr lang="en-US" dirty="0"/>
              <a:t> Parent Properties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align-content</a:t>
            </a:r>
          </a:p>
          <a:p>
            <a:pPr lvl="1"/>
            <a:r>
              <a:rPr lang="en-US" dirty="0"/>
              <a:t>aligns a flex container's </a:t>
            </a:r>
          </a:p>
          <a:p>
            <a:pPr marL="457200" lvl="1" indent="0">
              <a:buNone/>
            </a:pPr>
            <a:r>
              <a:rPr lang="en-US" dirty="0"/>
              <a:t>lines </a:t>
            </a:r>
            <a:r>
              <a:rPr lang="en-US" b="1" u="sng" dirty="0"/>
              <a:t>within</a:t>
            </a:r>
            <a:r>
              <a:rPr lang="en-US" dirty="0"/>
              <a:t> when there </a:t>
            </a:r>
          </a:p>
          <a:p>
            <a:pPr marL="457200" lvl="1" indent="0">
              <a:buNone/>
            </a:pPr>
            <a:r>
              <a:rPr lang="en-US" dirty="0"/>
              <a:t>is extra space </a:t>
            </a:r>
            <a:r>
              <a:rPr lang="en-US" b="1" dirty="0">
                <a:solidFill>
                  <a:srgbClr val="00B0F0"/>
                </a:solidFill>
              </a:rPr>
              <a:t>in the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B0F0"/>
                </a:solidFill>
              </a:rPr>
              <a:t>cross-axis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389" y="1600200"/>
            <a:ext cx="3681186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04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6F95-C176-4F8C-865C-254E126A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CSS Flexbox Container Properties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BEA73-7FB2-4621-A793-83896E89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33DC5-4902-4816-B16D-369E28EC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BDC58-A629-4199-8E3C-D2AC5EF2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64200"/>
            <a:ext cx="8534400" cy="37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1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DDAC-4BCB-4687-B1D3-34603C22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CSS Flexbox Items Properties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07C38-1150-4C70-B890-5FDE2D84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9AF3A-78C5-4E54-8992-2A27A861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E6A15-0819-401D-9670-A791F9EB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57839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5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0C42-8B18-48AC-87E9-89C59637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align-self Property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E8922-5011-4F01-9116-F1C91D49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7143" y="6646578"/>
            <a:ext cx="4724400" cy="202045"/>
          </a:xfrm>
        </p:spPr>
        <p:txBody>
          <a:bodyPr/>
          <a:lstStyle/>
          <a:p>
            <a:r>
              <a:rPr lang="en-US" dirty="0"/>
              <a:t>Web Engineering, Fall'19, COMSATS University Islamabad, Wah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668FB-78DD-4473-B2D0-73FE69A6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BE957-B248-4E8E-965F-11690135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3" y="1447800"/>
            <a:ext cx="4133850" cy="521017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CDF3D-B0ED-4180-A3CE-9002EE19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161864"/>
            <a:ext cx="5557838" cy="172433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2693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W3Schools</a:t>
            </a:r>
          </a:p>
          <a:p>
            <a:pPr lvl="1"/>
            <a:r>
              <a:rPr lang="en-US" dirty="0"/>
              <a:t>CSS is a language that describes the style of an HTML document</a:t>
            </a:r>
          </a:p>
          <a:p>
            <a:pPr lvl="1"/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pPr lvl="1"/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</a:t>
            </a:r>
          </a:p>
          <a:p>
            <a:pPr lvl="1"/>
            <a:r>
              <a:rPr lang="en-US" dirty="0"/>
              <a:t>External </a:t>
            </a:r>
            <a:r>
              <a:rPr lang="en-US" dirty="0" err="1"/>
              <a:t>stylesheets</a:t>
            </a:r>
            <a:r>
              <a:rPr lang="en-US" dirty="0"/>
              <a:t> are stored in </a:t>
            </a:r>
            <a:r>
              <a:rPr lang="en-US" b="1" dirty="0"/>
              <a:t>CSS files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315200" cy="365125"/>
          </a:xfrm>
        </p:spPr>
        <p:txBody>
          <a:bodyPr/>
          <a:lstStyle/>
          <a:p>
            <a:r>
              <a:rPr lang="en-US" dirty="0"/>
              <a:t>Web Engineering, Fall'19, COMSATS University Islamabad, </a:t>
            </a:r>
            <a:r>
              <a:rPr lang="en-US" dirty="0" err="1"/>
              <a:t>Wah</a:t>
            </a:r>
            <a:r>
              <a:rPr lang="en-US" dirty="0"/>
              <a:t>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864C-3291-4D0D-B7AE-9CEC196B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flex-shrink Property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63AB5-96C4-4B3A-904A-DEE919D5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52302-E8F6-428B-9DAF-CE540465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EE85A-665C-484C-A009-145A976C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3200"/>
            <a:ext cx="4641902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F2A23-8FBA-48B0-B59B-B482D415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5" y="1338262"/>
            <a:ext cx="8666209" cy="125253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400035-32E4-46DD-8495-2CBCB2FE79AD}"/>
              </a:ext>
            </a:extLst>
          </p:cNvPr>
          <p:cNvSpPr txBox="1"/>
          <p:nvPr/>
        </p:nvSpPr>
        <p:spPr>
          <a:xfrm>
            <a:off x="5356809" y="3100358"/>
            <a:ext cx="3329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Shrink an item relative to other items in the container. Default value is 1.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95237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A141-10ED-4C5D-AC5E-D6E4F175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flex-grow Property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EA4FB-DFA1-4D27-9325-94A2BBC3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A7FCC-7CEC-4E40-97C2-B9F37B03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6D70D-E104-4533-9614-3AA792D8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52131"/>
            <a:ext cx="492918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18FF4-5857-4123-8664-12AE2535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7800"/>
            <a:ext cx="8077200" cy="92333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89B315-90F3-49F9-8398-8DA64EFA490F}"/>
              </a:ext>
            </a:extLst>
          </p:cNvPr>
          <p:cNvSpPr txBox="1"/>
          <p:nvPr/>
        </p:nvSpPr>
        <p:spPr>
          <a:xfrm>
            <a:off x="609600" y="5010090"/>
            <a:ext cx="757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Grow an item relative to other items in the container. Default value is 0.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82518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EEDC-6D8B-47B8-9622-DC18E842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flex-order Property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4A344-DAF7-4A39-ACCD-A329D3E3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6A0F4-1E87-43DC-B6F4-D13E37B8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9EA0D-843A-43B2-9BA8-5AFEE761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895600"/>
            <a:ext cx="455676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93BAE-984B-44F5-91A9-D5B7BE31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18" y="1417638"/>
            <a:ext cx="6045381" cy="11793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DC9F85-B120-4399-8FF4-381B50288DCD}"/>
              </a:ext>
            </a:extLst>
          </p:cNvPr>
          <p:cNvSpPr txBox="1"/>
          <p:nvPr/>
        </p:nvSpPr>
        <p:spPr>
          <a:xfrm>
            <a:off x="5562600" y="3179108"/>
            <a:ext cx="3329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Order MUST be a number. Default value is 0.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28293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r>
              <a:rPr lang="en-US" dirty="0"/>
              <a:t> Example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505200" cy="4886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15" y="1934959"/>
            <a:ext cx="5008885" cy="1341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4075DA-AB83-494C-9F81-3206C7EDB552}"/>
              </a:ext>
            </a:extLst>
          </p:cNvPr>
          <p:cNvSpPr txBox="1"/>
          <p:nvPr/>
        </p:nvSpPr>
        <p:spPr>
          <a:xfrm>
            <a:off x="2743200" y="2590800"/>
            <a:ext cx="10871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Tomato;</a:t>
            </a:r>
            <a:endParaRPr lang="LID4096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6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r>
              <a:rPr lang="en-US" dirty="0"/>
              <a:t> Example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954522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3940175" cy="1951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6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Flexbox</a:t>
            </a:r>
            <a:r>
              <a:rPr lang="en-US" dirty="0"/>
              <a:t> Example – Creating a Menu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5867400" cy="4722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58" y="1893125"/>
            <a:ext cx="5288192" cy="979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13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HTML only </a:t>
            </a:r>
            <a:r>
              <a:rPr lang="en-US" b="1" dirty="0"/>
              <a:t>describes the content</a:t>
            </a:r>
            <a:r>
              <a:rPr lang="en-US" dirty="0"/>
              <a:t> of a web page, like:</a:t>
            </a:r>
          </a:p>
          <a:p>
            <a:pPr lvl="1"/>
            <a:r>
              <a:rPr lang="en-US" dirty="0"/>
              <a:t>&lt;h1&gt;This is a heading&lt;/h1&gt;</a:t>
            </a:r>
          </a:p>
          <a:p>
            <a:pPr lvl="1"/>
            <a:r>
              <a:rPr lang="en-US" dirty="0"/>
              <a:t>&lt;p&gt;This is a paragraph.&lt;/p&gt;</a:t>
            </a:r>
          </a:p>
          <a:p>
            <a:r>
              <a:rPr lang="en-US" dirty="0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</a:p>
          <a:p>
            <a:r>
              <a:rPr lang="en-US" dirty="0"/>
              <a:t>To solve this problem, the World Wide Web Consortium (W3C) created CSS.</a:t>
            </a:r>
          </a:p>
          <a:p>
            <a:r>
              <a:rPr lang="en-US" dirty="0"/>
              <a:t>CSS removed the style formatting from the HTML page</a:t>
            </a:r>
          </a:p>
          <a:p>
            <a:r>
              <a:rPr lang="en-US" dirty="0"/>
              <a:t>CSS Saves a Lot of Work. Just one change in style, can change style of the whole website.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315200" cy="365125"/>
          </a:xfrm>
        </p:spPr>
        <p:txBody>
          <a:bodyPr/>
          <a:lstStyle/>
          <a:p>
            <a:r>
              <a:rPr lang="en-US" dirty="0"/>
              <a:t>Web Engineering, Fall'19, COMSATS University Islamabad, </a:t>
            </a:r>
            <a:r>
              <a:rPr lang="en-US" dirty="0" err="1"/>
              <a:t>Wah</a:t>
            </a:r>
            <a:r>
              <a:rPr lang="en-US" dirty="0"/>
              <a:t>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CSS rule-set consists of a selector and a declaration block: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selector points to the HTML element you want to style.</a:t>
            </a:r>
          </a:p>
          <a:p>
            <a:r>
              <a:rPr lang="en-US" dirty="0"/>
              <a:t>The declaration block contains one or more declarations separated by semicolons.</a:t>
            </a:r>
          </a:p>
          <a:p>
            <a:r>
              <a:rPr lang="en-US" dirty="0"/>
              <a:t>Each declaration includes a CSS property name and a value, separated by a colon.</a:t>
            </a:r>
          </a:p>
          <a:p>
            <a:r>
              <a:rPr lang="en-US" dirty="0"/>
              <a:t>A CSS declaration always ends with a semicolon, and declaration blocks are surrounded by curly braces.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26" y="2219324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CSS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CSS is a style sheet language</a:t>
            </a:r>
          </a:p>
          <a:p>
            <a:r>
              <a:rPr lang="en-US" dirty="0"/>
              <a:t>CSS describes the style of an HTML document and that how HTML elements be displayed</a:t>
            </a:r>
          </a:p>
          <a:p>
            <a:r>
              <a:rPr lang="en-US" dirty="0"/>
              <a:t>CSS is added to the &lt;style&gt; &lt;/style&gt; tag of HTML</a:t>
            </a:r>
          </a:p>
          <a:p>
            <a:r>
              <a:rPr lang="en-US" dirty="0"/>
              <a:t>Inline CSS means using &lt;style&gt; inside HTML elements, e.g. inside h1</a:t>
            </a:r>
          </a:p>
          <a:p>
            <a:r>
              <a:rPr lang="en-US" dirty="0"/>
              <a:t>Internal CSS means using the &lt;style&gt; inside the &lt;head&gt; &lt;/head&gt; tag</a:t>
            </a:r>
          </a:p>
          <a:p>
            <a:r>
              <a:rPr lang="en-US" dirty="0"/>
              <a:t>External CSS means using the &lt;style&gt; in a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dirty="0"/>
              <a:t> file (recommended)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CSS 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85901"/>
            <a:ext cx="4648200" cy="3786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617677" cy="173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1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selector can be based on element name, id, class, attribute or others</a:t>
            </a:r>
          </a:p>
          <a:p>
            <a:pPr lvl="1"/>
            <a:r>
              <a:rPr lang="en-US" dirty="0"/>
              <a:t>Element selector = p {</a:t>
            </a:r>
            <a:r>
              <a:rPr lang="en-US" dirty="0" err="1"/>
              <a:t>colour:blue</a:t>
            </a:r>
            <a:r>
              <a:rPr lang="en-US" dirty="0"/>
              <a:t>; </a:t>
            </a:r>
            <a:r>
              <a:rPr lang="en-US" dirty="0" err="1"/>
              <a:t>text-align:center</a:t>
            </a:r>
            <a:r>
              <a:rPr lang="en-US" dirty="0"/>
              <a:t>; line-height:1.5em}</a:t>
            </a:r>
          </a:p>
          <a:p>
            <a:pPr lvl="1"/>
            <a:r>
              <a:rPr lang="en-US" dirty="0"/>
              <a:t>ID selector = #box{</a:t>
            </a:r>
            <a:r>
              <a:rPr lang="en-US" dirty="0" err="1"/>
              <a:t>background:black</a:t>
            </a:r>
            <a:r>
              <a:rPr lang="en-US" dirty="0"/>
              <a:t>;}, or </a:t>
            </a:r>
            <a:r>
              <a:rPr lang="en-US" dirty="0" err="1"/>
              <a:t>div#box</a:t>
            </a:r>
            <a:r>
              <a:rPr lang="en-US" dirty="0"/>
              <a:t>{</a:t>
            </a:r>
            <a:r>
              <a:rPr lang="en-US" dirty="0" err="1"/>
              <a:t>background:black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Class selector = .center-text{</a:t>
            </a:r>
            <a:r>
              <a:rPr lang="en-US" dirty="0" err="1"/>
              <a:t>text-align:center</a:t>
            </a:r>
            <a:r>
              <a:rPr lang="en-US" dirty="0"/>
              <a:t>;}, or </a:t>
            </a:r>
            <a:r>
              <a:rPr lang="en-US" dirty="0" err="1"/>
              <a:t>p.center</a:t>
            </a:r>
            <a:r>
              <a:rPr lang="en-US" dirty="0"/>
              <a:t>-text{</a:t>
            </a:r>
            <a:r>
              <a:rPr lang="en-US" dirty="0" err="1"/>
              <a:t>text-align:center</a:t>
            </a:r>
            <a:r>
              <a:rPr lang="en-US" dirty="0"/>
              <a:t>;}</a:t>
            </a:r>
          </a:p>
          <a:p>
            <a:pPr lvl="1"/>
            <a:r>
              <a:rPr lang="en-US" dirty="0"/>
              <a:t>Group selector = h1, p, div {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 – CSS </a:t>
            </a:r>
            <a:r>
              <a:rPr lang="en-US" u="sng" dirty="0"/>
              <a:t>element</a:t>
            </a:r>
            <a:r>
              <a:rPr lang="en-US" dirty="0"/>
              <a:t> Selector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56350"/>
            <a:ext cx="7696200" cy="365125"/>
          </a:xfrm>
        </p:spPr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76425"/>
            <a:ext cx="6021228" cy="437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08712"/>
            <a:ext cx="3845639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24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&lt;div&gt;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defines a division or a section in an HTML document.</a:t>
            </a:r>
          </a:p>
          <a:p>
            <a:r>
              <a:rPr lang="en-US" dirty="0"/>
              <a:t>The &lt;div&gt; element is often used as a container for other HTML elements to style them with CSS or to perform certain tasks with JavaScript.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Engineering, Fall'19, COMSATS University Islamabad,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1110</Words>
  <Application>Microsoft Office PowerPoint</Application>
  <PresentationFormat>On-screen Show (4:3)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Week 3: Flexible Box (Flexbox)</vt:lpstr>
      <vt:lpstr>What is a CSS?</vt:lpstr>
      <vt:lpstr>Why use CSS?</vt:lpstr>
      <vt:lpstr>CSS Syntax</vt:lpstr>
      <vt:lpstr>Recap – CSS </vt:lpstr>
      <vt:lpstr>CSS Syntax Example</vt:lpstr>
      <vt:lpstr>Recap – CSS Selectors</vt:lpstr>
      <vt:lpstr>CSS Syntax – CSS element Selector</vt:lpstr>
      <vt:lpstr>HTML &lt;div&gt; Tag</vt:lpstr>
      <vt:lpstr>Example – &lt;div&gt; tag</vt:lpstr>
      <vt:lpstr>Flexbox Layout (Flexible Box)</vt:lpstr>
      <vt:lpstr>What is CSS Flexbox…?</vt:lpstr>
      <vt:lpstr>Flexbox Parent Properties (1)</vt:lpstr>
      <vt:lpstr>Flexbox Parent Properties (2)</vt:lpstr>
      <vt:lpstr>Flexbox Parent Properties (3)</vt:lpstr>
      <vt:lpstr>Flexbox Parent Properties (4)</vt:lpstr>
      <vt:lpstr>CSS Flexbox Container Properties</vt:lpstr>
      <vt:lpstr>CSS Flexbox Items Properties</vt:lpstr>
      <vt:lpstr>align-self Property</vt:lpstr>
      <vt:lpstr>flex-shrink Property</vt:lpstr>
      <vt:lpstr>flex-grow Property</vt:lpstr>
      <vt:lpstr>flex-order Property</vt:lpstr>
      <vt:lpstr>Flexbox Example (1)</vt:lpstr>
      <vt:lpstr>Flexbox Example (2)</vt:lpstr>
      <vt:lpstr>Flexbox Example – Creating a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3-4: Cascading Style Sheets (CSS)</dc:title>
  <dc:creator>Muhammad</dc:creator>
  <cp:lastModifiedBy>Muhammad Maaz Rehan</cp:lastModifiedBy>
  <cp:revision>159</cp:revision>
  <dcterms:created xsi:type="dcterms:W3CDTF">2006-08-16T00:00:00Z</dcterms:created>
  <dcterms:modified xsi:type="dcterms:W3CDTF">2021-03-11T05:31:16Z</dcterms:modified>
</cp:coreProperties>
</file>