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swald Bold" charset="1" panose="00000800000000000000"/>
      <p:regular r:id="rId17"/>
    </p:embeddedFont>
    <p:embeddedFont>
      <p:font typeface="Montserrat Classic Bold" charset="1" panose="00000800000000000000"/>
      <p:regular r:id="rId18"/>
    </p:embeddedFont>
    <p:embeddedFont>
      <p:font typeface="DM Sans" charset="1" panose="00000000000000000000"/>
      <p:regular r:id="rId19"/>
    </p:embeddedFont>
    <p:embeddedFont>
      <p:font typeface="DM Sans Bold" charset="1" panose="00000000000000000000"/>
      <p:regular r:id="rId20"/>
    </p:embeddedFont>
    <p:embeddedFont>
      <p:font typeface="Poppins Bold" charset="1" panose="00000800000000000000"/>
      <p:regular r:id="rId21"/>
    </p:embeddedFont>
    <p:embeddedFont>
      <p:font typeface="Lato" charset="1" panose="020F0502020204030203"/>
      <p:regular r:id="rId22"/>
    </p:embeddedFont>
    <p:embeddedFont>
      <p:font typeface="Poppins" charset="1" panose="00000500000000000000"/>
      <p:regular r:id="rId23"/>
    </p:embeddedFont>
    <p:embeddedFont>
      <p:font typeface="Oswald" charset="1" panose="00000500000000000000"/>
      <p:regular r:id="rId24"/>
    </p:embeddedFont>
    <p:embeddedFont>
      <p:font typeface="Open Sauce"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cs.toronto.edu/~kriz/cifar.html" TargetMode="External" Type="http://schemas.openxmlformats.org/officeDocument/2006/relationships/hyperlink"/><Relationship Id="rId3" Target="https://www.analyticsvidhya.com/blog/2021/05/convolutional-neural-networks-cnn/" TargetMode="External" Type="http://schemas.openxmlformats.org/officeDocument/2006/relationships/hyperlink"/><Relationship Id="rId4" Target="https://machinelearningmastery.com/how-to-develop-a-cnn-from-scratch-for-cifar-10-photo-classification/"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274775" y="2521894"/>
            <a:ext cx="11684021" cy="4889221"/>
            <a:chOff x="0" y="0"/>
            <a:chExt cx="2256375" cy="944188"/>
          </a:xfrm>
        </p:grpSpPr>
        <p:sp>
          <p:nvSpPr>
            <p:cNvPr name="Freeform 5" id="5"/>
            <p:cNvSpPr/>
            <p:nvPr/>
          </p:nvSpPr>
          <p:spPr>
            <a:xfrm flipH="false" flipV="false" rot="0">
              <a:off x="0" y="0"/>
              <a:ext cx="2256374" cy="944188"/>
            </a:xfrm>
            <a:custGeom>
              <a:avLst/>
              <a:gdLst/>
              <a:ahLst/>
              <a:cxnLst/>
              <a:rect r="r" b="b" t="t" l="l"/>
              <a:pathLst>
                <a:path h="944188" w="2256374">
                  <a:moveTo>
                    <a:pt x="0" y="0"/>
                  </a:moveTo>
                  <a:lnTo>
                    <a:pt x="2256374" y="0"/>
                  </a:lnTo>
                  <a:lnTo>
                    <a:pt x="2256374" y="944188"/>
                  </a:lnTo>
                  <a:lnTo>
                    <a:pt x="0" y="944188"/>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9050"/>
              <a:ext cx="2256375" cy="963238"/>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3447132" y="3587482"/>
            <a:ext cx="11411878" cy="3518778"/>
          </a:xfrm>
          <a:prstGeom prst="rect">
            <a:avLst/>
          </a:prstGeom>
        </p:spPr>
        <p:txBody>
          <a:bodyPr anchor="t" rtlCol="false" tIns="0" lIns="0" bIns="0" rIns="0">
            <a:spAutoFit/>
          </a:bodyPr>
          <a:lstStyle/>
          <a:p>
            <a:pPr algn="ctr">
              <a:lnSpc>
                <a:spcPts val="14130"/>
              </a:lnSpc>
            </a:pPr>
            <a:r>
              <a:rPr lang="en-US" b="true" sz="10239" spc="1003">
                <a:solidFill>
                  <a:srgbClr val="231F20"/>
                </a:solidFill>
                <a:latin typeface="Oswald Bold"/>
                <a:ea typeface="Oswald Bold"/>
                <a:cs typeface="Oswald Bold"/>
                <a:sym typeface="Oswald Bold"/>
              </a:rPr>
              <a:t>ANIMAL SUPERGROUPS</a:t>
            </a:r>
          </a:p>
        </p:txBody>
      </p:sp>
      <p:sp>
        <p:nvSpPr>
          <p:cNvPr name="TextBox 8" id="8"/>
          <p:cNvSpPr txBox="true"/>
          <p:nvPr/>
        </p:nvSpPr>
        <p:spPr>
          <a:xfrm rot="0">
            <a:off x="4245418" y="2685209"/>
            <a:ext cx="9815307" cy="1073724"/>
          </a:xfrm>
          <a:prstGeom prst="rect">
            <a:avLst/>
          </a:prstGeom>
        </p:spPr>
        <p:txBody>
          <a:bodyPr anchor="t" rtlCol="false" tIns="0" lIns="0" bIns="0" rIns="0">
            <a:spAutoFit/>
          </a:bodyPr>
          <a:lstStyle/>
          <a:p>
            <a:pPr algn="ctr">
              <a:lnSpc>
                <a:spcPts val="8782"/>
              </a:lnSpc>
            </a:pPr>
            <a:r>
              <a:rPr lang="en-US" b="true" sz="6363" spc="623">
                <a:solidFill>
                  <a:srgbClr val="231F20"/>
                </a:solidFill>
                <a:latin typeface="Oswald Bold"/>
                <a:ea typeface="Oswald Bold"/>
                <a:cs typeface="Oswald Bold"/>
                <a:sym typeface="Oswald Bold"/>
              </a:rPr>
              <a:t>CLASSIFICATION OF</a:t>
            </a:r>
          </a:p>
        </p:txBody>
      </p:sp>
      <p:sp>
        <p:nvSpPr>
          <p:cNvPr name="TextBox 9" id="9"/>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GROUP 3: ZAID FADA (LEADER), CHRIS WOODS, AND MALEK THABET</a:t>
            </a:r>
          </a:p>
        </p:txBody>
      </p:sp>
      <p:sp>
        <p:nvSpPr>
          <p:cNvPr name="TextBox 10" id="10"/>
          <p:cNvSpPr txBox="true"/>
          <p:nvPr/>
        </p:nvSpPr>
        <p:spPr>
          <a:xfrm rot="0">
            <a:off x="2534137" y="8019466"/>
            <a:ext cx="2676464" cy="284181"/>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DS 4002 | 11/07/4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156376" y="3806652"/>
            <a:ext cx="13617940" cy="2056306"/>
          </a:xfrm>
          <a:prstGeom prst="rect">
            <a:avLst/>
          </a:prstGeom>
        </p:spPr>
        <p:txBody>
          <a:bodyPr anchor="t" rtlCol="false" tIns="0" lIns="0" bIns="0" rIns="0">
            <a:spAutoFit/>
          </a:bodyPr>
          <a:lstStyle/>
          <a:p>
            <a:pPr algn="ctr" marL="0" indent="0" lvl="0">
              <a:lnSpc>
                <a:spcPts val="16741"/>
              </a:lnSpc>
              <a:spcBef>
                <a:spcPct val="0"/>
              </a:spcBef>
            </a:pPr>
            <a:r>
              <a:rPr lang="en-US" b="true" sz="12131" spc="1188">
                <a:solidFill>
                  <a:srgbClr val="231F20"/>
                </a:solidFill>
                <a:latin typeface="Oswald Bold"/>
                <a:ea typeface="Oswald Bold"/>
                <a:cs typeface="Oswald Bold"/>
                <a:sym typeface="Oswald Bold"/>
              </a:rPr>
              <a:t>THANK YOU</a:t>
            </a:r>
          </a:p>
        </p:txBody>
      </p:sp>
      <p:sp>
        <p:nvSpPr>
          <p:cNvPr name="TextBox 6" id="6"/>
          <p:cNvSpPr txBox="true"/>
          <p:nvPr/>
        </p:nvSpPr>
        <p:spPr>
          <a:xfrm rot="0">
            <a:off x="3793461"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
        <p:nvSpPr>
          <p:cNvPr name="TextBox 7" id="7"/>
          <p:cNvSpPr txBox="true"/>
          <p:nvPr/>
        </p:nvSpPr>
        <p:spPr>
          <a:xfrm rot="0">
            <a:off x="8005441" y="6558496"/>
            <a:ext cx="2213980"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Drew Holloway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5717469" cy="923925"/>
          </a:xfrm>
          <a:prstGeom prst="rect">
            <a:avLst/>
          </a:prstGeom>
        </p:spPr>
        <p:txBody>
          <a:bodyPr anchor="t" rtlCol="false" tIns="0" lIns="0" bIns="0" rIns="0">
            <a:spAutoFit/>
          </a:bodyPr>
          <a:lstStyle/>
          <a:p>
            <a:pPr algn="l">
              <a:lnSpc>
                <a:spcPts val="6600"/>
              </a:lnSpc>
            </a:pPr>
            <a:r>
              <a:rPr lang="en-US" sz="6000" b="true">
                <a:solidFill>
                  <a:srgbClr val="000000"/>
                </a:solidFill>
                <a:latin typeface="Poppins Bold"/>
                <a:ea typeface="Poppins Bold"/>
                <a:cs typeface="Poppins Bold"/>
                <a:sym typeface="Poppins Bold"/>
              </a:rPr>
              <a:t>REFERENCES</a:t>
            </a:r>
          </a:p>
        </p:txBody>
      </p:sp>
      <p:sp>
        <p:nvSpPr>
          <p:cNvPr name="TextBox 3" id="3"/>
          <p:cNvSpPr txBox="true"/>
          <p:nvPr/>
        </p:nvSpPr>
        <p:spPr>
          <a:xfrm rot="0">
            <a:off x="1028700" y="1853539"/>
            <a:ext cx="14851559" cy="2256409"/>
          </a:xfrm>
          <a:prstGeom prst="rect">
            <a:avLst/>
          </a:prstGeom>
        </p:spPr>
        <p:txBody>
          <a:bodyPr anchor="t" rtlCol="false" tIns="0" lIns="0" bIns="0" rIns="0">
            <a:spAutoFit/>
          </a:bodyPr>
          <a:lstStyle/>
          <a:p>
            <a:pPr algn="l">
              <a:lnSpc>
                <a:spcPts val="4597"/>
              </a:lnSpc>
            </a:pPr>
            <a:r>
              <a:rPr lang="en-US" sz="2199">
                <a:solidFill>
                  <a:srgbClr val="000000"/>
                </a:solidFill>
                <a:latin typeface="Open Sauce"/>
                <a:ea typeface="Open Sauce"/>
                <a:cs typeface="Open Sauce"/>
                <a:sym typeface="Open Sauce"/>
              </a:rPr>
              <a:t>[1] </a:t>
            </a:r>
            <a:r>
              <a:rPr lang="en-US" sz="2199" u="sng">
                <a:solidFill>
                  <a:srgbClr val="000000"/>
                </a:solidFill>
                <a:latin typeface="Open Sauce"/>
                <a:ea typeface="Open Sauce"/>
                <a:cs typeface="Open Sauce"/>
                <a:sym typeface="Open Sauce"/>
                <a:hlinkClick r:id="rId2" tooltip="https://www.cs.toronto.edu/~kriz/cifar.html"/>
              </a:rPr>
              <a:t>https://www.cs.toronto.edu/~kriz/cifar.html</a:t>
            </a:r>
            <a:r>
              <a:rPr lang="en-US" sz="2199">
                <a:solidFill>
                  <a:srgbClr val="000000"/>
                </a:solidFill>
                <a:latin typeface="Open Sauce"/>
                <a:ea typeface="Open Sauce"/>
                <a:cs typeface="Open Sauce"/>
                <a:sym typeface="Open Sauce"/>
              </a:rPr>
              <a:t> </a:t>
            </a:r>
          </a:p>
          <a:p>
            <a:pPr algn="l">
              <a:lnSpc>
                <a:spcPts val="4597"/>
              </a:lnSpc>
            </a:pPr>
            <a:r>
              <a:rPr lang="en-US" sz="2199">
                <a:solidFill>
                  <a:srgbClr val="000000"/>
                </a:solidFill>
                <a:latin typeface="Open Sauce"/>
                <a:ea typeface="Open Sauce"/>
                <a:cs typeface="Open Sauce"/>
                <a:sym typeface="Open Sauce"/>
              </a:rPr>
              <a:t>[2] </a:t>
            </a:r>
            <a:r>
              <a:rPr lang="en-US" sz="2199" u="sng">
                <a:solidFill>
                  <a:srgbClr val="000000"/>
                </a:solidFill>
                <a:latin typeface="Open Sauce"/>
                <a:ea typeface="Open Sauce"/>
                <a:cs typeface="Open Sauce"/>
                <a:sym typeface="Open Sauce"/>
                <a:hlinkClick r:id="rId3" tooltip="https://www.analyticsvidhya.com/blog/2021/05/convolutional-neural-networks-cnn/"/>
              </a:rPr>
              <a:t>https://www.analyticsvidhya.com/blog/2021/05/convolutional-neural-networks-cnn/</a:t>
            </a:r>
            <a:r>
              <a:rPr lang="en-US" sz="2199">
                <a:solidFill>
                  <a:srgbClr val="000000"/>
                </a:solidFill>
                <a:latin typeface="Open Sauce"/>
                <a:ea typeface="Open Sauce"/>
                <a:cs typeface="Open Sauce"/>
                <a:sym typeface="Open Sauce"/>
              </a:rPr>
              <a:t> </a:t>
            </a:r>
          </a:p>
          <a:p>
            <a:pPr algn="l">
              <a:lnSpc>
                <a:spcPts val="4597"/>
              </a:lnSpc>
            </a:pPr>
            <a:r>
              <a:rPr lang="en-US" sz="2199">
                <a:solidFill>
                  <a:srgbClr val="000000"/>
                </a:solidFill>
                <a:latin typeface="Open Sauce"/>
                <a:ea typeface="Open Sauce"/>
                <a:cs typeface="Open Sauce"/>
                <a:sym typeface="Open Sauce"/>
              </a:rPr>
              <a:t>[3] </a:t>
            </a:r>
            <a:r>
              <a:rPr lang="en-US" sz="2199" u="sng">
                <a:solidFill>
                  <a:srgbClr val="000000"/>
                </a:solidFill>
                <a:latin typeface="Open Sauce"/>
                <a:ea typeface="Open Sauce"/>
                <a:cs typeface="Open Sauce"/>
                <a:sym typeface="Open Sauce"/>
                <a:hlinkClick r:id="rId4" tooltip="https://machinelearningmastery.com/how-to-develop-a-cnn-from-scratch-for-cifar-10-photo-classification/"/>
              </a:rPr>
              <a:t>https://machinelearningmastery.com/how-to-develop-a-cnn-from-scratch-for-cifar-10-photo-classification/</a:t>
            </a:r>
          </a:p>
          <a:p>
            <a:pPr algn="l">
              <a:lnSpc>
                <a:spcPts val="4597"/>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662748" y="1036994"/>
            <a:ext cx="14839329"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TODAY’S AGENDA</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8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9" id="9"/>
          <p:cNvSpPr txBox="true"/>
          <p:nvPr/>
        </p:nvSpPr>
        <p:spPr>
          <a:xfrm rot="0">
            <a:off x="5231353" y="4022304"/>
            <a:ext cx="937219" cy="65728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0" id="10"/>
          <p:cNvSpPr txBox="true"/>
          <p:nvPr/>
        </p:nvSpPr>
        <p:spPr>
          <a:xfrm rot="0">
            <a:off x="5231353" y="4903461"/>
            <a:ext cx="937219" cy="65728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1" id="11"/>
          <p:cNvSpPr txBox="true"/>
          <p:nvPr/>
        </p:nvSpPr>
        <p:spPr>
          <a:xfrm rot="0">
            <a:off x="5231353" y="5700580"/>
            <a:ext cx="937219" cy="65728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7-8</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09</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10</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CONTEXT</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DATA OVERVIEW</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ANALYSIS PLAN</a:t>
            </a:r>
          </a:p>
        </p:txBody>
      </p:sp>
      <p:sp>
        <p:nvSpPr>
          <p:cNvPr name="TextBox 18" id="18"/>
          <p:cNvSpPr txBox="true"/>
          <p:nvPr/>
        </p:nvSpPr>
        <p:spPr>
          <a:xfrm rot="0">
            <a:off x="6607430" y="5841663"/>
            <a:ext cx="7246746"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DECISION MAKING AND UNCERTAINTY</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RESULTS AND CONCLUSION</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NEXT STEPS</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THANK YOU &amp; 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204541" y="128672"/>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PROJECT CONTEXT</a:t>
            </a:r>
          </a:p>
        </p:txBody>
      </p:sp>
      <p:sp>
        <p:nvSpPr>
          <p:cNvPr name="TextBox 4" id="4"/>
          <p:cNvSpPr txBox="true"/>
          <p:nvPr/>
        </p:nvSpPr>
        <p:spPr>
          <a:xfrm rot="0">
            <a:off x="1028700" y="2215467"/>
            <a:ext cx="11411493" cy="2385584"/>
          </a:xfrm>
          <a:prstGeom prst="rect">
            <a:avLst/>
          </a:prstGeom>
        </p:spPr>
        <p:txBody>
          <a:bodyPr anchor="t" rtlCol="false" tIns="0" lIns="0" bIns="0" rIns="0">
            <a:spAutoFit/>
          </a:bodyPr>
          <a:lstStyle/>
          <a:p>
            <a:pPr algn="l" marL="0" indent="0" lvl="0">
              <a:lnSpc>
                <a:spcPts val="3188"/>
              </a:lnSpc>
              <a:spcBef>
                <a:spcPct val="0"/>
              </a:spcBef>
            </a:pPr>
            <a:r>
              <a:rPr lang="en-US" sz="2310" spc="226">
                <a:solidFill>
                  <a:srgbClr val="231F20"/>
                </a:solidFill>
                <a:latin typeface="DM Sans"/>
                <a:ea typeface="DM Sans"/>
                <a:cs typeface="DM Sans"/>
                <a:sym typeface="DM Sans"/>
              </a:rPr>
              <a:t>Identifying animal species from images is crucial for wildlife monitoring, biodiversity conservation, and educational tools. This project aims to </a:t>
            </a:r>
            <a:r>
              <a:rPr lang="en-US" b="true" sz="2310" spc="226">
                <a:solidFill>
                  <a:srgbClr val="231F20"/>
                </a:solidFill>
                <a:latin typeface="DM Sans Bold"/>
                <a:ea typeface="DM Sans Bold"/>
                <a:cs typeface="DM Sans Bold"/>
                <a:sym typeface="DM Sans Bold"/>
              </a:rPr>
              <a:t>develop a machine learning model</a:t>
            </a:r>
            <a:r>
              <a:rPr lang="en-US" sz="2310" spc="226">
                <a:solidFill>
                  <a:srgbClr val="231F20"/>
                </a:solidFill>
                <a:latin typeface="DM Sans"/>
                <a:ea typeface="DM Sans"/>
                <a:cs typeface="DM Sans"/>
                <a:sym typeface="DM Sans"/>
              </a:rPr>
              <a:t> that classifies species with high accuracy from low resolution images, as recent advancements in deep learning </a:t>
            </a:r>
            <a:r>
              <a:rPr lang="en-US" b="true" sz="2310" spc="226">
                <a:solidFill>
                  <a:srgbClr val="231F20"/>
                </a:solidFill>
                <a:latin typeface="DM Sans Bold"/>
                <a:ea typeface="DM Sans Bold"/>
                <a:cs typeface="DM Sans Bold"/>
                <a:sym typeface="DM Sans Bold"/>
              </a:rPr>
              <a:t>make it feasible to enhance species recognition</a:t>
            </a:r>
            <a:r>
              <a:rPr lang="en-US" sz="2310" spc="226">
                <a:solidFill>
                  <a:srgbClr val="231F20"/>
                </a:solidFill>
                <a:latin typeface="DM Sans"/>
                <a:ea typeface="DM Sans"/>
                <a:cs typeface="DM Sans"/>
                <a:sym typeface="DM Sans"/>
              </a:rPr>
              <a:t> in trail cam and aerial photos</a:t>
            </a:r>
          </a:p>
        </p:txBody>
      </p:sp>
      <p:sp>
        <p:nvSpPr>
          <p:cNvPr name="TextBox 5" id="5"/>
          <p:cNvSpPr txBox="true"/>
          <p:nvPr/>
        </p:nvSpPr>
        <p:spPr>
          <a:xfrm rot="0">
            <a:off x="1028700" y="5332571"/>
            <a:ext cx="11411493" cy="1585484"/>
          </a:xfrm>
          <a:prstGeom prst="rect">
            <a:avLst/>
          </a:prstGeom>
        </p:spPr>
        <p:txBody>
          <a:bodyPr anchor="t" rtlCol="false" tIns="0" lIns="0" bIns="0" rIns="0">
            <a:spAutoFit/>
          </a:bodyPr>
          <a:lstStyle/>
          <a:p>
            <a:pPr algn="l" marL="0" indent="0" lvl="0">
              <a:lnSpc>
                <a:spcPts val="3188"/>
              </a:lnSpc>
              <a:spcBef>
                <a:spcPct val="0"/>
              </a:spcBef>
            </a:pPr>
            <a:r>
              <a:rPr lang="en-US" sz="2310" spc="226">
                <a:solidFill>
                  <a:srgbClr val="231F20"/>
                </a:solidFill>
                <a:latin typeface="DM Sans"/>
                <a:ea typeface="DM Sans"/>
                <a:cs typeface="DM Sans"/>
                <a:sym typeface="DM Sans"/>
              </a:rPr>
              <a:t>We hypothesize that a neural network model, specifically a </a:t>
            </a:r>
            <a:r>
              <a:rPr lang="en-US" b="true" sz="2310" spc="226">
                <a:solidFill>
                  <a:srgbClr val="231F20"/>
                </a:solidFill>
                <a:latin typeface="DM Sans Bold"/>
                <a:ea typeface="DM Sans Bold"/>
                <a:cs typeface="DM Sans Bold"/>
                <a:sym typeface="DM Sans Bold"/>
              </a:rPr>
              <a:t>CNN</a:t>
            </a:r>
            <a:r>
              <a:rPr lang="en-US" sz="2310" spc="226">
                <a:solidFill>
                  <a:srgbClr val="231F20"/>
                </a:solidFill>
                <a:latin typeface="DM Sans"/>
                <a:ea typeface="DM Sans"/>
                <a:cs typeface="DM Sans"/>
                <a:sym typeface="DM Sans"/>
              </a:rPr>
              <a:t>, is capable of achieving </a:t>
            </a:r>
            <a:r>
              <a:rPr lang="en-US" b="true" sz="2310" spc="226">
                <a:solidFill>
                  <a:srgbClr val="231F20"/>
                </a:solidFill>
                <a:latin typeface="DM Sans Bold"/>
                <a:ea typeface="DM Sans Bold"/>
                <a:cs typeface="DM Sans Bold"/>
                <a:sym typeface="DM Sans Bold"/>
              </a:rPr>
              <a:t>at least 80% accuracy</a:t>
            </a:r>
            <a:r>
              <a:rPr lang="en-US" sz="2310" spc="226">
                <a:solidFill>
                  <a:srgbClr val="231F20"/>
                </a:solidFill>
                <a:latin typeface="DM Sans"/>
                <a:ea typeface="DM Sans"/>
                <a:cs typeface="DM Sans"/>
                <a:sym typeface="DM Sans"/>
              </a:rPr>
              <a:t> on the image data from the CIFAR-100 dataset. We further hypothesize that a CNN will be optimal as it best captures nuances and local patterns.</a:t>
            </a:r>
          </a:p>
        </p:txBody>
      </p:sp>
      <p:sp>
        <p:nvSpPr>
          <p:cNvPr name="TextBox 6" id="6"/>
          <p:cNvSpPr txBox="true"/>
          <p:nvPr/>
        </p:nvSpPr>
        <p:spPr>
          <a:xfrm rot="0">
            <a:off x="1028700" y="7611475"/>
            <a:ext cx="11411493" cy="238558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The goal of this project is to </a:t>
            </a:r>
            <a:r>
              <a:rPr lang="en-US" b="true" sz="2310" spc="226">
                <a:solidFill>
                  <a:srgbClr val="231F20"/>
                </a:solidFill>
                <a:latin typeface="DM Sans Bold"/>
                <a:ea typeface="DM Sans Bold"/>
                <a:cs typeface="DM Sans Bold"/>
                <a:sym typeface="DM Sans Bold"/>
              </a:rPr>
              <a:t>develop a classification model</a:t>
            </a:r>
            <a:r>
              <a:rPr lang="en-US" sz="2310" spc="226">
                <a:solidFill>
                  <a:srgbClr val="231F20"/>
                </a:solidFill>
                <a:latin typeface="DM Sans"/>
                <a:ea typeface="DM Sans"/>
                <a:cs typeface="DM Sans"/>
                <a:sym typeface="DM Sans"/>
              </a:rPr>
              <a:t> capable of accurately identifying animal species from images, by training it on the CIFAR-100 dataset of labeled animal photos. We will measure the success of the model by </a:t>
            </a:r>
            <a:r>
              <a:rPr lang="en-US" b="true" sz="2310" spc="226">
                <a:solidFill>
                  <a:srgbClr val="231F20"/>
                </a:solidFill>
                <a:latin typeface="DM Sans Bold"/>
                <a:ea typeface="DM Sans Bold"/>
                <a:cs typeface="DM Sans Bold"/>
                <a:sym typeface="DM Sans Bold"/>
              </a:rPr>
              <a:t>aiming for an accuracy of 80% or higher. </a:t>
            </a:r>
          </a:p>
          <a:p>
            <a:pPr algn="just" marL="0" indent="0" lvl="0">
              <a:lnSpc>
                <a:spcPts val="3188"/>
              </a:lnSpc>
              <a:spcBef>
                <a:spcPct val="0"/>
              </a:spcBef>
            </a:pPr>
          </a:p>
        </p:txBody>
      </p:sp>
      <p:sp>
        <p:nvSpPr>
          <p:cNvPr name="Freeform 7" id="7"/>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4176364">
            <a:off x="14971201" y="6798428"/>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028700" y="1549962"/>
            <a:ext cx="5199649" cy="523875"/>
          </a:xfrm>
          <a:prstGeom prst="rect">
            <a:avLst/>
          </a:prstGeom>
        </p:spPr>
        <p:txBody>
          <a:bodyPr anchor="t" rtlCol="false" tIns="0" lIns="0" bIns="0" rIns="0">
            <a:spAutoFit/>
          </a:bodyPr>
          <a:lstStyle/>
          <a:p>
            <a:pPr algn="l">
              <a:lnSpc>
                <a:spcPts val="4199"/>
              </a:lnSpc>
              <a:spcBef>
                <a:spcPct val="0"/>
              </a:spcBef>
            </a:pPr>
            <a:r>
              <a:rPr lang="en-US" b="true" sz="2999">
                <a:solidFill>
                  <a:srgbClr val="131211"/>
                </a:solidFill>
                <a:latin typeface="Poppins Bold"/>
                <a:ea typeface="Poppins Bold"/>
                <a:cs typeface="Poppins Bold"/>
                <a:sym typeface="Poppins Bold"/>
              </a:rPr>
              <a:t>MOTIVATION</a:t>
            </a:r>
          </a:p>
        </p:txBody>
      </p:sp>
      <p:sp>
        <p:nvSpPr>
          <p:cNvPr name="TextBox 10" id="10"/>
          <p:cNvSpPr txBox="true"/>
          <p:nvPr/>
        </p:nvSpPr>
        <p:spPr>
          <a:xfrm rot="0">
            <a:off x="1028700" y="4667726"/>
            <a:ext cx="5199649" cy="523875"/>
          </a:xfrm>
          <a:prstGeom prst="rect">
            <a:avLst/>
          </a:prstGeom>
        </p:spPr>
        <p:txBody>
          <a:bodyPr anchor="t" rtlCol="false" tIns="0" lIns="0" bIns="0" rIns="0">
            <a:spAutoFit/>
          </a:bodyPr>
          <a:lstStyle/>
          <a:p>
            <a:pPr algn="l">
              <a:lnSpc>
                <a:spcPts val="4199"/>
              </a:lnSpc>
              <a:spcBef>
                <a:spcPct val="0"/>
              </a:spcBef>
            </a:pPr>
            <a:r>
              <a:rPr lang="en-US" b="true" sz="2999">
                <a:solidFill>
                  <a:srgbClr val="000000"/>
                </a:solidFill>
                <a:latin typeface="Poppins Bold"/>
                <a:ea typeface="Poppins Bold"/>
                <a:cs typeface="Poppins Bold"/>
                <a:sym typeface="Poppins Bold"/>
              </a:rPr>
              <a:t>HYPOTHESIS</a:t>
            </a:r>
          </a:p>
        </p:txBody>
      </p:sp>
      <p:sp>
        <p:nvSpPr>
          <p:cNvPr name="TextBox 11" id="11"/>
          <p:cNvSpPr txBox="true"/>
          <p:nvPr/>
        </p:nvSpPr>
        <p:spPr>
          <a:xfrm rot="0">
            <a:off x="1028700" y="6946630"/>
            <a:ext cx="5199649" cy="523875"/>
          </a:xfrm>
          <a:prstGeom prst="rect">
            <a:avLst/>
          </a:prstGeom>
        </p:spPr>
        <p:txBody>
          <a:bodyPr anchor="t" rtlCol="false" tIns="0" lIns="0" bIns="0" rIns="0">
            <a:spAutoFit/>
          </a:bodyPr>
          <a:lstStyle/>
          <a:p>
            <a:pPr algn="l">
              <a:lnSpc>
                <a:spcPts val="4199"/>
              </a:lnSpc>
              <a:spcBef>
                <a:spcPct val="0"/>
              </a:spcBef>
            </a:pPr>
            <a:r>
              <a:rPr lang="en-US" b="true" sz="2999">
                <a:solidFill>
                  <a:srgbClr val="000000"/>
                </a:solidFill>
                <a:latin typeface="Poppins Bold"/>
                <a:ea typeface="Poppins Bold"/>
                <a:cs typeface="Poppins Bold"/>
                <a:sym typeface="Poppins Bold"/>
              </a:rPr>
              <a:t>GOALS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DATA OVERVIEW</a:t>
            </a:r>
          </a:p>
        </p:txBody>
      </p:sp>
      <p:sp>
        <p:nvSpPr>
          <p:cNvPr name="TextBox 9" id="9"/>
          <p:cNvSpPr txBox="true"/>
          <p:nvPr/>
        </p:nvSpPr>
        <p:spPr>
          <a:xfrm rot="0">
            <a:off x="4510198" y="4085161"/>
            <a:ext cx="9267604" cy="1163320"/>
          </a:xfrm>
          <a:prstGeom prst="rect">
            <a:avLst/>
          </a:prstGeom>
        </p:spPr>
        <p:txBody>
          <a:bodyPr anchor="t" rtlCol="false" tIns="0" lIns="0" bIns="0" rIns="0">
            <a:spAutoFit/>
          </a:bodyPr>
          <a:lstStyle/>
          <a:p>
            <a:pPr algn="l">
              <a:lnSpc>
                <a:spcPts val="3080"/>
              </a:lnSpc>
              <a:spcBef>
                <a:spcPct val="0"/>
              </a:spcBef>
            </a:pPr>
            <a:r>
              <a:rPr lang="en-US" sz="2200">
                <a:solidFill>
                  <a:srgbClr val="000000"/>
                </a:solidFill>
                <a:latin typeface="Lato"/>
                <a:ea typeface="Lato"/>
                <a:cs typeface="Lato"/>
                <a:sym typeface="Lato"/>
              </a:rPr>
              <a:t>The CIFAR-100 dataset is a labeled collection of color images across 100 classes, including animals, plants, and objects.</a:t>
            </a:r>
          </a:p>
          <a:p>
            <a:pPr algn="l">
              <a:lnSpc>
                <a:spcPts val="3080"/>
              </a:lnSpc>
              <a:spcBef>
                <a:spcPct val="0"/>
              </a:spcBef>
            </a:pPr>
          </a:p>
        </p:txBody>
      </p:sp>
      <p:sp>
        <p:nvSpPr>
          <p:cNvPr name="TextBox 10" id="10"/>
          <p:cNvSpPr txBox="true"/>
          <p:nvPr/>
        </p:nvSpPr>
        <p:spPr>
          <a:xfrm rot="0">
            <a:off x="4510198" y="5703390"/>
            <a:ext cx="8253027" cy="3777290"/>
          </a:xfrm>
          <a:prstGeom prst="rect">
            <a:avLst/>
          </a:prstGeom>
        </p:spPr>
        <p:txBody>
          <a:bodyPr anchor="t" rtlCol="false" tIns="0" lIns="0" bIns="0" rIns="0">
            <a:spAutoFit/>
          </a:bodyPr>
          <a:lstStyle/>
          <a:p>
            <a:pPr algn="l" marL="518162" indent="-259081" lvl="1">
              <a:lnSpc>
                <a:spcPts val="3360"/>
              </a:lnSpc>
              <a:buFont typeface="Arial"/>
              <a:buChar char="•"/>
            </a:pPr>
            <a:r>
              <a:rPr lang="en-US" b="true" sz="2400">
                <a:solidFill>
                  <a:srgbClr val="000000"/>
                </a:solidFill>
                <a:latin typeface="Poppins Bold"/>
                <a:ea typeface="Poppins Bold"/>
                <a:cs typeface="Poppins Bold"/>
                <a:sym typeface="Poppins Bold"/>
              </a:rPr>
              <a:t>Image</a:t>
            </a:r>
            <a:r>
              <a:rPr lang="en-US" sz="2400">
                <a:solidFill>
                  <a:srgbClr val="000000"/>
                </a:solidFill>
                <a:latin typeface="Poppins"/>
                <a:ea typeface="Poppins"/>
                <a:cs typeface="Poppins"/>
                <a:sym typeface="Poppins"/>
              </a:rPr>
              <a:t>: The pixel data for each image, representing visual data of animal species in RGB format.</a:t>
            </a:r>
          </a:p>
          <a:p>
            <a:pPr algn="l" marL="518162" indent="-259081" lvl="1">
              <a:lnSpc>
                <a:spcPts val="3360"/>
              </a:lnSpc>
              <a:buFont typeface="Arial"/>
              <a:buChar char="•"/>
            </a:pPr>
            <a:r>
              <a:rPr lang="en-US" b="true" sz="2400">
                <a:solidFill>
                  <a:srgbClr val="000000"/>
                </a:solidFill>
                <a:latin typeface="Poppins Bold"/>
                <a:ea typeface="Poppins Bold"/>
                <a:cs typeface="Poppins Bold"/>
                <a:sym typeface="Poppins Bold"/>
              </a:rPr>
              <a:t>Fine Label</a:t>
            </a:r>
            <a:r>
              <a:rPr lang="en-US" sz="2400">
                <a:solidFill>
                  <a:srgbClr val="000000"/>
                </a:solidFill>
                <a:latin typeface="Poppins"/>
                <a:ea typeface="Poppins"/>
                <a:cs typeface="Poppins"/>
                <a:sym typeface="Poppins"/>
              </a:rPr>
              <a:t>: A final label value that describes the sub group each image is in </a:t>
            </a:r>
          </a:p>
          <a:p>
            <a:pPr algn="l" marL="518162" indent="-259081" lvl="1">
              <a:lnSpc>
                <a:spcPts val="3360"/>
              </a:lnSpc>
              <a:buFont typeface="Arial"/>
              <a:buChar char="•"/>
            </a:pPr>
            <a:r>
              <a:rPr lang="en-US" b="true" sz="2400">
                <a:solidFill>
                  <a:srgbClr val="000000"/>
                </a:solidFill>
                <a:latin typeface="Poppins Bold"/>
                <a:ea typeface="Poppins Bold"/>
                <a:cs typeface="Poppins Bold"/>
                <a:sym typeface="Poppins Bold"/>
              </a:rPr>
              <a:t>Coarse Label</a:t>
            </a:r>
            <a:r>
              <a:rPr lang="en-US" sz="2400">
                <a:solidFill>
                  <a:srgbClr val="000000"/>
                </a:solidFill>
                <a:latin typeface="Poppins"/>
                <a:ea typeface="Poppins"/>
                <a:cs typeface="Poppins"/>
                <a:sym typeface="Poppins"/>
              </a:rPr>
              <a:t>: A course label value that describes the super group each image is in </a:t>
            </a:r>
          </a:p>
          <a:p>
            <a:pPr algn="l" marL="518162" indent="-259081" lvl="1">
              <a:lnSpc>
                <a:spcPts val="3360"/>
              </a:lnSpc>
              <a:buFont typeface="Arial"/>
              <a:buChar char="•"/>
            </a:pPr>
          </a:p>
          <a:p>
            <a:pPr algn="l">
              <a:lnSpc>
                <a:spcPts val="3360"/>
              </a:lnSpc>
              <a:spcBef>
                <a:spcPct val="0"/>
              </a:spcBef>
            </a:pPr>
          </a:p>
        </p:txBody>
      </p:sp>
      <p:sp>
        <p:nvSpPr>
          <p:cNvPr name="TextBox 11" id="11"/>
          <p:cNvSpPr txBox="true"/>
          <p:nvPr/>
        </p:nvSpPr>
        <p:spPr>
          <a:xfrm rot="0">
            <a:off x="4510307" y="5162755"/>
            <a:ext cx="2423418" cy="509906"/>
          </a:xfrm>
          <a:prstGeom prst="rect">
            <a:avLst/>
          </a:prstGeom>
        </p:spPr>
        <p:txBody>
          <a:bodyPr anchor="t" rtlCol="false" tIns="0" lIns="0" bIns="0" rIns="0">
            <a:spAutoFit/>
          </a:bodyPr>
          <a:lstStyle/>
          <a:p>
            <a:pPr algn="ctr">
              <a:lnSpc>
                <a:spcPts val="3919"/>
              </a:lnSpc>
              <a:spcBef>
                <a:spcPct val="0"/>
              </a:spcBef>
            </a:pPr>
            <a:r>
              <a:rPr lang="en-US" b="true" sz="2799">
                <a:solidFill>
                  <a:srgbClr val="000000"/>
                </a:solidFill>
                <a:latin typeface="Poppins Bold"/>
                <a:ea typeface="Poppins Bold"/>
                <a:cs typeface="Poppins Bold"/>
                <a:sym typeface="Poppins Bold"/>
              </a:rPr>
              <a:t>Key Columns</a:t>
            </a:r>
          </a:p>
        </p:txBody>
      </p:sp>
      <p:grpSp>
        <p:nvGrpSpPr>
          <p:cNvPr name="Group 12" id="12"/>
          <p:cNvGrpSpPr/>
          <p:nvPr/>
        </p:nvGrpSpPr>
        <p:grpSpPr>
          <a:xfrm rot="0">
            <a:off x="4510198" y="3285583"/>
            <a:ext cx="7823122" cy="647719"/>
            <a:chOff x="0" y="0"/>
            <a:chExt cx="2060411" cy="170593"/>
          </a:xfrm>
        </p:grpSpPr>
        <p:sp>
          <p:nvSpPr>
            <p:cNvPr name="Freeform 13" id="13"/>
            <p:cNvSpPr/>
            <p:nvPr/>
          </p:nvSpPr>
          <p:spPr>
            <a:xfrm flipH="false" flipV="false" rot="0">
              <a:off x="0" y="0"/>
              <a:ext cx="2060411" cy="170593"/>
            </a:xfrm>
            <a:custGeom>
              <a:avLst/>
              <a:gdLst/>
              <a:ahLst/>
              <a:cxnLst/>
              <a:rect r="r" b="b" t="t" l="l"/>
              <a:pathLst>
                <a:path h="170593" w="2060411">
                  <a:moveTo>
                    <a:pt x="0" y="0"/>
                  </a:moveTo>
                  <a:lnTo>
                    <a:pt x="2060411" y="0"/>
                  </a:lnTo>
                  <a:lnTo>
                    <a:pt x="2060411" y="170593"/>
                  </a:lnTo>
                  <a:lnTo>
                    <a:pt x="0" y="170593"/>
                  </a:lnTo>
                  <a:close/>
                </a:path>
              </a:pathLst>
            </a:custGeom>
            <a:solidFill>
              <a:srgbClr val="1A1A1A"/>
            </a:solidFill>
          </p:spPr>
        </p:sp>
        <p:sp>
          <p:nvSpPr>
            <p:cNvPr name="TextBox 14" id="14"/>
            <p:cNvSpPr txBox="true"/>
            <p:nvPr/>
          </p:nvSpPr>
          <p:spPr>
            <a:xfrm>
              <a:off x="0" y="-57150"/>
              <a:ext cx="20604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Dataset: CIFAR-100</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190716" y="6537441"/>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Downloaded the CIFAR-100 dataset and utilized a script to map metadata (group names) to corresponding images within the dataset.</a:t>
            </a:r>
          </a:p>
        </p:txBody>
      </p:sp>
      <p:sp>
        <p:nvSpPr>
          <p:cNvPr name="TextBox 10" id="10"/>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1" id="11"/>
          <p:cNvSpPr txBox="true"/>
          <p:nvPr/>
        </p:nvSpPr>
        <p:spPr>
          <a:xfrm rot="0">
            <a:off x="1345144" y="5941547"/>
            <a:ext cx="4922362"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DATA COLLECTION</a:t>
            </a:r>
          </a:p>
        </p:txBody>
      </p:sp>
      <p:sp>
        <p:nvSpPr>
          <p:cNvPr name="Freeform 12" id="12"/>
          <p:cNvSpPr/>
          <p:nvPr/>
        </p:nvSpPr>
        <p:spPr>
          <a:xfrm flipH="false" flipV="false" rot="0">
            <a:off x="6267505"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7030737" y="5240576"/>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6267505"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7" id="17"/>
          <p:cNvSpPr/>
          <p:nvPr/>
        </p:nvSpPr>
        <p:spPr>
          <a:xfrm flipH="false" flipV="false" rot="0">
            <a:off x="9758062"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521294" y="5240576"/>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758062"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22" id="22"/>
          <p:cNvSpPr/>
          <p:nvPr/>
        </p:nvSpPr>
        <p:spPr>
          <a:xfrm flipH="false" flipV="false" rot="0">
            <a:off x="13248619"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4011851" y="5240576"/>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3248619"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27" id="27"/>
          <p:cNvSpPr txBox="true"/>
          <p:nvPr/>
        </p:nvSpPr>
        <p:spPr>
          <a:xfrm rot="0">
            <a:off x="5679015" y="6537441"/>
            <a:ext cx="3204526" cy="285923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Conducted EDA to explore the behavior of the dataset, identify patterns, and generate ideas for additional features to improve the predictive model's performance.</a:t>
            </a:r>
          </a:p>
          <a:p>
            <a:pPr algn="ctr">
              <a:lnSpc>
                <a:spcPts val="2545"/>
              </a:lnSpc>
            </a:pPr>
          </a:p>
        </p:txBody>
      </p:sp>
      <p:sp>
        <p:nvSpPr>
          <p:cNvPr name="TextBox 28" id="28"/>
          <p:cNvSpPr txBox="true"/>
          <p:nvPr/>
        </p:nvSpPr>
        <p:spPr>
          <a:xfrm rot="0">
            <a:off x="5889722" y="594154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EDA</a:t>
            </a:r>
          </a:p>
        </p:txBody>
      </p:sp>
      <p:sp>
        <p:nvSpPr>
          <p:cNvPr name="TextBox 29" id="29"/>
          <p:cNvSpPr txBox="true"/>
          <p:nvPr/>
        </p:nvSpPr>
        <p:spPr>
          <a:xfrm rot="0">
            <a:off x="9169572" y="6950350"/>
            <a:ext cx="3204526" cy="285923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Ensured balanced representation of animal superclasses, and validated our predictive model using performance metrics like accuracy, precision, and recall to uncover trends </a:t>
            </a:r>
          </a:p>
        </p:txBody>
      </p:sp>
      <p:sp>
        <p:nvSpPr>
          <p:cNvPr name="TextBox 30" id="30"/>
          <p:cNvSpPr txBox="true"/>
          <p:nvPr/>
        </p:nvSpPr>
        <p:spPr>
          <a:xfrm rot="0">
            <a:off x="8123358" y="5994276"/>
            <a:ext cx="5296955" cy="865597"/>
          </a:xfrm>
          <a:prstGeom prst="rect">
            <a:avLst/>
          </a:prstGeom>
        </p:spPr>
        <p:txBody>
          <a:bodyPr anchor="t" rtlCol="false" tIns="0" lIns="0" bIns="0" rIns="0">
            <a:spAutoFit/>
          </a:bodyPr>
          <a:lstStyle/>
          <a:p>
            <a:pPr algn="ctr">
              <a:lnSpc>
                <a:spcPts val="3521"/>
              </a:lnSpc>
            </a:pPr>
            <a:r>
              <a:rPr lang="en-US" b="true" sz="2551" spc="250">
                <a:solidFill>
                  <a:srgbClr val="231F20"/>
                </a:solidFill>
                <a:latin typeface="DM Sans Bold"/>
                <a:ea typeface="DM Sans Bold"/>
                <a:cs typeface="DM Sans Bold"/>
                <a:sym typeface="DM Sans Bold"/>
              </a:rPr>
              <a:t>EXECUTATION &amp; VALIDATION</a:t>
            </a:r>
          </a:p>
        </p:txBody>
      </p:sp>
      <p:sp>
        <p:nvSpPr>
          <p:cNvPr name="TextBox 31" id="31"/>
          <p:cNvSpPr txBox="true"/>
          <p:nvPr/>
        </p:nvSpPr>
        <p:spPr>
          <a:xfrm rot="0">
            <a:off x="12660129" y="6538853"/>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Collect summary statistics to assess performance and</a:t>
            </a:r>
          </a:p>
          <a:p>
            <a:pPr algn="ctr">
              <a:lnSpc>
                <a:spcPts val="2545"/>
              </a:lnSpc>
            </a:pPr>
            <a:r>
              <a:rPr lang="en-US" sz="1844" spc="180">
                <a:solidFill>
                  <a:srgbClr val="231F20"/>
                </a:solidFill>
                <a:latin typeface="DM Sans"/>
                <a:ea typeface="DM Sans"/>
                <a:cs typeface="DM Sans"/>
                <a:sym typeface="DM Sans"/>
              </a:rPr>
              <a:t>reflect on hypothesis</a:t>
            </a:r>
          </a:p>
          <a:p>
            <a:pPr algn="ctr">
              <a:lnSpc>
                <a:spcPts val="2545"/>
              </a:lnSpc>
            </a:pPr>
          </a:p>
        </p:txBody>
      </p:sp>
      <p:sp>
        <p:nvSpPr>
          <p:cNvPr name="TextBox 32" id="32"/>
          <p:cNvSpPr txBox="true"/>
          <p:nvPr/>
        </p:nvSpPr>
        <p:spPr>
          <a:xfrm rot="0">
            <a:off x="12870836" y="5942960"/>
            <a:ext cx="2881796"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CONCLUSION</a:t>
            </a:r>
          </a:p>
        </p:txBody>
      </p:sp>
      <p:sp>
        <p:nvSpPr>
          <p:cNvPr name="Freeform 33" id="3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4" id="34"/>
          <p:cNvSpPr txBox="true"/>
          <p:nvPr/>
        </p:nvSpPr>
        <p:spPr>
          <a:xfrm rot="0">
            <a:off x="2465093" y="561975"/>
            <a:ext cx="7096492" cy="923925"/>
          </a:xfrm>
          <a:prstGeom prst="rect">
            <a:avLst/>
          </a:prstGeom>
        </p:spPr>
        <p:txBody>
          <a:bodyPr anchor="t" rtlCol="false" tIns="0" lIns="0" bIns="0" rIns="0">
            <a:spAutoFit/>
          </a:bodyPr>
          <a:lstStyle/>
          <a:p>
            <a:pPr algn="l">
              <a:lnSpc>
                <a:spcPts val="6600"/>
              </a:lnSpc>
            </a:pPr>
            <a:r>
              <a:rPr lang="en-US" sz="6000" b="true">
                <a:solidFill>
                  <a:srgbClr val="000000"/>
                </a:solidFill>
                <a:latin typeface="Poppins Bold"/>
                <a:ea typeface="Poppins Bold"/>
                <a:cs typeface="Poppins Bold"/>
                <a:sym typeface="Poppins Bold"/>
              </a:rPr>
              <a:t>ANALYSIS PLAN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9372646" y="3653528"/>
            <a:ext cx="6640886" cy="5112057"/>
            <a:chOff x="0" y="0"/>
            <a:chExt cx="2066162" cy="1590502"/>
          </a:xfrm>
        </p:grpSpPr>
        <p:sp>
          <p:nvSpPr>
            <p:cNvPr name="Freeform 6" id="6"/>
            <p:cNvSpPr/>
            <p:nvPr/>
          </p:nvSpPr>
          <p:spPr>
            <a:xfrm flipH="false" flipV="false" rot="0">
              <a:off x="0" y="0"/>
              <a:ext cx="2066162" cy="1590502"/>
            </a:xfrm>
            <a:custGeom>
              <a:avLst/>
              <a:gdLst/>
              <a:ahLst/>
              <a:cxnLst/>
              <a:rect r="r" b="b" t="t" l="l"/>
              <a:pathLst>
                <a:path h="1590502" w="2066162">
                  <a:moveTo>
                    <a:pt x="0" y="0"/>
                  </a:moveTo>
                  <a:lnTo>
                    <a:pt x="2066162" y="0"/>
                  </a:lnTo>
                  <a:lnTo>
                    <a:pt x="2066162" y="1590502"/>
                  </a:lnTo>
                  <a:lnTo>
                    <a:pt x="0" y="1590502"/>
                  </a:lnTo>
                  <a:close/>
                </a:path>
              </a:pathLst>
            </a:custGeom>
            <a:solidFill>
              <a:srgbClr val="1A1A1A"/>
            </a:solidFill>
          </p:spPr>
        </p:sp>
        <p:sp>
          <p:nvSpPr>
            <p:cNvPr name="TextBox 7" id="7"/>
            <p:cNvSpPr txBox="true"/>
            <p:nvPr/>
          </p:nvSpPr>
          <p:spPr>
            <a:xfrm>
              <a:off x="0" y="-57150"/>
              <a:ext cx="2066162" cy="1647652"/>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2289311" y="3653528"/>
            <a:ext cx="6651538" cy="5112057"/>
            <a:chOff x="0" y="0"/>
            <a:chExt cx="2069477" cy="1590502"/>
          </a:xfrm>
        </p:grpSpPr>
        <p:sp>
          <p:nvSpPr>
            <p:cNvPr name="Freeform 10" id="10"/>
            <p:cNvSpPr/>
            <p:nvPr/>
          </p:nvSpPr>
          <p:spPr>
            <a:xfrm flipH="false" flipV="false" rot="0">
              <a:off x="0" y="0"/>
              <a:ext cx="2069477" cy="1590502"/>
            </a:xfrm>
            <a:custGeom>
              <a:avLst/>
              <a:gdLst/>
              <a:ahLst/>
              <a:cxnLst/>
              <a:rect r="r" b="b" t="t" l="l"/>
              <a:pathLst>
                <a:path h="1590502" w="2069477">
                  <a:moveTo>
                    <a:pt x="0" y="0"/>
                  </a:moveTo>
                  <a:lnTo>
                    <a:pt x="2069477" y="0"/>
                  </a:lnTo>
                  <a:lnTo>
                    <a:pt x="2069477" y="1590502"/>
                  </a:lnTo>
                  <a:lnTo>
                    <a:pt x="0" y="1590502"/>
                  </a:lnTo>
                  <a:close/>
                </a:path>
              </a:pathLst>
            </a:custGeom>
            <a:solidFill>
              <a:srgbClr val="1A1A1A"/>
            </a:solidFill>
          </p:spPr>
        </p:sp>
        <p:sp>
          <p:nvSpPr>
            <p:cNvPr name="TextBox 11" id="11"/>
            <p:cNvSpPr txBox="true"/>
            <p:nvPr/>
          </p:nvSpPr>
          <p:spPr>
            <a:xfrm>
              <a:off x="0" y="-57150"/>
              <a:ext cx="2069477" cy="1647652"/>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2" id="12"/>
          <p:cNvGrpSpPr/>
          <p:nvPr/>
        </p:nvGrpSpPr>
        <p:grpSpPr>
          <a:xfrm rot="0">
            <a:off x="4451060" y="2948474"/>
            <a:ext cx="2049168" cy="204916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5" id="15"/>
          <p:cNvGrpSpPr/>
          <p:nvPr/>
        </p:nvGrpSpPr>
        <p:grpSpPr>
          <a:xfrm rot="0">
            <a:off x="11668505" y="2850837"/>
            <a:ext cx="2049168" cy="204916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8" id="18"/>
          <p:cNvSpPr/>
          <p:nvPr/>
        </p:nvSpPr>
        <p:spPr>
          <a:xfrm flipH="false" flipV="false" rot="0">
            <a:off x="4862372" y="3311911"/>
            <a:ext cx="1211702" cy="1322294"/>
          </a:xfrm>
          <a:custGeom>
            <a:avLst/>
            <a:gdLst/>
            <a:ahLst/>
            <a:cxnLst/>
            <a:rect r="r" b="b" t="t" l="l"/>
            <a:pathLst>
              <a:path h="1322294" w="1211702">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2007781" y="3183497"/>
            <a:ext cx="1353071" cy="1353071"/>
          </a:xfrm>
          <a:custGeom>
            <a:avLst/>
            <a:gdLst/>
            <a:ahLst/>
            <a:cxnLst/>
            <a:rect r="r" b="b" t="t" l="l"/>
            <a:pathLst>
              <a:path h="1353071" w="1353071">
                <a:moveTo>
                  <a:pt x="0" y="0"/>
                </a:moveTo>
                <a:lnTo>
                  <a:pt x="1353071" y="0"/>
                </a:lnTo>
                <a:lnTo>
                  <a:pt x="1353071" y="1353071"/>
                </a:lnTo>
                <a:lnTo>
                  <a:pt x="0" y="13530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2343797" y="1212564"/>
            <a:ext cx="13617940" cy="2169817"/>
          </a:xfrm>
          <a:prstGeom prst="rect">
            <a:avLst/>
          </a:prstGeom>
        </p:spPr>
        <p:txBody>
          <a:bodyPr anchor="t" rtlCol="false" tIns="0" lIns="0" bIns="0" rIns="0">
            <a:spAutoFit/>
          </a:bodyPr>
          <a:lstStyle/>
          <a:p>
            <a:pPr algn="ctr" marL="0" indent="0" lvl="0">
              <a:lnSpc>
                <a:spcPts val="8738"/>
              </a:lnSpc>
              <a:spcBef>
                <a:spcPct val="0"/>
              </a:spcBef>
            </a:pPr>
            <a:r>
              <a:rPr lang="en-US" b="true" sz="6332" spc="620">
                <a:solidFill>
                  <a:srgbClr val="231F20"/>
                </a:solidFill>
                <a:latin typeface="Oswald Bold"/>
                <a:ea typeface="Oswald Bold"/>
                <a:cs typeface="Oswald Bold"/>
                <a:sym typeface="Oswald Bold"/>
              </a:rPr>
              <a:t>TRICKY DECISIONS AND UNCERTAINTY</a:t>
            </a:r>
          </a:p>
        </p:txBody>
      </p:sp>
      <p:sp>
        <p:nvSpPr>
          <p:cNvPr name="TextBox 21" id="21"/>
          <p:cNvSpPr txBox="true"/>
          <p:nvPr/>
        </p:nvSpPr>
        <p:spPr>
          <a:xfrm rot="0">
            <a:off x="2574589" y="4880955"/>
            <a:ext cx="5997938" cy="263714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ea typeface="DM Sans"/>
                <a:cs typeface="DM Sans"/>
                <a:sym typeface="DM Sans"/>
              </a:rPr>
              <a:t>One of our key challenges was tuning the hyperparameters of our CNN model to achieve the best accuracy. Balancing factors like the number of epochs, batch size, weighting functions, and data augmentation required significant time and effort. This process highlighted the importance of fine-tuning to maximize model performance and achieve results that aligned with our hypothesis</a:t>
            </a:r>
          </a:p>
        </p:txBody>
      </p:sp>
      <p:sp>
        <p:nvSpPr>
          <p:cNvPr name="TextBox 22" id="22"/>
          <p:cNvSpPr txBox="true"/>
          <p:nvPr/>
        </p:nvSpPr>
        <p:spPr>
          <a:xfrm rot="0">
            <a:off x="9799096" y="4733823"/>
            <a:ext cx="5921736" cy="293241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ea typeface="DM Sans"/>
                <a:cs typeface="DM Sans"/>
                <a:sym typeface="DM Sans"/>
              </a:rPr>
              <a:t>To address uncertainty in our model, we maintained strict separation of validation, test, and training datasets. This approach ensured that our model was evaluated on unseen data during validation, allowing us to accurately assess its performance without overfitting. By keeping these datasets distinct, we could trust that the validation accuracy reflected the model's true predictive ability rather than its memorization of the training data</a:t>
            </a:r>
          </a:p>
        </p:txBody>
      </p:sp>
      <p:sp>
        <p:nvSpPr>
          <p:cNvPr name="TextBox 23" id="23"/>
          <p:cNvSpPr txBox="true"/>
          <p:nvPr/>
        </p:nvSpPr>
        <p:spPr>
          <a:xfrm rot="0">
            <a:off x="2574589" y="7781814"/>
            <a:ext cx="6292967"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TRICKY ANALYSIS DECISIION</a:t>
            </a:r>
          </a:p>
        </p:txBody>
      </p:sp>
      <p:sp>
        <p:nvSpPr>
          <p:cNvPr name="TextBox 24" id="24"/>
          <p:cNvSpPr txBox="true"/>
          <p:nvPr/>
        </p:nvSpPr>
        <p:spPr>
          <a:xfrm rot="0">
            <a:off x="9799096" y="7781814"/>
            <a:ext cx="5637871"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ADRESSING UNCERTAINTY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8317790" y="-7101924"/>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144000" y="2023911"/>
            <a:ext cx="8938757" cy="6601741"/>
          </a:xfrm>
          <a:custGeom>
            <a:avLst/>
            <a:gdLst/>
            <a:ahLst/>
            <a:cxnLst/>
            <a:rect r="r" b="b" t="t" l="l"/>
            <a:pathLst>
              <a:path h="6601741" w="8938757">
                <a:moveTo>
                  <a:pt x="0" y="0"/>
                </a:moveTo>
                <a:lnTo>
                  <a:pt x="8938757" y="0"/>
                </a:lnTo>
                <a:lnTo>
                  <a:pt x="8938757" y="6601741"/>
                </a:lnTo>
                <a:lnTo>
                  <a:pt x="0" y="6601741"/>
                </a:lnTo>
                <a:lnTo>
                  <a:pt x="0" y="0"/>
                </a:lnTo>
                <a:close/>
              </a:path>
            </a:pathLst>
          </a:custGeom>
          <a:blipFill>
            <a:blip r:embed="rId4"/>
            <a:stretch>
              <a:fillRect l="0" t="0" r="0" b="0"/>
            </a:stretch>
          </a:blipFill>
        </p:spPr>
      </p:sp>
      <p:sp>
        <p:nvSpPr>
          <p:cNvPr name="TextBox 8" id="8"/>
          <p:cNvSpPr txBox="true"/>
          <p:nvPr/>
        </p:nvSpPr>
        <p:spPr>
          <a:xfrm rot="0">
            <a:off x="6869059" y="198202"/>
            <a:ext cx="4549883" cy="1393172"/>
          </a:xfrm>
          <a:prstGeom prst="rect">
            <a:avLst/>
          </a:prstGeom>
        </p:spPr>
        <p:txBody>
          <a:bodyPr anchor="t" rtlCol="false" tIns="0" lIns="0" bIns="0" rIns="0">
            <a:spAutoFit/>
          </a:bodyPr>
          <a:lstStyle/>
          <a:p>
            <a:pPr algn="ctr">
              <a:lnSpc>
                <a:spcPts val="11349"/>
              </a:lnSpc>
            </a:pPr>
            <a:r>
              <a:rPr lang="en-US" b="true" sz="8224" spc="806">
                <a:solidFill>
                  <a:srgbClr val="FFFFFF"/>
                </a:solidFill>
                <a:latin typeface="Oswald Bold"/>
                <a:ea typeface="Oswald Bold"/>
                <a:cs typeface="Oswald Bold"/>
                <a:sym typeface="Oswald Bold"/>
              </a:rPr>
              <a:t>RESULTS</a:t>
            </a:r>
          </a:p>
        </p:txBody>
      </p:sp>
      <p:sp>
        <p:nvSpPr>
          <p:cNvPr name="TextBox 9" id="9"/>
          <p:cNvSpPr txBox="true"/>
          <p:nvPr/>
        </p:nvSpPr>
        <p:spPr>
          <a:xfrm rot="0">
            <a:off x="890989" y="1795004"/>
            <a:ext cx="7426801" cy="8772864"/>
          </a:xfrm>
          <a:prstGeom prst="rect">
            <a:avLst/>
          </a:prstGeom>
        </p:spPr>
        <p:txBody>
          <a:bodyPr anchor="t" rtlCol="false" tIns="0" lIns="0" bIns="0" rIns="0">
            <a:spAutoFit/>
          </a:bodyPr>
          <a:lstStyle/>
          <a:p>
            <a:pPr algn="l" marL="536551" indent="-268276" lvl="1">
              <a:lnSpc>
                <a:spcPts val="3429"/>
              </a:lnSpc>
              <a:buFont typeface="Arial"/>
              <a:buChar char="•"/>
            </a:pPr>
            <a:r>
              <a:rPr lang="en-US" sz="2485" spc="243">
                <a:solidFill>
                  <a:srgbClr val="F5FFF5"/>
                </a:solidFill>
                <a:latin typeface="DM Sans"/>
                <a:ea typeface="DM Sans"/>
                <a:cs typeface="DM Sans"/>
                <a:sym typeface="DM Sans"/>
              </a:rPr>
              <a:t>Training accuracy improved steadily, achieving </a:t>
            </a:r>
            <a:r>
              <a:rPr lang="en-US" b="true" sz="2485" spc="243">
                <a:solidFill>
                  <a:srgbClr val="F5FFF5"/>
                </a:solidFill>
                <a:latin typeface="DM Sans Bold"/>
                <a:ea typeface="DM Sans Bold"/>
                <a:cs typeface="DM Sans Bold"/>
                <a:sym typeface="DM Sans Bold"/>
              </a:rPr>
              <a:t>83.10%</a:t>
            </a:r>
            <a:r>
              <a:rPr lang="en-US" sz="2485" spc="243">
                <a:solidFill>
                  <a:srgbClr val="F5FFF5"/>
                </a:solidFill>
                <a:latin typeface="DM Sans"/>
                <a:ea typeface="DM Sans"/>
                <a:cs typeface="DM Sans"/>
                <a:sym typeface="DM Sans"/>
              </a:rPr>
              <a:t> by the 100th epoch.</a:t>
            </a:r>
          </a:p>
          <a:p>
            <a:pPr algn="l" marL="536551" indent="-268276" lvl="1">
              <a:lnSpc>
                <a:spcPts val="3429"/>
              </a:lnSpc>
              <a:buFont typeface="Arial"/>
              <a:buChar char="•"/>
            </a:pPr>
            <a:r>
              <a:rPr lang="en-US" sz="2485" spc="243">
                <a:solidFill>
                  <a:srgbClr val="F5FFF5"/>
                </a:solidFill>
                <a:latin typeface="DM Sans"/>
                <a:ea typeface="DM Sans"/>
                <a:cs typeface="DM Sans"/>
                <a:sym typeface="DM Sans"/>
              </a:rPr>
              <a:t>Validation accuracy fluctuated, peaking at around</a:t>
            </a:r>
            <a:r>
              <a:rPr lang="en-US" b="true" sz="2485" spc="243">
                <a:solidFill>
                  <a:srgbClr val="F5FFF5"/>
                </a:solidFill>
                <a:latin typeface="DM Sans Bold"/>
                <a:ea typeface="DM Sans Bold"/>
                <a:cs typeface="DM Sans Bold"/>
                <a:sym typeface="DM Sans Bold"/>
              </a:rPr>
              <a:t> 62%</a:t>
            </a:r>
            <a:r>
              <a:rPr lang="en-US" sz="2485" spc="243">
                <a:solidFill>
                  <a:srgbClr val="F5FFF5"/>
                </a:solidFill>
                <a:latin typeface="DM Sans"/>
                <a:ea typeface="DM Sans"/>
                <a:cs typeface="DM Sans"/>
                <a:sym typeface="DM Sans"/>
              </a:rPr>
              <a:t>.</a:t>
            </a:r>
          </a:p>
          <a:p>
            <a:pPr algn="l" marL="536551" indent="-268276" lvl="1">
              <a:lnSpc>
                <a:spcPts val="3429"/>
              </a:lnSpc>
              <a:buFont typeface="Arial"/>
              <a:buChar char="•"/>
            </a:pPr>
            <a:r>
              <a:rPr lang="en-US" sz="2485" spc="243">
                <a:solidFill>
                  <a:srgbClr val="F5FFF5"/>
                </a:solidFill>
                <a:latin typeface="DM Sans"/>
                <a:ea typeface="DM Sans"/>
                <a:cs typeface="DM Sans"/>
                <a:sym typeface="DM Sans"/>
              </a:rPr>
              <a:t>Testing results showed a test accuracy of </a:t>
            </a:r>
            <a:r>
              <a:rPr lang="en-US" b="true" sz="2485" spc="243">
                <a:solidFill>
                  <a:srgbClr val="F5FFF5"/>
                </a:solidFill>
                <a:latin typeface="DM Sans Bold"/>
                <a:ea typeface="DM Sans Bold"/>
                <a:cs typeface="DM Sans Bold"/>
                <a:sym typeface="DM Sans Bold"/>
              </a:rPr>
              <a:t>61.22%</a:t>
            </a:r>
            <a:r>
              <a:rPr lang="en-US" sz="2485" spc="243">
                <a:solidFill>
                  <a:srgbClr val="F5FFF5"/>
                </a:solidFill>
                <a:latin typeface="DM Sans"/>
                <a:ea typeface="DM Sans"/>
                <a:cs typeface="DM Sans"/>
                <a:sym typeface="DM Sans"/>
              </a:rPr>
              <a:t> and a test loss of 1.4135, aligning with the validation performance.</a:t>
            </a:r>
          </a:p>
          <a:p>
            <a:pPr algn="l">
              <a:lnSpc>
                <a:spcPts val="3429"/>
              </a:lnSpc>
            </a:pPr>
          </a:p>
          <a:p>
            <a:pPr algn="l">
              <a:lnSpc>
                <a:spcPts val="5085"/>
              </a:lnSpc>
            </a:pPr>
            <a:r>
              <a:rPr lang="en-US" sz="3685" spc="361" b="true">
                <a:solidFill>
                  <a:srgbClr val="F5FFF5"/>
                </a:solidFill>
                <a:latin typeface="DM Sans Bold"/>
                <a:ea typeface="DM Sans Bold"/>
                <a:cs typeface="DM Sans Bold"/>
                <a:sym typeface="DM Sans Bold"/>
              </a:rPr>
              <a:t>Takeaways</a:t>
            </a:r>
          </a:p>
          <a:p>
            <a:pPr algn="l" marL="536551" indent="-268276" lvl="1">
              <a:lnSpc>
                <a:spcPts val="3429"/>
              </a:lnSpc>
              <a:buFont typeface="Arial"/>
              <a:buChar char="•"/>
            </a:pPr>
            <a:r>
              <a:rPr lang="en-US" sz="2485" spc="243">
                <a:solidFill>
                  <a:srgbClr val="F5FFF5"/>
                </a:solidFill>
                <a:latin typeface="DM Sans"/>
                <a:ea typeface="DM Sans"/>
                <a:cs typeface="DM Sans"/>
                <a:sym typeface="DM Sans"/>
              </a:rPr>
              <a:t>Validation performance suggests potential overfitting after certain epochs, highlighting need for hyperparameter tuning.</a:t>
            </a:r>
          </a:p>
          <a:p>
            <a:pPr algn="l" marL="536551" indent="-268276" lvl="1">
              <a:lnSpc>
                <a:spcPts val="3429"/>
              </a:lnSpc>
              <a:buFont typeface="Arial"/>
              <a:buChar char="•"/>
            </a:pPr>
            <a:r>
              <a:rPr lang="en-US" sz="2485" spc="243">
                <a:solidFill>
                  <a:srgbClr val="F5FFF5"/>
                </a:solidFill>
                <a:latin typeface="DM Sans"/>
                <a:ea typeface="DM Sans"/>
                <a:cs typeface="DM Sans"/>
                <a:sym typeface="DM Sans"/>
              </a:rPr>
              <a:t>Further architecture adjustments or dataset augmentation may enhance generalization and improve test results.</a:t>
            </a:r>
          </a:p>
          <a:p>
            <a:pPr algn="l">
              <a:lnSpc>
                <a:spcPts val="3429"/>
              </a:lnSpc>
            </a:pPr>
          </a:p>
          <a:p>
            <a:pPr algn="l">
              <a:lnSpc>
                <a:spcPts val="342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8317790" y="-7101924"/>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7" id="7"/>
          <p:cNvGraphicFramePr>
            <a:graphicFrameLocks noGrp="true"/>
          </p:cNvGraphicFramePr>
          <p:nvPr/>
        </p:nvGraphicFramePr>
        <p:xfrm>
          <a:off x="9144000" y="928535"/>
          <a:ext cx="8356015" cy="8496606"/>
        </p:xfrm>
        <a:graphic>
          <a:graphicData uri="http://schemas.openxmlformats.org/drawingml/2006/table">
            <a:tbl>
              <a:tblPr/>
              <a:tblGrid>
                <a:gridCol w="2413667"/>
                <a:gridCol w="1547565"/>
                <a:gridCol w="1299652"/>
                <a:gridCol w="1630203"/>
                <a:gridCol w="1464928"/>
              </a:tblGrid>
              <a:tr h="572784">
                <a:tc>
                  <a:txBody>
                    <a:bodyPr anchor="t" rtlCol="false"/>
                    <a:lstStyle/>
                    <a:p>
                      <a:pPr algn="l">
                        <a:lnSpc>
                          <a:spcPts val="2978"/>
                        </a:lnSpc>
                        <a:defRPr/>
                      </a:pPr>
                      <a:r>
                        <a:rPr lang="en-US" sz="2127">
                          <a:solidFill>
                            <a:srgbClr val="FFFFFF"/>
                          </a:solidFill>
                          <a:latin typeface="DM Sans"/>
                          <a:ea typeface="DM Sans"/>
                          <a:cs typeface="DM Sans"/>
                          <a:sym typeface="DM Sans"/>
                        </a:rPr>
                        <a:t>Supergroup</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Precision</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Recall</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F1-Score</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Support</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945094">
                <a:tc>
                  <a:txBody>
                    <a:bodyPr anchor="t" rtlCol="false"/>
                    <a:lstStyle/>
                    <a:p>
                      <a:pPr algn="l">
                        <a:lnSpc>
                          <a:spcPts val="2978"/>
                        </a:lnSpc>
                        <a:defRPr/>
                      </a:pPr>
                      <a:r>
                        <a:rPr lang="en-US" sz="2127">
                          <a:solidFill>
                            <a:srgbClr val="FFFFFF"/>
                          </a:solidFill>
                          <a:latin typeface="DM Sans"/>
                          <a:ea typeface="DM Sans"/>
                          <a:cs typeface="DM Sans"/>
                          <a:sym typeface="DM Sans"/>
                        </a:rPr>
                        <a:t>Aquatic Mammals</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0.57</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0.64</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484</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572784">
                <a:tc>
                  <a:txBody>
                    <a:bodyPr anchor="t" rtlCol="false"/>
                    <a:lstStyle/>
                    <a:p>
                      <a:pPr algn="l">
                        <a:lnSpc>
                          <a:spcPts val="2978"/>
                        </a:lnSpc>
                        <a:defRPr/>
                      </a:pPr>
                      <a:r>
                        <a:rPr lang="en-US" sz="2127">
                          <a:solidFill>
                            <a:srgbClr val="FFFFFF"/>
                          </a:solidFill>
                          <a:latin typeface="DM Sans"/>
                          <a:ea typeface="DM Sans"/>
                          <a:cs typeface="DM Sans"/>
                          <a:sym typeface="DM Sans"/>
                        </a:rPr>
                        <a:t>Fish</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0.70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0.67</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508</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572784">
                <a:tc>
                  <a:txBody>
                    <a:bodyPr anchor="t" rtlCol="false"/>
                    <a:lstStyle/>
                    <a:p>
                      <a:pPr algn="l">
                        <a:lnSpc>
                          <a:spcPts val="2978"/>
                        </a:lnSpc>
                        <a:defRPr/>
                      </a:pPr>
                      <a:r>
                        <a:rPr lang="en-US" sz="2127">
                          <a:solidFill>
                            <a:srgbClr val="FFFFFF"/>
                          </a:solidFill>
                          <a:latin typeface="DM Sans"/>
                          <a:ea typeface="DM Sans"/>
                          <a:cs typeface="DM Sans"/>
                          <a:sym typeface="DM Sans"/>
                        </a:rPr>
                        <a:t>Insects</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0.78</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0.72</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0.75</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516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934526">
                <a:tc>
                  <a:txBody>
                    <a:bodyPr anchor="t" rtlCol="false"/>
                    <a:lstStyle/>
                    <a:p>
                      <a:pPr algn="l">
                        <a:lnSpc>
                          <a:spcPts val="2978"/>
                        </a:lnSpc>
                        <a:defRPr/>
                      </a:pPr>
                      <a:r>
                        <a:rPr lang="en-US" sz="2127">
                          <a:solidFill>
                            <a:srgbClr val="FFFFFF"/>
                          </a:solidFill>
                          <a:latin typeface="DM Sans"/>
                          <a:ea typeface="DM Sans"/>
                          <a:cs typeface="DM Sans"/>
                          <a:sym typeface="DM Sans"/>
                        </a:rPr>
                        <a:t>Large Carnivores</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0.56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0.62</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486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945094">
                <a:tc>
                  <a:txBody>
                    <a:bodyPr anchor="t" rtlCol="false"/>
                    <a:lstStyle/>
                    <a:p>
                      <a:pPr algn="l">
                        <a:lnSpc>
                          <a:spcPts val="2978"/>
                        </a:lnSpc>
                        <a:defRPr/>
                      </a:pPr>
                      <a:r>
                        <a:rPr lang="en-US" sz="2127">
                          <a:solidFill>
                            <a:srgbClr val="FFFFFF"/>
                          </a:solidFill>
                          <a:latin typeface="DM Sans"/>
                          <a:ea typeface="DM Sans"/>
                          <a:cs typeface="DM Sans"/>
                          <a:sym typeface="DM Sans"/>
                        </a:rPr>
                        <a:t>Large Omnivores and Herbivores</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0.67</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0.67</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471</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1501136">
                <a:tc>
                  <a:txBody>
                    <a:bodyPr anchor="t" rtlCol="false"/>
                    <a:lstStyle/>
                    <a:p>
                      <a:pPr algn="l">
                        <a:lnSpc>
                          <a:spcPts val="2978"/>
                        </a:lnSpc>
                        <a:defRPr/>
                      </a:pPr>
                      <a:r>
                        <a:rPr lang="en-US" sz="2127">
                          <a:solidFill>
                            <a:srgbClr val="FFFFFF"/>
                          </a:solidFill>
                          <a:latin typeface="DM Sans"/>
                          <a:ea typeface="DM Sans"/>
                          <a:cs typeface="DM Sans"/>
                          <a:sym typeface="DM Sans"/>
                        </a:rPr>
                        <a:t>Medium Mammals</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509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945094">
                <a:tc>
                  <a:txBody>
                    <a:bodyPr anchor="t" rtlCol="false"/>
                    <a:lstStyle/>
                    <a:p>
                      <a:pPr algn="l">
                        <a:lnSpc>
                          <a:spcPts val="2978"/>
                        </a:lnSpc>
                        <a:defRPr/>
                      </a:pPr>
                      <a:r>
                        <a:rPr lang="en-US" sz="2127">
                          <a:solidFill>
                            <a:srgbClr val="FFFFFF"/>
                          </a:solidFill>
                          <a:latin typeface="DM Sans"/>
                          <a:ea typeface="DM Sans"/>
                          <a:cs typeface="DM Sans"/>
                          <a:sym typeface="DM Sans"/>
                        </a:rPr>
                        <a:t>Non-Insect Invertebrates</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0.62</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0.64</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500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572784">
                <a:tc>
                  <a:txBody>
                    <a:bodyPr anchor="t" rtlCol="false"/>
                    <a:lstStyle/>
                    <a:p>
                      <a:pPr algn="l">
                        <a:lnSpc>
                          <a:spcPts val="2978"/>
                        </a:lnSpc>
                        <a:defRPr/>
                      </a:pPr>
                      <a:r>
                        <a:rPr lang="en-US" sz="2127">
                          <a:solidFill>
                            <a:srgbClr val="FFFFFF"/>
                          </a:solidFill>
                          <a:latin typeface="DM Sans"/>
                          <a:ea typeface="DM Sans"/>
                          <a:cs typeface="DM Sans"/>
                          <a:sym typeface="DM Sans"/>
                        </a:rPr>
                        <a:t>Reptiles</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0.43</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0.69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0.53</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510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r h="934526">
                <a:tc>
                  <a:txBody>
                    <a:bodyPr anchor="t" rtlCol="false"/>
                    <a:lstStyle/>
                    <a:p>
                      <a:pPr algn="l">
                        <a:lnSpc>
                          <a:spcPts val="2978"/>
                        </a:lnSpc>
                        <a:defRPr/>
                      </a:pPr>
                      <a:r>
                        <a:rPr lang="en-US" sz="2127">
                          <a:solidFill>
                            <a:srgbClr val="FFFFFF"/>
                          </a:solidFill>
                          <a:latin typeface="DM Sans"/>
                          <a:ea typeface="DM Sans"/>
                          <a:cs typeface="DM Sans"/>
                          <a:sym typeface="DM Sans"/>
                        </a:rPr>
                        <a:t>Small Mammals</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0.73</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0.49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0.59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c>
                  <a:txBody>
                    <a:bodyPr anchor="t" rtlCol="false"/>
                    <a:lstStyle/>
                    <a:p>
                      <a:pPr algn="l">
                        <a:lnSpc>
                          <a:spcPts val="2978"/>
                        </a:lnSpc>
                        <a:defRPr/>
                      </a:pPr>
                      <a:r>
                        <a:rPr lang="en-US" sz="2127">
                          <a:solidFill>
                            <a:srgbClr val="FFFFFF"/>
                          </a:solidFill>
                          <a:latin typeface="DM Sans"/>
                          <a:ea typeface="DM Sans"/>
                          <a:cs typeface="DM Sans"/>
                          <a:sym typeface="DM Sans"/>
                        </a:rPr>
                        <a:t>516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1A1A1A"/>
                    </a:solidFill>
                  </a:tcPr>
                </a:tc>
              </a:tr>
            </a:tbl>
          </a:graphicData>
        </a:graphic>
      </p:graphicFrame>
      <p:sp>
        <p:nvSpPr>
          <p:cNvPr name="TextBox 8" id="8"/>
          <p:cNvSpPr txBox="true"/>
          <p:nvPr/>
        </p:nvSpPr>
        <p:spPr>
          <a:xfrm rot="0">
            <a:off x="2329449" y="65720"/>
            <a:ext cx="4549883" cy="1393172"/>
          </a:xfrm>
          <a:prstGeom prst="rect">
            <a:avLst/>
          </a:prstGeom>
        </p:spPr>
        <p:txBody>
          <a:bodyPr anchor="t" rtlCol="false" tIns="0" lIns="0" bIns="0" rIns="0">
            <a:spAutoFit/>
          </a:bodyPr>
          <a:lstStyle/>
          <a:p>
            <a:pPr algn="ctr">
              <a:lnSpc>
                <a:spcPts val="11349"/>
              </a:lnSpc>
            </a:pPr>
            <a:r>
              <a:rPr lang="en-US" b="true" sz="8224" spc="806">
                <a:solidFill>
                  <a:srgbClr val="FFFFFF"/>
                </a:solidFill>
                <a:latin typeface="Oswald Bold"/>
                <a:ea typeface="Oswald Bold"/>
                <a:cs typeface="Oswald Bold"/>
                <a:sym typeface="Oswald Bold"/>
              </a:rPr>
              <a:t>RESULTS</a:t>
            </a:r>
          </a:p>
        </p:txBody>
      </p:sp>
      <p:sp>
        <p:nvSpPr>
          <p:cNvPr name="TextBox 9" id="9"/>
          <p:cNvSpPr txBox="true"/>
          <p:nvPr/>
        </p:nvSpPr>
        <p:spPr>
          <a:xfrm rot="0">
            <a:off x="890989" y="1785479"/>
            <a:ext cx="7426801" cy="7044539"/>
          </a:xfrm>
          <a:prstGeom prst="rect">
            <a:avLst/>
          </a:prstGeom>
        </p:spPr>
        <p:txBody>
          <a:bodyPr anchor="t" rtlCol="false" tIns="0" lIns="0" bIns="0" rIns="0">
            <a:spAutoFit/>
          </a:bodyPr>
          <a:lstStyle/>
          <a:p>
            <a:pPr algn="l">
              <a:lnSpc>
                <a:spcPts val="5085"/>
              </a:lnSpc>
            </a:pPr>
            <a:r>
              <a:rPr lang="en-US" sz="3685" spc="361" b="true">
                <a:solidFill>
                  <a:srgbClr val="F5FFF5"/>
                </a:solidFill>
                <a:latin typeface="DM Sans Bold"/>
                <a:ea typeface="DM Sans Bold"/>
                <a:cs typeface="DM Sans Bold"/>
                <a:sym typeface="DM Sans Bold"/>
              </a:rPr>
              <a:t>Overall Metrics</a:t>
            </a:r>
          </a:p>
          <a:p>
            <a:pPr algn="l" marL="536551" indent="-268276" lvl="1">
              <a:lnSpc>
                <a:spcPts val="3429"/>
              </a:lnSpc>
              <a:buFont typeface="Arial"/>
              <a:buChar char="•"/>
            </a:pPr>
            <a:r>
              <a:rPr lang="en-US" sz="2485" spc="243">
                <a:solidFill>
                  <a:srgbClr val="F5FFF5"/>
                </a:solidFill>
                <a:latin typeface="DM Sans"/>
                <a:ea typeface="DM Sans"/>
                <a:cs typeface="DM Sans"/>
                <a:sym typeface="DM Sans"/>
              </a:rPr>
              <a:t>Accuracy: 0.63</a:t>
            </a:r>
          </a:p>
          <a:p>
            <a:pPr algn="l" marL="536551" indent="-268276" lvl="1">
              <a:lnSpc>
                <a:spcPts val="3429"/>
              </a:lnSpc>
              <a:buFont typeface="Arial"/>
              <a:buChar char="•"/>
            </a:pPr>
            <a:r>
              <a:rPr lang="en-US" sz="2485" spc="243">
                <a:solidFill>
                  <a:srgbClr val="F5FFF5"/>
                </a:solidFill>
                <a:latin typeface="DM Sans"/>
                <a:ea typeface="DM Sans"/>
                <a:cs typeface="DM Sans"/>
                <a:sym typeface="DM Sans"/>
              </a:rPr>
              <a:t>Precision: 0.66</a:t>
            </a:r>
          </a:p>
          <a:p>
            <a:pPr algn="l" marL="536551" indent="-268276" lvl="1">
              <a:lnSpc>
                <a:spcPts val="3429"/>
              </a:lnSpc>
              <a:buFont typeface="Arial"/>
              <a:buChar char="•"/>
            </a:pPr>
            <a:r>
              <a:rPr lang="en-US" sz="2485" spc="243">
                <a:solidFill>
                  <a:srgbClr val="F5FFF5"/>
                </a:solidFill>
                <a:latin typeface="DM Sans"/>
                <a:ea typeface="DM Sans"/>
                <a:cs typeface="DM Sans"/>
                <a:sym typeface="DM Sans"/>
              </a:rPr>
              <a:t>Recall: 0.63</a:t>
            </a:r>
          </a:p>
          <a:p>
            <a:pPr algn="l" marL="536551" indent="-268276" lvl="1">
              <a:lnSpc>
                <a:spcPts val="3429"/>
              </a:lnSpc>
              <a:buFont typeface="Arial"/>
              <a:buChar char="•"/>
            </a:pPr>
            <a:r>
              <a:rPr lang="en-US" sz="2485" spc="243">
                <a:solidFill>
                  <a:srgbClr val="F5FFF5"/>
                </a:solidFill>
                <a:latin typeface="DM Sans"/>
                <a:ea typeface="DM Sans"/>
                <a:cs typeface="DM Sans"/>
                <a:sym typeface="DM Sans"/>
              </a:rPr>
              <a:t>F1-Score: 0.64</a:t>
            </a:r>
          </a:p>
          <a:p>
            <a:pPr algn="l">
              <a:lnSpc>
                <a:spcPts val="5085"/>
              </a:lnSpc>
            </a:pPr>
            <a:r>
              <a:rPr lang="en-US" sz="3685" spc="361" b="true">
                <a:solidFill>
                  <a:srgbClr val="F5FFF5"/>
                </a:solidFill>
                <a:latin typeface="DM Sans Bold"/>
                <a:ea typeface="DM Sans Bold"/>
                <a:cs typeface="DM Sans Bold"/>
                <a:sym typeface="DM Sans Bold"/>
              </a:rPr>
              <a:t>Strengths</a:t>
            </a:r>
          </a:p>
          <a:p>
            <a:pPr algn="l" marL="537591" indent="-268796" lvl="1">
              <a:lnSpc>
                <a:spcPts val="3436"/>
              </a:lnSpc>
              <a:buFont typeface="Arial"/>
              <a:buChar char="•"/>
            </a:pPr>
            <a:r>
              <a:rPr lang="en-US" sz="2490" spc="244">
                <a:solidFill>
                  <a:srgbClr val="F5FFF5"/>
                </a:solidFill>
                <a:latin typeface="DM Sans"/>
                <a:ea typeface="DM Sans"/>
                <a:cs typeface="DM Sans"/>
                <a:sym typeface="DM Sans"/>
              </a:rPr>
              <a:t>High performance (F1 score) on insects and fish</a:t>
            </a:r>
          </a:p>
          <a:p>
            <a:pPr algn="l" marL="537591" indent="-268796" lvl="1">
              <a:lnSpc>
                <a:spcPts val="3436"/>
              </a:lnSpc>
              <a:buFont typeface="Arial"/>
              <a:buChar char="•"/>
            </a:pPr>
            <a:r>
              <a:rPr lang="en-US" sz="2490" spc="244">
                <a:solidFill>
                  <a:srgbClr val="F5FFF5"/>
                </a:solidFill>
                <a:latin typeface="DM Sans"/>
                <a:ea typeface="DM Sans"/>
                <a:cs typeface="DM Sans"/>
                <a:sym typeface="DM Sans"/>
              </a:rPr>
              <a:t>Medium Mammals and Large Omnivores and Herbivores had balanced performance (high precision, recall, and F1-scores)</a:t>
            </a:r>
          </a:p>
          <a:p>
            <a:pPr algn="l">
              <a:lnSpc>
                <a:spcPts val="5092"/>
              </a:lnSpc>
            </a:pPr>
            <a:r>
              <a:rPr lang="en-US" b="true" sz="3690" spc="361">
                <a:solidFill>
                  <a:srgbClr val="F5FFF5"/>
                </a:solidFill>
                <a:latin typeface="DM Sans Bold"/>
                <a:ea typeface="DM Sans Bold"/>
                <a:cs typeface="DM Sans Bold"/>
                <a:sym typeface="DM Sans Bold"/>
              </a:rPr>
              <a:t>Weaknesses</a:t>
            </a:r>
          </a:p>
          <a:p>
            <a:pPr algn="l" marL="537591" indent="-268796" lvl="1">
              <a:lnSpc>
                <a:spcPts val="3436"/>
              </a:lnSpc>
              <a:buFont typeface="Arial"/>
              <a:buChar char="•"/>
            </a:pPr>
            <a:r>
              <a:rPr lang="en-US" sz="2490" spc="244" u="none">
                <a:solidFill>
                  <a:srgbClr val="F5FFF5"/>
                </a:solidFill>
                <a:latin typeface="DM Sans"/>
                <a:ea typeface="DM Sans"/>
                <a:cs typeface="DM Sans"/>
                <a:sym typeface="DM Sans"/>
              </a:rPr>
              <a:t>Low performance on reptiles</a:t>
            </a:r>
          </a:p>
          <a:p>
            <a:pPr algn="l" marL="537591" indent="-268796" lvl="1">
              <a:lnSpc>
                <a:spcPts val="3436"/>
              </a:lnSpc>
              <a:buFont typeface="Arial"/>
              <a:buChar char="•"/>
            </a:pPr>
            <a:r>
              <a:rPr lang="en-US" sz="2490" spc="244" u="none">
                <a:solidFill>
                  <a:srgbClr val="F5FFF5"/>
                </a:solidFill>
                <a:latin typeface="DM Sans"/>
                <a:ea typeface="DM Sans"/>
                <a:cs typeface="DM Sans"/>
                <a:sym typeface="DM Sans"/>
              </a:rPr>
              <a:t>Misclassification of small mammals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91123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739652"/>
            <a:ext cx="2238367" cy="2238367"/>
          </a:xfrm>
          <a:custGeom>
            <a:avLst/>
            <a:gdLst/>
            <a:ahLst/>
            <a:cxnLst/>
            <a:rect r="r" b="b" t="t" l="l"/>
            <a:pathLst>
              <a:path h="2238367" w="2238367">
                <a:moveTo>
                  <a:pt x="0" y="0"/>
                </a:moveTo>
                <a:lnTo>
                  <a:pt x="2238368" y="0"/>
                </a:lnTo>
                <a:lnTo>
                  <a:pt x="2238368"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539534" y="7616085"/>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510099" y="7616085"/>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994936" y="8129756"/>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974275" y="2702811"/>
            <a:ext cx="5074306" cy="1151098"/>
            <a:chOff x="0" y="0"/>
            <a:chExt cx="1336443" cy="303170"/>
          </a:xfrm>
        </p:grpSpPr>
        <p:sp>
          <p:nvSpPr>
            <p:cNvPr name="Freeform 9" id="9"/>
            <p:cNvSpPr/>
            <p:nvPr/>
          </p:nvSpPr>
          <p:spPr>
            <a:xfrm flipH="false" flipV="false" rot="0">
              <a:off x="0" y="0"/>
              <a:ext cx="1336443" cy="303170"/>
            </a:xfrm>
            <a:custGeom>
              <a:avLst/>
              <a:gdLst/>
              <a:ahLst/>
              <a:cxnLst/>
              <a:rect r="r" b="b" t="t" l="l"/>
              <a:pathLst>
                <a:path h="303170" w="1336443">
                  <a:moveTo>
                    <a:pt x="0" y="0"/>
                  </a:moveTo>
                  <a:lnTo>
                    <a:pt x="1336443" y="0"/>
                  </a:lnTo>
                  <a:lnTo>
                    <a:pt x="1336443" y="303170"/>
                  </a:lnTo>
                  <a:lnTo>
                    <a:pt x="0" y="303170"/>
                  </a:lnTo>
                  <a:close/>
                </a:path>
              </a:pathLst>
            </a:custGeom>
            <a:solidFill>
              <a:srgbClr val="1A1A1A"/>
            </a:solidFill>
          </p:spPr>
        </p:sp>
        <p:sp>
          <p:nvSpPr>
            <p:cNvPr name="TextBox 10" id="10"/>
            <p:cNvSpPr txBox="true"/>
            <p:nvPr/>
          </p:nvSpPr>
          <p:spPr>
            <a:xfrm>
              <a:off x="0" y="-57150"/>
              <a:ext cx="1336443" cy="36032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Explore Causes of Underperforming Classes</a:t>
              </a:r>
            </a:p>
          </p:txBody>
        </p:sp>
      </p:grpSp>
      <p:sp>
        <p:nvSpPr>
          <p:cNvPr name="TextBox 11" id="11"/>
          <p:cNvSpPr txBox="true"/>
          <p:nvPr/>
        </p:nvSpPr>
        <p:spPr>
          <a:xfrm rot="0">
            <a:off x="3367511" y="593053"/>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NEXT STEPS</a:t>
            </a:r>
          </a:p>
        </p:txBody>
      </p:sp>
      <p:grpSp>
        <p:nvGrpSpPr>
          <p:cNvPr name="Group 12" id="12"/>
          <p:cNvGrpSpPr/>
          <p:nvPr/>
        </p:nvGrpSpPr>
        <p:grpSpPr>
          <a:xfrm rot="0">
            <a:off x="7044043" y="2702811"/>
            <a:ext cx="4199913" cy="1151098"/>
            <a:chOff x="0" y="0"/>
            <a:chExt cx="1106150" cy="303170"/>
          </a:xfrm>
        </p:grpSpPr>
        <p:sp>
          <p:nvSpPr>
            <p:cNvPr name="Freeform 13" id="13"/>
            <p:cNvSpPr/>
            <p:nvPr/>
          </p:nvSpPr>
          <p:spPr>
            <a:xfrm flipH="false" flipV="false" rot="0">
              <a:off x="0" y="0"/>
              <a:ext cx="1106150" cy="303170"/>
            </a:xfrm>
            <a:custGeom>
              <a:avLst/>
              <a:gdLst/>
              <a:ahLst/>
              <a:cxnLst/>
              <a:rect r="r" b="b" t="t" l="l"/>
              <a:pathLst>
                <a:path h="303170" w="1106150">
                  <a:moveTo>
                    <a:pt x="0" y="0"/>
                  </a:moveTo>
                  <a:lnTo>
                    <a:pt x="1106150" y="0"/>
                  </a:lnTo>
                  <a:lnTo>
                    <a:pt x="1106150" y="303170"/>
                  </a:lnTo>
                  <a:lnTo>
                    <a:pt x="0" y="303170"/>
                  </a:lnTo>
                  <a:close/>
                </a:path>
              </a:pathLst>
            </a:custGeom>
            <a:solidFill>
              <a:srgbClr val="1A1A1A"/>
            </a:solidFill>
          </p:spPr>
        </p:sp>
        <p:sp>
          <p:nvSpPr>
            <p:cNvPr name="TextBox 14" id="14"/>
            <p:cNvSpPr txBox="true"/>
            <p:nvPr/>
          </p:nvSpPr>
          <p:spPr>
            <a:xfrm>
              <a:off x="0" y="-57150"/>
              <a:ext cx="1106150" cy="36032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Improve Architecture</a:t>
              </a:r>
            </a:p>
          </p:txBody>
        </p:sp>
      </p:grpSp>
      <p:grpSp>
        <p:nvGrpSpPr>
          <p:cNvPr name="Group 15" id="15"/>
          <p:cNvGrpSpPr/>
          <p:nvPr/>
        </p:nvGrpSpPr>
        <p:grpSpPr>
          <a:xfrm rot="0">
            <a:off x="12921253" y="2702811"/>
            <a:ext cx="4199913" cy="1151098"/>
            <a:chOff x="0" y="0"/>
            <a:chExt cx="1106150" cy="303170"/>
          </a:xfrm>
        </p:grpSpPr>
        <p:sp>
          <p:nvSpPr>
            <p:cNvPr name="Freeform 16" id="16"/>
            <p:cNvSpPr/>
            <p:nvPr/>
          </p:nvSpPr>
          <p:spPr>
            <a:xfrm flipH="false" flipV="false" rot="0">
              <a:off x="0" y="0"/>
              <a:ext cx="1106150" cy="303170"/>
            </a:xfrm>
            <a:custGeom>
              <a:avLst/>
              <a:gdLst/>
              <a:ahLst/>
              <a:cxnLst/>
              <a:rect r="r" b="b" t="t" l="l"/>
              <a:pathLst>
                <a:path h="303170" w="1106150">
                  <a:moveTo>
                    <a:pt x="0" y="0"/>
                  </a:moveTo>
                  <a:lnTo>
                    <a:pt x="1106150" y="0"/>
                  </a:lnTo>
                  <a:lnTo>
                    <a:pt x="1106150" y="303170"/>
                  </a:lnTo>
                  <a:lnTo>
                    <a:pt x="0" y="303170"/>
                  </a:lnTo>
                  <a:close/>
                </a:path>
              </a:pathLst>
            </a:custGeom>
            <a:solidFill>
              <a:srgbClr val="1A1A1A"/>
            </a:solidFill>
          </p:spPr>
        </p:sp>
        <p:sp>
          <p:nvSpPr>
            <p:cNvPr name="TextBox 17" id="17"/>
            <p:cNvSpPr txBox="true"/>
            <p:nvPr/>
          </p:nvSpPr>
          <p:spPr>
            <a:xfrm>
              <a:off x="0" y="-57150"/>
              <a:ext cx="1106150" cy="36032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New Questions</a:t>
              </a:r>
            </a:p>
          </p:txBody>
        </p:sp>
      </p:grpSp>
      <p:sp>
        <p:nvSpPr>
          <p:cNvPr name="Freeform 18" id="18"/>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8482739" y="6220119"/>
            <a:ext cx="1322521" cy="1277435"/>
          </a:xfrm>
          <a:custGeom>
            <a:avLst/>
            <a:gdLst/>
            <a:ahLst/>
            <a:cxnLst/>
            <a:rect r="r" b="b" t="t" l="l"/>
            <a:pathLst>
              <a:path h="1277435" w="1322521">
                <a:moveTo>
                  <a:pt x="0" y="0"/>
                </a:moveTo>
                <a:lnTo>
                  <a:pt x="1322522" y="0"/>
                </a:lnTo>
                <a:lnTo>
                  <a:pt x="1322522" y="1277435"/>
                </a:lnTo>
                <a:lnTo>
                  <a:pt x="0" y="127743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0">
            <a:off x="11982627" y="8059179"/>
            <a:ext cx="1352180" cy="1352180"/>
          </a:xfrm>
          <a:custGeom>
            <a:avLst/>
            <a:gdLst/>
            <a:ahLst/>
            <a:cxnLst/>
            <a:rect r="r" b="b" t="t" l="l"/>
            <a:pathLst>
              <a:path h="1352180" w="1352180">
                <a:moveTo>
                  <a:pt x="0" y="0"/>
                </a:moveTo>
                <a:lnTo>
                  <a:pt x="1352181" y="0"/>
                </a:lnTo>
                <a:lnTo>
                  <a:pt x="1352181" y="1352180"/>
                </a:lnTo>
                <a:lnTo>
                  <a:pt x="0" y="13521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2" id="22"/>
          <p:cNvSpPr txBox="true"/>
          <p:nvPr/>
        </p:nvSpPr>
        <p:spPr>
          <a:xfrm rot="0">
            <a:off x="1830975" y="4045241"/>
            <a:ext cx="3360904" cy="23924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With some classes displaying much lower accuracy, we’d like to explore what attributes within the model we can address to overcome them</a:t>
            </a:r>
          </a:p>
        </p:txBody>
      </p:sp>
      <p:sp>
        <p:nvSpPr>
          <p:cNvPr name="TextBox 23" id="23"/>
          <p:cNvSpPr txBox="true"/>
          <p:nvPr/>
        </p:nvSpPr>
        <p:spPr>
          <a:xfrm rot="0">
            <a:off x="6138875" y="4042536"/>
            <a:ext cx="6254887"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With the current architecture mirroring that of a simple baseline model, we’d aim to add more layers, weighting functions, data optimization techniques, etc.</a:t>
            </a:r>
          </a:p>
        </p:txBody>
      </p:sp>
      <p:sp>
        <p:nvSpPr>
          <p:cNvPr name="TextBox 24" id="24"/>
          <p:cNvSpPr txBox="true"/>
          <p:nvPr/>
        </p:nvSpPr>
        <p:spPr>
          <a:xfrm rot="0">
            <a:off x="13340758" y="4045241"/>
            <a:ext cx="3360904" cy="27353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Currently we are addressing the classification of super groups, but with a more advanced model we’d like to learn how well fine groups can be classified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DAGXBmUgz-A</dc:identifier>
  <dcterms:modified xsi:type="dcterms:W3CDTF">2011-08-01T06:04:30Z</dcterms:modified>
  <cp:revision>1</cp:revision>
  <dc:title>Classification</dc:title>
</cp:coreProperties>
</file>