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C16267-FE85-4CF3-8DC6-A97FCB024106}">
          <p14:sldIdLst>
            <p14:sldId id="256"/>
            <p14:sldId id="257"/>
            <p14:sldId id="258"/>
            <p14:sldId id="259"/>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206F-A60C-E77B-46C9-69D55C540A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41FC7D-791E-DC0F-2C69-A1F533B81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31A06A-DABE-20E0-2032-0FC10442C8AA}"/>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5" name="Footer Placeholder 4">
            <a:extLst>
              <a:ext uri="{FF2B5EF4-FFF2-40B4-BE49-F238E27FC236}">
                <a16:creationId xmlns:a16="http://schemas.microsoft.com/office/drawing/2014/main" id="{CB48928C-C967-0871-E68A-E84743A10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560FA-C612-93E4-550B-E02F7480DBE6}"/>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390005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0BE2-725F-077C-FFE1-F4AEB8D7F5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ACA846-CD4B-1B6F-138D-B378F1736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53AB7-1C6A-47A6-597B-67C50C22EA96}"/>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5" name="Footer Placeholder 4">
            <a:extLst>
              <a:ext uri="{FF2B5EF4-FFF2-40B4-BE49-F238E27FC236}">
                <a16:creationId xmlns:a16="http://schemas.microsoft.com/office/drawing/2014/main" id="{978C7552-3163-EEBA-18E0-2D1A81CB0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CFCF7-DFCF-FFF9-BF36-03EB50E62034}"/>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380682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22B58-DB2D-6A0C-B500-4FD0651880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CA690-CC8C-8292-C629-F42FFD982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526CE-C081-B0CE-B395-921D8AA91162}"/>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5" name="Footer Placeholder 4">
            <a:extLst>
              <a:ext uri="{FF2B5EF4-FFF2-40B4-BE49-F238E27FC236}">
                <a16:creationId xmlns:a16="http://schemas.microsoft.com/office/drawing/2014/main" id="{5FE54759-5F2B-8408-A1EF-B37823139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B0173-B223-136F-F9E1-0F58E54B6D25}"/>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246684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3FDD-902E-4BC2-2C09-4024519EB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5CC422-CDDC-A5BF-A58D-AD221B6B9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5F8EF-5184-CC9D-C999-0B5F361BD908}"/>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5" name="Footer Placeholder 4">
            <a:extLst>
              <a:ext uri="{FF2B5EF4-FFF2-40B4-BE49-F238E27FC236}">
                <a16:creationId xmlns:a16="http://schemas.microsoft.com/office/drawing/2014/main" id="{30A766FE-F7EC-556F-4750-F8EEB0810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B5436-AC88-3D0E-77A2-5E388F491085}"/>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393623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42AEA-7D47-208B-885B-8786E000B7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9D1CE0-DF1C-4B20-10B5-19170C322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2C8176-6CB1-80FD-85B3-CDDE2BED59A5}"/>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5" name="Footer Placeholder 4">
            <a:extLst>
              <a:ext uri="{FF2B5EF4-FFF2-40B4-BE49-F238E27FC236}">
                <a16:creationId xmlns:a16="http://schemas.microsoft.com/office/drawing/2014/main" id="{57F8D344-FDC8-C874-41CE-B2D0A5F72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852C3-596A-05DC-B116-EE6603D4C9A3}"/>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408265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40D1-7A09-9D79-982F-757A357FE0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A3F26-9FBE-6CB0-FE29-3FC485496A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F86EBA-4994-34AA-0CD8-6B6B600F62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76A43-2998-5B0B-7C63-483C7315CA3A}"/>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6" name="Footer Placeholder 5">
            <a:extLst>
              <a:ext uri="{FF2B5EF4-FFF2-40B4-BE49-F238E27FC236}">
                <a16:creationId xmlns:a16="http://schemas.microsoft.com/office/drawing/2014/main" id="{11F5D0B3-FBBA-4506-08CE-8BA6AD073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F9C2C-EDCF-F3A2-E6CA-474D51029E12}"/>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2398396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46F4-A09D-55E6-6231-32D1BC6562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1DC4FD-AFFB-C6E5-B4C0-F7A072CA8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B1769-7E3F-E1DF-D4CA-06928EF99E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9D0773-A992-4738-8AA8-714688FA3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B61C19-5F66-BD28-B384-2A561412D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2EDCFE-4886-51C1-7297-5F7B62B11DB3}"/>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8" name="Footer Placeholder 7">
            <a:extLst>
              <a:ext uri="{FF2B5EF4-FFF2-40B4-BE49-F238E27FC236}">
                <a16:creationId xmlns:a16="http://schemas.microsoft.com/office/drawing/2014/main" id="{A4E16109-5F76-E0EC-D5AF-462598A73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F092E3-5EDB-6C43-2E53-7DAF1AD12B6F}"/>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152347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E8BE-3DB2-78A1-D2BD-A21AC86EA7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57D70-FFD9-8C55-A991-1EF6FAB4C036}"/>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4" name="Footer Placeholder 3">
            <a:extLst>
              <a:ext uri="{FF2B5EF4-FFF2-40B4-BE49-F238E27FC236}">
                <a16:creationId xmlns:a16="http://schemas.microsoft.com/office/drawing/2014/main" id="{70736BB4-648B-8C41-5460-9C95B68B1B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107FE-112C-8BED-3C1C-1A9B9ADC2D79}"/>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188114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A0ED99-DF08-8836-8610-6B8DF29BBA88}"/>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3" name="Footer Placeholder 2">
            <a:extLst>
              <a:ext uri="{FF2B5EF4-FFF2-40B4-BE49-F238E27FC236}">
                <a16:creationId xmlns:a16="http://schemas.microsoft.com/office/drawing/2014/main" id="{14489BCA-FE1E-79C9-29BB-D619ADFF4C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119C99-DD07-63F5-FF81-8148A524BDB3}"/>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219026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DF76-2D2D-5591-280C-13A09FDBF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24DECC-8538-F0F8-93DC-BB4E4BAE6C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2A000C-BEC5-04AF-1606-D1D9CDE0C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11EF20-03CB-639A-6D38-A584B4FD6A70}"/>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6" name="Footer Placeholder 5">
            <a:extLst>
              <a:ext uri="{FF2B5EF4-FFF2-40B4-BE49-F238E27FC236}">
                <a16:creationId xmlns:a16="http://schemas.microsoft.com/office/drawing/2014/main" id="{0A176A54-FFF1-6B0C-B48E-4DA23773E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553D9-3D62-285F-44A3-94F8962A170A}"/>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156183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7270-C8CF-2412-6704-A3389C3E2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1CEDD6-D14C-C650-2CE8-945C975D9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682C6F-8E41-B27C-BF9C-5433EC344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0E19D-9C7B-2CB7-7213-5645E4BE48E3}"/>
              </a:ext>
            </a:extLst>
          </p:cNvPr>
          <p:cNvSpPr>
            <a:spLocks noGrp="1"/>
          </p:cNvSpPr>
          <p:nvPr>
            <p:ph type="dt" sz="half" idx="10"/>
          </p:nvPr>
        </p:nvSpPr>
        <p:spPr/>
        <p:txBody>
          <a:bodyPr/>
          <a:lstStyle/>
          <a:p>
            <a:fld id="{C66EB15F-EB1B-49AD-B58D-481193D9AFCC}" type="datetimeFigureOut">
              <a:rPr lang="en-US" smtClean="0"/>
              <a:t>3/23/2024</a:t>
            </a:fld>
            <a:endParaRPr lang="en-US"/>
          </a:p>
        </p:txBody>
      </p:sp>
      <p:sp>
        <p:nvSpPr>
          <p:cNvPr id="6" name="Footer Placeholder 5">
            <a:extLst>
              <a:ext uri="{FF2B5EF4-FFF2-40B4-BE49-F238E27FC236}">
                <a16:creationId xmlns:a16="http://schemas.microsoft.com/office/drawing/2014/main" id="{C648E9CD-17EA-BC07-650F-A96C52B5A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85D1F-4231-9CAD-E316-B17B9B2CB60D}"/>
              </a:ext>
            </a:extLst>
          </p:cNvPr>
          <p:cNvSpPr>
            <a:spLocks noGrp="1"/>
          </p:cNvSpPr>
          <p:nvPr>
            <p:ph type="sldNum" sz="quarter" idx="12"/>
          </p:nvPr>
        </p:nvSpPr>
        <p:spPr/>
        <p:txBody>
          <a:bodyPr/>
          <a:lstStyle/>
          <a:p>
            <a:fld id="{0D72E612-88A7-4C1D-96F1-0813197E46DB}" type="slidenum">
              <a:rPr lang="en-US" smtClean="0"/>
              <a:t>‹#›</a:t>
            </a:fld>
            <a:endParaRPr lang="en-US"/>
          </a:p>
        </p:txBody>
      </p:sp>
    </p:spTree>
    <p:extLst>
      <p:ext uri="{BB962C8B-B14F-4D97-AF65-F5344CB8AC3E}">
        <p14:creationId xmlns:p14="http://schemas.microsoft.com/office/powerpoint/2010/main" val="357245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9B4449-F374-F7BE-EF1A-712E99B11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639992-02D9-DE41-AC25-B243C43A9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59487-E44A-24DF-3CD0-994225E1E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6EB15F-EB1B-49AD-B58D-481193D9AFCC}" type="datetimeFigureOut">
              <a:rPr lang="en-US" smtClean="0"/>
              <a:t>3/23/2024</a:t>
            </a:fld>
            <a:endParaRPr lang="en-US"/>
          </a:p>
        </p:txBody>
      </p:sp>
      <p:sp>
        <p:nvSpPr>
          <p:cNvPr id="5" name="Footer Placeholder 4">
            <a:extLst>
              <a:ext uri="{FF2B5EF4-FFF2-40B4-BE49-F238E27FC236}">
                <a16:creationId xmlns:a16="http://schemas.microsoft.com/office/drawing/2014/main" id="{2BFD2DDB-458F-A4C2-3F83-A06C607D5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0532E4F-5AEA-5397-C0EB-688BD4087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72E612-88A7-4C1D-96F1-0813197E46DB}" type="slidenum">
              <a:rPr lang="en-US" smtClean="0"/>
              <a:t>‹#›</a:t>
            </a:fld>
            <a:endParaRPr lang="en-US"/>
          </a:p>
        </p:txBody>
      </p:sp>
    </p:spTree>
    <p:extLst>
      <p:ext uri="{BB962C8B-B14F-4D97-AF65-F5344CB8AC3E}">
        <p14:creationId xmlns:p14="http://schemas.microsoft.com/office/powerpoint/2010/main" val="294337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D2A2557-2846-5260-C1CE-9D8500695A63}"/>
              </a:ext>
            </a:extLst>
          </p:cNvPr>
          <p:cNvPicPr>
            <a:picLocks noChangeAspect="1"/>
          </p:cNvPicPr>
          <p:nvPr/>
        </p:nvPicPr>
        <p:blipFill rotWithShape="1">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6F3A74F3-52D4-D5D2-C5A5-7B0216FECAB5}"/>
              </a:ext>
            </a:extLst>
          </p:cNvPr>
          <p:cNvSpPr>
            <a:spLocks noGrp="1"/>
          </p:cNvSpPr>
          <p:nvPr>
            <p:ph type="ctrTitle"/>
          </p:nvPr>
        </p:nvSpPr>
        <p:spPr>
          <a:xfrm>
            <a:off x="841248" y="600427"/>
            <a:ext cx="9875520" cy="3299902"/>
          </a:xfrm>
        </p:spPr>
        <p:txBody>
          <a:bodyPr>
            <a:normAutofit/>
          </a:bodyPr>
          <a:lstStyle/>
          <a:p>
            <a:pPr algn="l"/>
            <a:r>
              <a:rPr lang="en-US" sz="8200">
                <a:solidFill>
                  <a:srgbClr val="FFFFFF"/>
                </a:solidFill>
              </a:rPr>
              <a:t>Indian Agriculture Analysis with Power BI</a:t>
            </a:r>
          </a:p>
        </p:txBody>
      </p:sp>
      <p:sp>
        <p:nvSpPr>
          <p:cNvPr id="3" name="Subtitle 2">
            <a:extLst>
              <a:ext uri="{FF2B5EF4-FFF2-40B4-BE49-F238E27FC236}">
                <a16:creationId xmlns:a16="http://schemas.microsoft.com/office/drawing/2014/main" id="{C5ED915E-C736-2E94-B56F-9FE3AE1A8B0B}"/>
              </a:ext>
            </a:extLst>
          </p:cNvPr>
          <p:cNvSpPr>
            <a:spLocks noGrp="1"/>
          </p:cNvSpPr>
          <p:nvPr>
            <p:ph type="subTitle" idx="1"/>
          </p:nvPr>
        </p:nvSpPr>
        <p:spPr>
          <a:xfrm>
            <a:off x="859536" y="4072045"/>
            <a:ext cx="9875520" cy="1414355"/>
          </a:xfrm>
        </p:spPr>
        <p:txBody>
          <a:bodyPr>
            <a:normAutofit/>
          </a:bodyPr>
          <a:lstStyle/>
          <a:p>
            <a:pPr algn="l"/>
            <a:r>
              <a:rPr lang="en-US">
                <a:solidFill>
                  <a:srgbClr val="FFFFFF"/>
                </a:solidFill>
              </a:rPr>
              <a:t>Made by Zaid Hani Allwansah</a:t>
            </a:r>
          </a:p>
        </p:txBody>
      </p:sp>
    </p:spTree>
    <p:extLst>
      <p:ext uri="{BB962C8B-B14F-4D97-AF65-F5344CB8AC3E}">
        <p14:creationId xmlns:p14="http://schemas.microsoft.com/office/powerpoint/2010/main" val="409855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E3D39-F971-F800-DB05-ADC23FCD8594}"/>
              </a:ext>
            </a:extLst>
          </p:cNvPr>
          <p:cNvSpPr>
            <a:spLocks noGrp="1"/>
          </p:cNvSpPr>
          <p:nvPr>
            <p:ph type="title"/>
          </p:nvPr>
        </p:nvSpPr>
        <p:spPr>
          <a:xfrm>
            <a:off x="4572001" y="601744"/>
            <a:ext cx="6781800" cy="1338696"/>
          </a:xfrm>
        </p:spPr>
        <p:txBody>
          <a:bodyPr>
            <a:normAutofit/>
          </a:bodyPr>
          <a:lstStyle/>
          <a:p>
            <a:r>
              <a:rPr lang="en-US" dirty="0"/>
              <a:t>Thank You</a:t>
            </a:r>
          </a:p>
        </p:txBody>
      </p:sp>
      <p:pic>
        <p:nvPicPr>
          <p:cNvPr id="5" name="Picture 4" descr="Person holding mouse">
            <a:extLst>
              <a:ext uri="{FF2B5EF4-FFF2-40B4-BE49-F238E27FC236}">
                <a16:creationId xmlns:a16="http://schemas.microsoft.com/office/drawing/2014/main" id="{135E53BB-365D-5D02-2360-0D867AE11609}"/>
              </a:ext>
            </a:extLst>
          </p:cNvPr>
          <p:cNvPicPr>
            <a:picLocks noChangeAspect="1"/>
          </p:cNvPicPr>
          <p:nvPr/>
        </p:nvPicPr>
        <p:blipFill rotWithShape="1">
          <a:blip r:embed="rId2"/>
          <a:srcRect l="33422" r="30032"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A3AB6D0F-1AF1-AB19-B42A-6EC2136C5522}"/>
              </a:ext>
            </a:extLst>
          </p:cNvPr>
          <p:cNvSpPr>
            <a:spLocks noGrp="1"/>
          </p:cNvSpPr>
          <p:nvPr>
            <p:ph idx="1"/>
          </p:nvPr>
        </p:nvSpPr>
        <p:spPr>
          <a:xfrm>
            <a:off x="4572001" y="2201958"/>
            <a:ext cx="6781800" cy="3900730"/>
          </a:xfrm>
        </p:spPr>
        <p:txBody>
          <a:bodyPr anchor="t">
            <a:normAutofit/>
          </a:bodyPr>
          <a:lstStyle/>
          <a:p>
            <a:r>
              <a:rPr lang="en-US" sz="2000"/>
              <a:t>For feedback, please contact me on my email: allwazaid1@gmail.com</a:t>
            </a:r>
          </a:p>
        </p:txBody>
      </p:sp>
    </p:spTree>
    <p:extLst>
      <p:ext uri="{BB962C8B-B14F-4D97-AF65-F5344CB8AC3E}">
        <p14:creationId xmlns:p14="http://schemas.microsoft.com/office/powerpoint/2010/main" val="39957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8FDE4-BB4E-E40D-C158-9121673323D4}"/>
              </a:ext>
            </a:extLst>
          </p:cNvPr>
          <p:cNvSpPr>
            <a:spLocks noGrp="1"/>
          </p:cNvSpPr>
          <p:nvPr>
            <p:ph type="title"/>
          </p:nvPr>
        </p:nvSpPr>
        <p:spPr>
          <a:xfrm>
            <a:off x="761803" y="350196"/>
            <a:ext cx="4646904" cy="1624520"/>
          </a:xfrm>
        </p:spPr>
        <p:txBody>
          <a:bodyPr anchor="ctr">
            <a:normAutofit/>
          </a:bodyPr>
          <a:lstStyle/>
          <a:p>
            <a:r>
              <a:rPr lang="en-US" sz="4000"/>
              <a:t>Problem Statement</a:t>
            </a:r>
          </a:p>
        </p:txBody>
      </p:sp>
      <p:sp>
        <p:nvSpPr>
          <p:cNvPr id="3" name="Content Placeholder 2">
            <a:extLst>
              <a:ext uri="{FF2B5EF4-FFF2-40B4-BE49-F238E27FC236}">
                <a16:creationId xmlns:a16="http://schemas.microsoft.com/office/drawing/2014/main" id="{42AA25F0-F1C6-7250-7E4B-87EC679FCA92}"/>
              </a:ext>
            </a:extLst>
          </p:cNvPr>
          <p:cNvSpPr>
            <a:spLocks noGrp="1"/>
          </p:cNvSpPr>
          <p:nvPr>
            <p:ph idx="1"/>
          </p:nvPr>
        </p:nvSpPr>
        <p:spPr>
          <a:xfrm>
            <a:off x="761802" y="2743200"/>
            <a:ext cx="4646905" cy="3613149"/>
          </a:xfrm>
        </p:spPr>
        <p:txBody>
          <a:bodyPr anchor="ctr">
            <a:normAutofit/>
          </a:bodyPr>
          <a:lstStyle/>
          <a:p>
            <a:r>
              <a:rPr lang="en-US" sz="1600"/>
              <a:t>Indian agriculture plays a vital role in the local economy and food security.</a:t>
            </a:r>
          </a:p>
          <a:p>
            <a:r>
              <a:rPr lang="en-US" sz="1600"/>
              <a:t>This project conducts a comprehensive analysis of a rich dataset encompassing various crops, areas, production, and yields across Indian districts and years.</a:t>
            </a:r>
          </a:p>
          <a:p>
            <a:r>
              <a:rPr lang="en-US" sz="1600"/>
              <a:t>Through interactive visualizations, the project seeks to uncover trends, patterns, and disparities in agricultural practices.</a:t>
            </a:r>
          </a:p>
          <a:p>
            <a:r>
              <a:rPr lang="en-US" sz="1600"/>
              <a:t>These insights will empower stakeholders to make data-driven decisions that promote sustainable farming and optimize resource allocation, ultimately contributing to a more robust and equitable agricultural sector in India.</a:t>
            </a:r>
          </a:p>
        </p:txBody>
      </p:sp>
      <p:pic>
        <p:nvPicPr>
          <p:cNvPr id="5" name="Picture 4" descr="Tractor in farmland">
            <a:extLst>
              <a:ext uri="{FF2B5EF4-FFF2-40B4-BE49-F238E27FC236}">
                <a16:creationId xmlns:a16="http://schemas.microsoft.com/office/drawing/2014/main" id="{806691B3-BDB3-D710-358E-A1D61D24C522}"/>
              </a:ext>
            </a:extLst>
          </p:cNvPr>
          <p:cNvPicPr>
            <a:picLocks noChangeAspect="1"/>
          </p:cNvPicPr>
          <p:nvPr/>
        </p:nvPicPr>
        <p:blipFill rotWithShape="1">
          <a:blip r:embed="rId2"/>
          <a:srcRect l="36978" r="3845" b="375"/>
          <a:stretch/>
        </p:blipFill>
        <p:spPr>
          <a:xfrm>
            <a:off x="6096000" y="1"/>
            <a:ext cx="6102825" cy="6858000"/>
          </a:xfrm>
          <a:prstGeom prst="rect">
            <a:avLst/>
          </a:prstGeom>
        </p:spPr>
      </p:pic>
    </p:spTree>
    <p:extLst>
      <p:ext uri="{BB962C8B-B14F-4D97-AF65-F5344CB8AC3E}">
        <p14:creationId xmlns:p14="http://schemas.microsoft.com/office/powerpoint/2010/main" val="349854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CDBD0-5B92-8A07-26FB-0533F84CB512}"/>
              </a:ext>
            </a:extLst>
          </p:cNvPr>
          <p:cNvSpPr>
            <a:spLocks noGrp="1"/>
          </p:cNvSpPr>
          <p:nvPr>
            <p:ph type="title"/>
          </p:nvPr>
        </p:nvSpPr>
        <p:spPr>
          <a:xfrm>
            <a:off x="761800" y="762001"/>
            <a:ext cx="5334197" cy="1708242"/>
          </a:xfrm>
        </p:spPr>
        <p:txBody>
          <a:bodyPr anchor="ctr">
            <a:normAutofit/>
          </a:bodyPr>
          <a:lstStyle/>
          <a:p>
            <a:r>
              <a:rPr lang="en-US" sz="4000"/>
              <a:t>Dataset Exploration</a:t>
            </a:r>
          </a:p>
        </p:txBody>
      </p:sp>
      <p:sp>
        <p:nvSpPr>
          <p:cNvPr id="3" name="Content Placeholder 2">
            <a:extLst>
              <a:ext uri="{FF2B5EF4-FFF2-40B4-BE49-F238E27FC236}">
                <a16:creationId xmlns:a16="http://schemas.microsoft.com/office/drawing/2014/main" id="{AE0AAFA3-C34C-48D7-EBC9-767E0C94F142}"/>
              </a:ext>
            </a:extLst>
          </p:cNvPr>
          <p:cNvSpPr>
            <a:spLocks noGrp="1"/>
          </p:cNvSpPr>
          <p:nvPr>
            <p:ph idx="1"/>
          </p:nvPr>
        </p:nvSpPr>
        <p:spPr>
          <a:xfrm>
            <a:off x="761800" y="2470244"/>
            <a:ext cx="5334197" cy="3769835"/>
          </a:xfrm>
        </p:spPr>
        <p:txBody>
          <a:bodyPr anchor="ctr">
            <a:normAutofit/>
          </a:bodyPr>
          <a:lstStyle/>
          <a:p>
            <a:r>
              <a:rPr lang="en-US" sz="2000"/>
              <a:t>The provided dataset for Indian agriculture presents a vast amount of information with 80 columns.</a:t>
            </a:r>
          </a:p>
          <a:p>
            <a:r>
              <a:rPr lang="en-US" sz="2000"/>
              <a:t>These columns follow a consistent pattern, containing the crop followed by its production quantity, area cultivated, and yield per unit area for different crops such as rice, wheat, sorghum, millets, pulses, oilseeds, sugarcane, and more.</a:t>
            </a:r>
          </a:p>
          <a:p>
            <a:r>
              <a:rPr lang="en-US" sz="2000"/>
              <a:t>The data ranges from 1966 to 2017 and includes different Indian’s states and districts.</a:t>
            </a:r>
          </a:p>
        </p:txBody>
      </p:sp>
      <p:pic>
        <p:nvPicPr>
          <p:cNvPr id="5" name="Picture 4" descr="Plants in a field">
            <a:extLst>
              <a:ext uri="{FF2B5EF4-FFF2-40B4-BE49-F238E27FC236}">
                <a16:creationId xmlns:a16="http://schemas.microsoft.com/office/drawing/2014/main" id="{33BDF964-8FEC-E308-286A-7725A6565416}"/>
              </a:ext>
            </a:extLst>
          </p:cNvPr>
          <p:cNvPicPr>
            <a:picLocks noChangeAspect="1"/>
          </p:cNvPicPr>
          <p:nvPr/>
        </p:nvPicPr>
        <p:blipFill rotWithShape="1">
          <a:blip r:embed="rId2"/>
          <a:srcRect l="20990" r="27173"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415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AB2F0-9643-31BD-2C5B-D3F635C44FEC}"/>
              </a:ext>
            </a:extLst>
          </p:cNvPr>
          <p:cNvSpPr>
            <a:spLocks noGrp="1"/>
          </p:cNvSpPr>
          <p:nvPr>
            <p:ph type="title"/>
          </p:nvPr>
        </p:nvSpPr>
        <p:spPr>
          <a:xfrm>
            <a:off x="411480" y="991443"/>
            <a:ext cx="4443154" cy="1087819"/>
          </a:xfrm>
        </p:spPr>
        <p:txBody>
          <a:bodyPr anchor="b">
            <a:normAutofit/>
          </a:bodyPr>
          <a:lstStyle/>
          <a:p>
            <a:r>
              <a:rPr lang="en-US" sz="3400"/>
              <a:t>Crop Specific Analysis</a:t>
            </a:r>
          </a:p>
        </p:txBody>
      </p:sp>
      <p:sp>
        <p:nvSpPr>
          <p:cNvPr id="52" name="Rectangle 5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E4C8F9E-8B72-8218-B7F0-4597F2DE35AA}"/>
              </a:ext>
            </a:extLst>
          </p:cNvPr>
          <p:cNvSpPr>
            <a:spLocks noGrp="1"/>
          </p:cNvSpPr>
          <p:nvPr>
            <p:ph idx="1"/>
          </p:nvPr>
        </p:nvSpPr>
        <p:spPr>
          <a:xfrm>
            <a:off x="411480" y="2684095"/>
            <a:ext cx="4443154" cy="3492868"/>
          </a:xfrm>
        </p:spPr>
        <p:txBody>
          <a:bodyPr>
            <a:normAutofit/>
          </a:bodyPr>
          <a:lstStyle/>
          <a:p>
            <a:r>
              <a:rPr lang="en-US" sz="1800" dirty="0"/>
              <a:t>Now I’ll be analyzing a specific crops including wheat, rice and pulses.</a:t>
            </a:r>
          </a:p>
          <a:p>
            <a:r>
              <a:rPr lang="en-US" sz="1800" dirty="0"/>
              <a:t>As you can see the yields of each of these crops are in the rising, there was a slight drop in 2014 but the yield recovered quickly.</a:t>
            </a:r>
          </a:p>
          <a:p>
            <a:r>
              <a:rPr lang="en-US" sz="1800" dirty="0"/>
              <a:t>After further analysis I’ve discovered that the Uttar Pradesh state was the state that gave the most yields with a total of 10.19M Yields (kg per ha).</a:t>
            </a:r>
          </a:p>
          <a:p>
            <a:endParaRPr lang="en-US" sz="1800" dirty="0"/>
          </a:p>
        </p:txBody>
      </p:sp>
      <p:pic>
        <p:nvPicPr>
          <p:cNvPr id="7" name="Picture 6" descr="A screenshot of a computer&#10;&#10;Description automatically generated">
            <a:extLst>
              <a:ext uri="{FF2B5EF4-FFF2-40B4-BE49-F238E27FC236}">
                <a16:creationId xmlns:a16="http://schemas.microsoft.com/office/drawing/2014/main" id="{C17BE163-5881-6826-AD9D-5FF769BE5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841" y="1581903"/>
            <a:ext cx="6966399" cy="3936015"/>
          </a:xfrm>
          <a:prstGeom prst="rect">
            <a:avLst/>
          </a:prstGeom>
        </p:spPr>
      </p:pic>
    </p:spTree>
    <p:extLst>
      <p:ext uri="{BB962C8B-B14F-4D97-AF65-F5344CB8AC3E}">
        <p14:creationId xmlns:p14="http://schemas.microsoft.com/office/powerpoint/2010/main" val="183410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923B7-5A3A-923F-2F36-293B4F3E72DB}"/>
              </a:ext>
            </a:extLst>
          </p:cNvPr>
          <p:cNvSpPr>
            <a:spLocks noGrp="1"/>
          </p:cNvSpPr>
          <p:nvPr>
            <p:ph type="title"/>
          </p:nvPr>
        </p:nvSpPr>
        <p:spPr>
          <a:xfrm>
            <a:off x="630936" y="639520"/>
            <a:ext cx="3429000" cy="1719072"/>
          </a:xfrm>
        </p:spPr>
        <p:txBody>
          <a:bodyPr anchor="b">
            <a:normAutofit/>
          </a:bodyPr>
          <a:lstStyle/>
          <a:p>
            <a:r>
              <a:rPr lang="en-US" sz="5400"/>
              <a:t>Seasonal Patterns</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7D5D5A-FE90-F6D8-861B-0003793E829E}"/>
              </a:ext>
            </a:extLst>
          </p:cNvPr>
          <p:cNvSpPr>
            <a:spLocks noGrp="1"/>
          </p:cNvSpPr>
          <p:nvPr>
            <p:ph idx="1"/>
          </p:nvPr>
        </p:nvSpPr>
        <p:spPr>
          <a:xfrm>
            <a:off x="630936" y="2807208"/>
            <a:ext cx="3429000" cy="3410712"/>
          </a:xfrm>
        </p:spPr>
        <p:txBody>
          <a:bodyPr anchor="t">
            <a:normAutofit/>
          </a:bodyPr>
          <a:lstStyle/>
          <a:p>
            <a:r>
              <a:rPr lang="en-US" sz="1700"/>
              <a:t>Now let’s discover the difference between crops grown in the kharif and the rabi seasons.</a:t>
            </a:r>
          </a:p>
          <a:p>
            <a:r>
              <a:rPr lang="en-US" sz="1700"/>
              <a:t>As you can see in the dashboard, the sorghum crops grown in the kharif season result more yield compared to the rabi season.</a:t>
            </a:r>
          </a:p>
          <a:p>
            <a:r>
              <a:rPr lang="en-US" sz="1700"/>
              <a:t>The biggest reason for that is that not a lot of states grow their crops on the rabi season.</a:t>
            </a:r>
          </a:p>
          <a:p>
            <a:endParaRPr lang="en-US" sz="1700"/>
          </a:p>
          <a:p>
            <a:endParaRPr lang="en-US" sz="1700"/>
          </a:p>
        </p:txBody>
      </p:sp>
      <p:pic>
        <p:nvPicPr>
          <p:cNvPr id="7" name="Picture 6" descr="A screenshot of a computer screen&#10;&#10;Description automatically generated">
            <a:extLst>
              <a:ext uri="{FF2B5EF4-FFF2-40B4-BE49-F238E27FC236}">
                <a16:creationId xmlns:a16="http://schemas.microsoft.com/office/drawing/2014/main" id="{3995572B-C7AD-07A8-B776-CDF34ECBD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936" y="1173232"/>
            <a:ext cx="7957458" cy="4436282"/>
          </a:xfrm>
          <a:prstGeom prst="rect">
            <a:avLst/>
          </a:prstGeom>
        </p:spPr>
      </p:pic>
    </p:spTree>
    <p:extLst>
      <p:ext uri="{BB962C8B-B14F-4D97-AF65-F5344CB8AC3E}">
        <p14:creationId xmlns:p14="http://schemas.microsoft.com/office/powerpoint/2010/main" val="36513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1E55B-136D-E401-9C7B-4BF9F00CC78C}"/>
              </a:ext>
            </a:extLst>
          </p:cNvPr>
          <p:cNvSpPr>
            <a:spLocks noGrp="1"/>
          </p:cNvSpPr>
          <p:nvPr>
            <p:ph type="title"/>
          </p:nvPr>
        </p:nvSpPr>
        <p:spPr>
          <a:xfrm>
            <a:off x="630936" y="639520"/>
            <a:ext cx="3429000" cy="1719072"/>
          </a:xfrm>
        </p:spPr>
        <p:txBody>
          <a:bodyPr anchor="b">
            <a:normAutofit/>
          </a:bodyPr>
          <a:lstStyle/>
          <a:p>
            <a:r>
              <a:rPr lang="en-US" sz="3800"/>
              <a:t>Impact of External Factors</a:t>
            </a:r>
          </a:p>
        </p:txBody>
      </p:sp>
      <p:sp>
        <p:nvSpPr>
          <p:cNvPr id="2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B3DC51-AFB2-4EC3-3086-EBEEF323CDCE}"/>
              </a:ext>
            </a:extLst>
          </p:cNvPr>
          <p:cNvSpPr>
            <a:spLocks noGrp="1"/>
          </p:cNvSpPr>
          <p:nvPr>
            <p:ph idx="1"/>
          </p:nvPr>
        </p:nvSpPr>
        <p:spPr>
          <a:xfrm>
            <a:off x="630936" y="2807208"/>
            <a:ext cx="3429000" cy="3410712"/>
          </a:xfrm>
        </p:spPr>
        <p:txBody>
          <a:bodyPr anchor="t">
            <a:normAutofit/>
          </a:bodyPr>
          <a:lstStyle/>
          <a:p>
            <a:r>
              <a:rPr lang="en-US" sz="2200"/>
              <a:t>We can see from the dashboard that there were a drop in yields in 2009.</a:t>
            </a:r>
          </a:p>
          <a:p>
            <a:r>
              <a:rPr lang="en-US" sz="2200"/>
              <a:t>After some research I’ve discovered this was due to an increase in rainfall at that year which resulted in a huge drop for the kharif crops.</a:t>
            </a:r>
          </a:p>
        </p:txBody>
      </p:sp>
      <p:pic>
        <p:nvPicPr>
          <p:cNvPr id="11" name="Picture 10" descr="A screenshot of a computer screen&#10;&#10;Description automatically generated">
            <a:extLst>
              <a:ext uri="{FF2B5EF4-FFF2-40B4-BE49-F238E27FC236}">
                <a16:creationId xmlns:a16="http://schemas.microsoft.com/office/drawing/2014/main" id="{AF046A2C-1FF1-979E-5002-4236D0E57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117" y="1178351"/>
            <a:ext cx="7997988" cy="4458877"/>
          </a:xfrm>
          <a:prstGeom prst="rect">
            <a:avLst/>
          </a:prstGeom>
        </p:spPr>
      </p:pic>
      <p:sp>
        <p:nvSpPr>
          <p:cNvPr id="13" name="Arrow: Right 12">
            <a:extLst>
              <a:ext uri="{FF2B5EF4-FFF2-40B4-BE49-F238E27FC236}">
                <a16:creationId xmlns:a16="http://schemas.microsoft.com/office/drawing/2014/main" id="{03F42F71-0A1F-E1B0-538C-AF90A499ED4B}"/>
              </a:ext>
            </a:extLst>
          </p:cNvPr>
          <p:cNvSpPr/>
          <p:nvPr/>
        </p:nvSpPr>
        <p:spPr>
          <a:xfrm rot="19445283">
            <a:off x="6968882" y="4494201"/>
            <a:ext cx="254287" cy="19616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92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866D2-0A97-8941-F77E-2C9397139137}"/>
              </a:ext>
            </a:extLst>
          </p:cNvPr>
          <p:cNvSpPr>
            <a:spLocks noGrp="1"/>
          </p:cNvSpPr>
          <p:nvPr>
            <p:ph type="title"/>
          </p:nvPr>
        </p:nvSpPr>
        <p:spPr>
          <a:xfrm>
            <a:off x="630936" y="639520"/>
            <a:ext cx="3429000" cy="1719072"/>
          </a:xfrm>
        </p:spPr>
        <p:txBody>
          <a:bodyPr anchor="b">
            <a:normAutofit/>
          </a:bodyPr>
          <a:lstStyle/>
          <a:p>
            <a:r>
              <a:rPr lang="en-US" sz="3800"/>
              <a:t>Fruits and Vegetables Analysis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F80CA3-B5B2-277A-1189-39F492692654}"/>
              </a:ext>
            </a:extLst>
          </p:cNvPr>
          <p:cNvSpPr>
            <a:spLocks noGrp="1"/>
          </p:cNvSpPr>
          <p:nvPr>
            <p:ph idx="1"/>
          </p:nvPr>
        </p:nvSpPr>
        <p:spPr>
          <a:xfrm>
            <a:off x="630936" y="2807208"/>
            <a:ext cx="3429000" cy="3410712"/>
          </a:xfrm>
        </p:spPr>
        <p:txBody>
          <a:bodyPr anchor="t">
            <a:normAutofit lnSpcReduction="10000"/>
          </a:bodyPr>
          <a:lstStyle/>
          <a:p>
            <a:r>
              <a:rPr lang="en-US" sz="2200" dirty="0"/>
              <a:t>Fruits &amp; vegetables were a little bit tricky to analyze since the dataset did not provide enough data about them.</a:t>
            </a:r>
          </a:p>
          <a:p>
            <a:r>
              <a:rPr lang="en-US" sz="2200" dirty="0"/>
              <a:t>We can see that the production of fruits &amp; vegetables are increasing over the years.</a:t>
            </a:r>
          </a:p>
        </p:txBody>
      </p:sp>
      <p:pic>
        <p:nvPicPr>
          <p:cNvPr id="5" name="Picture 4" descr="A screenshot of a computer screen&#10;&#10;Description automatically generated">
            <a:extLst>
              <a:ext uri="{FF2B5EF4-FFF2-40B4-BE49-F238E27FC236}">
                <a16:creationId xmlns:a16="http://schemas.microsoft.com/office/drawing/2014/main" id="{4DB97B21-218C-3F37-5B69-3ABCD2F4E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936" y="1283106"/>
            <a:ext cx="7895358" cy="4401661"/>
          </a:xfrm>
          <a:prstGeom prst="rect">
            <a:avLst/>
          </a:prstGeom>
        </p:spPr>
      </p:pic>
    </p:spTree>
    <p:extLst>
      <p:ext uri="{BB962C8B-B14F-4D97-AF65-F5344CB8AC3E}">
        <p14:creationId xmlns:p14="http://schemas.microsoft.com/office/powerpoint/2010/main" val="1620972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72022-1928-F040-F7D7-8BD8FC38ACAF}"/>
              </a:ext>
            </a:extLst>
          </p:cNvPr>
          <p:cNvSpPr>
            <a:spLocks noGrp="1"/>
          </p:cNvSpPr>
          <p:nvPr>
            <p:ph type="title"/>
          </p:nvPr>
        </p:nvSpPr>
        <p:spPr>
          <a:xfrm>
            <a:off x="4572001" y="601744"/>
            <a:ext cx="6781800" cy="1338696"/>
          </a:xfrm>
        </p:spPr>
        <p:txBody>
          <a:bodyPr>
            <a:normAutofit/>
          </a:bodyPr>
          <a:lstStyle/>
          <a:p>
            <a:r>
              <a:rPr lang="en-US" dirty="0"/>
              <a:t>Insights</a:t>
            </a:r>
          </a:p>
        </p:txBody>
      </p:sp>
      <p:pic>
        <p:nvPicPr>
          <p:cNvPr id="5" name="Picture 4" descr="Close up of Barley in the wild">
            <a:extLst>
              <a:ext uri="{FF2B5EF4-FFF2-40B4-BE49-F238E27FC236}">
                <a16:creationId xmlns:a16="http://schemas.microsoft.com/office/drawing/2014/main" id="{5EA95122-B2AD-2C1D-D556-8266D42FBADD}"/>
              </a:ext>
            </a:extLst>
          </p:cNvPr>
          <p:cNvPicPr>
            <a:picLocks noChangeAspect="1"/>
          </p:cNvPicPr>
          <p:nvPr/>
        </p:nvPicPr>
        <p:blipFill rotWithShape="1">
          <a:blip r:embed="rId2"/>
          <a:srcRect l="18153" r="45301"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3B3B3C03-4481-8ECA-E46D-43CAA7482598}"/>
              </a:ext>
            </a:extLst>
          </p:cNvPr>
          <p:cNvSpPr>
            <a:spLocks noGrp="1"/>
          </p:cNvSpPr>
          <p:nvPr>
            <p:ph idx="1"/>
          </p:nvPr>
        </p:nvSpPr>
        <p:spPr>
          <a:xfrm>
            <a:off x="4572001" y="2201958"/>
            <a:ext cx="6781800" cy="3900730"/>
          </a:xfrm>
        </p:spPr>
        <p:txBody>
          <a:bodyPr anchor="t">
            <a:normAutofit/>
          </a:bodyPr>
          <a:lstStyle/>
          <a:p>
            <a:r>
              <a:rPr lang="en-US" sz="2000"/>
              <a:t>The previous analysis has provided us with vital information that could prevent drops in production for the future.</a:t>
            </a:r>
          </a:p>
          <a:p>
            <a:r>
              <a:rPr lang="en-US" sz="2000"/>
              <a:t>After some research, I’ve found out that most of the time a drop of production occurs because of natural causes.</a:t>
            </a:r>
          </a:p>
          <a:p>
            <a:r>
              <a:rPr lang="en-US" sz="2000"/>
              <a:t>This could be prevented by using modern farming techniques like implementing flood-resistant crops, improved drainage systems, crop rotation and planting on high ground.</a:t>
            </a:r>
          </a:p>
          <a:p>
            <a:r>
              <a:rPr lang="en-US" sz="2000"/>
              <a:t>It is important to note that taking these actions might be expansive, however if we applied them, we can ensure the safety of crops and an increase in production.</a:t>
            </a:r>
          </a:p>
        </p:txBody>
      </p:sp>
    </p:spTree>
    <p:extLst>
      <p:ext uri="{BB962C8B-B14F-4D97-AF65-F5344CB8AC3E}">
        <p14:creationId xmlns:p14="http://schemas.microsoft.com/office/powerpoint/2010/main" val="3027980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D370D-6DCD-2399-8311-B464727D1477}"/>
              </a:ext>
            </a:extLst>
          </p:cNvPr>
          <p:cNvSpPr>
            <a:spLocks noGrp="1"/>
          </p:cNvSpPr>
          <p:nvPr>
            <p:ph type="title"/>
          </p:nvPr>
        </p:nvSpPr>
        <p:spPr>
          <a:xfrm>
            <a:off x="4572001" y="601744"/>
            <a:ext cx="6781800" cy="1338696"/>
          </a:xfrm>
        </p:spPr>
        <p:txBody>
          <a:bodyPr>
            <a:normAutofit/>
          </a:bodyPr>
          <a:lstStyle/>
          <a:p>
            <a:r>
              <a:rPr lang="en-US" dirty="0"/>
              <a:t>Conclusion</a:t>
            </a:r>
          </a:p>
        </p:txBody>
      </p:sp>
      <p:pic>
        <p:nvPicPr>
          <p:cNvPr id="5" name="Picture 4" descr="Digital financial graph">
            <a:extLst>
              <a:ext uri="{FF2B5EF4-FFF2-40B4-BE49-F238E27FC236}">
                <a16:creationId xmlns:a16="http://schemas.microsoft.com/office/drawing/2014/main" id="{2D1D31DE-318B-8008-79AD-D4D6E39F9269}"/>
              </a:ext>
            </a:extLst>
          </p:cNvPr>
          <p:cNvPicPr>
            <a:picLocks noChangeAspect="1"/>
          </p:cNvPicPr>
          <p:nvPr/>
        </p:nvPicPr>
        <p:blipFill rotWithShape="1">
          <a:blip r:embed="rId2"/>
          <a:srcRect l="42245" r="26959"/>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BA3ECA8B-7F82-D9CE-7F4D-C5FDB622A592}"/>
              </a:ext>
            </a:extLst>
          </p:cNvPr>
          <p:cNvSpPr>
            <a:spLocks noGrp="1"/>
          </p:cNvSpPr>
          <p:nvPr>
            <p:ph idx="1"/>
          </p:nvPr>
        </p:nvSpPr>
        <p:spPr>
          <a:xfrm>
            <a:off x="4572001" y="2201958"/>
            <a:ext cx="6781800" cy="3900730"/>
          </a:xfrm>
        </p:spPr>
        <p:txBody>
          <a:bodyPr anchor="t">
            <a:normAutofit/>
          </a:bodyPr>
          <a:lstStyle/>
          <a:p>
            <a:r>
              <a:rPr lang="en-US" sz="2000"/>
              <a:t>This internship project uncovered trends and disparities across districts and years.</a:t>
            </a:r>
          </a:p>
          <a:p>
            <a:r>
              <a:rPr lang="en-US" sz="2000"/>
              <a:t>This project also provided an interactive dashboard and insightful report to give valuable information for policymakers and stakeholders.</a:t>
            </a:r>
          </a:p>
        </p:txBody>
      </p:sp>
    </p:spTree>
    <p:extLst>
      <p:ext uri="{BB962C8B-B14F-4D97-AF65-F5344CB8AC3E}">
        <p14:creationId xmlns:p14="http://schemas.microsoft.com/office/powerpoint/2010/main" val="1848844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1899</TotalTime>
  <Words>557</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Indian Agriculture Analysis with Power BI</vt:lpstr>
      <vt:lpstr>Problem Statement</vt:lpstr>
      <vt:lpstr>Dataset Exploration</vt:lpstr>
      <vt:lpstr>Crop Specific Analysis</vt:lpstr>
      <vt:lpstr>Seasonal Patterns</vt:lpstr>
      <vt:lpstr>Impact of External Factors</vt:lpstr>
      <vt:lpstr>Fruits and Vegetables Analysis</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Analysis with Power BI</dc:title>
  <dc:creator>manal1227@outlook.com</dc:creator>
  <cp:lastModifiedBy>manal1227@outlook.com</cp:lastModifiedBy>
  <cp:revision>10</cp:revision>
  <dcterms:created xsi:type="dcterms:W3CDTF">2024-03-23T03:29:23Z</dcterms:created>
  <dcterms:modified xsi:type="dcterms:W3CDTF">2024-03-24T11:08:50Z</dcterms:modified>
</cp:coreProperties>
</file>