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2"/>
  </p:notesMasterIdLst>
  <p:sldIdLst>
    <p:sldId id="256" r:id="rId2"/>
    <p:sldId id="258" r:id="rId3"/>
    <p:sldId id="260" r:id="rId4"/>
    <p:sldId id="261" r:id="rId5"/>
    <p:sldId id="262" r:id="rId6"/>
    <p:sldId id="263" r:id="rId7"/>
    <p:sldId id="312" r:id="rId8"/>
    <p:sldId id="264" r:id="rId9"/>
    <p:sldId id="265" r:id="rId10"/>
    <p:sldId id="266" r:id="rId11"/>
    <p:sldId id="267" r:id="rId12"/>
    <p:sldId id="268" r:id="rId13"/>
    <p:sldId id="327" r:id="rId14"/>
    <p:sldId id="271" r:id="rId15"/>
    <p:sldId id="272" r:id="rId16"/>
    <p:sldId id="328" r:id="rId17"/>
    <p:sldId id="316" r:id="rId18"/>
    <p:sldId id="315" r:id="rId19"/>
    <p:sldId id="317" r:id="rId20"/>
    <p:sldId id="329" r:id="rId21"/>
    <p:sldId id="321" r:id="rId22"/>
    <p:sldId id="319" r:id="rId23"/>
    <p:sldId id="313" r:id="rId24"/>
    <p:sldId id="320" r:id="rId25"/>
    <p:sldId id="330" r:id="rId26"/>
    <p:sldId id="322" r:id="rId27"/>
    <p:sldId id="323" r:id="rId28"/>
    <p:sldId id="324" r:id="rId29"/>
    <p:sldId id="325" r:id="rId30"/>
    <p:sldId id="290" r:id="rId31"/>
  </p:sldIdLst>
  <p:sldSz cx="9144000" cy="5143500" type="screen16x9"/>
  <p:notesSz cx="6858000" cy="9144000"/>
  <p:embeddedFontLst>
    <p:embeddedFont>
      <p:font typeface="Roboto" panose="020B060402020202020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
      <p:font typeface="Calibri" panose="020F0502020204030204" pitchFamily="34" charset="0"/>
      <p:regular r:id="rId41"/>
      <p:bold r:id="rId42"/>
    </p:embeddedFont>
    <p:embeddedFont>
      <p:font typeface="Nunito Light" panose="020B0604020202020204" charset="0"/>
      <p:regular r:id="rId43"/>
      <p:italic r:id="rId44"/>
    </p:embeddedFont>
    <p:embeddedFont>
      <p:font typeface="Outfit" panose="020B0604020202020204" charset="0"/>
      <p:regular r:id="rId45"/>
      <p:bold r:id="rId46"/>
    </p:embeddedFont>
    <p:embeddedFont>
      <p:font typeface="DM Sans" panose="020B0604020202020204" charset="0"/>
      <p:regular r:id="rId47"/>
      <p:bold r:id="rId48"/>
      <p:italic r:id="rId49"/>
      <p:boldItalic r:id="rId50"/>
    </p:embeddedFont>
    <p:embeddedFont>
      <p:font typeface="宋体" panose="02010600030101010101" pitchFamily="2" charset="-122"/>
      <p:regular r:id="rId51"/>
    </p:embeddedFont>
    <p:embeddedFont>
      <p:font typeface="Century Gothic" panose="020B0502020202020204" pitchFamily="34" charset="0"/>
      <p:regular r:id="rId52"/>
      <p:bold r:id="rId53"/>
      <p:italic r:id="rId54"/>
      <p:boldItalic r:id="rId55"/>
    </p:embeddedFont>
    <p:embeddedFont>
      <p:font typeface="微软雅黑" panose="020B0503020204020204" pitchFamily="34" charset="-122"/>
      <p:regular r:id="rId56"/>
      <p:bold r:id="rId57"/>
    </p:embeddedFont>
    <p:embeddedFont>
      <p:font typeface="Outfit Medium" panose="020B0604020202020204" charset="0"/>
      <p:regular r:id="rId58"/>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Zaid" id="{66D6687F-59FE-4EC9-AB0E-A03DD116056B}">
          <p14:sldIdLst>
            <p14:sldId id="256"/>
            <p14:sldId id="258"/>
            <p14:sldId id="260"/>
            <p14:sldId id="261"/>
            <p14:sldId id="262"/>
            <p14:sldId id="263"/>
            <p14:sldId id="312"/>
            <p14:sldId id="264"/>
            <p14:sldId id="265"/>
            <p14:sldId id="266"/>
          </p14:sldIdLst>
        </p14:section>
        <p14:section name="Lamia" id="{6D3D3B9D-8A2A-44DC-BD84-94080A1097EF}">
          <p14:sldIdLst>
            <p14:sldId id="267"/>
            <p14:sldId id="268"/>
            <p14:sldId id="327"/>
            <p14:sldId id="271"/>
          </p14:sldIdLst>
        </p14:section>
        <p14:section name="Abd" id="{E6483A19-8202-449A-81D7-1D87C34FADEC}">
          <p14:sldIdLst>
            <p14:sldId id="272"/>
            <p14:sldId id="328"/>
            <p14:sldId id="316"/>
            <p14:sldId id="315"/>
            <p14:sldId id="317"/>
            <p14:sldId id="329"/>
          </p14:sldIdLst>
        </p14:section>
        <p14:section name="Maya" id="{85C150C6-BFE2-4979-A21C-A69C9AB4545F}">
          <p14:sldIdLst>
            <p14:sldId id="321"/>
            <p14:sldId id="319"/>
            <p14:sldId id="313"/>
            <p14:sldId id="320"/>
            <p14:sldId id="330"/>
          </p14:sldIdLst>
        </p14:section>
        <p14:section name="Raghad" id="{740B98D0-D455-44C7-BA15-CACFCAF9AF0C}">
          <p14:sldIdLst>
            <p14:sldId id="322"/>
            <p14:sldId id="323"/>
            <p14:sldId id="324"/>
            <p14:sldId id="325"/>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A3AE10-08C4-4ECF-A248-95DEA786CC29}">
  <a:tblStyle styleId="{C3A3AE10-08C4-4ECF-A248-95DEA786CC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94660"/>
  </p:normalViewPr>
  <p:slideViewPr>
    <p:cSldViewPr snapToGrid="0">
      <p:cViewPr varScale="1">
        <p:scale>
          <a:sx n="92" d="100"/>
          <a:sy n="92" d="100"/>
        </p:scale>
        <p:origin x="8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111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434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102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117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28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963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771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147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755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860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65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849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513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536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79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000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30"/>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30"/>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7" r:id="rId5"/>
    <p:sldLayoutId id="2147483658" r:id="rId6"/>
    <p:sldLayoutId id="2147483659" r:id="rId7"/>
    <p:sldLayoutId id="2147483660" r:id="rId8"/>
    <p:sldLayoutId id="2147483665"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536066" y="1101435"/>
            <a:ext cx="4160700" cy="1567327"/>
          </a:xfrm>
          <a:prstGeom prst="rect">
            <a:avLst/>
          </a:prstGeom>
        </p:spPr>
        <p:txBody>
          <a:bodyPr spcFirstLastPara="1" wrap="square" lIns="91425" tIns="91425" rIns="91425" bIns="91425" anchor="b" anchorCtr="0">
            <a:noAutofit/>
          </a:bodyPr>
          <a:lstStyle/>
          <a:p>
            <a:pPr algn="ctr"/>
            <a:r>
              <a:rPr lang="en-US" sz="4400" dirty="0">
                <a:solidFill>
                  <a:schemeClr val="tx1"/>
                </a:solidFill>
                <a:latin typeface="zeitung"/>
              </a:rPr>
              <a:t>Music Genre Classification</a:t>
            </a:r>
            <a:endParaRPr lang="en-US" sz="4400" b="0" dirty="0">
              <a:solidFill>
                <a:schemeClr val="tx1"/>
              </a:solidFill>
              <a:cs typeface="+mn-ea"/>
              <a:sym typeface="+mn-lt"/>
            </a:endParaRPr>
          </a:p>
        </p:txBody>
      </p:sp>
      <p:sp>
        <p:nvSpPr>
          <p:cNvPr id="345" name="Google Shape;345;p36"/>
          <p:cNvSpPr txBox="1">
            <a:spLocks noGrp="1"/>
          </p:cNvSpPr>
          <p:nvPr>
            <p:ph type="subTitle" idx="1"/>
          </p:nvPr>
        </p:nvSpPr>
        <p:spPr>
          <a:xfrm>
            <a:off x="713225" y="2852237"/>
            <a:ext cx="4160700" cy="17718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Done by </a:t>
            </a:r>
            <a:r>
              <a:rPr lang="en" b="1" dirty="0"/>
              <a:t>:</a:t>
            </a:r>
          </a:p>
          <a:p>
            <a:pPr marL="0" lvl="0" indent="0"/>
            <a:r>
              <a:rPr lang="en-US" dirty="0"/>
              <a:t>Abd Alrhman Bolad</a:t>
            </a:r>
            <a:br>
              <a:rPr lang="en-US" dirty="0"/>
            </a:br>
            <a:r>
              <a:rPr lang="en-US" dirty="0"/>
              <a:t>Maya Chalabi</a:t>
            </a:r>
          </a:p>
          <a:p>
            <a:pPr marL="0" lvl="0" indent="0"/>
            <a:r>
              <a:rPr lang="en-US" dirty="0"/>
              <a:t>Raghad</a:t>
            </a:r>
          </a:p>
          <a:p>
            <a:pPr marL="0" lvl="0" indent="0"/>
            <a:r>
              <a:rPr lang="en-US" dirty="0"/>
              <a:t>Lamia Alariqi</a:t>
            </a:r>
          </a:p>
          <a:p>
            <a:pPr marL="0" lvl="0" indent="0"/>
            <a:r>
              <a:rPr lang="en-US" dirty="0"/>
              <a:t>Zaid </a:t>
            </a:r>
            <a:r>
              <a:rPr lang="en-US" dirty="0" err="1"/>
              <a:t>Allwansah</a:t>
            </a:r>
            <a:r>
              <a:rPr lang="en-US" dirty="0"/>
              <a:t/>
            </a:r>
            <a:br>
              <a:rPr lang="en-US" dirty="0"/>
            </a:br>
            <a:r>
              <a:rPr lang="en-US" dirty="0"/>
              <a:t/>
            </a:r>
            <a:br>
              <a:rPr lang="en-US" dirty="0"/>
            </a:br>
            <a:r>
              <a:rPr lang="en" dirty="0"/>
              <a:t> </a:t>
            </a:r>
            <a:endParaRPr dirty="0"/>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9" name="Google Shape;569;p46"/>
          <p:cNvSpPr txBox="1">
            <a:spLocks noGrp="1"/>
          </p:cNvSpPr>
          <p:nvPr>
            <p:ph type="title"/>
          </p:nvPr>
        </p:nvSpPr>
        <p:spPr>
          <a:xfrm>
            <a:off x="0" y="0"/>
            <a:ext cx="8863445" cy="435790"/>
          </a:xfrm>
          <a:prstGeom prst="rect">
            <a:avLst/>
          </a:prstGeom>
        </p:spPr>
        <p:txBody>
          <a:bodyPr spcFirstLastPara="1" wrap="square" lIns="91425" tIns="91425" rIns="91425" bIns="91425" anchor="t" anchorCtr="0">
            <a:noAutofit/>
          </a:bodyPr>
          <a:lstStyle/>
          <a:p>
            <a:pPr algn="l">
              <a:lnSpc>
                <a:spcPct val="110000"/>
              </a:lnSpc>
            </a:pPr>
            <a:r>
              <a:rPr lang="en-US" sz="1800" b="0" dirty="0">
                <a:latin typeface="Calibri" panose="020F0502020204030204" pitchFamily="34" charset="0"/>
                <a:ea typeface="微软雅黑"/>
                <a:cs typeface="Calibri" panose="020F0502020204030204" pitchFamily="34" charset="0"/>
                <a:sym typeface="Calibri"/>
              </a:rPr>
              <a:t>Visualize The Correlations between numerical</a:t>
            </a:r>
            <a:r>
              <a:rPr lang="en-US" sz="1800" b="0" dirty="0">
                <a:latin typeface="Calibri" panose="020F0502020204030204" pitchFamily="34" charset="0"/>
                <a:ea typeface="Calibri"/>
                <a:cs typeface="Calibri" panose="020F0502020204030204" pitchFamily="34" charset="0"/>
                <a:sym typeface="Calibri"/>
              </a:rPr>
              <a:t> </a:t>
            </a:r>
            <a:r>
              <a:rPr lang="en-US" sz="1800" b="0" dirty="0">
                <a:latin typeface="Calibri" panose="020F0502020204030204" pitchFamily="34" charset="0"/>
                <a:cs typeface="Calibri" panose="020F0502020204030204" pitchFamily="34" charset="0"/>
              </a:rPr>
              <a:t>features  with target (class) </a:t>
            </a:r>
            <a:endParaRPr lang="en-US" sz="1800" b="0" dirty="0">
              <a:latin typeface="Calibri" panose="020F0502020204030204" pitchFamily="34" charset="0"/>
              <a:ea typeface="Calibri"/>
              <a:cs typeface="Calibri" panose="020F0502020204030204" pitchFamily="34" charset="0"/>
              <a:sym typeface="Calibri"/>
            </a:endParaRPr>
          </a:p>
        </p:txBody>
      </p:sp>
      <p:pic>
        <p:nvPicPr>
          <p:cNvPr id="17" name="صورة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535" y="550610"/>
            <a:ext cx="3248890" cy="4549227"/>
          </a:xfrm>
          <a:prstGeom prst="rect">
            <a:avLst/>
          </a:prstGeom>
          <a:ln w="12700">
            <a:solidFill>
              <a:schemeClr val="tx1"/>
            </a:solidFill>
          </a:ln>
        </p:spPr>
      </p:pic>
      <p:pic>
        <p:nvPicPr>
          <p:cNvPr id="18" name="صورة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86" y="550610"/>
            <a:ext cx="4790701" cy="4549227"/>
          </a:xfrm>
          <a:prstGeom prst="rect">
            <a:avLst/>
          </a:prstGeom>
          <a:ln w="9525">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917753" y="1082182"/>
            <a:ext cx="41385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Prepare the data</a:t>
            </a:r>
            <a:endParaRPr sz="3600"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a:off x="4394150" y="1562388"/>
            <a:ext cx="373500" cy="0"/>
          </a:xfrm>
          <a:prstGeom prst="straightConnector1">
            <a:avLst/>
          </a:prstGeom>
          <a:noFill/>
          <a:ln w="19050" cap="flat" cmpd="sng">
            <a:solidFill>
              <a:schemeClr val="dk1"/>
            </a:solidFill>
            <a:prstDash val="solid"/>
            <a:round/>
            <a:headEnd type="none" w="med" len="med"/>
            <a:tailEnd type="none" w="med" len="med"/>
          </a:ln>
        </p:spPr>
      </p:cxnSp>
      <p:sp>
        <p:nvSpPr>
          <p:cNvPr id="4" name="مربع نص 3"/>
          <p:cNvSpPr txBox="1"/>
          <p:nvPr/>
        </p:nvSpPr>
        <p:spPr>
          <a:xfrm>
            <a:off x="3903273" y="886979"/>
            <a:ext cx="1349572" cy="830997"/>
          </a:xfrm>
          <a:prstGeom prst="rect">
            <a:avLst/>
          </a:prstGeom>
          <a:noFill/>
        </p:spPr>
        <p:txBody>
          <a:bodyPr wrap="square" rtlCol="0">
            <a:spAutoFit/>
          </a:bodyPr>
          <a:lstStyle/>
          <a:p>
            <a:r>
              <a:rPr lang="en-US" sz="4800" b="1" dirty="0">
                <a:solidFill>
                  <a:schemeClr val="tx1"/>
                </a:solidFill>
                <a:latin typeface="Outfit" panose="020B0604020202020204" charset="0"/>
              </a:rPr>
              <a:t>03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5" name="箭头: 右 2"/>
          <p:cNvSpPr/>
          <p:nvPr/>
        </p:nvSpPr>
        <p:spPr>
          <a:xfrm>
            <a:off x="345233" y="3086114"/>
            <a:ext cx="11351467" cy="36272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grpSp>
        <p:nvGrpSpPr>
          <p:cNvPr id="10" name="组合 5"/>
          <p:cNvGrpSpPr/>
          <p:nvPr/>
        </p:nvGrpSpPr>
        <p:grpSpPr>
          <a:xfrm>
            <a:off x="1712245" y="2338888"/>
            <a:ext cx="3797869" cy="1380431"/>
            <a:chOff x="-2080508" y="2773929"/>
            <a:chExt cx="3797869" cy="1101512"/>
          </a:xfrm>
        </p:grpSpPr>
        <p:sp>
          <p:nvSpPr>
            <p:cNvPr id="11" name="文本框 18"/>
            <p:cNvSpPr txBox="1"/>
            <p:nvPr/>
          </p:nvSpPr>
          <p:spPr>
            <a:xfrm>
              <a:off x="-2080508" y="2773929"/>
              <a:ext cx="1651645" cy="1101512"/>
            </a:xfrm>
            <a:prstGeom prst="rect">
              <a:avLst/>
            </a:prstGeom>
            <a:noFill/>
          </p:spPr>
          <p:txBody>
            <a:bodyPr wrap="square" lIns="0" tIns="0" rIns="0" bIns="0" rtlCol="0" anchor="ctr">
              <a:spAutoFit/>
            </a:bodyPr>
            <a:lstStyle/>
            <a:p>
              <a:pPr algn="ctr">
                <a:lnSpc>
                  <a:spcPct val="150000"/>
                </a:lnSpc>
              </a:pPr>
              <a:r>
                <a:rPr lang="en-US" altLang="zh-CN" sz="1600" b="1" dirty="0">
                  <a:solidFill>
                    <a:schemeClr val="accent1"/>
                  </a:solidFill>
                  <a:latin typeface="微软雅黑"/>
                  <a:ea typeface="微软雅黑"/>
                  <a:cs typeface="微软雅黑"/>
                  <a:sym typeface="+mn-lt"/>
                </a:rPr>
                <a:t>Missing values</a:t>
              </a:r>
              <a:endParaRPr lang="ar-SY" sz="1600" b="1" dirty="0">
                <a:solidFill>
                  <a:schemeClr val="accent1"/>
                </a:solidFill>
                <a:latin typeface="微软雅黑"/>
                <a:ea typeface="微软雅黑"/>
                <a:cs typeface="微软雅黑"/>
              </a:endParaRPr>
            </a:p>
            <a:p>
              <a:pPr algn="ctr">
                <a:lnSpc>
                  <a:spcPct val="150000"/>
                </a:lnSpc>
              </a:pPr>
              <a:r>
                <a:rPr lang="en-US" altLang="zh-CN" sz="1600" dirty="0">
                  <a:solidFill>
                    <a:schemeClr val="tx1"/>
                  </a:solidFill>
                  <a:latin typeface="Calibri" panose="020F0502020204030204" pitchFamily="34" charset="0"/>
                  <a:cs typeface="Calibri" panose="020F0502020204030204" pitchFamily="34" charset="0"/>
                  <a:sym typeface="+mn-lt"/>
                </a:rPr>
                <a:t>Clean data with </a:t>
              </a:r>
              <a:r>
                <a:rPr lang="en-US" altLang="zh-CN" sz="1600" b="1" dirty="0">
                  <a:solidFill>
                    <a:schemeClr val="tx1"/>
                  </a:solidFill>
                  <a:latin typeface="Calibri" panose="020F0502020204030204" pitchFamily="34" charset="0"/>
                  <a:cs typeface="Calibri" panose="020F0502020204030204" pitchFamily="34" charset="0"/>
                  <a:sym typeface="+mn-lt"/>
                </a:rPr>
                <a:t>f</a:t>
              </a:r>
              <a:r>
                <a:rPr lang="en-US" sz="1600" b="1" dirty="0">
                  <a:solidFill>
                    <a:schemeClr val="tx1"/>
                  </a:solidFill>
                  <a:latin typeface="Calibri" panose="020F0502020204030204" pitchFamily="34" charset="0"/>
                  <a:cs typeface="Calibri" panose="020F0502020204030204" pitchFamily="34" charset="0"/>
                  <a:sym typeface="Quattrocento Sans"/>
                </a:rPr>
                <a:t>ill </a:t>
              </a:r>
              <a:r>
                <a:rPr lang="en-US" sz="1600" dirty="0">
                  <a:solidFill>
                    <a:schemeClr val="tx1"/>
                  </a:solidFill>
                  <a:latin typeface="Calibri" panose="020F0502020204030204" pitchFamily="34" charset="0"/>
                  <a:cs typeface="Calibri" panose="020F0502020204030204" pitchFamily="34" charset="0"/>
                  <a:sym typeface="Quattrocento Sans"/>
                </a:rPr>
                <a:t>all missing values </a:t>
              </a:r>
              <a:endParaRPr lang="zh-CN" altLang="en-US" sz="1600" dirty="0">
                <a:solidFill>
                  <a:schemeClr val="tx1"/>
                </a:solidFill>
                <a:latin typeface="Calibri" panose="020F0502020204030204" pitchFamily="34" charset="0"/>
                <a:cs typeface="Calibri" panose="020F0502020204030204" pitchFamily="34" charset="0"/>
                <a:sym typeface="+mn-lt"/>
              </a:endParaRPr>
            </a:p>
          </p:txBody>
        </p:sp>
        <p:sp>
          <p:nvSpPr>
            <p:cNvPr id="12" name="椭圆 19"/>
            <p:cNvSpPr/>
            <p:nvPr/>
          </p:nvSpPr>
          <p:spPr>
            <a:xfrm>
              <a:off x="1443099" y="3458990"/>
              <a:ext cx="274262" cy="2824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grpSp>
      <p:grpSp>
        <p:nvGrpSpPr>
          <p:cNvPr id="14" name="组合 6"/>
          <p:cNvGrpSpPr/>
          <p:nvPr/>
        </p:nvGrpSpPr>
        <p:grpSpPr>
          <a:xfrm>
            <a:off x="5098652" y="1678588"/>
            <a:ext cx="2726058" cy="2606543"/>
            <a:chOff x="422057" y="2563069"/>
            <a:chExt cx="3004738" cy="2738282"/>
          </a:xfrm>
        </p:grpSpPr>
        <p:sp>
          <p:nvSpPr>
            <p:cNvPr id="15" name="文本框 15"/>
            <p:cNvSpPr txBox="1"/>
            <p:nvPr/>
          </p:nvSpPr>
          <p:spPr>
            <a:xfrm>
              <a:off x="1709691" y="3401505"/>
              <a:ext cx="1717104" cy="1899846"/>
            </a:xfrm>
            <a:prstGeom prst="rect">
              <a:avLst/>
            </a:prstGeom>
            <a:noFill/>
          </p:spPr>
          <p:txBody>
            <a:bodyPr wrap="square" lIns="0" tIns="0" rIns="0" bIns="0" rtlCol="0" anchor="ctr">
              <a:spAutoFit/>
            </a:bodyPr>
            <a:lstStyle/>
            <a:p>
              <a:pPr algn="ctr">
                <a:lnSpc>
                  <a:spcPct val="150000"/>
                </a:lnSpc>
              </a:pPr>
              <a:r>
                <a:rPr lang="en-US" altLang="zh-CN" sz="1600" b="1" dirty="0">
                  <a:solidFill>
                    <a:schemeClr val="accent1"/>
                  </a:solidFill>
                  <a:latin typeface="微软雅黑"/>
                  <a:ea typeface="微软雅黑"/>
                  <a:cs typeface="微软雅黑"/>
                  <a:sym typeface="+mn-lt"/>
                </a:rPr>
                <a:t>outliers</a:t>
              </a:r>
              <a:endParaRPr lang="en-US" sz="1600" b="1" dirty="0">
                <a:solidFill>
                  <a:schemeClr val="accent1"/>
                </a:solidFill>
                <a:latin typeface="微软雅黑"/>
                <a:ea typeface="微软雅黑"/>
                <a:cs typeface="微软雅黑"/>
              </a:endParaRPr>
            </a:p>
            <a:p>
              <a:pPr algn="ctr">
                <a:lnSpc>
                  <a:spcPct val="150000"/>
                </a:lnSpc>
              </a:pPr>
              <a:r>
                <a:rPr lang="en-US" sz="1600" b="1" i="0" u="none" strike="noStrike" cap="none" dirty="0">
                  <a:solidFill>
                    <a:srgbClr val="000000"/>
                  </a:solidFill>
                  <a:latin typeface="Calibri" panose="020F0502020204030204" pitchFamily="34" charset="0"/>
                  <a:ea typeface="Quattrocento Sans"/>
                  <a:cs typeface="Calibri" panose="020F0502020204030204" pitchFamily="34" charset="0"/>
                  <a:sym typeface="Quattrocento Sans"/>
                </a:rPr>
                <a:t>Outliers </a:t>
              </a:r>
              <a:r>
                <a:rPr lang="en-US" sz="1600" b="0" i="0" u="none" strike="noStrike" cap="none" dirty="0">
                  <a:solidFill>
                    <a:srgbClr val="000000"/>
                  </a:solidFill>
                  <a:latin typeface="Calibri" panose="020F0502020204030204" pitchFamily="34" charset="0"/>
                  <a:ea typeface="Quattrocento Sans"/>
                  <a:cs typeface="Calibri" panose="020F0502020204030204" pitchFamily="34" charset="0"/>
                  <a:sym typeface="Quattrocento Sans"/>
                </a:rPr>
                <a:t>all </a:t>
              </a:r>
              <a:r>
                <a:rPr lang="en-US" sz="1600" b="0" dirty="0">
                  <a:solidFill>
                    <a:srgbClr val="000000"/>
                  </a:solidFill>
                  <a:latin typeface="Calibri" panose="020F0502020204030204" pitchFamily="34" charset="0"/>
                  <a:ea typeface="Quattrocento Sans"/>
                  <a:cs typeface="Calibri" panose="020F0502020204030204" pitchFamily="34" charset="0"/>
                  <a:sym typeface="Quattrocento Sans"/>
                </a:rPr>
                <a:t>feature by interquartile</a:t>
              </a:r>
            </a:p>
            <a:p>
              <a:pPr algn="ctr">
                <a:lnSpc>
                  <a:spcPct val="150000"/>
                </a:lnSpc>
              </a:pPr>
              <a:r>
                <a:rPr lang="en-US" sz="1600" b="0" dirty="0">
                  <a:solidFill>
                    <a:srgbClr val="000000"/>
                  </a:solidFill>
                  <a:latin typeface="Calibri" panose="020F0502020204030204" pitchFamily="34" charset="0"/>
                  <a:ea typeface="Quattrocento Sans"/>
                  <a:cs typeface="Calibri" panose="020F0502020204030204" pitchFamily="34" charset="0"/>
                  <a:sym typeface="Quattrocento Sans"/>
                </a:rPr>
                <a:t> range</a:t>
              </a:r>
              <a:endParaRPr lang="zh-CN" altLang="en-US" sz="1600" b="0" dirty="0">
                <a:solidFill>
                  <a:schemeClr val="tx1">
                    <a:lumMod val="75000"/>
                    <a:lumOff val="25000"/>
                  </a:schemeClr>
                </a:solidFill>
                <a:latin typeface="Calibri" panose="020F0502020204030204" pitchFamily="34" charset="0"/>
                <a:cs typeface="Calibri" panose="020F0502020204030204" pitchFamily="34" charset="0"/>
                <a:sym typeface="+mn-lt"/>
              </a:endParaRPr>
            </a:p>
          </p:txBody>
        </p:sp>
        <p:sp>
          <p:nvSpPr>
            <p:cNvPr id="17" name="流程图: 离页连接符 17"/>
            <p:cNvSpPr/>
            <p:nvPr/>
          </p:nvSpPr>
          <p:spPr>
            <a:xfrm>
              <a:off x="422057" y="2563069"/>
              <a:ext cx="675286" cy="803905"/>
            </a:xfrm>
            <a:prstGeom prst="flowChartOffpageConnector">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cs typeface="+mn-ea"/>
                  <a:sym typeface="+mn-lt"/>
                </a:rPr>
                <a:t>4</a:t>
              </a:r>
              <a:endParaRPr lang="zh-CN" altLang="en-US" sz="1600" b="1" dirty="0">
                <a:cs typeface="+mn-ea"/>
                <a:sym typeface="+mn-lt"/>
              </a:endParaRPr>
            </a:p>
          </p:txBody>
        </p:sp>
      </p:grpSp>
      <p:sp>
        <p:nvSpPr>
          <p:cNvPr id="19" name="文本框 12"/>
          <p:cNvSpPr txBox="1"/>
          <p:nvPr/>
        </p:nvSpPr>
        <p:spPr>
          <a:xfrm>
            <a:off x="7668247" y="2476687"/>
            <a:ext cx="1557852" cy="1492925"/>
          </a:xfrm>
          <a:prstGeom prst="rect">
            <a:avLst/>
          </a:prstGeom>
          <a:noFill/>
        </p:spPr>
        <p:txBody>
          <a:bodyPr wrap="square" lIns="0" tIns="0" rIns="0" bIns="0" rtlCol="0" anchor="ctr">
            <a:spAutoFit/>
          </a:bodyPr>
          <a:lstStyle/>
          <a:p>
            <a:pPr algn="ctr">
              <a:lnSpc>
                <a:spcPct val="150000"/>
              </a:lnSpc>
            </a:pPr>
            <a:r>
              <a:rPr lang="en-US" sz="1600" b="1" i="0" dirty="0">
                <a:solidFill>
                  <a:schemeClr val="accent1"/>
                </a:solidFill>
                <a:latin typeface="微软雅黑"/>
                <a:ea typeface="微软雅黑"/>
                <a:cs typeface="微软雅黑"/>
                <a:sym typeface="Arial" panose="020B0604020202020204" pitchFamily="34" charset="0"/>
              </a:rPr>
              <a:t>Scaling</a:t>
            </a:r>
            <a:endParaRPr lang="en-US" sz="1600" b="1" dirty="0">
              <a:solidFill>
                <a:schemeClr val="accent1"/>
              </a:solidFill>
              <a:latin typeface="微软雅黑"/>
              <a:ea typeface="微软雅黑"/>
              <a:cs typeface="微软雅黑"/>
            </a:endParaRPr>
          </a:p>
          <a:p>
            <a:pPr marL="0" indent="0" algn="ctr">
              <a:lnSpc>
                <a:spcPct val="150000"/>
              </a:lnSpc>
              <a:buFont typeface="Arial" panose="020B0604020202020204" pitchFamily="34" charset="0"/>
              <a:buNone/>
            </a:pPr>
            <a:r>
              <a:rPr lang="en-US" sz="1600" b="0" i="0" u="none" strike="noStrike" cap="none" dirty="0" err="1">
                <a:solidFill>
                  <a:srgbClr val="000000"/>
                </a:solidFill>
                <a:latin typeface="Calibri" panose="020F0502020204030204" pitchFamily="34" charset="0"/>
                <a:ea typeface="Quattrocento Sans"/>
                <a:cs typeface="Calibri" panose="020F0502020204030204" pitchFamily="34" charset="0"/>
                <a:sym typeface="Quattrocento Sans"/>
              </a:rPr>
              <a:t>Apply </a:t>
            </a:r>
            <a:r>
              <a:rPr lang="en-US" sz="1600" b="1" i="0" u="none" strike="noStrike" cap="none" dirty="0" err="1">
                <a:solidFill>
                  <a:srgbClr val="000000"/>
                </a:solidFill>
                <a:latin typeface="Calibri" panose="020F0502020204030204" pitchFamily="34" charset="0"/>
                <a:ea typeface="Quattrocento Sans"/>
                <a:cs typeface="Calibri" panose="020F0502020204030204" pitchFamily="34" charset="0"/>
                <a:sym typeface="Quattrocento Sans"/>
              </a:rPr>
              <a:t>StandardScaler</a:t>
            </a:r>
            <a:r>
              <a:rPr lang="en-US" sz="1600" b="0" i="0" u="none" strike="noStrike" cap="none" dirty="0">
                <a:solidFill>
                  <a:srgbClr val="000000"/>
                </a:solidFill>
                <a:latin typeface="Calibri" panose="020F0502020204030204" pitchFamily="34" charset="0"/>
                <a:ea typeface="Quattrocento Sans"/>
                <a:cs typeface="Calibri" panose="020F0502020204030204" pitchFamily="34" charset="0"/>
                <a:sym typeface="Quattrocento Sans"/>
              </a:rPr>
              <a:t> </a:t>
            </a:r>
            <a:endParaRPr lang="ar-SY" sz="1600" b="0" i="0" u="none" strike="noStrike" cap="none" dirty="0">
              <a:solidFill>
                <a:srgbClr val="000000"/>
              </a:solidFill>
              <a:latin typeface="Calibri" panose="020F0502020204030204" pitchFamily="34" charset="0"/>
              <a:ea typeface="Quattrocento Sans"/>
              <a:cs typeface="Calibri" panose="020F0502020204030204" pitchFamily="34" charset="0"/>
              <a:sym typeface="Quattrocento Sans"/>
            </a:endParaRPr>
          </a:p>
          <a:p>
            <a:pPr marL="0" indent="0" algn="ctr">
              <a:lnSpc>
                <a:spcPct val="150000"/>
              </a:lnSpc>
              <a:buFont typeface="Arial" panose="020B0604020202020204" pitchFamily="34" charset="0"/>
              <a:buNone/>
            </a:pPr>
            <a:r>
              <a:rPr lang="en-US" sz="1600" b="0" i="0" u="none" strike="noStrike" cap="none" dirty="0">
                <a:solidFill>
                  <a:srgbClr val="000000"/>
                </a:solidFill>
                <a:latin typeface="Calibri" panose="020F0502020204030204" pitchFamily="34" charset="0"/>
                <a:ea typeface="Quattrocento Sans"/>
                <a:cs typeface="Calibri" panose="020F0502020204030204" pitchFamily="34" charset="0"/>
                <a:sym typeface="Quattrocento Sans"/>
              </a:rPr>
              <a:t>on features </a:t>
            </a:r>
            <a:endParaRPr lang="zh-CN" altLang="en-US" sz="1600" dirty="0">
              <a:solidFill>
                <a:schemeClr val="tx1">
                  <a:lumMod val="75000"/>
                  <a:lumOff val="25000"/>
                </a:schemeClr>
              </a:solidFill>
              <a:latin typeface="Calibri" panose="020F0502020204030204" pitchFamily="34" charset="0"/>
              <a:cs typeface="Calibri" panose="020F0502020204030204" pitchFamily="34" charset="0"/>
              <a:sym typeface="+mn-lt"/>
            </a:endParaRPr>
          </a:p>
        </p:txBody>
      </p:sp>
      <p:grpSp>
        <p:nvGrpSpPr>
          <p:cNvPr id="22" name="组合 8"/>
          <p:cNvGrpSpPr/>
          <p:nvPr/>
        </p:nvGrpSpPr>
        <p:grpSpPr>
          <a:xfrm>
            <a:off x="2169496" y="1589667"/>
            <a:ext cx="4277691" cy="3130301"/>
            <a:chOff x="1649548" y="2749043"/>
            <a:chExt cx="4653590" cy="3429172"/>
          </a:xfrm>
        </p:grpSpPr>
        <p:sp>
          <p:nvSpPr>
            <p:cNvPr id="23" name="文本框 9"/>
            <p:cNvSpPr txBox="1"/>
            <p:nvPr/>
          </p:nvSpPr>
          <p:spPr>
            <a:xfrm>
              <a:off x="4329174" y="3346054"/>
              <a:ext cx="1973964" cy="2832161"/>
            </a:xfrm>
            <a:prstGeom prst="rect">
              <a:avLst/>
            </a:prstGeom>
            <a:noFill/>
          </p:spPr>
          <p:txBody>
            <a:bodyPr wrap="square" lIns="0" tIns="0" rIns="0" bIns="0" rtlCol="0" anchor="ctr">
              <a:spAutoFit/>
            </a:bodyPr>
            <a:lstStyle/>
            <a:p>
              <a:pPr algn="ctr">
                <a:lnSpc>
                  <a:spcPct val="150000"/>
                </a:lnSpc>
              </a:pPr>
              <a:endParaRPr lang="en-US" sz="1600" b="1" i="0" u="none" strike="noStrike" cap="none" dirty="0">
                <a:solidFill>
                  <a:schemeClr val="accent1"/>
                </a:solidFill>
                <a:latin typeface="微软雅黑"/>
                <a:ea typeface="微软雅黑"/>
                <a:cs typeface="微软雅黑"/>
                <a:sym typeface="Quattrocento Sans"/>
              </a:endParaRPr>
            </a:p>
            <a:p>
              <a:pPr algn="ctr">
                <a:lnSpc>
                  <a:spcPct val="150000"/>
                </a:lnSpc>
              </a:pPr>
              <a:r>
                <a:rPr lang="en-US" sz="1600" b="1" i="0" u="none" strike="noStrike" cap="none" dirty="0">
                  <a:solidFill>
                    <a:schemeClr val="accent1"/>
                  </a:solidFill>
                  <a:latin typeface="微软雅黑"/>
                  <a:ea typeface="微软雅黑"/>
                  <a:cs typeface="微软雅黑"/>
                  <a:sym typeface="Quattrocento Sans"/>
                </a:rPr>
                <a:t>Encoder</a:t>
              </a:r>
              <a:endParaRPr lang="ar-SY" sz="1600" b="1" i="0" u="none" strike="noStrike" cap="none" dirty="0">
                <a:solidFill>
                  <a:schemeClr val="accent1"/>
                </a:solidFill>
                <a:latin typeface="微软雅黑"/>
                <a:ea typeface="微软雅黑"/>
                <a:cs typeface="微软雅黑"/>
                <a:sym typeface="Quattrocento Sans"/>
              </a:endParaRPr>
            </a:p>
            <a:p>
              <a:pPr marL="0" indent="0" algn="ctr">
                <a:lnSpc>
                  <a:spcPct val="150000"/>
                </a:lnSpc>
                <a:buFont typeface="Arial" panose="020B0604020202020204" pitchFamily="34" charset="0"/>
                <a:buNone/>
              </a:pPr>
              <a:r>
                <a:rPr lang="en-US" sz="1600" b="1" i="0" u="none" strike="noStrike" cap="none" dirty="0">
                  <a:solidFill>
                    <a:schemeClr val="tx1"/>
                  </a:solidFill>
                  <a:latin typeface="Calibri" panose="020F0502020204030204" pitchFamily="34" charset="0"/>
                  <a:ea typeface="微软雅黑"/>
                  <a:cs typeface="Calibri" panose="020F0502020204030204" pitchFamily="34" charset="0"/>
                  <a:sym typeface="Quattrocento Sans"/>
                </a:rPr>
                <a:t>Encoder:</a:t>
              </a:r>
            </a:p>
            <a:p>
              <a:pPr marL="0" indent="0" algn="ctr">
                <a:lnSpc>
                  <a:spcPct val="150000"/>
                </a:lnSpc>
                <a:buFont typeface="Arial" panose="020B0604020202020204" pitchFamily="34" charset="0"/>
                <a:buNone/>
              </a:pPr>
              <a:r>
                <a:rPr lang="en-US" altLang="en-US" sz="1600" dirty="0">
                  <a:solidFill>
                    <a:schemeClr val="tx1"/>
                  </a:solidFill>
                  <a:latin typeface="Calibri" panose="020F0502020204030204" pitchFamily="34" charset="0"/>
                  <a:cs typeface="Calibri" panose="020F0502020204030204" pitchFamily="34" charset="0"/>
                </a:rPr>
                <a:t>   for  Artist Name</a:t>
              </a:r>
              <a:endParaRPr lang="ar-SY" altLang="en-US" sz="1600" dirty="0">
                <a:solidFill>
                  <a:schemeClr val="tx1"/>
                </a:solidFill>
                <a:latin typeface="Calibri" panose="020F0502020204030204" pitchFamily="34" charset="0"/>
                <a:cs typeface="Calibri" panose="020F0502020204030204" pitchFamily="34" charset="0"/>
              </a:endParaRPr>
            </a:p>
            <a:p>
              <a:pPr marL="0" indent="0" algn="ctr">
                <a:lnSpc>
                  <a:spcPct val="150000"/>
                </a:lnSpc>
                <a:buFont typeface="Arial" panose="020B0604020202020204" pitchFamily="34" charset="0"/>
                <a:buNone/>
              </a:pPr>
              <a:r>
                <a:rPr lang="en-US" sz="1600" b="1" i="0" u="none" strike="noStrike" cap="none" dirty="0">
                  <a:solidFill>
                    <a:schemeClr val="tx1"/>
                  </a:solidFill>
                  <a:latin typeface="Calibri" panose="020F0502020204030204" pitchFamily="34" charset="0"/>
                  <a:ea typeface="微软雅黑"/>
                  <a:cs typeface="Calibri" panose="020F0502020204030204" pitchFamily="34" charset="0"/>
                  <a:sym typeface="Quattrocento Sans"/>
                </a:rPr>
                <a:t>and</a:t>
              </a:r>
              <a:r>
                <a:rPr lang="en-US" sz="1600" b="0" i="0" u="none" strike="noStrike" cap="none" dirty="0">
                  <a:solidFill>
                    <a:schemeClr val="tx1"/>
                  </a:solidFill>
                  <a:latin typeface="Calibri" panose="020F0502020204030204" pitchFamily="34" charset="0"/>
                  <a:ea typeface="Quattrocento Sans"/>
                  <a:cs typeface="Calibri" panose="020F0502020204030204" pitchFamily="34" charset="0"/>
                  <a:sym typeface="Quattrocento Sans"/>
                </a:rPr>
                <a:t>  Track Name</a:t>
              </a:r>
              <a:endParaRPr lang="en-US" sz="1600" b="1" i="0" u="none" strike="noStrike" cap="none" dirty="0">
                <a:solidFill>
                  <a:schemeClr val="tx1"/>
                </a:solidFill>
                <a:latin typeface="Calibri" panose="020F0502020204030204" pitchFamily="34" charset="0"/>
                <a:ea typeface="微软雅黑"/>
                <a:cs typeface="Calibri" panose="020F0502020204030204" pitchFamily="34" charset="0"/>
                <a:sym typeface="Quattrocento Sans"/>
              </a:endParaRPr>
            </a:p>
            <a:p>
              <a:pPr marL="171450" indent="-171450" algn="ctr">
                <a:lnSpc>
                  <a:spcPct val="150000"/>
                </a:lnSpc>
                <a:buFont typeface="Arial" panose="020B0604020202020204" pitchFamily="34" charset="0"/>
                <a:buChar char="•"/>
              </a:pPr>
              <a:endParaRPr lang="en-US" sz="1600" b="1" i="0" u="none" strike="noStrike" cap="none" dirty="0" err="1">
                <a:solidFill>
                  <a:srgbClr val="000000"/>
                </a:solidFill>
                <a:latin typeface="微软雅黑"/>
                <a:ea typeface="微软雅黑"/>
                <a:cs typeface="微软雅黑"/>
                <a:sym typeface="Quattrocento Sans"/>
              </a:endParaRPr>
            </a:p>
            <a:p>
              <a:pPr algn="ctr">
                <a:lnSpc>
                  <a:spcPct val="150000"/>
                </a:lnSpc>
              </a:pPr>
              <a:endParaRPr lang="en-US" altLang="en-US" sz="1600" dirty="0">
                <a:solidFill>
                  <a:schemeClr val="tx1">
                    <a:lumMod val="75000"/>
                    <a:lumOff val="25000"/>
                  </a:schemeClr>
                </a:solidFill>
                <a:cs typeface="+mn-ea"/>
                <a:sym typeface="+mn-lt"/>
              </a:endParaRPr>
            </a:p>
          </p:txBody>
        </p:sp>
        <p:sp>
          <p:nvSpPr>
            <p:cNvPr id="25" name="流程图: 离页连接符 11"/>
            <p:cNvSpPr/>
            <p:nvPr/>
          </p:nvSpPr>
          <p:spPr>
            <a:xfrm>
              <a:off x="1649548" y="2749043"/>
              <a:ext cx="666485" cy="810935"/>
            </a:xfrm>
            <a:prstGeom prst="flowChartOffpageConnector">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cs typeface="+mn-ea"/>
                  <a:sym typeface="+mn-lt"/>
                </a:rPr>
                <a:t>2</a:t>
              </a:r>
              <a:endParaRPr lang="zh-CN" altLang="en-US" sz="1600" b="1" dirty="0">
                <a:cs typeface="+mn-ea"/>
                <a:sym typeface="+mn-lt"/>
              </a:endParaRPr>
            </a:p>
          </p:txBody>
        </p:sp>
      </p:grpSp>
      <p:grpSp>
        <p:nvGrpSpPr>
          <p:cNvPr id="30" name="组合 4"/>
          <p:cNvGrpSpPr/>
          <p:nvPr/>
        </p:nvGrpSpPr>
        <p:grpSpPr>
          <a:xfrm>
            <a:off x="29251" y="951683"/>
            <a:ext cx="1750113" cy="2569327"/>
            <a:chOff x="891230" y="2418015"/>
            <a:chExt cx="1925233" cy="3395842"/>
          </a:xfrm>
        </p:grpSpPr>
        <p:sp>
          <p:nvSpPr>
            <p:cNvPr id="31" name="文本框 21"/>
            <p:cNvSpPr txBox="1"/>
            <p:nvPr/>
          </p:nvSpPr>
          <p:spPr>
            <a:xfrm>
              <a:off x="891230" y="4328741"/>
              <a:ext cx="1925233" cy="1485116"/>
            </a:xfrm>
            <a:prstGeom prst="rect">
              <a:avLst/>
            </a:prstGeom>
            <a:noFill/>
          </p:spPr>
          <p:txBody>
            <a:bodyPr wrap="square" lIns="0" tIns="0" rIns="0" bIns="0" rtlCol="0" anchor="ctr">
              <a:spAutoFit/>
            </a:bodyPr>
            <a:lstStyle/>
            <a:p>
              <a:pPr algn="ctr">
                <a:lnSpc>
                  <a:spcPct val="150000"/>
                </a:lnSpc>
              </a:pPr>
              <a:r>
                <a:rPr lang="en-US" sz="1800" b="1" dirty="0">
                  <a:solidFill>
                    <a:schemeClr val="accent1"/>
                  </a:solidFill>
                  <a:latin typeface="微软雅黑"/>
                  <a:ea typeface="微软雅黑"/>
                  <a:cs typeface="微软雅黑"/>
                  <a:sym typeface="Calibri"/>
                </a:rPr>
                <a:t>Split Data</a:t>
              </a:r>
              <a:r>
                <a:rPr lang="en-US" sz="1800" b="1" dirty="0">
                  <a:latin typeface="微软雅黑"/>
                  <a:ea typeface="微软雅黑"/>
                  <a:cs typeface="微软雅黑"/>
                  <a:sym typeface="Calibri"/>
                </a:rPr>
                <a:t> </a:t>
              </a:r>
              <a:endParaRPr lang="en-US" sz="1600" b="1" dirty="0">
                <a:solidFill>
                  <a:schemeClr val="tx1">
                    <a:lumMod val="75000"/>
                    <a:lumOff val="25000"/>
                  </a:schemeClr>
                </a:solidFill>
                <a:cs typeface="+mn-ea"/>
                <a:sym typeface="+mn-lt"/>
              </a:endParaRPr>
            </a:p>
            <a:p>
              <a:pPr marL="171450" indent="-171450" algn="ctr">
                <a:lnSpc>
                  <a:spcPct val="150000"/>
                </a:lnSpc>
                <a:buFont typeface="Arial" panose="020B0604020202020204" pitchFamily="34" charset="0"/>
                <a:buChar char="•"/>
              </a:pPr>
              <a:r>
                <a:rPr lang="en-US" sz="1600" b="0" dirty="0">
                  <a:solidFill>
                    <a:schemeClr val="tx1"/>
                  </a:solidFill>
                  <a:latin typeface="Calibri" panose="020F0502020204030204" pitchFamily="34" charset="0"/>
                  <a:cs typeface="Calibri" panose="020F0502020204030204" pitchFamily="34" charset="0"/>
                  <a:sym typeface="+mn-lt"/>
                </a:rPr>
                <a:t>Into test</a:t>
              </a:r>
              <a:r>
                <a:rPr lang="ar-SY" sz="1600" b="0" dirty="0">
                  <a:solidFill>
                    <a:schemeClr val="tx1"/>
                  </a:solidFill>
                  <a:latin typeface="Calibri" panose="020F0502020204030204" pitchFamily="34" charset="0"/>
                  <a:cs typeface="Calibri" panose="020F0502020204030204" pitchFamily="34" charset="0"/>
                  <a:sym typeface="+mn-lt"/>
                </a:rPr>
                <a:t>&amp;</a:t>
              </a:r>
              <a:r>
                <a:rPr lang="en-US" sz="1600" b="0" dirty="0">
                  <a:solidFill>
                    <a:schemeClr val="tx1"/>
                  </a:solidFill>
                  <a:latin typeface="Calibri" panose="020F0502020204030204" pitchFamily="34" charset="0"/>
                  <a:cs typeface="Calibri" panose="020F0502020204030204" pitchFamily="34" charset="0"/>
                  <a:sym typeface="+mn-lt"/>
                </a:rPr>
                <a:t>train</a:t>
              </a:r>
              <a:r>
                <a:rPr lang="en-US" sz="1600" b="1" dirty="0">
                  <a:solidFill>
                    <a:schemeClr val="tx1"/>
                  </a:solidFill>
                  <a:latin typeface="Calibri" panose="020F0502020204030204" pitchFamily="34" charset="0"/>
                  <a:cs typeface="Calibri" panose="020F0502020204030204" pitchFamily="34" charset="0"/>
                  <a:sym typeface="+mn-lt"/>
                </a:rPr>
                <a:t> </a:t>
              </a:r>
            </a:p>
            <a:p>
              <a:pPr marL="171450" indent="-171450" algn="ctr">
                <a:lnSpc>
                  <a:spcPct val="150000"/>
                </a:lnSpc>
                <a:buFont typeface="Arial" panose="020B0604020202020204" pitchFamily="34" charset="0"/>
                <a:buChar char="•"/>
              </a:pPr>
              <a:r>
                <a:rPr lang="en-US" sz="1600" b="0" dirty="0">
                  <a:solidFill>
                    <a:schemeClr val="tx1"/>
                  </a:solidFill>
                  <a:latin typeface="Calibri" panose="020F0502020204030204" pitchFamily="34" charset="0"/>
                  <a:cs typeface="Calibri" panose="020F0502020204030204" pitchFamily="34" charset="0"/>
                </a:rPr>
                <a:t>test size</a:t>
              </a:r>
              <a:r>
                <a:rPr lang="en-US" sz="1600" b="1" dirty="0">
                  <a:solidFill>
                    <a:schemeClr val="tx1"/>
                  </a:solidFill>
                  <a:latin typeface="Calibri" panose="020F0502020204030204" pitchFamily="34" charset="0"/>
                  <a:cs typeface="Calibri" panose="020F0502020204030204" pitchFamily="34" charset="0"/>
                </a:rPr>
                <a:t> = 0.25</a:t>
              </a:r>
            </a:p>
          </p:txBody>
        </p:sp>
        <p:sp>
          <p:nvSpPr>
            <p:cNvPr id="32" name="椭圆 22"/>
            <p:cNvSpPr/>
            <p:nvPr/>
          </p:nvSpPr>
          <p:spPr>
            <a:xfrm>
              <a:off x="1552188" y="3799150"/>
              <a:ext cx="301705" cy="3647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流程图: 离页连接符 23"/>
            <p:cNvSpPr/>
            <p:nvPr/>
          </p:nvSpPr>
          <p:spPr>
            <a:xfrm>
              <a:off x="1366018" y="2418015"/>
              <a:ext cx="673953" cy="1030393"/>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cs typeface="+mn-ea"/>
                  <a:sym typeface="+mn-lt"/>
                </a:rPr>
                <a:t>1</a:t>
              </a:r>
              <a:endParaRPr lang="zh-CN" altLang="en-US" sz="2800" b="1" dirty="0">
                <a:cs typeface="+mn-ea"/>
                <a:sym typeface="+mn-lt"/>
              </a:endParaRPr>
            </a:p>
          </p:txBody>
        </p:sp>
      </p:grpSp>
      <p:sp>
        <p:nvSpPr>
          <p:cNvPr id="35" name="流程图: 离页连接符 11"/>
          <p:cNvSpPr/>
          <p:nvPr/>
        </p:nvSpPr>
        <p:spPr>
          <a:xfrm>
            <a:off x="630088" y="1540513"/>
            <a:ext cx="612649" cy="774808"/>
          </a:xfrm>
          <a:prstGeom prst="flowChartOffpageConnector">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cs typeface="+mn-ea"/>
                <a:sym typeface="+mn-lt"/>
              </a:rPr>
              <a:t>1</a:t>
            </a:r>
            <a:endParaRPr lang="zh-CN" altLang="en-US" sz="1600" b="1" dirty="0">
              <a:cs typeface="+mn-ea"/>
              <a:sym typeface="+mn-lt"/>
            </a:endParaRPr>
          </a:p>
        </p:txBody>
      </p:sp>
      <p:sp>
        <p:nvSpPr>
          <p:cNvPr id="36" name="流程图: 离页连接符 11"/>
          <p:cNvSpPr/>
          <p:nvPr/>
        </p:nvSpPr>
        <p:spPr>
          <a:xfrm>
            <a:off x="3704041" y="1630854"/>
            <a:ext cx="612649" cy="765661"/>
          </a:xfrm>
          <a:prstGeom prst="flowChartOffpageConnector">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cs typeface="+mn-ea"/>
                <a:sym typeface="+mn-lt"/>
              </a:rPr>
              <a:t>3</a:t>
            </a:r>
            <a:endParaRPr lang="zh-CN" altLang="en-US" sz="1600" b="1" dirty="0">
              <a:cs typeface="+mn-ea"/>
              <a:sym typeface="+mn-lt"/>
            </a:endParaRPr>
          </a:p>
        </p:txBody>
      </p:sp>
      <p:sp>
        <p:nvSpPr>
          <p:cNvPr id="37" name="流程图: 离页连接符 11"/>
          <p:cNvSpPr/>
          <p:nvPr/>
        </p:nvSpPr>
        <p:spPr>
          <a:xfrm>
            <a:off x="8028199" y="1654114"/>
            <a:ext cx="612649" cy="764390"/>
          </a:xfrm>
          <a:prstGeom prst="flowChartOffpageConnector">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altLang="zh-CN" sz="1600" b="1" dirty="0">
                <a:cs typeface="+mn-ea"/>
                <a:sym typeface="+mn-lt"/>
              </a:rPr>
              <a:t>6</a:t>
            </a:r>
            <a:endParaRPr lang="zh-CN" altLang="en-US" sz="1600" b="1" dirty="0">
              <a:cs typeface="+mn-ea"/>
              <a:sym typeface="+mn-lt"/>
            </a:endParaRPr>
          </a:p>
        </p:txBody>
      </p:sp>
      <p:sp>
        <p:nvSpPr>
          <p:cNvPr id="24" name="文本框 9"/>
          <p:cNvSpPr txBox="1"/>
          <p:nvPr/>
        </p:nvSpPr>
        <p:spPr>
          <a:xfrm>
            <a:off x="3105085" y="2134645"/>
            <a:ext cx="1925401" cy="2339102"/>
          </a:xfrm>
          <a:prstGeom prst="rect">
            <a:avLst/>
          </a:prstGeom>
          <a:noFill/>
        </p:spPr>
        <p:txBody>
          <a:bodyPr wrap="square" lIns="0" tIns="0" rIns="0" bIns="0" rtlCol="0" anchor="ctr">
            <a:spAutoFit/>
          </a:bodyPr>
          <a:lstStyle/>
          <a:p>
            <a:pPr algn="ctr">
              <a:lnSpc>
                <a:spcPct val="150000"/>
              </a:lnSpc>
            </a:pPr>
            <a:endParaRPr lang="en-US" sz="1600" b="1" i="0" u="none" strike="noStrike" cap="none" dirty="0">
              <a:solidFill>
                <a:schemeClr val="accent1"/>
              </a:solidFill>
              <a:latin typeface="微软雅黑"/>
              <a:ea typeface="微软雅黑"/>
              <a:cs typeface="微软雅黑"/>
              <a:sym typeface="Quattrocento Sans"/>
            </a:endParaRPr>
          </a:p>
          <a:p>
            <a:pPr algn="ctr">
              <a:lnSpc>
                <a:spcPct val="150000"/>
              </a:lnSpc>
            </a:pPr>
            <a:r>
              <a:rPr lang="en-US" sz="1600" b="1" i="0" u="none" strike="noStrike" cap="none" dirty="0">
                <a:solidFill>
                  <a:schemeClr val="accent1"/>
                </a:solidFill>
                <a:latin typeface="微软雅黑"/>
                <a:ea typeface="微软雅黑"/>
                <a:cs typeface="微软雅黑"/>
                <a:sym typeface="Quattrocento Sans"/>
              </a:rPr>
              <a:t>Feature Engineering</a:t>
            </a:r>
            <a:endParaRPr lang="ar-SY" sz="1600" b="1" i="0" u="none" strike="noStrike" cap="none" dirty="0">
              <a:solidFill>
                <a:schemeClr val="accent1"/>
              </a:solidFill>
              <a:latin typeface="微软雅黑"/>
              <a:ea typeface="微软雅黑"/>
              <a:cs typeface="微软雅黑"/>
              <a:sym typeface="Quattrocento Sans"/>
            </a:endParaRPr>
          </a:p>
          <a:p>
            <a:r>
              <a:rPr lang="en-US" sz="1600" dirty="0">
                <a:solidFill>
                  <a:srgbClr val="212121"/>
                </a:solidFill>
                <a:latin typeface="Calibri" panose="020F0502020204030204" pitchFamily="34" charset="0"/>
                <a:cs typeface="Calibri" panose="020F0502020204030204" pitchFamily="34" charset="0"/>
              </a:rPr>
              <a:t>         create a new</a:t>
            </a:r>
          </a:p>
          <a:p>
            <a:r>
              <a:rPr lang="en-US" sz="1600" dirty="0">
                <a:solidFill>
                  <a:srgbClr val="212121"/>
                </a:solidFill>
                <a:latin typeface="Calibri" panose="020F0502020204030204" pitchFamily="34" charset="0"/>
                <a:cs typeface="Calibri" panose="020F0502020204030204" pitchFamily="34" charset="0"/>
              </a:rPr>
              <a:t>              feature</a:t>
            </a:r>
            <a:r>
              <a:rPr lang="en-US" sz="1600" dirty="0">
                <a:solidFill>
                  <a:srgbClr val="212121"/>
                </a:solidFill>
                <a:latin typeface="Roboto"/>
              </a:rPr>
              <a:t> </a:t>
            </a:r>
          </a:p>
          <a:p>
            <a:pPr marL="171450" indent="-171450" algn="ctr">
              <a:lnSpc>
                <a:spcPct val="150000"/>
              </a:lnSpc>
              <a:buFont typeface="Arial" panose="020B0604020202020204" pitchFamily="34" charset="0"/>
              <a:buChar char="•"/>
            </a:pPr>
            <a:endParaRPr lang="en-US" sz="1600" b="1" i="0" u="none" strike="noStrike" cap="none" dirty="0">
              <a:solidFill>
                <a:srgbClr val="000000"/>
              </a:solidFill>
              <a:latin typeface="微软雅黑"/>
              <a:ea typeface="微软雅黑"/>
              <a:cs typeface="微软雅黑"/>
              <a:sym typeface="Quattrocento Sans"/>
            </a:endParaRPr>
          </a:p>
          <a:p>
            <a:pPr algn="ctr">
              <a:lnSpc>
                <a:spcPct val="150000"/>
              </a:lnSpc>
            </a:pPr>
            <a:endParaRPr lang="en-US" altLang="en-US" sz="1600" dirty="0">
              <a:solidFill>
                <a:schemeClr val="tx1">
                  <a:lumMod val="75000"/>
                  <a:lumOff val="25000"/>
                </a:schemeClr>
              </a:solidFill>
              <a:cs typeface="+mn-ea"/>
              <a:sym typeface="+mn-lt"/>
            </a:endParaRPr>
          </a:p>
        </p:txBody>
      </p:sp>
      <p:sp>
        <p:nvSpPr>
          <p:cNvPr id="34" name="流程图: 离页连接符 11"/>
          <p:cNvSpPr/>
          <p:nvPr/>
        </p:nvSpPr>
        <p:spPr>
          <a:xfrm>
            <a:off x="6739462" y="1712297"/>
            <a:ext cx="612649" cy="764390"/>
          </a:xfrm>
          <a:prstGeom prst="flowChartOffpageConnector">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cs typeface="+mn-ea"/>
                <a:sym typeface="+mn-lt"/>
              </a:rPr>
              <a:t>5</a:t>
            </a:r>
            <a:endParaRPr lang="zh-CN" altLang="en-US" sz="1600" b="1" dirty="0">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1000"/>
                                        <p:tgtEl>
                                          <p:spTgt spid="30"/>
                                        </p:tgtEl>
                                      </p:cBhvr>
                                    </p:animEffect>
                                    <p:anim calcmode="lin" valueType="num">
                                      <p:cBhvr>
                                        <p:cTn id="34" dur="1000" fill="hold"/>
                                        <p:tgtEl>
                                          <p:spTgt spid="30"/>
                                        </p:tgtEl>
                                        <p:attrNameLst>
                                          <p:attrName>ppt_x</p:attrName>
                                        </p:attrNameLst>
                                      </p:cBhvr>
                                      <p:tavLst>
                                        <p:tav tm="0">
                                          <p:val>
                                            <p:strVal val="#ppt_x"/>
                                          </p:val>
                                        </p:tav>
                                        <p:tav tm="100000">
                                          <p:val>
                                            <p:strVal val="#ppt_x"/>
                                          </p:val>
                                        </p:tav>
                                      </p:tavLst>
                                    </p:anim>
                                    <p:anim calcmode="lin" valueType="num">
                                      <p:cBhvr>
                                        <p:cTn id="3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 name="TextBox 7"/>
          <p:cNvSpPr txBox="1"/>
          <p:nvPr/>
        </p:nvSpPr>
        <p:spPr>
          <a:xfrm>
            <a:off x="153068" y="89196"/>
            <a:ext cx="1482094" cy="307777"/>
          </a:xfrm>
          <a:prstGeom prst="rect">
            <a:avLst/>
          </a:prstGeom>
          <a:noFill/>
        </p:spPr>
        <p:txBody>
          <a:bodyPr wrap="square" rtlCol="0">
            <a:spAutoFit/>
          </a:bodyPr>
          <a:lstStyle/>
          <a:p>
            <a:r>
              <a:rPr lang="en-US" dirty="0"/>
              <a:t>Missing values</a:t>
            </a:r>
          </a:p>
        </p:txBody>
      </p:sp>
      <p:pic>
        <p:nvPicPr>
          <p:cNvPr id="3" name="صورة 2"/>
          <p:cNvPicPr>
            <a:picLocks noChangeAspect="1"/>
          </p:cNvPicPr>
          <p:nvPr/>
        </p:nvPicPr>
        <p:blipFill rotWithShape="1">
          <a:blip r:embed="rId3"/>
          <a:srcRect l="3624" t="27100" r="81758" b="33968"/>
          <a:stretch/>
        </p:blipFill>
        <p:spPr>
          <a:xfrm>
            <a:off x="684173" y="720271"/>
            <a:ext cx="1901977" cy="3556001"/>
          </a:xfrm>
          <a:prstGeom prst="rect">
            <a:avLst/>
          </a:prstGeom>
          <a:ln w="9525">
            <a:solidFill>
              <a:schemeClr val="tx1"/>
            </a:solidFill>
          </a:ln>
        </p:spPr>
      </p:pic>
      <p:sp>
        <p:nvSpPr>
          <p:cNvPr id="5" name="مربع نص 4"/>
          <p:cNvSpPr txBox="1"/>
          <p:nvPr/>
        </p:nvSpPr>
        <p:spPr>
          <a:xfrm>
            <a:off x="3142967" y="326355"/>
            <a:ext cx="5461000" cy="307777"/>
          </a:xfrm>
          <a:prstGeom prst="rect">
            <a:avLst/>
          </a:prstGeom>
          <a:noFill/>
        </p:spPr>
        <p:txBody>
          <a:bodyPr wrap="square" rtlCol="0">
            <a:spAutoFit/>
          </a:bodyPr>
          <a:lstStyle/>
          <a:p>
            <a:r>
              <a:rPr lang="en-US" dirty="0"/>
              <a:t>Dealing With Missing value </a:t>
            </a:r>
            <a:r>
              <a:rPr lang="en-US" dirty="0" smtClean="0"/>
              <a:t>fill </a:t>
            </a:r>
            <a:r>
              <a:rPr lang="en-US" dirty="0"/>
              <a:t>them with the </a:t>
            </a:r>
            <a:r>
              <a:rPr lang="en-US" dirty="0" smtClean="0"/>
              <a:t>mean </a:t>
            </a:r>
            <a:r>
              <a:rPr lang="en-US" dirty="0"/>
              <a:t>value </a:t>
            </a:r>
          </a:p>
        </p:txBody>
      </p:sp>
      <p:pic>
        <p:nvPicPr>
          <p:cNvPr id="7" name="صورة 6"/>
          <p:cNvPicPr>
            <a:picLocks noChangeAspect="1"/>
          </p:cNvPicPr>
          <p:nvPr/>
        </p:nvPicPr>
        <p:blipFill rotWithShape="1">
          <a:blip r:embed="rId4"/>
          <a:srcRect l="3538" t="49908" r="82407" b="16026"/>
          <a:stretch/>
        </p:blipFill>
        <p:spPr>
          <a:xfrm>
            <a:off x="5833950" y="2498271"/>
            <a:ext cx="1828801" cy="2362200"/>
          </a:xfrm>
          <a:prstGeom prst="rect">
            <a:avLst/>
          </a:prstGeom>
          <a:ln w="9525">
            <a:solidFill>
              <a:schemeClr val="tx1"/>
            </a:solidFill>
          </a:ln>
        </p:spPr>
      </p:pic>
      <p:sp>
        <p:nvSpPr>
          <p:cNvPr id="8" name="مربع نص 7"/>
          <p:cNvSpPr txBox="1"/>
          <p:nvPr/>
        </p:nvSpPr>
        <p:spPr>
          <a:xfrm>
            <a:off x="3124201" y="2747884"/>
            <a:ext cx="3517899" cy="307777"/>
          </a:xfrm>
          <a:prstGeom prst="rect">
            <a:avLst/>
          </a:prstGeom>
          <a:noFill/>
        </p:spPr>
        <p:txBody>
          <a:bodyPr wrap="square" rtlCol="0">
            <a:spAutoFit/>
          </a:bodyPr>
          <a:lstStyle/>
          <a:p>
            <a:r>
              <a:rPr lang="en-US" dirty="0"/>
              <a:t>After Dealing with null values</a:t>
            </a:r>
          </a:p>
        </p:txBody>
      </p:sp>
      <p:pic>
        <p:nvPicPr>
          <p:cNvPr id="2" name="صورة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2972" y="916400"/>
            <a:ext cx="5740991" cy="1379992"/>
          </a:xfrm>
          <a:prstGeom prst="rect">
            <a:avLst/>
          </a:prstGeom>
          <a:ln w="6350">
            <a:solidFill>
              <a:schemeClr val="tx1"/>
            </a:solidFill>
          </a:ln>
        </p:spPr>
      </p:pic>
    </p:spTree>
    <p:extLst>
      <p:ext uri="{BB962C8B-B14F-4D97-AF65-F5344CB8AC3E}">
        <p14:creationId xmlns:p14="http://schemas.microsoft.com/office/powerpoint/2010/main" val="326884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grpSp>
        <p:nvGrpSpPr>
          <p:cNvPr id="673" name="Google Shape;673;p51"/>
          <p:cNvGrpSpPr/>
          <p:nvPr/>
        </p:nvGrpSpPr>
        <p:grpSpPr>
          <a:xfrm>
            <a:off x="4927070" y="-346898"/>
            <a:ext cx="4407549" cy="5644574"/>
            <a:chOff x="4992697" y="-286865"/>
            <a:chExt cx="4407549" cy="5644574"/>
          </a:xfrm>
        </p:grpSpPr>
        <p:sp>
          <p:nvSpPr>
            <p:cNvPr id="674" name="Google Shape;674;p51"/>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1"/>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1"/>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1"/>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1"/>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1"/>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1"/>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1"/>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1"/>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1"/>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1" name="Google Shape;691;p51"/>
          <p:cNvCxnSpPr/>
          <p:nvPr/>
        </p:nvCxnSpPr>
        <p:spPr>
          <a:xfrm>
            <a:off x="264625" y="619716"/>
            <a:ext cx="373500" cy="0"/>
          </a:xfrm>
          <a:prstGeom prst="straightConnector1">
            <a:avLst/>
          </a:prstGeom>
          <a:noFill/>
          <a:ln w="19050" cap="flat" cmpd="sng">
            <a:solidFill>
              <a:schemeClr val="dk1"/>
            </a:solidFill>
            <a:prstDash val="solid"/>
            <a:round/>
            <a:headEnd type="none" w="med" len="med"/>
            <a:tailEnd type="none" w="med" len="med"/>
          </a:ln>
        </p:spPr>
      </p:cxnSp>
      <p:sp>
        <p:nvSpPr>
          <p:cNvPr id="4" name="مربع نص 3"/>
          <p:cNvSpPr txBox="1"/>
          <p:nvPr/>
        </p:nvSpPr>
        <p:spPr>
          <a:xfrm>
            <a:off x="147678" y="168294"/>
            <a:ext cx="4269275"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Feature Engineering</a:t>
            </a:r>
          </a:p>
        </p:txBody>
      </p:sp>
      <p:pic>
        <p:nvPicPr>
          <p:cNvPr id="5" name="صورة 4"/>
          <p:cNvPicPr>
            <a:picLocks noChangeAspect="1"/>
          </p:cNvPicPr>
          <p:nvPr/>
        </p:nvPicPr>
        <p:blipFill rotWithShape="1">
          <a:blip r:embed="rId3"/>
          <a:srcRect l="3050" t="58517" r="60835" b="30494"/>
          <a:stretch/>
        </p:blipFill>
        <p:spPr>
          <a:xfrm>
            <a:off x="105095" y="3477022"/>
            <a:ext cx="4699001" cy="762000"/>
          </a:xfrm>
          <a:prstGeom prst="rect">
            <a:avLst/>
          </a:prstGeom>
          <a:ln w="9525">
            <a:solidFill>
              <a:schemeClr val="tx1"/>
            </a:solidFill>
          </a:ln>
        </p:spPr>
      </p:pic>
      <p:pic>
        <p:nvPicPr>
          <p:cNvPr id="6" name="صورة 5"/>
          <p:cNvPicPr>
            <a:picLocks noChangeAspect="1"/>
          </p:cNvPicPr>
          <p:nvPr/>
        </p:nvPicPr>
        <p:blipFill rotWithShape="1">
          <a:blip r:embed="rId3"/>
          <a:srcRect l="3636" t="43681" r="66983" b="49725"/>
          <a:stretch/>
        </p:blipFill>
        <p:spPr>
          <a:xfrm>
            <a:off x="123399" y="4387107"/>
            <a:ext cx="4327860" cy="457200"/>
          </a:xfrm>
          <a:prstGeom prst="rect">
            <a:avLst/>
          </a:prstGeom>
          <a:ln w="9525">
            <a:solidFill>
              <a:schemeClr val="tx1"/>
            </a:solidFill>
          </a:ln>
        </p:spPr>
      </p:pic>
      <p:sp>
        <p:nvSpPr>
          <p:cNvPr id="7" name="مربع نص 6"/>
          <p:cNvSpPr txBox="1"/>
          <p:nvPr/>
        </p:nvSpPr>
        <p:spPr>
          <a:xfrm>
            <a:off x="85904" y="700051"/>
            <a:ext cx="4505971" cy="2591543"/>
          </a:xfrm>
          <a:prstGeom prst="rect">
            <a:avLst/>
          </a:prstGeom>
          <a:noFill/>
        </p:spPr>
        <p:txBody>
          <a:bodyPr wrap="square" rtlCol="0">
            <a:spAutoFit/>
          </a:bodyPr>
          <a:lstStyle/>
          <a:p>
            <a:pPr>
              <a:lnSpc>
                <a:spcPct val="150000"/>
              </a:lnSpc>
            </a:pPr>
            <a:r>
              <a:rPr lang="en-US" sz="1600" dirty="0">
                <a:latin typeface="Calibri" panose="020F0502020204030204" pitchFamily="34" charset="0"/>
                <a:cs typeface="Calibri" panose="020F0502020204030204" pitchFamily="34" charset="0"/>
              </a:rPr>
              <a:t>We create a new feature that captures the interaction between the energy and tempo of a track. The intuition behind this is that tracks with high energy and high tempo might have a different musical feel compared to tracks with low energy and low tempo</a:t>
            </a:r>
            <a:r>
              <a:rPr lang="en-US" dirty="0"/>
              <a:t> also we drop id that has low correlation with Class column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3511827" y="187127"/>
            <a:ext cx="3374589" cy="523220"/>
          </a:xfrm>
          <a:prstGeom prst="rect">
            <a:avLst/>
          </a:prstGeom>
          <a:noFill/>
        </p:spPr>
        <p:txBody>
          <a:bodyPr wrap="square" rtlCol="0">
            <a:spAutoFit/>
          </a:bodyPr>
          <a:lstStyle/>
          <a:p>
            <a:r>
              <a:rPr lang="en-US" sz="2800" dirty="0"/>
              <a:t>Outliers</a:t>
            </a:r>
          </a:p>
        </p:txBody>
      </p:sp>
      <p:pic>
        <p:nvPicPr>
          <p:cNvPr id="3" name="صورة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055" y="710347"/>
            <a:ext cx="6020640" cy="4344006"/>
          </a:xfrm>
          <a:prstGeom prst="rect">
            <a:avLst/>
          </a:prstGeom>
          <a:ln w="9525">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3511827" y="187127"/>
            <a:ext cx="3374589" cy="523220"/>
          </a:xfrm>
          <a:prstGeom prst="rect">
            <a:avLst/>
          </a:prstGeom>
          <a:noFill/>
        </p:spPr>
        <p:txBody>
          <a:bodyPr wrap="square" rtlCol="0">
            <a:spAutoFit/>
          </a:bodyPr>
          <a:lstStyle/>
          <a:p>
            <a:r>
              <a:rPr lang="en-US" sz="2800" dirty="0"/>
              <a:t>Outliers</a:t>
            </a:r>
          </a:p>
        </p:txBody>
      </p:sp>
      <p:sp>
        <p:nvSpPr>
          <p:cNvPr id="9" name="مربع نص 8"/>
          <p:cNvSpPr txBox="1"/>
          <p:nvPr/>
        </p:nvSpPr>
        <p:spPr>
          <a:xfrm>
            <a:off x="1268185" y="875409"/>
            <a:ext cx="6648032" cy="1600438"/>
          </a:xfrm>
          <a:prstGeom prst="rect">
            <a:avLst/>
          </a:prstGeom>
          <a:noFill/>
          <a:ln w="6350">
            <a:solidFill>
              <a:schemeClr val="tx1"/>
            </a:solidFill>
          </a:ln>
        </p:spPr>
        <p:txBody>
          <a:bodyPr wrap="square" rtlCol="0">
            <a:spAutoFit/>
          </a:bodyPr>
          <a:lstStyle/>
          <a:p>
            <a:r>
              <a:rPr lang="en-US" dirty="0"/>
              <a:t>Z-scores are used to identify outliers by measuring how far a data point is from the mean in terms of standard deviations. This method provides an objective way to detect outliers based on statistical properties rather than arbitrary thresholds. By standardizing data, Z-scores allow for comparison across different datasets and features. Using Z-scores helps improve data quality by removing extreme values, leading to more accurate analyses and better-performing models. Overall, they enhance the integrity and reliability of statistical assessments.</a:t>
            </a:r>
            <a:endParaRPr lang="en-US" sz="1600" dirty="0">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091" y="2762161"/>
            <a:ext cx="6230219" cy="1895740"/>
          </a:xfrm>
          <a:prstGeom prst="rect">
            <a:avLst/>
          </a:prstGeom>
          <a:ln w="6350">
            <a:solidFill>
              <a:schemeClr val="tx1"/>
            </a:solidFill>
          </a:ln>
        </p:spPr>
      </p:pic>
    </p:spTree>
    <p:extLst>
      <p:ext uri="{BB962C8B-B14F-4D97-AF65-F5344CB8AC3E}">
        <p14:creationId xmlns:p14="http://schemas.microsoft.com/office/powerpoint/2010/main" val="239522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1955986" y="83989"/>
            <a:ext cx="4663964" cy="400110"/>
          </a:xfrm>
          <a:prstGeom prst="rect">
            <a:avLst/>
          </a:prstGeom>
          <a:noFill/>
        </p:spPr>
        <p:txBody>
          <a:bodyPr wrap="square" rtlCol="0">
            <a:spAutoFit/>
          </a:bodyPr>
          <a:lstStyle/>
          <a:p>
            <a:pPr algn="ctr"/>
            <a:r>
              <a:rPr lang="en-US" sz="2000" b="1" dirty="0"/>
              <a:t>Converting to categorical features</a:t>
            </a:r>
          </a:p>
        </p:txBody>
      </p:sp>
      <p:sp>
        <p:nvSpPr>
          <p:cNvPr id="9" name="مربع نص 8"/>
          <p:cNvSpPr txBox="1"/>
          <p:nvPr/>
        </p:nvSpPr>
        <p:spPr>
          <a:xfrm>
            <a:off x="1026018" y="443774"/>
            <a:ext cx="6997088" cy="2400657"/>
          </a:xfrm>
          <a:prstGeom prst="rect">
            <a:avLst/>
          </a:prstGeom>
          <a:noFill/>
        </p:spPr>
        <p:txBody>
          <a:bodyPr wrap="square" rtlCol="0">
            <a:spAutoFit/>
          </a:bodyPr>
          <a:lstStyle/>
          <a:p>
            <a:r>
              <a:rPr lang="en-US" sz="1600" b="1" dirty="0">
                <a:solidFill>
                  <a:schemeClr val="bg2">
                    <a:lumMod val="10000"/>
                  </a:schemeClr>
                </a:solidFill>
                <a:effectLst/>
                <a:latin typeface="Calibri" panose="020F0502020204030204" pitchFamily="34" charset="0"/>
                <a:cs typeface="Calibri" panose="020F0502020204030204" pitchFamily="34" charset="0"/>
              </a:rPr>
              <a:t>We will convert the following numerical feature to encoded categorical </a:t>
            </a:r>
            <a:r>
              <a:rPr lang="en-US" sz="1600" b="1" dirty="0" smtClean="0">
                <a:solidFill>
                  <a:schemeClr val="bg2">
                    <a:lumMod val="10000"/>
                  </a:schemeClr>
                </a:solidFill>
                <a:effectLst/>
                <a:latin typeface="Calibri" panose="020F0502020204030204" pitchFamily="34" charset="0"/>
                <a:cs typeface="Calibri" panose="020F0502020204030204" pitchFamily="34" charset="0"/>
              </a:rPr>
              <a:t>features</a:t>
            </a:r>
            <a:r>
              <a:rPr lang="en-US" sz="1600" b="1" dirty="0" smtClean="0">
                <a:solidFill>
                  <a:schemeClr val="bg2">
                    <a:lumMod val="10000"/>
                  </a:schemeClr>
                </a:solidFill>
                <a:latin typeface="Calibri" panose="020F0502020204030204" pitchFamily="34" charset="0"/>
                <a:cs typeface="Calibri" panose="020F0502020204030204" pitchFamily="34" charset="0"/>
              </a:rPr>
              <a:t>: </a:t>
            </a:r>
            <a:r>
              <a:rPr lang="en-US" sz="1600" b="0" dirty="0" smtClean="0">
                <a:solidFill>
                  <a:schemeClr val="bg2">
                    <a:lumMod val="10000"/>
                  </a:schemeClr>
                </a:solidFill>
                <a:effectLst/>
                <a:latin typeface="Calibri" panose="020F0502020204030204" pitchFamily="34" charset="0"/>
                <a:cs typeface="Calibri" panose="020F0502020204030204" pitchFamily="34" charset="0"/>
              </a:rPr>
              <a:t/>
            </a:r>
            <a:br>
              <a:rPr lang="en-US" sz="1600" b="0" dirty="0" smtClean="0">
                <a:solidFill>
                  <a:schemeClr val="bg2">
                    <a:lumMod val="10000"/>
                  </a:schemeClr>
                </a:solidFill>
                <a:effectLst/>
                <a:latin typeface="Calibri" panose="020F0502020204030204" pitchFamily="34" charset="0"/>
                <a:cs typeface="Calibri" panose="020F0502020204030204" pitchFamily="34" charset="0"/>
              </a:rPr>
            </a:br>
            <a:r>
              <a:rPr lang="en-US" sz="1600" b="0" dirty="0" smtClean="0">
                <a:solidFill>
                  <a:schemeClr val="tx1"/>
                </a:solidFill>
                <a:effectLst/>
                <a:latin typeface="Calibri" panose="020F0502020204030204" pitchFamily="34" charset="0"/>
                <a:cs typeface="Calibri" panose="020F0502020204030204" pitchFamily="34" charset="0"/>
              </a:rPr>
              <a:t>1. </a:t>
            </a:r>
            <a:r>
              <a:rPr lang="en-US" dirty="0" smtClean="0"/>
              <a:t>Popularity</a:t>
            </a:r>
          </a:p>
          <a:p>
            <a:r>
              <a:rPr lang="en-US" sz="1600" b="0" dirty="0" smtClean="0">
                <a:solidFill>
                  <a:schemeClr val="tx1"/>
                </a:solidFill>
                <a:effectLst/>
                <a:latin typeface="Calibri" panose="020F0502020204030204" pitchFamily="34" charset="0"/>
                <a:cs typeface="Calibri" panose="020F0502020204030204" pitchFamily="34" charset="0"/>
              </a:rPr>
              <a:t>2.</a:t>
            </a:r>
            <a:r>
              <a:rPr lang="en-US" dirty="0"/>
              <a:t> </a:t>
            </a:r>
            <a:r>
              <a:rPr lang="en-US" dirty="0" smtClean="0"/>
              <a:t>Instrumentalness</a:t>
            </a:r>
            <a:endParaRPr lang="ar-SA" dirty="0" smtClean="0"/>
          </a:p>
          <a:p>
            <a:r>
              <a:rPr lang="ar-SA" dirty="0" smtClean="0"/>
              <a:t>3</a:t>
            </a:r>
            <a:r>
              <a:rPr lang="en-US" dirty="0" smtClean="0"/>
              <a:t>. </a:t>
            </a:r>
            <a:r>
              <a:rPr lang="en-US" smtClean="0"/>
              <a:t>Key</a:t>
            </a:r>
            <a:endParaRPr lang="ar-SA" dirty="0" smtClean="0"/>
          </a:p>
          <a:p>
            <a:endParaRPr lang="en-US" sz="1600" b="0" dirty="0" smtClean="0">
              <a:solidFill>
                <a:schemeClr val="bg2">
                  <a:lumMod val="10000"/>
                </a:schemeClr>
              </a:solidFill>
              <a:effectLst/>
              <a:latin typeface="Calibri" panose="020F0502020204030204" pitchFamily="34" charset="0"/>
              <a:cs typeface="Calibri" panose="020F0502020204030204" pitchFamily="34" charset="0"/>
            </a:endParaRPr>
          </a:p>
          <a:p>
            <a:r>
              <a:rPr lang="en-US" sz="1600" b="0" dirty="0" smtClean="0">
                <a:solidFill>
                  <a:schemeClr val="bg2">
                    <a:lumMod val="10000"/>
                  </a:schemeClr>
                </a:solidFill>
                <a:effectLst/>
                <a:latin typeface="Calibri" panose="020F0502020204030204" pitchFamily="34" charset="0"/>
                <a:cs typeface="Calibri" panose="020F0502020204030204" pitchFamily="34" charset="0"/>
              </a:rPr>
              <a:t> </a:t>
            </a:r>
            <a:br>
              <a:rPr lang="en-US" sz="1600" b="0" dirty="0" smtClean="0">
                <a:solidFill>
                  <a:schemeClr val="bg2">
                    <a:lumMod val="10000"/>
                  </a:schemeClr>
                </a:solidFill>
                <a:effectLst/>
                <a:latin typeface="Calibri" panose="020F0502020204030204" pitchFamily="34" charset="0"/>
                <a:cs typeface="Calibri" panose="020F0502020204030204" pitchFamily="34" charset="0"/>
              </a:rPr>
            </a:br>
            <a:endParaRPr lang="en-US" sz="1600" b="0" dirty="0" smtClean="0">
              <a:solidFill>
                <a:schemeClr val="bg2">
                  <a:lumMod val="10000"/>
                </a:schemeClr>
              </a:solidFill>
              <a:effectLst/>
              <a:latin typeface="Calibri" panose="020F0502020204030204" pitchFamily="34" charset="0"/>
              <a:cs typeface="Calibri" panose="020F0502020204030204" pitchFamily="34" charset="0"/>
            </a:endParaRPr>
          </a:p>
          <a:p>
            <a:endParaRPr lang="en-US" sz="1600" b="0" dirty="0">
              <a:solidFill>
                <a:schemeClr val="bg2">
                  <a:lumMod val="10000"/>
                </a:schemeClr>
              </a:solidFill>
              <a:effectLst/>
              <a:latin typeface="Calibri" panose="020F0502020204030204" pitchFamily="34" charset="0"/>
              <a:cs typeface="Calibri" panose="020F0502020204030204" pitchFamily="34" charset="0"/>
            </a:endParaRPr>
          </a:p>
          <a:p>
            <a:pPr>
              <a:lnSpc>
                <a:spcPct val="150000"/>
              </a:lnSpc>
            </a:pPr>
            <a:endParaRPr lang="en-US" sz="1600" dirty="0">
              <a:solidFill>
                <a:schemeClr val="bg2">
                  <a:lumMod val="10000"/>
                </a:schemeClr>
              </a:solidFill>
              <a:latin typeface="Calibri" panose="020F0502020204030204" pitchFamily="34" charset="0"/>
              <a:cs typeface="Calibri" panose="020F0502020204030204" pitchFamily="34" charset="0"/>
            </a:endParaRPr>
          </a:p>
        </p:txBody>
      </p:sp>
      <p:sp>
        <p:nvSpPr>
          <p:cNvPr id="2" name="مربع نص 1"/>
          <p:cNvSpPr txBox="1"/>
          <p:nvPr/>
        </p:nvSpPr>
        <p:spPr>
          <a:xfrm>
            <a:off x="902412" y="1505158"/>
            <a:ext cx="7348020" cy="1384995"/>
          </a:xfrm>
          <a:prstGeom prst="rect">
            <a:avLst/>
          </a:prstGeom>
          <a:noFill/>
          <a:ln w="6350">
            <a:solidFill>
              <a:schemeClr val="tx1"/>
            </a:solidFill>
          </a:ln>
        </p:spPr>
        <p:txBody>
          <a:bodyPr wrap="square" rtlCol="0">
            <a:spAutoFit/>
          </a:bodyPr>
          <a:lstStyle/>
          <a:p>
            <a:r>
              <a:rPr lang="en-US" b="1" dirty="0">
                <a:solidFill>
                  <a:schemeClr val="bg2">
                    <a:lumMod val="50000"/>
                  </a:schemeClr>
                </a:solidFill>
                <a:latin typeface="Calibri" panose="020F0502020204030204" pitchFamily="34" charset="0"/>
                <a:cs typeface="Calibri" panose="020F0502020204030204" pitchFamily="34" charset="0"/>
              </a:rPr>
              <a:t>Advantages of converting to categorical</a:t>
            </a:r>
            <a:r>
              <a:rPr lang="en-US" b="1" dirty="0" smtClean="0">
                <a:solidFill>
                  <a:schemeClr val="bg2">
                    <a:lumMod val="50000"/>
                  </a:schemeClr>
                </a:solidFill>
                <a:latin typeface="Calibri" panose="020F0502020204030204" pitchFamily="34" charset="0"/>
                <a:cs typeface="Calibri" panose="020F0502020204030204" pitchFamily="34" charset="0"/>
              </a:rPr>
              <a:t>:</a:t>
            </a:r>
            <a:endParaRPr lang="en-US" dirty="0" smtClean="0">
              <a:solidFill>
                <a:schemeClr val="bg2">
                  <a:lumMod val="10000"/>
                </a:schemeClr>
              </a:solidFill>
              <a:latin typeface="Calibri" panose="020F0502020204030204" pitchFamily="34" charset="0"/>
              <a:cs typeface="Calibri" panose="020F0502020204030204" pitchFamily="34" charset="0"/>
            </a:endParaRPr>
          </a:p>
          <a:p>
            <a:r>
              <a:rPr lang="en-US" dirty="0"/>
              <a:t>Binning continuous features into categorical variables simplifies the data by converting numerical values into discrete categories. This enhances model performance, especially for algorithms that handle categorical data better, while also reducing the impact of outliers. It improves interpretability and can reveal patterns not seen in continuous data, leading to more stable predictions and better analysis outcomes.</a:t>
            </a:r>
          </a:p>
        </p:txBody>
      </p:sp>
      <p:pic>
        <p:nvPicPr>
          <p:cNvPr id="3" name="صورة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411" y="2975936"/>
            <a:ext cx="7348021" cy="2020323"/>
          </a:xfrm>
          <a:prstGeom prst="rect">
            <a:avLst/>
          </a:prstGeom>
          <a:ln w="9525">
            <a:solidFill>
              <a:schemeClr val="tx1"/>
            </a:solidFill>
          </a:ln>
        </p:spPr>
      </p:pic>
    </p:spTree>
    <p:extLst>
      <p:ext uri="{BB962C8B-B14F-4D97-AF65-F5344CB8AC3E}">
        <p14:creationId xmlns:p14="http://schemas.microsoft.com/office/powerpoint/2010/main" val="316527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1288710" y="296602"/>
            <a:ext cx="5860980" cy="338554"/>
          </a:xfrm>
          <a:prstGeom prst="rect">
            <a:avLst/>
          </a:prstGeom>
          <a:noFill/>
        </p:spPr>
        <p:txBody>
          <a:bodyPr wrap="square" rtlCol="0">
            <a:spAutoFit/>
          </a:bodyPr>
          <a:lstStyle/>
          <a:p>
            <a:pPr algn="ctr"/>
            <a:r>
              <a:rPr lang="en-US" sz="1600" b="1" dirty="0"/>
              <a:t>  Encoding categorical features(Track/Artist Name)</a:t>
            </a:r>
          </a:p>
        </p:txBody>
      </p:sp>
      <p:sp>
        <p:nvSpPr>
          <p:cNvPr id="9" name="مربع نص 8"/>
          <p:cNvSpPr txBox="1"/>
          <p:nvPr/>
        </p:nvSpPr>
        <p:spPr>
          <a:xfrm>
            <a:off x="1073456" y="704187"/>
            <a:ext cx="6556069" cy="1323439"/>
          </a:xfrm>
          <a:prstGeom prst="rect">
            <a:avLst/>
          </a:prstGeom>
          <a:noFill/>
        </p:spPr>
        <p:txBody>
          <a:bodyPr wrap="square" rtlCol="0">
            <a:spAutoFit/>
          </a:bodyPr>
          <a:lstStyle/>
          <a:p>
            <a:pPr algn="just"/>
            <a:r>
              <a:rPr lang="en-US" sz="2000" b="0" dirty="0">
                <a:solidFill>
                  <a:schemeClr val="tx1">
                    <a:lumMod val="50000"/>
                  </a:schemeClr>
                </a:solidFill>
                <a:effectLst/>
                <a:latin typeface="Calibri" panose="020F0502020204030204" pitchFamily="34" charset="0"/>
                <a:cs typeface="Calibri" panose="020F0502020204030204" pitchFamily="34" charset="0"/>
              </a:rPr>
              <a:t> Perform target encoding on a given categorical feature using the   training set.</a:t>
            </a:r>
          </a:p>
          <a:p>
            <a:pPr algn="just"/>
            <a:r>
              <a:rPr lang="en-US" sz="2000" b="0" dirty="0">
                <a:solidFill>
                  <a:schemeClr val="tx1">
                    <a:lumMod val="50000"/>
                  </a:schemeClr>
                </a:solidFill>
                <a:effectLst/>
                <a:latin typeface="Calibri" panose="020F0502020204030204" pitchFamily="34" charset="0"/>
                <a:cs typeface="Calibri" panose="020F0502020204030204" pitchFamily="34" charset="0"/>
              </a:rPr>
              <a:t>Applies the same encoding to the test set.</a:t>
            </a:r>
          </a:p>
          <a:p>
            <a:pPr algn="just"/>
            <a:endParaRPr lang="en-US" sz="2000" dirty="0">
              <a:solidFill>
                <a:schemeClr val="tx1">
                  <a:lumMod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5AEC5A46-21AD-458F-80E2-AFB38D571174}"/>
              </a:ext>
            </a:extLst>
          </p:cNvPr>
          <p:cNvPicPr>
            <a:picLocks noChangeAspect="1"/>
          </p:cNvPicPr>
          <p:nvPr/>
        </p:nvPicPr>
        <p:blipFill>
          <a:blip r:embed="rId3"/>
          <a:stretch>
            <a:fillRect/>
          </a:stretch>
        </p:blipFill>
        <p:spPr>
          <a:xfrm>
            <a:off x="1589658" y="2145394"/>
            <a:ext cx="5845047" cy="1966130"/>
          </a:xfrm>
          <a:prstGeom prst="rect">
            <a:avLst/>
          </a:prstGeom>
        </p:spPr>
      </p:pic>
    </p:spTree>
    <p:extLst>
      <p:ext uri="{BB962C8B-B14F-4D97-AF65-F5344CB8AC3E}">
        <p14:creationId xmlns:p14="http://schemas.microsoft.com/office/powerpoint/2010/main" val="359974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1288710" y="296602"/>
            <a:ext cx="5860980" cy="338554"/>
          </a:xfrm>
          <a:prstGeom prst="rect">
            <a:avLst/>
          </a:prstGeom>
          <a:noFill/>
        </p:spPr>
        <p:txBody>
          <a:bodyPr wrap="square" rtlCol="0">
            <a:spAutoFit/>
          </a:bodyPr>
          <a:lstStyle/>
          <a:p>
            <a:pPr algn="ctr"/>
            <a:r>
              <a:rPr lang="en-US" sz="1600" b="1" dirty="0"/>
              <a:t>Normalization/Standardization</a:t>
            </a:r>
          </a:p>
        </p:txBody>
      </p:sp>
      <p:sp>
        <p:nvSpPr>
          <p:cNvPr id="9" name="مربع نص 8"/>
          <p:cNvSpPr txBox="1"/>
          <p:nvPr/>
        </p:nvSpPr>
        <p:spPr>
          <a:xfrm>
            <a:off x="1073456" y="704187"/>
            <a:ext cx="6556069" cy="1015663"/>
          </a:xfrm>
          <a:prstGeom prst="rect">
            <a:avLst/>
          </a:prstGeom>
          <a:noFill/>
        </p:spPr>
        <p:txBody>
          <a:bodyPr wrap="square" rtlCol="0">
            <a:spAutoFit/>
          </a:bodyPr>
          <a:lstStyle/>
          <a:p>
            <a:pPr algn="just"/>
            <a:r>
              <a:rPr lang="en-US" sz="2000" dirty="0">
                <a:solidFill>
                  <a:schemeClr val="tx1">
                    <a:lumMod val="50000"/>
                  </a:schemeClr>
                </a:solidFill>
                <a:latin typeface="Calibri" panose="020F0502020204030204" pitchFamily="34" charset="0"/>
                <a:cs typeface="Calibri" panose="020F0502020204030204" pitchFamily="34" charset="0"/>
              </a:rPr>
              <a:t>For our model we use here the Standard Scaler</a:t>
            </a:r>
          </a:p>
          <a:p>
            <a:pPr algn="just"/>
            <a:r>
              <a:rPr lang="en-US" sz="2000" dirty="0">
                <a:solidFill>
                  <a:schemeClr val="tx1">
                    <a:lumMod val="50000"/>
                  </a:schemeClr>
                </a:solidFill>
                <a:latin typeface="Calibri" panose="020F0502020204030204" pitchFamily="34" charset="0"/>
                <a:cs typeface="Calibri" panose="020F0502020204030204" pitchFamily="34" charset="0"/>
              </a:rPr>
              <a:t>For all the numerical features</a:t>
            </a:r>
          </a:p>
          <a:p>
            <a:pPr algn="just"/>
            <a:r>
              <a:rPr lang="en-US" sz="2000" dirty="0">
                <a:solidFill>
                  <a:schemeClr val="tx1">
                    <a:lumMod val="50000"/>
                  </a:schemeClr>
                </a:solidFill>
                <a:latin typeface="Calibri" panose="020F0502020204030204" pitchFamily="34" charset="0"/>
                <a:cs typeface="Calibri" panose="020F0502020204030204" pitchFamily="34" charset="0"/>
              </a:rPr>
              <a:t>And here is the result:</a:t>
            </a:r>
          </a:p>
        </p:txBody>
      </p:sp>
      <p:pic>
        <p:nvPicPr>
          <p:cNvPr id="3" name="Picture 2">
            <a:extLst>
              <a:ext uri="{FF2B5EF4-FFF2-40B4-BE49-F238E27FC236}">
                <a16:creationId xmlns:a16="http://schemas.microsoft.com/office/drawing/2014/main" id="{B36143F6-0E1B-4FAF-8550-4BA0C4471F0D}"/>
              </a:ext>
            </a:extLst>
          </p:cNvPr>
          <p:cNvPicPr>
            <a:picLocks noChangeAspect="1"/>
          </p:cNvPicPr>
          <p:nvPr/>
        </p:nvPicPr>
        <p:blipFill>
          <a:blip r:embed="rId3"/>
          <a:stretch>
            <a:fillRect/>
          </a:stretch>
        </p:blipFill>
        <p:spPr>
          <a:xfrm>
            <a:off x="1288710" y="1920103"/>
            <a:ext cx="6332709" cy="2706191"/>
          </a:xfrm>
          <a:prstGeom prst="rect">
            <a:avLst/>
          </a:prstGeom>
        </p:spPr>
      </p:pic>
    </p:spTree>
    <p:extLst>
      <p:ext uri="{BB962C8B-B14F-4D97-AF65-F5344CB8AC3E}">
        <p14:creationId xmlns:p14="http://schemas.microsoft.com/office/powerpoint/2010/main" val="328363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82" name="Google Shape;382;p38"/>
          <p:cNvSpPr txBox="1">
            <a:spLocks noGrp="1"/>
          </p:cNvSpPr>
          <p:nvPr>
            <p:ph type="subTitle" idx="3"/>
          </p:nvPr>
        </p:nvSpPr>
        <p:spPr>
          <a:xfrm>
            <a:off x="916886" y="3466058"/>
            <a:ext cx="2305500" cy="891233"/>
          </a:xfrm>
          <a:prstGeom prst="rect">
            <a:avLst/>
          </a:prstGeom>
        </p:spPr>
        <p:txBody>
          <a:bodyPr spcFirstLastPara="1" wrap="square" lIns="91425" tIns="91425" rIns="91425" bIns="91425" anchor="t" anchorCtr="0">
            <a:noAutofit/>
          </a:bodyPr>
          <a:lstStyle/>
          <a:p>
            <a:pPr marL="0" lvl="0" indent="0"/>
            <a:r>
              <a:rPr lang="en-US" sz="2000" dirty="0"/>
              <a:t>Train different models </a:t>
            </a:r>
          </a:p>
        </p:txBody>
      </p:sp>
      <p:sp>
        <p:nvSpPr>
          <p:cNvPr id="388" name="Google Shape;388;p38"/>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89" name="Google Shape;389;p38"/>
          <p:cNvSpPr txBox="1">
            <a:spLocks noGrp="1"/>
          </p:cNvSpPr>
          <p:nvPr>
            <p:ph type="title" idx="8"/>
          </p:nvPr>
        </p:nvSpPr>
        <p:spPr>
          <a:xfrm>
            <a:off x="150540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390" name="Google Shape;390;p38"/>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91" name="Google Shape;391;p38"/>
          <p:cNvSpPr txBox="1">
            <a:spLocks noGrp="1"/>
          </p:cNvSpPr>
          <p:nvPr>
            <p:ph type="title" idx="13"/>
          </p:nvPr>
        </p:nvSpPr>
        <p:spPr>
          <a:xfrm>
            <a:off x="4204671"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2" name="Google Shape;392;p38"/>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94" name="Google Shape;394;p38"/>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0" dirty="0"/>
              <a:t>Introduction</a:t>
            </a:r>
            <a:endParaRPr sz="2000" b="0" dirty="0"/>
          </a:p>
        </p:txBody>
      </p:sp>
      <p:sp>
        <p:nvSpPr>
          <p:cNvPr id="395" name="Google Shape;395;p38"/>
          <p:cNvSpPr txBox="1">
            <a:spLocks noGrp="1"/>
          </p:cNvSpPr>
          <p:nvPr>
            <p:ph type="subTitle" idx="17"/>
          </p:nvPr>
        </p:nvSpPr>
        <p:spPr>
          <a:xfrm>
            <a:off x="3419271" y="1801111"/>
            <a:ext cx="2305500" cy="11168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a:t>
            </a:r>
            <a:endParaRPr dirty="0"/>
          </a:p>
        </p:txBody>
      </p:sp>
      <p:sp>
        <p:nvSpPr>
          <p:cNvPr id="396" name="Google Shape;396;p38"/>
          <p:cNvSpPr txBox="1">
            <a:spLocks noGrp="1"/>
          </p:cNvSpPr>
          <p:nvPr>
            <p:ph type="subTitle" idx="18"/>
          </p:nvPr>
        </p:nvSpPr>
        <p:spPr>
          <a:xfrm>
            <a:off x="6153002" y="1360887"/>
            <a:ext cx="2305500" cy="880447"/>
          </a:xfrm>
          <a:prstGeom prst="rect">
            <a:avLst/>
          </a:prstGeom>
        </p:spPr>
        <p:txBody>
          <a:bodyPr spcFirstLastPara="1" wrap="square" lIns="91425" tIns="91425" rIns="91425" bIns="91425" anchor="b" anchorCtr="0">
            <a:noAutofit/>
          </a:bodyPr>
          <a:lstStyle/>
          <a:p>
            <a:pPr marL="0" lvl="0" indent="0"/>
            <a:r>
              <a:rPr lang="zh-CN" altLang="en-US" sz="2000" b="0" kern="1200" dirty="0">
                <a:solidFill>
                  <a:schemeClr val="tx1"/>
                </a:solidFill>
                <a:latin typeface="Outfit" panose="020B0604020202020204" charset="0"/>
                <a:ea typeface="微软雅黑"/>
                <a:cs typeface="+mn-ea"/>
                <a:sym typeface="+mn-lt"/>
              </a:rPr>
              <a:t>Prepare the data</a:t>
            </a:r>
            <a:endParaRPr sz="2000" dirty="0">
              <a:solidFill>
                <a:schemeClr val="tx1"/>
              </a:solidFill>
              <a:latin typeface="Outfit" panose="020B0604020202020204" charset="0"/>
            </a:endParaRPr>
          </a:p>
        </p:txBody>
      </p:sp>
      <p:sp>
        <p:nvSpPr>
          <p:cNvPr id="398" name="Google Shape;398;p38"/>
          <p:cNvSpPr txBox="1">
            <a:spLocks noGrp="1"/>
          </p:cNvSpPr>
          <p:nvPr>
            <p:ph type="subTitle" idx="20"/>
          </p:nvPr>
        </p:nvSpPr>
        <p:spPr>
          <a:xfrm>
            <a:off x="3537049" y="3789183"/>
            <a:ext cx="2305500" cy="484800"/>
          </a:xfrm>
          <a:prstGeom prst="rect">
            <a:avLst/>
          </a:prstGeom>
        </p:spPr>
        <p:txBody>
          <a:bodyPr spcFirstLastPara="1" wrap="square" lIns="91425" tIns="91425" rIns="91425" bIns="91425" anchor="b" anchorCtr="0">
            <a:noAutofit/>
          </a:bodyPr>
          <a:lstStyle/>
          <a:p>
            <a:pPr marL="0" lvl="0" indent="0"/>
            <a:r>
              <a:rPr lang="en-US" sz="2000" b="0" dirty="0"/>
              <a:t>Evaluation and solution.</a:t>
            </a:r>
          </a:p>
        </p:txBody>
      </p:sp>
      <p:sp>
        <p:nvSpPr>
          <p:cNvPr id="4" name="مربع نص 3"/>
          <p:cNvSpPr txBox="1"/>
          <p:nvPr/>
        </p:nvSpPr>
        <p:spPr>
          <a:xfrm>
            <a:off x="3427296" y="1836324"/>
            <a:ext cx="2691246" cy="1046440"/>
          </a:xfrm>
          <a:prstGeom prst="rect">
            <a:avLst/>
          </a:prstGeom>
          <a:noFill/>
        </p:spPr>
        <p:txBody>
          <a:bodyPr wrap="square" rtlCol="0">
            <a:spAutoFit/>
          </a:bodyPr>
          <a:lstStyle/>
          <a:p>
            <a:pPr lvl="0" algn="ctr">
              <a:buClrTx/>
              <a:buSzPct val="100000"/>
            </a:pPr>
            <a:r>
              <a:rPr lang="zh-CN" altLang="en-US" sz="2000" kern="1200" dirty="0">
                <a:solidFill>
                  <a:schemeClr val="tx1"/>
                </a:solidFill>
                <a:latin typeface="Outfit" panose="020B0604020202020204" charset="0"/>
                <a:ea typeface="微软雅黑"/>
                <a:cs typeface="+mn-ea"/>
                <a:sym typeface="+mn-lt"/>
              </a:rPr>
              <a:t>Explore the data to gain insights.</a:t>
            </a:r>
          </a:p>
          <a:p>
            <a:pPr algn="ctr"/>
            <a:endParaRPr lang="en-US" sz="2000" dirty="0">
              <a:latin typeface="Outfit"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581596" y="2667028"/>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smtClean="0"/>
              <a:t>Train Different Models</a:t>
            </a:r>
            <a:endParaRPr sz="3600"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a:t>
            </a:r>
            <a:r>
              <a:rPr lang="ar-SA" dirty="0" smtClean="0"/>
              <a:t>4</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72537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9" y="261467"/>
            <a:ext cx="3781451" cy="523220"/>
          </a:xfrm>
          <a:prstGeom prst="rect">
            <a:avLst/>
          </a:prstGeom>
          <a:noFill/>
        </p:spPr>
        <p:txBody>
          <a:bodyPr wrap="square" rtlCol="0">
            <a:spAutoFit/>
          </a:bodyPr>
          <a:lstStyle/>
          <a:p>
            <a:r>
              <a:rPr lang="en-US" sz="2800" dirty="0"/>
              <a:t>Train different models</a:t>
            </a:r>
          </a:p>
        </p:txBody>
      </p:sp>
      <p:sp>
        <p:nvSpPr>
          <p:cNvPr id="9" name="مربع نص 8"/>
          <p:cNvSpPr txBox="1"/>
          <p:nvPr/>
        </p:nvSpPr>
        <p:spPr>
          <a:xfrm>
            <a:off x="236023" y="937523"/>
            <a:ext cx="6648032" cy="1569660"/>
          </a:xfrm>
          <a:prstGeom prst="rect">
            <a:avLst/>
          </a:prstGeom>
          <a:noFill/>
        </p:spPr>
        <p:txBody>
          <a:bodyPr wrap="square" rtlCol="0">
            <a:spAutoFit/>
          </a:bodyPr>
          <a:lstStyle/>
          <a:p>
            <a:r>
              <a:rPr lang="en-US" sz="1600" b="1" dirty="0">
                <a:solidFill>
                  <a:schemeClr val="dk1"/>
                </a:solidFill>
                <a:latin typeface="Inter"/>
                <a:ea typeface="Inter"/>
                <a:cs typeface="Inter"/>
                <a:sym typeface="Inter"/>
              </a:rPr>
              <a:t>Evaluation Metric</a:t>
            </a:r>
            <a:r>
              <a:rPr lang="en-US" sz="1600" dirty="0">
                <a:solidFill>
                  <a:schemeClr val="dk1"/>
                </a:solidFill>
                <a:latin typeface="Century Gothic"/>
                <a:ea typeface="Century Gothic"/>
                <a:cs typeface="Century Gothic"/>
                <a:sym typeface="Century Gothic"/>
              </a:rPr>
              <a:t/>
            </a:r>
            <a:br>
              <a:rPr lang="en-US" sz="1600" dirty="0">
                <a:solidFill>
                  <a:schemeClr val="dk1"/>
                </a:solidFill>
                <a:latin typeface="Century Gothic"/>
                <a:ea typeface="Century Gothic"/>
                <a:cs typeface="Century Gothic"/>
                <a:sym typeface="Century Gothic"/>
              </a:rPr>
            </a:br>
            <a:r>
              <a:rPr lang="en-US" sz="1600" dirty="0">
                <a:solidFill>
                  <a:schemeClr val="dk1"/>
                </a:solidFill>
                <a:latin typeface="Inter"/>
                <a:ea typeface="Inter"/>
                <a:cs typeface="Inter"/>
                <a:sym typeface="Inter"/>
              </a:rPr>
              <a:t>The evaluation metric for this competition is Root Mean Squared Error (</a:t>
            </a:r>
            <a:r>
              <a:rPr lang="en-US" sz="1600" b="1" dirty="0">
                <a:solidFill>
                  <a:schemeClr val="dk1"/>
                </a:solidFill>
                <a:latin typeface="Inter"/>
                <a:ea typeface="Inter"/>
                <a:cs typeface="Inter"/>
                <a:sym typeface="Inter"/>
              </a:rPr>
              <a:t>F1-score</a:t>
            </a:r>
            <a:r>
              <a:rPr lang="en-US" sz="1600" dirty="0">
                <a:solidFill>
                  <a:schemeClr val="dk1"/>
                </a:solidFill>
                <a:latin typeface="Inter"/>
                <a:ea typeface="Inter"/>
                <a:cs typeface="Inter"/>
                <a:sym typeface="Inter"/>
              </a:rPr>
              <a:t>).</a:t>
            </a:r>
          </a:p>
          <a:p>
            <a:r>
              <a:rPr lang="en-US" sz="1600" dirty="0">
                <a:solidFill>
                  <a:schemeClr val="dk1"/>
                </a:solidFill>
                <a:latin typeface="Inter"/>
                <a:ea typeface="Inter"/>
                <a:cs typeface="Inter"/>
                <a:sym typeface="Inter"/>
              </a:rPr>
              <a:t> </a:t>
            </a:r>
            <a:r>
              <a:rPr lang="en-US" sz="1600" dirty="0">
                <a:solidFill>
                  <a:schemeClr val="dk1"/>
                </a:solidFill>
                <a:latin typeface="Inter"/>
                <a:ea typeface="Inter"/>
                <a:sym typeface="Inter"/>
              </a:rPr>
              <a:t>The F1-score </a:t>
            </a:r>
            <a:r>
              <a:rPr lang="en-US" sz="1600" dirty="0">
                <a:solidFill>
                  <a:schemeClr val="dk1"/>
                </a:solidFill>
                <a:latin typeface="Inter"/>
                <a:ea typeface="Inter"/>
              </a:rPr>
              <a:t>can be interpreted as a harmonic mean of the precision and recall</a:t>
            </a:r>
            <a:r>
              <a:rPr lang="en-US" sz="1600" dirty="0">
                <a:solidFill>
                  <a:schemeClr val="dk1"/>
                </a:solidFill>
                <a:latin typeface="Inter"/>
                <a:ea typeface="Inter"/>
                <a:sym typeface="Inter"/>
              </a:rPr>
              <a:t>.</a:t>
            </a:r>
          </a:p>
          <a:p>
            <a:pPr fontAlgn="base"/>
            <a:r>
              <a:rPr lang="en-US" sz="1600" dirty="0">
                <a:solidFill>
                  <a:schemeClr val="dk1"/>
                </a:solidFill>
                <a:latin typeface="Inter"/>
                <a:ea typeface="Inter"/>
              </a:rPr>
              <a:t>F1 = 2 * (precision * recall) / (precision + recall)</a:t>
            </a:r>
          </a:p>
        </p:txBody>
      </p:sp>
      <p:sp>
        <p:nvSpPr>
          <p:cNvPr id="24" name="椭圆 11"/>
          <p:cNvSpPr/>
          <p:nvPr/>
        </p:nvSpPr>
        <p:spPr>
          <a:xfrm>
            <a:off x="3078956" y="3447808"/>
            <a:ext cx="2500313" cy="158191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r>
              <a:rPr kumimoji="0" lang="zh-CN" altLang="en-US" b="1" i="0" u="none" strike="noStrike" kern="1200" cap="none" spc="0" baseline="0" noProof="0" dirty="0">
                <a:ln>
                  <a:noFill/>
                </a:ln>
                <a:solidFill>
                  <a:schemeClr val="bg1"/>
                </a:solidFill>
                <a:effectLst/>
                <a:uLnTx/>
                <a:cs typeface="+mn-ea"/>
                <a:sym typeface="+mn-lt"/>
              </a:rPr>
              <a:t>K </a:t>
            </a:r>
            <a:r>
              <a:rPr kumimoji="0" lang="en-US" altLang="zh-CN" b="1" i="0" u="none" strike="noStrike" kern="1200" cap="none" spc="0" baseline="0" noProof="0" dirty="0">
                <a:ln>
                  <a:noFill/>
                </a:ln>
                <a:solidFill>
                  <a:schemeClr val="bg1"/>
                </a:solidFill>
                <a:effectLst/>
                <a:uLnTx/>
                <a:cs typeface="+mn-ea"/>
                <a:sym typeface="+mn-lt"/>
              </a:rPr>
              <a:t>nearest </a:t>
            </a:r>
            <a:r>
              <a:rPr kumimoji="0" lang="zh-CN" altLang="en-US" b="1" i="0" u="none" strike="noStrike" kern="1200" cap="none" spc="0" baseline="0" noProof="0" dirty="0">
                <a:ln>
                  <a:noFill/>
                </a:ln>
                <a:solidFill>
                  <a:schemeClr val="bg1"/>
                </a:solidFill>
                <a:effectLst/>
                <a:uLnTx/>
                <a:cs typeface="+mn-ea"/>
                <a:sym typeface="+mn-lt"/>
              </a:rPr>
              <a:t>Neighbors</a:t>
            </a:r>
            <a:endParaRPr kumimoji="0" lang="en-US" altLang="en-US" b="1" i="0" u="none" strike="noStrike" kern="1200" cap="none" spc="0" baseline="0" noProof="0" dirty="0">
              <a:ln>
                <a:noFill/>
              </a:ln>
              <a:solidFill>
                <a:schemeClr val="bg1"/>
              </a:solidFill>
              <a:effectLst/>
              <a:uLnTx/>
              <a:cs typeface="+mn-ea"/>
              <a:sym typeface="+mn-lt"/>
            </a:endParaRPr>
          </a:p>
          <a:p>
            <a:pPr marL="0" marR="0" indent="0" algn="ctr" defTabSz="914400" rtl="0" eaLnBrk="1" fontAlgn="auto" latinLnBrk="0" hangingPunct="1">
              <a:lnSpc>
                <a:spcPct val="100000"/>
              </a:lnSpc>
              <a:spcBef>
                <a:spcPts val="0"/>
              </a:spcBef>
              <a:spcAft>
                <a:spcPts val="0"/>
              </a:spcAft>
              <a:buSzPct val="100000"/>
              <a:buFontTx/>
              <a:buNone/>
            </a:pPr>
            <a:r>
              <a:rPr kumimoji="0" lang="zh-CN" altLang="en-US" b="1" i="0" u="none" strike="noStrike" kern="1200" cap="none" spc="0" baseline="0" noProof="0" dirty="0">
                <a:ln>
                  <a:noFill/>
                </a:ln>
                <a:solidFill>
                  <a:schemeClr val="bg1"/>
                </a:solidFill>
                <a:effectLst/>
                <a:uLnTx/>
                <a:cs typeface="+mn-ea"/>
                <a:sym typeface="+mn-lt"/>
              </a:rPr>
              <a:t>Classifier</a:t>
            </a:r>
            <a:endParaRPr kumimoji="0" lang="en-US" altLang="en-US" b="1" i="0" u="none" strike="noStrike" kern="1200" cap="none" spc="0" baseline="0" noProof="0" dirty="0">
              <a:ln>
                <a:noFill/>
              </a:ln>
              <a:solidFill>
                <a:schemeClr val="bg1"/>
              </a:solidFill>
              <a:effectLst/>
              <a:uLnTx/>
              <a:cs typeface="+mn-ea"/>
              <a:sym typeface="+mn-lt"/>
            </a:endParaRPr>
          </a:p>
          <a:p>
            <a:pPr marL="0" marR="0" indent="0" algn="l" defTabSz="914400" rtl="0" eaLnBrk="1" fontAlgn="auto" latinLnBrk="0" hangingPunct="1">
              <a:lnSpc>
                <a:spcPct val="100000"/>
              </a:lnSpc>
              <a:spcBef>
                <a:spcPts val="0"/>
              </a:spcBef>
              <a:spcAft>
                <a:spcPts val="0"/>
              </a:spcAft>
              <a:buSzPct val="100000"/>
              <a:buFontTx/>
              <a:buNone/>
            </a:pPr>
            <a:endParaRPr kumimoji="0" lang="en-US" altLang="en-US" b="1" i="0" u="none" strike="noStrike" kern="1200" cap="none" spc="0" baseline="0" noProof="0" dirty="0">
              <a:ln>
                <a:noFill/>
              </a:ln>
              <a:solidFill>
                <a:schemeClr val="bg1"/>
              </a:solidFill>
              <a:effectLst/>
              <a:uLnTx/>
              <a:cs typeface="+mn-ea"/>
              <a:sym typeface="+mn-lt"/>
            </a:endParaRPr>
          </a:p>
        </p:txBody>
      </p:sp>
      <p:sp>
        <p:nvSpPr>
          <p:cNvPr id="27" name="椭圆 7"/>
          <p:cNvSpPr/>
          <p:nvPr/>
        </p:nvSpPr>
        <p:spPr>
          <a:xfrm>
            <a:off x="6295578" y="2207175"/>
            <a:ext cx="1975104" cy="158191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r>
              <a:rPr kumimoji="0" lang="en-US" altLang="en-US" b="1" i="0" u="none" strike="noStrike" kern="1200" cap="none" spc="0" baseline="0" noProof="0" dirty="0" err="1">
                <a:ln>
                  <a:noFill/>
                </a:ln>
                <a:solidFill>
                  <a:schemeClr val="bg1"/>
                </a:solidFill>
                <a:effectLst/>
                <a:uLnTx/>
                <a:cs typeface="+mn-ea"/>
                <a:sym typeface="+mn-lt"/>
              </a:rPr>
              <a:t>Decisson</a:t>
            </a:r>
            <a:r>
              <a:rPr kumimoji="0" lang="en-US" altLang="en-US" b="1" i="0" u="none" strike="noStrike" kern="1200" cap="none" spc="0" baseline="0" noProof="0" dirty="0">
                <a:ln>
                  <a:noFill/>
                </a:ln>
                <a:solidFill>
                  <a:schemeClr val="bg1"/>
                </a:solidFill>
                <a:effectLst/>
                <a:uLnTx/>
                <a:cs typeface="+mn-ea"/>
                <a:sym typeface="+mn-lt"/>
              </a:rPr>
              <a:t> tree</a:t>
            </a:r>
          </a:p>
          <a:p>
            <a:pPr marL="0" marR="0" indent="0" algn="ctr" defTabSz="914400" rtl="0" eaLnBrk="1" fontAlgn="auto" latinLnBrk="0" hangingPunct="1">
              <a:lnSpc>
                <a:spcPct val="100000"/>
              </a:lnSpc>
              <a:spcBef>
                <a:spcPts val="0"/>
              </a:spcBef>
              <a:spcAft>
                <a:spcPts val="0"/>
              </a:spcAft>
              <a:buSzPct val="100000"/>
              <a:buFontTx/>
              <a:buNone/>
            </a:pPr>
            <a:r>
              <a:rPr lang="en-US" altLang="en-US" b="1" kern="1200" dirty="0" err="1">
                <a:solidFill>
                  <a:schemeClr val="bg1"/>
                </a:solidFill>
                <a:cs typeface="+mn-ea"/>
                <a:sym typeface="+mn-lt"/>
              </a:rPr>
              <a:t>classiefer</a:t>
            </a:r>
            <a:endParaRPr kumimoji="0" lang="en-US" altLang="en-US" b="1" i="0" u="none" strike="noStrike" kern="1200" cap="none" spc="0" baseline="0" noProof="0" dirty="0">
              <a:ln>
                <a:noFill/>
              </a:ln>
              <a:solidFill>
                <a:schemeClr val="bg1"/>
              </a:solidFill>
              <a:effectLst/>
              <a:uLnTx/>
              <a:cs typeface="+mn-ea"/>
              <a:sym typeface="+mn-lt"/>
            </a:endParaRPr>
          </a:p>
        </p:txBody>
      </p:sp>
      <p:sp>
        <p:nvSpPr>
          <p:cNvPr id="28" name="椭圆 7"/>
          <p:cNvSpPr/>
          <p:nvPr/>
        </p:nvSpPr>
        <p:spPr>
          <a:xfrm>
            <a:off x="258640" y="2605301"/>
            <a:ext cx="1977977" cy="1580200"/>
          </a:xfrm>
          <a:prstGeom prst="ellipse">
            <a:avLst/>
          </a:prstGeom>
          <a:solidFill>
            <a:schemeClr val="accent1">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r>
              <a:rPr kumimoji="0" lang="zh-CN" altLang="en-US" sz="1600" b="1" i="0" u="none" strike="noStrike" kern="1200" cap="none" spc="0" baseline="0" noProof="0" dirty="0">
                <a:ln>
                  <a:noFill/>
                </a:ln>
                <a:solidFill>
                  <a:schemeClr val="bg1"/>
                </a:solidFill>
                <a:effectLst/>
                <a:uLnTx/>
                <a:cs typeface="+mn-ea"/>
                <a:sym typeface="+mn-lt"/>
              </a:rPr>
              <a:t>Logistic</a:t>
            </a:r>
            <a:endParaRPr kumimoji="0" lang="en-US" altLang="en-US" sz="1600" b="1" i="0" u="none" strike="noStrike" kern="1200" cap="none" spc="0" baseline="0" noProof="0" dirty="0">
              <a:ln>
                <a:noFill/>
              </a:ln>
              <a:solidFill>
                <a:schemeClr val="bg1"/>
              </a:solidFill>
              <a:effectLst/>
              <a:uLnTx/>
              <a:cs typeface="+mn-ea"/>
              <a:sym typeface="+mn-lt"/>
            </a:endParaRPr>
          </a:p>
          <a:p>
            <a:pPr marL="0" marR="0" indent="0" algn="ctr" defTabSz="914400" rtl="0" eaLnBrk="1" fontAlgn="auto" latinLnBrk="0" hangingPunct="1">
              <a:lnSpc>
                <a:spcPct val="100000"/>
              </a:lnSpc>
              <a:spcBef>
                <a:spcPts val="0"/>
              </a:spcBef>
              <a:spcAft>
                <a:spcPts val="0"/>
              </a:spcAft>
              <a:buSzPct val="100000"/>
              <a:buFontTx/>
              <a:buNone/>
            </a:pPr>
            <a:r>
              <a:rPr kumimoji="0" lang="zh-CN" altLang="en-US" sz="1600" b="1" i="0" u="none" strike="noStrike" kern="1200" cap="none" spc="0" baseline="0" noProof="0" dirty="0">
                <a:ln>
                  <a:noFill/>
                </a:ln>
                <a:solidFill>
                  <a:schemeClr val="bg1"/>
                </a:solidFill>
                <a:effectLst/>
                <a:uLnTx/>
                <a:cs typeface="+mn-ea"/>
                <a:sym typeface="+mn-lt"/>
              </a:rPr>
              <a:t>Regressi</a:t>
            </a:r>
            <a:r>
              <a:rPr kumimoji="0" lang="en-US" altLang="en-US" sz="1600" b="1" i="0" u="none" strike="noStrike" kern="1200" cap="none" spc="0" baseline="0" noProof="0" dirty="0">
                <a:ln>
                  <a:noFill/>
                </a:ln>
                <a:solidFill>
                  <a:schemeClr val="bg1"/>
                </a:solidFill>
                <a:effectLst/>
                <a:uLnTx/>
                <a:cs typeface="+mn-ea"/>
                <a:sym typeface="+mn-lt"/>
              </a:rPr>
              <a:t>o</a:t>
            </a:r>
            <a:r>
              <a:rPr kumimoji="0" lang="zh-CN" altLang="en-US" sz="1600" b="1" i="0" u="none" strike="noStrike" kern="1200" cap="none" spc="0" baseline="0" noProof="0" dirty="0">
                <a:ln>
                  <a:noFill/>
                </a:ln>
                <a:solidFill>
                  <a:schemeClr val="bg1"/>
                </a:solidFill>
                <a:effectLst/>
                <a:uLnTx/>
                <a:cs typeface="+mn-ea"/>
                <a:sym typeface="+mn-lt"/>
              </a:rPr>
              <a:t>n</a:t>
            </a:r>
            <a:endParaRPr kumimoji="0" lang="en-US" altLang="en-US" sz="1600" b="1" i="0" u="none" strike="noStrike" kern="1200" cap="none" spc="0" baseline="0" noProof="0" dirty="0">
              <a:ln>
                <a:noFill/>
              </a:ln>
              <a:solidFill>
                <a:schemeClr val="bg1"/>
              </a:solidFill>
              <a:effectLst/>
              <a:uLnTx/>
              <a:cs typeface="+mn-ea"/>
              <a:sym typeface="+mn-lt"/>
            </a:endParaRPr>
          </a:p>
        </p:txBody>
      </p:sp>
    </p:spTree>
    <p:extLst>
      <p:ext uri="{BB962C8B-B14F-4D97-AF65-F5344CB8AC3E}">
        <p14:creationId xmlns:p14="http://schemas.microsoft.com/office/powerpoint/2010/main" val="799203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9" y="261467"/>
            <a:ext cx="3781451" cy="523220"/>
          </a:xfrm>
          <a:prstGeom prst="rect">
            <a:avLst/>
          </a:prstGeom>
          <a:noFill/>
        </p:spPr>
        <p:txBody>
          <a:bodyPr wrap="square" rtlCol="0">
            <a:spAutoFit/>
          </a:bodyPr>
          <a:lstStyle/>
          <a:p>
            <a:r>
              <a:rPr lang="en-US" sz="2800" dirty="0"/>
              <a:t>Train different models</a:t>
            </a:r>
          </a:p>
        </p:txBody>
      </p:sp>
      <p:sp>
        <p:nvSpPr>
          <p:cNvPr id="9" name="مربع نص 8"/>
          <p:cNvSpPr txBox="1"/>
          <p:nvPr/>
        </p:nvSpPr>
        <p:spPr>
          <a:xfrm>
            <a:off x="236023" y="937523"/>
            <a:ext cx="6648032" cy="584775"/>
          </a:xfrm>
          <a:prstGeom prst="rect">
            <a:avLst/>
          </a:prstGeom>
          <a:noFill/>
        </p:spPr>
        <p:txBody>
          <a:bodyPr wrap="square" rtlCol="0">
            <a:spAutoFit/>
          </a:bodyPr>
          <a:lstStyle/>
          <a:p>
            <a:r>
              <a:rPr lang="en-US" sz="1600" b="1" dirty="0">
                <a:solidFill>
                  <a:schemeClr val="dk1"/>
                </a:solidFill>
                <a:latin typeface="Century Gothic"/>
                <a:ea typeface="Century Gothic"/>
                <a:cs typeface="Century Gothic"/>
                <a:sym typeface="Century Gothic"/>
              </a:rPr>
              <a:t>The score of training different models:</a:t>
            </a:r>
            <a:r>
              <a:rPr lang="en-US" sz="1600" dirty="0">
                <a:solidFill>
                  <a:schemeClr val="dk1"/>
                </a:solidFill>
                <a:latin typeface="Century Gothic"/>
                <a:ea typeface="Century Gothic"/>
                <a:cs typeface="Century Gothic"/>
                <a:sym typeface="Century Gothic"/>
              </a:rPr>
              <a:t/>
            </a:r>
            <a:br>
              <a:rPr lang="en-US" sz="1600" dirty="0">
                <a:solidFill>
                  <a:schemeClr val="dk1"/>
                </a:solidFill>
                <a:latin typeface="Century Gothic"/>
                <a:ea typeface="Century Gothic"/>
                <a:cs typeface="Century Gothic"/>
                <a:sym typeface="Century Gothic"/>
              </a:rPr>
            </a:br>
            <a:endParaRPr lang="en-US" sz="1600" dirty="0">
              <a:solidFill>
                <a:schemeClr val="dk1"/>
              </a:solidFill>
              <a:latin typeface="Inter"/>
              <a:ea typeface="Inter"/>
              <a:cs typeface="Inter"/>
              <a:sym typeface="Inter"/>
            </a:endParaRPr>
          </a:p>
        </p:txBody>
      </p:sp>
      <p:pic>
        <p:nvPicPr>
          <p:cNvPr id="3" name="Picture 2">
            <a:extLst>
              <a:ext uri="{FF2B5EF4-FFF2-40B4-BE49-F238E27FC236}">
                <a16:creationId xmlns:a16="http://schemas.microsoft.com/office/drawing/2014/main" id="{0FDD2547-6C6D-4CD3-93F3-47C2FEF0B7A2}"/>
              </a:ext>
            </a:extLst>
          </p:cNvPr>
          <p:cNvPicPr>
            <a:picLocks noChangeAspect="1"/>
          </p:cNvPicPr>
          <p:nvPr/>
        </p:nvPicPr>
        <p:blipFill>
          <a:blip r:embed="rId3"/>
          <a:stretch>
            <a:fillRect/>
          </a:stretch>
        </p:blipFill>
        <p:spPr>
          <a:xfrm>
            <a:off x="1555528" y="1522298"/>
            <a:ext cx="5909092" cy="2637476"/>
          </a:xfrm>
          <a:prstGeom prst="rect">
            <a:avLst/>
          </a:prstGeom>
        </p:spPr>
      </p:pic>
    </p:spTree>
    <p:extLst>
      <p:ext uri="{BB962C8B-B14F-4D97-AF65-F5344CB8AC3E}">
        <p14:creationId xmlns:p14="http://schemas.microsoft.com/office/powerpoint/2010/main" val="3280660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9" y="261467"/>
            <a:ext cx="3781451" cy="400110"/>
          </a:xfrm>
          <a:prstGeom prst="rect">
            <a:avLst/>
          </a:prstGeom>
          <a:noFill/>
        </p:spPr>
        <p:txBody>
          <a:bodyPr wrap="square" rtlCol="0">
            <a:spAutoFit/>
          </a:bodyPr>
          <a:lstStyle/>
          <a:p>
            <a:r>
              <a:rPr lang="en-US" sz="2000" dirty="0"/>
              <a:t>Train With ensemble models</a:t>
            </a:r>
          </a:p>
        </p:txBody>
      </p:sp>
      <p:sp>
        <p:nvSpPr>
          <p:cNvPr id="24" name="椭圆 11"/>
          <p:cNvSpPr/>
          <p:nvPr/>
        </p:nvSpPr>
        <p:spPr>
          <a:xfrm>
            <a:off x="2689985" y="3372429"/>
            <a:ext cx="1975104" cy="158191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SzPct val="100000"/>
              <a:buFontTx/>
              <a:buNone/>
            </a:pPr>
            <a:r>
              <a:rPr kumimoji="0" lang="en-US" altLang="en-US" b="1" i="0" u="none" strike="noStrike" kern="1200" cap="none" spc="0" baseline="0" noProof="0" dirty="0">
                <a:ln>
                  <a:noFill/>
                </a:ln>
                <a:solidFill>
                  <a:schemeClr val="bg1"/>
                </a:solidFill>
                <a:effectLst/>
                <a:uLnTx/>
                <a:cs typeface="+mn-ea"/>
                <a:sym typeface="+mn-lt"/>
              </a:rPr>
              <a:t>Hard voting</a:t>
            </a:r>
          </a:p>
          <a:p>
            <a:pPr marL="0" marR="0" indent="0" algn="l" defTabSz="914400" rtl="0" eaLnBrk="1" fontAlgn="auto" latinLnBrk="0" hangingPunct="1">
              <a:lnSpc>
                <a:spcPct val="100000"/>
              </a:lnSpc>
              <a:spcBef>
                <a:spcPts val="0"/>
              </a:spcBef>
              <a:spcAft>
                <a:spcPts val="0"/>
              </a:spcAft>
              <a:buSzPct val="100000"/>
              <a:buFontTx/>
              <a:buNone/>
            </a:pPr>
            <a:r>
              <a:rPr lang="en-US" altLang="en-US" b="1" kern="1200" dirty="0">
                <a:solidFill>
                  <a:schemeClr val="bg1"/>
                </a:solidFill>
                <a:cs typeface="+mn-ea"/>
                <a:sym typeface="+mn-lt"/>
              </a:rPr>
              <a:t>classifier</a:t>
            </a:r>
            <a:endParaRPr kumimoji="0" lang="en-US" altLang="en-US" b="1" i="0" u="none" strike="noStrike" kern="1200" cap="none" spc="0" baseline="0" noProof="0" dirty="0">
              <a:ln>
                <a:noFill/>
              </a:ln>
              <a:solidFill>
                <a:schemeClr val="bg1"/>
              </a:solidFill>
              <a:effectLst/>
              <a:uLnTx/>
              <a:cs typeface="+mn-ea"/>
              <a:sym typeface="+mn-lt"/>
            </a:endParaRPr>
          </a:p>
        </p:txBody>
      </p:sp>
      <p:sp>
        <p:nvSpPr>
          <p:cNvPr id="25" name="椭圆 11"/>
          <p:cNvSpPr/>
          <p:nvPr/>
        </p:nvSpPr>
        <p:spPr>
          <a:xfrm>
            <a:off x="6951939" y="3229504"/>
            <a:ext cx="1975104" cy="158191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r>
              <a:rPr kumimoji="0" lang="en-US" altLang="en-US" b="1" i="0" u="none" strike="noStrike" kern="1200" cap="none" spc="0" baseline="0" noProof="0" dirty="0">
                <a:ln>
                  <a:noFill/>
                </a:ln>
                <a:solidFill>
                  <a:schemeClr val="bg1"/>
                </a:solidFill>
                <a:effectLst/>
                <a:uLnTx/>
                <a:cs typeface="+mn-ea"/>
                <a:sym typeface="+mn-lt"/>
              </a:rPr>
              <a:t>XGB</a:t>
            </a:r>
          </a:p>
          <a:p>
            <a:pPr marL="0" marR="0" indent="0" algn="ctr" defTabSz="914400" rtl="0" eaLnBrk="1" fontAlgn="auto" latinLnBrk="0" hangingPunct="1">
              <a:lnSpc>
                <a:spcPct val="100000"/>
              </a:lnSpc>
              <a:spcBef>
                <a:spcPts val="0"/>
              </a:spcBef>
              <a:spcAft>
                <a:spcPts val="0"/>
              </a:spcAft>
              <a:buSzPct val="100000"/>
              <a:buFontTx/>
              <a:buNone/>
            </a:pPr>
            <a:r>
              <a:rPr kumimoji="0" lang="en-US" altLang="en-US" b="1" i="0" u="none" strike="noStrike" kern="1200" cap="none" spc="0" baseline="0" noProof="0" dirty="0">
                <a:ln>
                  <a:noFill/>
                </a:ln>
                <a:solidFill>
                  <a:schemeClr val="bg1"/>
                </a:solidFill>
                <a:effectLst/>
                <a:uLnTx/>
                <a:cs typeface="+mn-ea"/>
                <a:sym typeface="+mn-lt"/>
              </a:rPr>
              <a:t>Classifier</a:t>
            </a:r>
          </a:p>
        </p:txBody>
      </p:sp>
      <p:sp>
        <p:nvSpPr>
          <p:cNvPr id="26" name="椭圆 11"/>
          <p:cNvSpPr/>
          <p:nvPr/>
        </p:nvSpPr>
        <p:spPr>
          <a:xfrm>
            <a:off x="6907442" y="686439"/>
            <a:ext cx="1817458" cy="147269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HistGradient</a:t>
            </a:r>
          </a:p>
          <a:p>
            <a:r>
              <a:rPr lang="en-US" b="1" dirty="0"/>
              <a:t>   Boosting       Classifier</a:t>
            </a:r>
          </a:p>
          <a:p>
            <a:pPr marL="0" marR="0" indent="0" algn="l" defTabSz="914400" rtl="0" eaLnBrk="1" fontAlgn="auto" latinLnBrk="0" hangingPunct="1">
              <a:lnSpc>
                <a:spcPct val="100000"/>
              </a:lnSpc>
              <a:spcBef>
                <a:spcPts val="0"/>
              </a:spcBef>
              <a:spcAft>
                <a:spcPts val="0"/>
              </a:spcAft>
              <a:buSzPct val="100000"/>
              <a:buFontTx/>
              <a:buNone/>
            </a:pPr>
            <a:endParaRPr kumimoji="0" lang="en-US" altLang="en-US" b="1" i="0" u="none" strike="noStrike" kern="1200" cap="none" spc="0" baseline="0" noProof="0" dirty="0">
              <a:ln>
                <a:noFill/>
              </a:ln>
              <a:solidFill>
                <a:schemeClr val="bg1"/>
              </a:solidFill>
              <a:effectLst/>
              <a:uLnTx/>
              <a:cs typeface="+mn-ea"/>
              <a:sym typeface="+mn-lt"/>
            </a:endParaRPr>
          </a:p>
        </p:txBody>
      </p:sp>
      <p:sp>
        <p:nvSpPr>
          <p:cNvPr id="27" name="椭圆 7"/>
          <p:cNvSpPr/>
          <p:nvPr/>
        </p:nvSpPr>
        <p:spPr>
          <a:xfrm>
            <a:off x="4907305" y="2479033"/>
            <a:ext cx="1975104" cy="158191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r>
              <a:rPr kumimoji="0" lang="zh-CN" altLang="en-US" b="1" i="0" u="none" strike="noStrike" kern="1200" cap="none" spc="0" baseline="0" noProof="0" dirty="0">
                <a:ln>
                  <a:noFill/>
                </a:ln>
                <a:solidFill>
                  <a:schemeClr val="bg1"/>
                </a:solidFill>
                <a:effectLst/>
                <a:uLnTx/>
                <a:cs typeface="+mn-ea"/>
                <a:sym typeface="+mn-lt"/>
              </a:rPr>
              <a:t>Random</a:t>
            </a:r>
            <a:endParaRPr kumimoji="0" lang="en-US" altLang="en-US" b="1" i="0" u="none" strike="noStrike" kern="1200" cap="none" spc="0" baseline="0" noProof="0" dirty="0">
              <a:ln>
                <a:noFill/>
              </a:ln>
              <a:solidFill>
                <a:schemeClr val="bg1"/>
              </a:solidFill>
              <a:effectLst/>
              <a:uLnTx/>
              <a:cs typeface="+mn-ea"/>
              <a:sym typeface="+mn-lt"/>
            </a:endParaRPr>
          </a:p>
          <a:p>
            <a:pPr marL="0" marR="0" indent="0" algn="ctr" defTabSz="914400" rtl="0" eaLnBrk="1" fontAlgn="auto" latinLnBrk="0" hangingPunct="1">
              <a:lnSpc>
                <a:spcPct val="100000"/>
              </a:lnSpc>
              <a:spcBef>
                <a:spcPts val="0"/>
              </a:spcBef>
              <a:spcAft>
                <a:spcPts val="0"/>
              </a:spcAft>
              <a:buSzPct val="100000"/>
              <a:buFontTx/>
              <a:buNone/>
            </a:pPr>
            <a:r>
              <a:rPr kumimoji="0" lang="zh-CN" altLang="en-US" b="1" i="0" u="none" strike="noStrike" kern="1200" cap="none" spc="0" baseline="0" noProof="0" dirty="0">
                <a:ln>
                  <a:noFill/>
                </a:ln>
                <a:solidFill>
                  <a:schemeClr val="bg1"/>
                </a:solidFill>
                <a:effectLst/>
                <a:uLnTx/>
                <a:cs typeface="+mn-ea"/>
                <a:sym typeface="+mn-lt"/>
              </a:rPr>
              <a:t>Forest</a:t>
            </a:r>
            <a:endParaRPr kumimoji="0" lang="en-US" altLang="en-US" b="1" i="0" u="none" strike="noStrike" kern="1200" cap="none" spc="0" baseline="0" noProof="0" dirty="0">
              <a:ln>
                <a:noFill/>
              </a:ln>
              <a:solidFill>
                <a:schemeClr val="bg1"/>
              </a:solidFill>
              <a:effectLst/>
              <a:uLnTx/>
              <a:cs typeface="+mn-ea"/>
              <a:sym typeface="+mn-lt"/>
            </a:endParaRPr>
          </a:p>
          <a:p>
            <a:pPr marL="0" marR="0" indent="0" algn="ctr" defTabSz="914400" rtl="0" eaLnBrk="1" fontAlgn="auto" latinLnBrk="0" hangingPunct="1">
              <a:lnSpc>
                <a:spcPct val="100000"/>
              </a:lnSpc>
              <a:spcBef>
                <a:spcPts val="0"/>
              </a:spcBef>
              <a:spcAft>
                <a:spcPts val="0"/>
              </a:spcAft>
              <a:buSzPct val="100000"/>
              <a:buFontTx/>
              <a:buNone/>
            </a:pPr>
            <a:r>
              <a:rPr kumimoji="0" lang="zh-CN" altLang="en-US" b="1" i="0" u="none" strike="noStrike" kern="1200" cap="none" spc="0" baseline="0" noProof="0" dirty="0">
                <a:ln>
                  <a:noFill/>
                </a:ln>
                <a:solidFill>
                  <a:schemeClr val="bg1"/>
                </a:solidFill>
                <a:effectLst/>
                <a:uLnTx/>
                <a:cs typeface="+mn-ea"/>
                <a:sym typeface="+mn-lt"/>
              </a:rPr>
              <a:t>Classifier</a:t>
            </a:r>
            <a:endParaRPr kumimoji="0" lang="en-US" altLang="en-US" b="1" i="0" u="none" strike="noStrike" kern="1200" cap="none" spc="0" baseline="0" noProof="0" dirty="0">
              <a:ln>
                <a:noFill/>
              </a:ln>
              <a:solidFill>
                <a:schemeClr val="bg1"/>
              </a:solidFill>
              <a:effectLst/>
              <a:uLnTx/>
              <a:cs typeface="+mn-ea"/>
              <a:sym typeface="+mn-lt"/>
            </a:endParaRPr>
          </a:p>
        </p:txBody>
      </p:sp>
      <p:sp>
        <p:nvSpPr>
          <p:cNvPr id="28" name="椭圆 7"/>
          <p:cNvSpPr/>
          <p:nvPr/>
        </p:nvSpPr>
        <p:spPr>
          <a:xfrm>
            <a:off x="258640" y="2605301"/>
            <a:ext cx="1977977" cy="1580200"/>
          </a:xfrm>
          <a:prstGeom prst="ellipse">
            <a:avLst/>
          </a:prstGeom>
          <a:solidFill>
            <a:schemeClr val="accent1">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r>
              <a:rPr kumimoji="0" lang="en-US" altLang="en-US" sz="1600" b="1" i="0" u="none" strike="noStrike" kern="1200" cap="none" spc="0" baseline="0" noProof="0" dirty="0">
                <a:ln>
                  <a:noFill/>
                </a:ln>
                <a:solidFill>
                  <a:schemeClr val="bg1"/>
                </a:solidFill>
                <a:effectLst/>
                <a:uLnTx/>
                <a:cs typeface="+mn-ea"/>
                <a:sym typeface="+mn-lt"/>
              </a:rPr>
              <a:t>Soft voting</a:t>
            </a:r>
          </a:p>
          <a:p>
            <a:pPr marL="0" marR="0" indent="0" algn="ctr" defTabSz="914400" rtl="0" eaLnBrk="1" fontAlgn="auto" latinLnBrk="0" hangingPunct="1">
              <a:lnSpc>
                <a:spcPct val="100000"/>
              </a:lnSpc>
              <a:spcBef>
                <a:spcPts val="0"/>
              </a:spcBef>
              <a:spcAft>
                <a:spcPts val="0"/>
              </a:spcAft>
              <a:buSzPct val="100000"/>
              <a:buFontTx/>
              <a:buNone/>
            </a:pPr>
            <a:r>
              <a:rPr lang="en-US" altLang="en-US" sz="1600" b="1" kern="1200" dirty="0">
                <a:solidFill>
                  <a:schemeClr val="bg1"/>
                </a:solidFill>
                <a:cs typeface="+mn-ea"/>
                <a:sym typeface="+mn-lt"/>
              </a:rPr>
              <a:t>classifier</a:t>
            </a:r>
            <a:endParaRPr kumimoji="0" lang="en-US" altLang="en-US" sz="1600" b="1" i="0" u="none" strike="noStrike" kern="1200" cap="none" spc="0" baseline="0" noProof="0" dirty="0">
              <a:ln>
                <a:noFill/>
              </a:ln>
              <a:solidFill>
                <a:schemeClr val="bg1"/>
              </a:solidFill>
              <a:effectLst/>
              <a:uLnTx/>
              <a:cs typeface="+mn-ea"/>
              <a:sym typeface="+mn-lt"/>
            </a:endParaRPr>
          </a:p>
        </p:txBody>
      </p:sp>
      <p:pic>
        <p:nvPicPr>
          <p:cNvPr id="3" name="Picture 2">
            <a:extLst>
              <a:ext uri="{FF2B5EF4-FFF2-40B4-BE49-F238E27FC236}">
                <a16:creationId xmlns:a16="http://schemas.microsoft.com/office/drawing/2014/main" id="{7E2CEFDE-8F98-41C3-9142-7690041E70F2}"/>
              </a:ext>
            </a:extLst>
          </p:cNvPr>
          <p:cNvPicPr>
            <a:picLocks noChangeAspect="1"/>
          </p:cNvPicPr>
          <p:nvPr/>
        </p:nvPicPr>
        <p:blipFill>
          <a:blip r:embed="rId3"/>
          <a:stretch>
            <a:fillRect/>
          </a:stretch>
        </p:blipFill>
        <p:spPr>
          <a:xfrm>
            <a:off x="941656" y="1059743"/>
            <a:ext cx="5808846" cy="1293000"/>
          </a:xfrm>
          <a:prstGeom prst="rect">
            <a:avLst/>
          </a:prstGeom>
        </p:spPr>
      </p:pic>
    </p:spTree>
    <p:extLst>
      <p:ext uri="{BB962C8B-B14F-4D97-AF65-F5344CB8AC3E}">
        <p14:creationId xmlns:p14="http://schemas.microsoft.com/office/powerpoint/2010/main" val="3490226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9" y="261467"/>
            <a:ext cx="3781451" cy="523220"/>
          </a:xfrm>
          <a:prstGeom prst="rect">
            <a:avLst/>
          </a:prstGeom>
          <a:noFill/>
        </p:spPr>
        <p:txBody>
          <a:bodyPr wrap="square" rtlCol="0">
            <a:spAutoFit/>
          </a:bodyPr>
          <a:lstStyle/>
          <a:p>
            <a:r>
              <a:rPr lang="en-US" sz="2800" dirty="0"/>
              <a:t>Train different models</a:t>
            </a:r>
          </a:p>
        </p:txBody>
      </p:sp>
      <p:sp>
        <p:nvSpPr>
          <p:cNvPr id="9" name="مربع نص 8"/>
          <p:cNvSpPr txBox="1"/>
          <p:nvPr/>
        </p:nvSpPr>
        <p:spPr>
          <a:xfrm>
            <a:off x="236023" y="937523"/>
            <a:ext cx="6648032" cy="338554"/>
          </a:xfrm>
          <a:prstGeom prst="rect">
            <a:avLst/>
          </a:prstGeom>
          <a:noFill/>
        </p:spPr>
        <p:txBody>
          <a:bodyPr wrap="square" rtlCol="0">
            <a:spAutoFit/>
          </a:bodyPr>
          <a:lstStyle/>
          <a:p>
            <a:r>
              <a:rPr lang="en-US" sz="1600" b="1" dirty="0">
                <a:solidFill>
                  <a:schemeClr val="dk1"/>
                </a:solidFill>
                <a:latin typeface="Inter"/>
                <a:ea typeface="Inter"/>
                <a:cs typeface="Inter"/>
                <a:sym typeface="Inter"/>
              </a:rPr>
              <a:t>Training with ensemble Models results:</a:t>
            </a:r>
          </a:p>
        </p:txBody>
      </p:sp>
      <p:pic>
        <p:nvPicPr>
          <p:cNvPr id="4" name="Picture 3">
            <a:extLst>
              <a:ext uri="{FF2B5EF4-FFF2-40B4-BE49-F238E27FC236}">
                <a16:creationId xmlns:a16="http://schemas.microsoft.com/office/drawing/2014/main" id="{E42BE377-86FD-4454-B87E-0C015A9B5C3B}"/>
              </a:ext>
            </a:extLst>
          </p:cNvPr>
          <p:cNvPicPr>
            <a:picLocks noChangeAspect="1"/>
          </p:cNvPicPr>
          <p:nvPr/>
        </p:nvPicPr>
        <p:blipFill>
          <a:blip r:embed="rId3"/>
          <a:stretch>
            <a:fillRect/>
          </a:stretch>
        </p:blipFill>
        <p:spPr>
          <a:xfrm>
            <a:off x="2013456" y="1416682"/>
            <a:ext cx="5296359" cy="3246401"/>
          </a:xfrm>
          <a:prstGeom prst="rect">
            <a:avLst/>
          </a:prstGeom>
        </p:spPr>
      </p:pic>
    </p:spTree>
    <p:extLst>
      <p:ext uri="{BB962C8B-B14F-4D97-AF65-F5344CB8AC3E}">
        <p14:creationId xmlns:p14="http://schemas.microsoft.com/office/powerpoint/2010/main" val="1175715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581596" y="2667028"/>
            <a:ext cx="4344300" cy="915900"/>
          </a:xfrm>
          <a:prstGeom prst="rect">
            <a:avLst/>
          </a:prstGeom>
        </p:spPr>
        <p:txBody>
          <a:bodyPr spcFirstLastPara="1" wrap="square" lIns="91425" tIns="91425" rIns="91425" bIns="91425" anchor="b" anchorCtr="0">
            <a:noAutofit/>
          </a:bodyPr>
          <a:lstStyle/>
          <a:p>
            <a:pPr lvl="0"/>
            <a:r>
              <a:rPr lang="en-US" sz="3600" dirty="0"/>
              <a:t>Evaluation and solution.</a:t>
            </a: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a:t>
            </a:r>
            <a:r>
              <a:rPr lang="en-US" dirty="0" smtClean="0"/>
              <a:t>5</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45692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9" y="261467"/>
            <a:ext cx="3981476" cy="369332"/>
          </a:xfrm>
          <a:prstGeom prst="rect">
            <a:avLst/>
          </a:prstGeom>
          <a:noFill/>
        </p:spPr>
        <p:txBody>
          <a:bodyPr wrap="square" rtlCol="0">
            <a:spAutoFit/>
          </a:bodyPr>
          <a:lstStyle/>
          <a:p>
            <a:r>
              <a:rPr lang="en-US" sz="1800" b="1" dirty="0"/>
              <a:t>Testing the best </a:t>
            </a:r>
            <a:r>
              <a:rPr lang="en-US" sz="1800" b="1" dirty="0" err="1"/>
              <a:t>ensamble</a:t>
            </a:r>
            <a:r>
              <a:rPr lang="en-US" sz="1800" b="1" dirty="0"/>
              <a:t> model</a:t>
            </a:r>
          </a:p>
        </p:txBody>
      </p:sp>
      <p:sp>
        <p:nvSpPr>
          <p:cNvPr id="9" name="مربع نص 8"/>
          <p:cNvSpPr txBox="1"/>
          <p:nvPr/>
        </p:nvSpPr>
        <p:spPr>
          <a:xfrm>
            <a:off x="236023" y="937523"/>
            <a:ext cx="6648032" cy="338554"/>
          </a:xfrm>
          <a:prstGeom prst="rect">
            <a:avLst/>
          </a:prstGeom>
          <a:noFill/>
        </p:spPr>
        <p:txBody>
          <a:bodyPr wrap="square" rtlCol="0">
            <a:spAutoFit/>
          </a:bodyPr>
          <a:lstStyle/>
          <a:p>
            <a:r>
              <a:rPr lang="en-US" sz="1600" b="1" dirty="0">
                <a:solidFill>
                  <a:schemeClr val="dk1"/>
                </a:solidFill>
                <a:latin typeface="Inter"/>
                <a:ea typeface="Inter"/>
                <a:cs typeface="Inter"/>
                <a:sym typeface="Inter"/>
              </a:rPr>
              <a:t>The best ensemble Models results:</a:t>
            </a:r>
          </a:p>
        </p:txBody>
      </p:sp>
      <p:pic>
        <p:nvPicPr>
          <p:cNvPr id="3" name="Picture 2">
            <a:extLst>
              <a:ext uri="{FF2B5EF4-FFF2-40B4-BE49-F238E27FC236}">
                <a16:creationId xmlns:a16="http://schemas.microsoft.com/office/drawing/2014/main" id="{261E7723-5522-40DF-90FB-09BB4ED92E6B}"/>
              </a:ext>
            </a:extLst>
          </p:cNvPr>
          <p:cNvPicPr>
            <a:picLocks noChangeAspect="1"/>
          </p:cNvPicPr>
          <p:nvPr/>
        </p:nvPicPr>
        <p:blipFill>
          <a:blip r:embed="rId3"/>
          <a:stretch>
            <a:fillRect/>
          </a:stretch>
        </p:blipFill>
        <p:spPr>
          <a:xfrm>
            <a:off x="1743420" y="1456802"/>
            <a:ext cx="5822781" cy="3387212"/>
          </a:xfrm>
          <a:prstGeom prst="rect">
            <a:avLst/>
          </a:prstGeom>
        </p:spPr>
      </p:pic>
    </p:spTree>
    <p:extLst>
      <p:ext uri="{BB962C8B-B14F-4D97-AF65-F5344CB8AC3E}">
        <p14:creationId xmlns:p14="http://schemas.microsoft.com/office/powerpoint/2010/main" val="93429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9" y="261467"/>
            <a:ext cx="3981476" cy="369332"/>
          </a:xfrm>
          <a:prstGeom prst="rect">
            <a:avLst/>
          </a:prstGeom>
          <a:noFill/>
        </p:spPr>
        <p:txBody>
          <a:bodyPr wrap="square" rtlCol="0">
            <a:spAutoFit/>
          </a:bodyPr>
          <a:lstStyle/>
          <a:p>
            <a:r>
              <a:rPr lang="en-US" sz="1800" b="1" dirty="0"/>
              <a:t>Feature selection:</a:t>
            </a:r>
          </a:p>
        </p:txBody>
      </p:sp>
      <p:sp>
        <p:nvSpPr>
          <p:cNvPr id="9" name="مربع نص 8"/>
          <p:cNvSpPr txBox="1"/>
          <p:nvPr/>
        </p:nvSpPr>
        <p:spPr>
          <a:xfrm>
            <a:off x="306022" y="675038"/>
            <a:ext cx="6648032" cy="938719"/>
          </a:xfrm>
          <a:prstGeom prst="rect">
            <a:avLst/>
          </a:prstGeom>
          <a:noFill/>
        </p:spPr>
        <p:txBody>
          <a:bodyPr wrap="square" rtlCol="0">
            <a:spAutoFit/>
          </a:bodyPr>
          <a:lstStyle/>
          <a:p>
            <a:r>
              <a:rPr lang="en-US" sz="1100" b="1" dirty="0">
                <a:solidFill>
                  <a:schemeClr val="tx1"/>
                </a:solidFill>
                <a:latin typeface="+mn-lt"/>
                <a:ea typeface="Inter"/>
                <a:cs typeface="Inter"/>
                <a:sym typeface="Inter"/>
              </a:rPr>
              <a:t>We detect the most 10 important features: </a:t>
            </a:r>
            <a:r>
              <a:rPr lang="en-US" sz="1100" b="1" dirty="0">
                <a:solidFill>
                  <a:schemeClr val="tx1"/>
                </a:solidFill>
                <a:effectLst/>
                <a:latin typeface="+mn-lt"/>
              </a:rPr>
              <a:t> It seems that the </a:t>
            </a:r>
            <a:r>
              <a:rPr lang="en-US" sz="1100" b="1" dirty="0" err="1">
                <a:solidFill>
                  <a:schemeClr val="tx1"/>
                </a:solidFill>
                <a:effectLst/>
                <a:latin typeface="+mn-lt"/>
              </a:rPr>
              <a:t>track_encoded</a:t>
            </a:r>
            <a:r>
              <a:rPr lang="en-US" sz="1100" b="1" dirty="0">
                <a:solidFill>
                  <a:schemeClr val="tx1"/>
                </a:solidFill>
                <a:effectLst/>
                <a:latin typeface="+mn-lt"/>
              </a:rPr>
              <a:t> feature has a major importance which means it might be causing overfitting the data, so we will get rid of it</a:t>
            </a:r>
          </a:p>
          <a:p>
            <a:r>
              <a:rPr lang="en-US" sz="1100" b="1" dirty="0">
                <a:solidFill>
                  <a:schemeClr val="tx1"/>
                </a:solidFill>
                <a:effectLst/>
                <a:latin typeface="+mn-lt"/>
              </a:rPr>
              <a:t/>
            </a:r>
            <a:br>
              <a:rPr lang="en-US" sz="1100" b="1" dirty="0">
                <a:solidFill>
                  <a:schemeClr val="tx1"/>
                </a:solidFill>
                <a:effectLst/>
                <a:latin typeface="+mn-lt"/>
              </a:rPr>
            </a:br>
            <a:endParaRPr lang="en-US" sz="1100" b="1" dirty="0">
              <a:solidFill>
                <a:schemeClr val="tx1"/>
              </a:solidFill>
              <a:effectLst/>
              <a:latin typeface="+mn-lt"/>
            </a:endParaRPr>
          </a:p>
          <a:p>
            <a:endParaRPr lang="en-US" sz="1100" b="1" dirty="0">
              <a:solidFill>
                <a:schemeClr val="tx1"/>
              </a:solidFill>
              <a:latin typeface="+mn-lt"/>
              <a:ea typeface="Inter"/>
              <a:cs typeface="Inter"/>
              <a:sym typeface="Inter"/>
            </a:endParaRPr>
          </a:p>
        </p:txBody>
      </p:sp>
      <p:pic>
        <p:nvPicPr>
          <p:cNvPr id="10" name="Picture 9">
            <a:extLst>
              <a:ext uri="{FF2B5EF4-FFF2-40B4-BE49-F238E27FC236}">
                <a16:creationId xmlns:a16="http://schemas.microsoft.com/office/drawing/2014/main" id="{6291D128-4954-4D41-9D1F-2C0B9E4379A8}"/>
              </a:ext>
            </a:extLst>
          </p:cNvPr>
          <p:cNvPicPr>
            <a:picLocks noChangeAspect="1"/>
          </p:cNvPicPr>
          <p:nvPr/>
        </p:nvPicPr>
        <p:blipFill>
          <a:blip r:embed="rId3"/>
          <a:stretch>
            <a:fillRect/>
          </a:stretch>
        </p:blipFill>
        <p:spPr>
          <a:xfrm>
            <a:off x="2619349" y="1169741"/>
            <a:ext cx="4728377" cy="3560699"/>
          </a:xfrm>
          <a:prstGeom prst="rect">
            <a:avLst/>
          </a:prstGeom>
        </p:spPr>
      </p:pic>
    </p:spTree>
    <p:extLst>
      <p:ext uri="{BB962C8B-B14F-4D97-AF65-F5344CB8AC3E}">
        <p14:creationId xmlns:p14="http://schemas.microsoft.com/office/powerpoint/2010/main" val="1846740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8" y="261467"/>
            <a:ext cx="4195789" cy="646331"/>
          </a:xfrm>
          <a:prstGeom prst="rect">
            <a:avLst/>
          </a:prstGeom>
          <a:noFill/>
        </p:spPr>
        <p:txBody>
          <a:bodyPr wrap="square" rtlCol="0">
            <a:spAutoFit/>
          </a:bodyPr>
          <a:lstStyle/>
          <a:p>
            <a:r>
              <a:rPr lang="en-US" sz="1800" b="1" dirty="0"/>
              <a:t>Training the best model without </a:t>
            </a:r>
            <a:r>
              <a:rPr lang="en-US" sz="1800" b="1" dirty="0" smtClean="0"/>
              <a:t>RFE</a:t>
            </a:r>
            <a:r>
              <a:rPr lang="ar-SA" sz="1800" b="1" dirty="0" smtClean="0"/>
              <a:t> ) </a:t>
            </a:r>
            <a:r>
              <a:rPr lang="en-US" sz="1800" b="1" dirty="0" smtClean="0"/>
              <a:t>recursive </a:t>
            </a:r>
            <a:r>
              <a:rPr lang="en-US" sz="1800" b="1" dirty="0"/>
              <a:t>feature </a:t>
            </a:r>
            <a:r>
              <a:rPr lang="en-US" sz="1800" b="1" dirty="0" smtClean="0"/>
              <a:t>elimination</a:t>
            </a:r>
            <a:r>
              <a:rPr lang="ar-SA" sz="1800" b="1" dirty="0" smtClean="0"/>
              <a:t>(</a:t>
            </a:r>
            <a:endParaRPr lang="en-US" sz="1800" b="1" dirty="0"/>
          </a:p>
        </p:txBody>
      </p:sp>
      <p:pic>
        <p:nvPicPr>
          <p:cNvPr id="3" name="Picture 2">
            <a:extLst>
              <a:ext uri="{FF2B5EF4-FFF2-40B4-BE49-F238E27FC236}">
                <a16:creationId xmlns:a16="http://schemas.microsoft.com/office/drawing/2014/main" id="{0E0EF240-062E-47F9-9E8A-0344D5D2641C}"/>
              </a:ext>
            </a:extLst>
          </p:cNvPr>
          <p:cNvPicPr>
            <a:picLocks noChangeAspect="1"/>
          </p:cNvPicPr>
          <p:nvPr/>
        </p:nvPicPr>
        <p:blipFill>
          <a:blip r:embed="rId3"/>
          <a:stretch>
            <a:fillRect/>
          </a:stretch>
        </p:blipFill>
        <p:spPr>
          <a:xfrm>
            <a:off x="1705977" y="995715"/>
            <a:ext cx="5946277" cy="3200677"/>
          </a:xfrm>
          <a:prstGeom prst="rect">
            <a:avLst/>
          </a:prstGeom>
        </p:spPr>
      </p:pic>
    </p:spTree>
    <p:extLst>
      <p:ext uri="{BB962C8B-B14F-4D97-AF65-F5344CB8AC3E}">
        <p14:creationId xmlns:p14="http://schemas.microsoft.com/office/powerpoint/2010/main" val="1420693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8" y="261467"/>
            <a:ext cx="4909410" cy="1323439"/>
          </a:xfrm>
          <a:prstGeom prst="rect">
            <a:avLst/>
          </a:prstGeom>
          <a:noFill/>
        </p:spPr>
        <p:txBody>
          <a:bodyPr wrap="square" rtlCol="0">
            <a:spAutoFit/>
          </a:bodyPr>
          <a:lstStyle/>
          <a:p>
            <a:r>
              <a:rPr lang="en-US" sz="1600" b="1" dirty="0">
                <a:solidFill>
                  <a:schemeClr val="tx1"/>
                </a:solidFill>
                <a:effectLst/>
                <a:latin typeface="+mj-lt"/>
              </a:rPr>
              <a:t> The best model is: Hist Gradient Boosting Classifier without features selection</a:t>
            </a:r>
          </a:p>
          <a:p>
            <a:r>
              <a:rPr lang="en-US" sz="1600" b="1" dirty="0">
                <a:solidFill>
                  <a:schemeClr val="tx1"/>
                </a:solidFill>
                <a:effectLst/>
                <a:latin typeface="+mj-lt"/>
              </a:rPr>
              <a:t/>
            </a:r>
            <a:br>
              <a:rPr lang="en-US" sz="1600" b="1" dirty="0">
                <a:solidFill>
                  <a:schemeClr val="tx1"/>
                </a:solidFill>
                <a:effectLst/>
                <a:latin typeface="+mj-lt"/>
              </a:rPr>
            </a:br>
            <a:endParaRPr lang="en-US" sz="1600" b="1" dirty="0">
              <a:solidFill>
                <a:schemeClr val="tx1"/>
              </a:solidFill>
              <a:effectLst/>
              <a:latin typeface="+mj-lt"/>
            </a:endParaRPr>
          </a:p>
          <a:p>
            <a:endParaRPr lang="en-US" sz="1600" b="1" dirty="0">
              <a:solidFill>
                <a:schemeClr val="tx1"/>
              </a:solidFill>
              <a:latin typeface="+mj-lt"/>
            </a:endParaRPr>
          </a:p>
        </p:txBody>
      </p:sp>
      <p:pic>
        <p:nvPicPr>
          <p:cNvPr id="4" name="Picture 3">
            <a:extLst>
              <a:ext uri="{FF2B5EF4-FFF2-40B4-BE49-F238E27FC236}">
                <a16:creationId xmlns:a16="http://schemas.microsoft.com/office/drawing/2014/main" id="{E3314FE9-A089-4E43-AC01-D8C1049CA257}"/>
              </a:ext>
            </a:extLst>
          </p:cNvPr>
          <p:cNvPicPr>
            <a:picLocks noChangeAspect="1"/>
          </p:cNvPicPr>
          <p:nvPr/>
        </p:nvPicPr>
        <p:blipFill>
          <a:blip r:embed="rId3"/>
          <a:stretch>
            <a:fillRect/>
          </a:stretch>
        </p:blipFill>
        <p:spPr>
          <a:xfrm>
            <a:off x="2189946" y="1102631"/>
            <a:ext cx="5565004" cy="3502855"/>
          </a:xfrm>
          <a:prstGeom prst="rect">
            <a:avLst/>
          </a:prstGeom>
        </p:spPr>
      </p:pic>
    </p:spTree>
    <p:extLst>
      <p:ext uri="{BB962C8B-B14F-4D97-AF65-F5344CB8AC3E}">
        <p14:creationId xmlns:p14="http://schemas.microsoft.com/office/powerpoint/2010/main" val="428715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43916" y="2296091"/>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31" name="Google Shape;431;p40"/>
          <p:cNvSpPr txBox="1">
            <a:spLocks noGrp="1"/>
          </p:cNvSpPr>
          <p:nvPr>
            <p:ph type="subTitle" idx="1"/>
          </p:nvPr>
        </p:nvSpPr>
        <p:spPr>
          <a:xfrm>
            <a:off x="713225" y="3300149"/>
            <a:ext cx="4344300" cy="1354977"/>
          </a:xfrm>
          <a:prstGeom prst="rect">
            <a:avLst/>
          </a:prstGeom>
        </p:spPr>
        <p:txBody>
          <a:bodyPr spcFirstLastPara="1" wrap="square" lIns="91425" tIns="91425" rIns="91425" bIns="91425" anchor="t" anchorCtr="0">
            <a:noAutofit/>
          </a:bodyPr>
          <a:lstStyle/>
          <a:p>
            <a:pPr marL="0" lvl="0" indent="0"/>
            <a:r>
              <a:rPr lang="en-US" b="1" dirty="0">
                <a:solidFill>
                  <a:srgbClr val="002060"/>
                </a:solidFill>
                <a:latin typeface="Century Gothic"/>
                <a:ea typeface="Century Gothic"/>
                <a:cs typeface="Century Gothic"/>
                <a:sym typeface="Century Gothic"/>
              </a:rPr>
              <a:t>The main aim of this problem</a:t>
            </a:r>
            <a:r>
              <a:rPr lang="en-US" dirty="0">
                <a:latin typeface="Century Gothic"/>
                <a:ea typeface="Century Gothic"/>
                <a:cs typeface="Century Gothic"/>
                <a:sym typeface="Century Gothic"/>
              </a:rPr>
              <a:t> </a:t>
            </a:r>
          </a:p>
          <a:p>
            <a:pPr marL="0" lvl="0" indent="0"/>
            <a:r>
              <a:rPr lang="en-US" dirty="0">
                <a:solidFill>
                  <a:schemeClr val="bg2">
                    <a:lumMod val="10000"/>
                  </a:schemeClr>
                </a:solidFill>
                <a:latin typeface="+mj-lt"/>
                <a:ea typeface="Century Gothic"/>
                <a:cs typeface="Century Gothic"/>
                <a:sym typeface="Century Gothic"/>
              </a:rPr>
              <a:t>is to predict </a:t>
            </a:r>
            <a:r>
              <a:rPr lang="en-US" dirty="0">
                <a:solidFill>
                  <a:schemeClr val="bg2">
                    <a:lumMod val="10000"/>
                  </a:schemeClr>
                </a:solidFill>
                <a:latin typeface="+mj-lt"/>
              </a:rPr>
              <a:t>Genre of the track</a:t>
            </a:r>
            <a:r>
              <a:rPr lang="en-US" dirty="0">
                <a:solidFill>
                  <a:schemeClr val="bg2">
                    <a:lumMod val="10000"/>
                  </a:schemeClr>
                </a:solidFill>
                <a:latin typeface="+mj-lt"/>
                <a:sym typeface="Century Gothic"/>
              </a:rPr>
              <a:t>. </a:t>
            </a:r>
            <a:r>
              <a:rPr lang="en-US" dirty="0">
                <a:solidFill>
                  <a:schemeClr val="bg2">
                    <a:lumMod val="10000"/>
                  </a:schemeClr>
                </a:solidFill>
                <a:latin typeface="+mj-lt"/>
                <a:ea typeface="Century Gothic"/>
                <a:cs typeface="Century Gothic"/>
                <a:sym typeface="Century Gothic"/>
              </a:rPr>
              <a:t>This problem comes under supervised Machine Learning Classification</a:t>
            </a:r>
            <a:endParaRPr lang="en-US" dirty="0">
              <a:solidFill>
                <a:schemeClr val="bg2">
                  <a:lumMod val="10000"/>
                </a:schemeClr>
              </a:solidFill>
              <a:latin typeface="+mj-lt"/>
            </a:endParaRP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70"/>
          <p:cNvSpPr txBox="1">
            <a:spLocks noGrp="1"/>
          </p:cNvSpPr>
          <p:nvPr>
            <p:ph type="title"/>
          </p:nvPr>
        </p:nvSpPr>
        <p:spPr>
          <a:xfrm>
            <a:off x="1052409" y="1685796"/>
            <a:ext cx="50946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1081" name="Google Shape;1081;p70"/>
          <p:cNvSpPr/>
          <p:nvPr/>
        </p:nvSpPr>
        <p:spPr>
          <a:xfrm rot="10800000" flipH="1">
            <a:off x="7185836" y="1838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0"/>
          <p:cNvSpPr/>
          <p:nvPr/>
        </p:nvSpPr>
        <p:spPr>
          <a:xfrm rot="10800000" flipH="1">
            <a:off x="7137014" y="45389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0"/>
          <p:cNvSpPr/>
          <p:nvPr/>
        </p:nvSpPr>
        <p:spPr>
          <a:xfrm rot="10800000" flipH="1">
            <a:off x="6717609" y="4067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0"/>
          <p:cNvSpPr/>
          <p:nvPr/>
        </p:nvSpPr>
        <p:spPr>
          <a:xfrm rot="10800000" flipH="1">
            <a:off x="6249883" y="3014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0"/>
          <p:cNvSpPr/>
          <p:nvPr/>
        </p:nvSpPr>
        <p:spPr>
          <a:xfrm rot="10800000" flipH="1">
            <a:off x="5843383" y="3511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0"/>
          <p:cNvSpPr/>
          <p:nvPr/>
        </p:nvSpPr>
        <p:spPr>
          <a:xfrm rot="10800000" flipH="1">
            <a:off x="7591814" y="33956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0"/>
          <p:cNvSpPr/>
          <p:nvPr/>
        </p:nvSpPr>
        <p:spPr>
          <a:xfrm rot="10800000" flipH="1">
            <a:off x="7185829" y="231055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0"/>
          <p:cNvSpPr/>
          <p:nvPr/>
        </p:nvSpPr>
        <p:spPr>
          <a:xfrm rot="10800000" flipH="1">
            <a:off x="8073366" y="298153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0"/>
          <p:cNvSpPr/>
          <p:nvPr/>
        </p:nvSpPr>
        <p:spPr>
          <a:xfrm>
            <a:off x="6147012" y="12606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0"/>
          <p:cNvSpPr/>
          <p:nvPr/>
        </p:nvSpPr>
        <p:spPr>
          <a:xfrm>
            <a:off x="6466130" y="283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0"/>
          <p:cNvSpPr/>
          <p:nvPr/>
        </p:nvSpPr>
        <p:spPr>
          <a:xfrm>
            <a:off x="5843384" y="-493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0"/>
          <p:cNvSpPr/>
          <p:nvPr/>
        </p:nvSpPr>
        <p:spPr>
          <a:xfrm>
            <a:off x="6794122" y="8701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0"/>
          <p:cNvSpPr/>
          <p:nvPr/>
        </p:nvSpPr>
        <p:spPr>
          <a:xfrm>
            <a:off x="5215805" y="-48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0"/>
          <p:cNvSpPr/>
          <p:nvPr/>
        </p:nvSpPr>
        <p:spPr>
          <a:xfrm rot="10800000" flipH="1">
            <a:off x="8595683" y="19475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0"/>
          <p:cNvSpPr/>
          <p:nvPr/>
        </p:nvSpPr>
        <p:spPr>
          <a:xfrm rot="10800000" flipH="1">
            <a:off x="8149185" y="14643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0"/>
          <p:cNvSpPr/>
          <p:nvPr/>
        </p:nvSpPr>
        <p:spPr>
          <a:xfrm>
            <a:off x="7964287" y="423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0"/>
          <p:cNvSpPr/>
          <p:nvPr/>
        </p:nvSpPr>
        <p:spPr>
          <a:xfrm>
            <a:off x="8372430" y="-48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8" name="Google Shape;1098;p70"/>
          <p:cNvCxnSpPr/>
          <p:nvPr/>
        </p:nvCxnSpPr>
        <p:spPr>
          <a:xfrm>
            <a:off x="814225" y="677513"/>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40782" y="195643"/>
            <a:ext cx="7704000" cy="572700"/>
          </a:xfrm>
          <a:prstGeom prst="rect">
            <a:avLst/>
          </a:prstGeom>
        </p:spPr>
        <p:txBody>
          <a:bodyPr spcFirstLastPara="1" wrap="square" lIns="91425" tIns="91425" rIns="91425" bIns="91425" anchor="t" anchorCtr="0">
            <a:noAutofit/>
          </a:bodyPr>
          <a:lstStyle/>
          <a:p>
            <a:r>
              <a:rPr lang="en-US" sz="2800" dirty="0"/>
              <a:t>Dataset Description</a:t>
            </a:r>
            <a:br>
              <a:rPr lang="en-US" sz="2800" dirty="0"/>
            </a:br>
            <a:r>
              <a:rPr lang="en-US" sz="2800" dirty="0"/>
              <a:t/>
            </a:r>
            <a:br>
              <a:rPr lang="en-US" sz="2800" dirty="0"/>
            </a:br>
            <a:endParaRPr sz="2800" dirty="0"/>
          </a:p>
        </p:txBody>
      </p:sp>
      <p:sp>
        <p:nvSpPr>
          <p:cNvPr id="456" name="Google Shape;456;p41"/>
          <p:cNvSpPr txBox="1">
            <a:spLocks noGrp="1"/>
          </p:cNvSpPr>
          <p:nvPr>
            <p:ph type="subTitle" idx="1"/>
          </p:nvPr>
        </p:nvSpPr>
        <p:spPr>
          <a:xfrm>
            <a:off x="413537" y="1879449"/>
            <a:ext cx="3398400" cy="3127661"/>
          </a:xfrm>
          <a:prstGeom prst="rect">
            <a:avLst/>
          </a:prstGeom>
        </p:spPr>
        <p:txBody>
          <a:bodyPr spcFirstLastPara="1" wrap="square" lIns="91425" tIns="91425" rIns="91425" bIns="91425" anchor="t" anchorCtr="0">
            <a:noAutofit/>
          </a:bodyPr>
          <a:lstStyle/>
          <a:p>
            <a:pPr marL="0" indent="0"/>
            <a:r>
              <a:rPr lang="en-US" sz="1800" b="1" dirty="0">
                <a:solidFill>
                  <a:srgbClr val="002060"/>
                </a:solidFill>
                <a:latin typeface="Calibri" panose="020F0502020204030204" pitchFamily="34" charset="0"/>
                <a:cs typeface="Calibri" panose="020F0502020204030204" pitchFamily="34" charset="0"/>
              </a:rPr>
              <a:t>Column Details:</a:t>
            </a:r>
          </a:p>
          <a:p>
            <a:pPr>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rPr>
              <a:t>Artist Name:</a:t>
            </a:r>
            <a:r>
              <a:rPr lang="en-US" dirty="0">
                <a:solidFill>
                  <a:srgbClr val="000000"/>
                </a:solidFill>
                <a:latin typeface="Calibri" panose="020F0502020204030204" pitchFamily="34" charset="0"/>
                <a:cs typeface="Calibri" panose="020F0502020204030204" pitchFamily="34" charset="0"/>
              </a:rPr>
              <a:t> Name of the artist.</a:t>
            </a:r>
          </a:p>
          <a:p>
            <a:pPr>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rPr>
              <a:t>Track Name:</a:t>
            </a:r>
            <a:r>
              <a:rPr lang="en-US" dirty="0">
                <a:solidFill>
                  <a:srgbClr val="000000"/>
                </a:solidFill>
                <a:latin typeface="Calibri" panose="020F0502020204030204" pitchFamily="34" charset="0"/>
                <a:cs typeface="Calibri" panose="020F0502020204030204" pitchFamily="34" charset="0"/>
              </a:rPr>
              <a:t> Name of the music track.</a:t>
            </a:r>
          </a:p>
          <a:p>
            <a:pPr>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rPr>
              <a:t>Popularity:</a:t>
            </a:r>
            <a:r>
              <a:rPr lang="en-US" dirty="0">
                <a:solidFill>
                  <a:srgbClr val="000000"/>
                </a:solidFill>
                <a:latin typeface="Calibri" panose="020F0502020204030204" pitchFamily="34" charset="0"/>
                <a:cs typeface="Calibri" panose="020F0502020204030204" pitchFamily="34" charset="0"/>
              </a:rPr>
              <a:t> Popularity score of the track.</a:t>
            </a:r>
          </a:p>
          <a:p>
            <a:pPr>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rPr>
              <a:t>Danceability:</a:t>
            </a:r>
            <a:r>
              <a:rPr lang="en-US" dirty="0">
                <a:solidFill>
                  <a:srgbClr val="000000"/>
                </a:solidFill>
                <a:latin typeface="Calibri" panose="020F0502020204030204" pitchFamily="34" charset="0"/>
                <a:cs typeface="Calibri" panose="020F0502020204030204" pitchFamily="34" charset="0"/>
              </a:rPr>
              <a:t> Measure of how suitable a track is for dancing.</a:t>
            </a:r>
          </a:p>
          <a:p>
            <a:pPr>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rPr>
              <a:t>Energy:</a:t>
            </a:r>
            <a:r>
              <a:rPr lang="en-US" dirty="0">
                <a:solidFill>
                  <a:srgbClr val="000000"/>
                </a:solidFill>
                <a:latin typeface="Calibri" panose="020F0502020204030204" pitchFamily="34" charset="0"/>
                <a:cs typeface="Calibri" panose="020F0502020204030204" pitchFamily="34" charset="0"/>
              </a:rPr>
              <a:t> Intensity and activity level of the track.</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Key:</a:t>
            </a:r>
            <a:r>
              <a:rPr lang="en-US" dirty="0">
                <a:latin typeface="Calibri" panose="020F0502020204030204" pitchFamily="34" charset="0"/>
                <a:cs typeface="Calibri" panose="020F0502020204030204" pitchFamily="34" charset="0"/>
              </a:rPr>
              <a:t> The musical key of the track.</a:t>
            </a:r>
            <a:endParaRPr lang="en-US" dirty="0">
              <a:solidFill>
                <a:srgbClr val="000000"/>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0" indent="0"/>
            <a:endParaRPr lang="en-US" sz="1600" b="1" dirty="0">
              <a:solidFill>
                <a:srgbClr val="002060"/>
              </a:solidFill>
            </a:endParaRPr>
          </a:p>
          <a:p>
            <a:pPr marL="0" lvl="0" indent="0" algn="l" rtl="0">
              <a:spcBef>
                <a:spcPts val="0"/>
              </a:spcBef>
              <a:spcAft>
                <a:spcPts val="0"/>
              </a:spcAft>
              <a:buNone/>
            </a:pPr>
            <a:endParaRPr dirty="0"/>
          </a:p>
        </p:txBody>
      </p:sp>
      <p:sp>
        <p:nvSpPr>
          <p:cNvPr id="457" name="Google Shape;457;p41"/>
          <p:cNvSpPr txBox="1">
            <a:spLocks noGrp="1"/>
          </p:cNvSpPr>
          <p:nvPr>
            <p:ph type="subTitle" idx="2"/>
          </p:nvPr>
        </p:nvSpPr>
        <p:spPr>
          <a:xfrm>
            <a:off x="309627" y="944267"/>
            <a:ext cx="3398400" cy="935182"/>
          </a:xfrm>
          <a:prstGeom prst="rect">
            <a:avLst/>
          </a:prstGeom>
        </p:spPr>
        <p:txBody>
          <a:bodyPr spcFirstLastPara="1" wrap="square" lIns="91425" tIns="91425" rIns="91425" bIns="91425" anchor="t" anchorCtr="0">
            <a:noAutofit/>
          </a:bodyPr>
          <a:lstStyle/>
          <a:p>
            <a:r>
              <a:rPr lang="en-US" sz="1800" b="1" dirty="0">
                <a:solidFill>
                  <a:srgbClr val="002060"/>
                </a:solidFill>
                <a:latin typeface="Calibri" panose="020F0502020204030204" pitchFamily="34" charset="0"/>
                <a:cs typeface="Calibri" panose="020F0502020204030204" pitchFamily="34" charset="0"/>
              </a:rPr>
              <a:t>Training Dataset</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Total Rows:</a:t>
            </a:r>
            <a:r>
              <a:rPr lang="en-US" dirty="0">
                <a:solidFill>
                  <a:schemeClr val="tx1"/>
                </a:solidFill>
                <a:latin typeface="Calibri" panose="020F0502020204030204" pitchFamily="34" charset="0"/>
                <a:cs typeface="Calibri" panose="020F0502020204030204" pitchFamily="34" charset="0"/>
              </a:rPr>
              <a:t> 14,395</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Total Columns:</a:t>
            </a:r>
            <a:r>
              <a:rPr lang="en-US" dirty="0">
                <a:solidFill>
                  <a:schemeClr val="tx1"/>
                </a:solidFill>
                <a:latin typeface="Calibri" panose="020F0502020204030204" pitchFamily="34" charset="0"/>
                <a:cs typeface="Calibri" panose="020F0502020204030204" pitchFamily="34" charset="0"/>
              </a:rPr>
              <a:t> 18</a:t>
            </a:r>
          </a:p>
        </p:txBody>
      </p:sp>
      <p:sp>
        <p:nvSpPr>
          <p:cNvPr id="2" name="مربع نص 1"/>
          <p:cNvSpPr txBox="1"/>
          <p:nvPr/>
        </p:nvSpPr>
        <p:spPr>
          <a:xfrm>
            <a:off x="4447308" y="1002070"/>
            <a:ext cx="3613732"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Loudness:</a:t>
            </a:r>
            <a:r>
              <a:rPr lang="en-US" dirty="0">
                <a:latin typeface="Calibri" panose="020F0502020204030204" pitchFamily="34" charset="0"/>
                <a:cs typeface="Calibri" panose="020F0502020204030204" pitchFamily="34" charset="0"/>
              </a:rPr>
              <a:t> Overall loudness of the track in decibels.</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Mode:</a:t>
            </a:r>
            <a:r>
              <a:rPr lang="en-US" dirty="0">
                <a:latin typeface="Calibri" panose="020F0502020204030204" pitchFamily="34" charset="0"/>
                <a:cs typeface="Calibri" panose="020F0502020204030204" pitchFamily="34" charset="0"/>
              </a:rPr>
              <a:t> Modality of the track (major or minor).</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Speechiness:</a:t>
            </a:r>
            <a:r>
              <a:rPr lang="en-US" dirty="0">
                <a:latin typeface="Calibri" panose="020F0502020204030204" pitchFamily="34" charset="0"/>
                <a:cs typeface="Calibri" panose="020F0502020204030204" pitchFamily="34" charset="0"/>
              </a:rPr>
              <a:t> Presence of spoken words in the track.</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Acousticness:</a:t>
            </a:r>
            <a:r>
              <a:rPr lang="en-US" dirty="0">
                <a:latin typeface="Calibri" panose="020F0502020204030204" pitchFamily="34" charset="0"/>
                <a:cs typeface="Calibri" panose="020F0502020204030204" pitchFamily="34" charset="0"/>
              </a:rPr>
              <a:t> Likelihood of the track being acoustic.</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Instrumentalness:</a:t>
            </a:r>
            <a:r>
              <a:rPr lang="en-US" dirty="0">
                <a:latin typeface="Calibri" panose="020F0502020204030204" pitchFamily="34" charset="0"/>
                <a:cs typeface="Calibri" panose="020F0502020204030204" pitchFamily="34" charset="0"/>
              </a:rPr>
              <a:t> Likelihood of the track being instrumental.</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Liveness:</a:t>
            </a:r>
            <a:r>
              <a:rPr lang="en-US" dirty="0">
                <a:latin typeface="Calibri" panose="020F0502020204030204" pitchFamily="34" charset="0"/>
                <a:cs typeface="Calibri" panose="020F0502020204030204" pitchFamily="34" charset="0"/>
              </a:rPr>
              <a:t> Presence of an audience in the recording.</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Valence:</a:t>
            </a:r>
            <a:r>
              <a:rPr lang="en-US" dirty="0">
                <a:latin typeface="Calibri" panose="020F0502020204030204" pitchFamily="34" charset="0"/>
                <a:cs typeface="Calibri" panose="020F0502020204030204" pitchFamily="34" charset="0"/>
              </a:rPr>
              <a:t> Musical positiveness of the track.</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Tempo:</a:t>
            </a:r>
            <a:r>
              <a:rPr lang="en-US" dirty="0">
                <a:latin typeface="Calibri" panose="020F0502020204030204" pitchFamily="34" charset="0"/>
                <a:cs typeface="Calibri" panose="020F0502020204030204" pitchFamily="34" charset="0"/>
              </a:rPr>
              <a:t> Beats per minute of the track.</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Duration (ms):</a:t>
            </a:r>
            <a:r>
              <a:rPr lang="en-US" dirty="0">
                <a:latin typeface="Calibri" panose="020F0502020204030204" pitchFamily="34" charset="0"/>
                <a:cs typeface="Calibri" panose="020F0502020204030204" pitchFamily="34" charset="0"/>
              </a:rPr>
              <a:t> Length of the track in milliseconds.</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Time Signature:</a:t>
            </a:r>
            <a:r>
              <a:rPr lang="en-US" dirty="0">
                <a:latin typeface="Calibri" panose="020F0502020204030204" pitchFamily="34" charset="0"/>
                <a:cs typeface="Calibri" panose="020F0502020204030204" pitchFamily="34" charset="0"/>
              </a:rPr>
              <a:t> The number of beats in a measure.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464" name="Google Shape;464;p42"/>
          <p:cNvGrpSpPr/>
          <p:nvPr/>
        </p:nvGrpSpPr>
        <p:grpSpPr>
          <a:xfrm>
            <a:off x="5775175" y="-402754"/>
            <a:ext cx="4086563" cy="6064817"/>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صورة 2"/>
          <p:cNvPicPr>
            <a:picLocks noChangeAspect="1"/>
          </p:cNvPicPr>
          <p:nvPr/>
        </p:nvPicPr>
        <p:blipFill rotWithShape="1">
          <a:blip r:embed="rId3"/>
          <a:srcRect l="3111" t="43550" r="248" b="13870"/>
          <a:stretch/>
        </p:blipFill>
        <p:spPr>
          <a:xfrm>
            <a:off x="150020" y="1216415"/>
            <a:ext cx="8873008" cy="3620695"/>
          </a:xfrm>
          <a:prstGeom prst="rect">
            <a:avLst/>
          </a:prstGeom>
          <a:ln w="19050">
            <a:solidFill>
              <a:schemeClr val="tx1"/>
            </a:solidFill>
          </a:ln>
        </p:spPr>
      </p:pic>
      <p:sp>
        <p:nvSpPr>
          <p:cNvPr id="4" name="مربع نص 3"/>
          <p:cNvSpPr txBox="1"/>
          <p:nvPr/>
        </p:nvSpPr>
        <p:spPr>
          <a:xfrm>
            <a:off x="450539" y="429226"/>
            <a:ext cx="5071399"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Display of Dataset Columns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8" name="صورة 7"/>
          <p:cNvPicPr>
            <a:picLocks noChangeAspect="1"/>
          </p:cNvPicPr>
          <p:nvPr/>
        </p:nvPicPr>
        <p:blipFill rotWithShape="1">
          <a:blip r:embed="rId3"/>
          <a:srcRect l="2326" t="29356" r="76995" b="2437"/>
          <a:stretch/>
        </p:blipFill>
        <p:spPr>
          <a:xfrm>
            <a:off x="1074463" y="692582"/>
            <a:ext cx="2682927" cy="4177060"/>
          </a:xfrm>
          <a:prstGeom prst="rect">
            <a:avLst/>
          </a:prstGeom>
          <a:ln w="9525">
            <a:solidFill>
              <a:schemeClr val="tx1"/>
            </a:solidFill>
          </a:ln>
        </p:spPr>
      </p:pic>
      <p:pic>
        <p:nvPicPr>
          <p:cNvPr id="9" name="صورة 8"/>
          <p:cNvPicPr>
            <a:picLocks noChangeAspect="1"/>
          </p:cNvPicPr>
          <p:nvPr/>
        </p:nvPicPr>
        <p:blipFill rotWithShape="1">
          <a:blip r:embed="rId4"/>
          <a:srcRect l="2544" t="36455" r="71991" b="11426"/>
          <a:stretch/>
        </p:blipFill>
        <p:spPr>
          <a:xfrm>
            <a:off x="4595521" y="692582"/>
            <a:ext cx="3313356" cy="4177060"/>
          </a:xfrm>
          <a:prstGeom prst="rect">
            <a:avLst/>
          </a:prstGeom>
          <a:ln w="12700">
            <a:solidFill>
              <a:schemeClr val="tx1"/>
            </a:solidFill>
          </a:ln>
        </p:spPr>
      </p:pic>
      <p:sp>
        <p:nvSpPr>
          <p:cNvPr id="15" name="Rectangle 4"/>
          <p:cNvSpPr>
            <a:spLocks noChangeArrowheads="1"/>
          </p:cNvSpPr>
          <p:nvPr/>
        </p:nvSpPr>
        <p:spPr bwMode="auto">
          <a:xfrm>
            <a:off x="395013" y="69790"/>
            <a:ext cx="3834087" cy="49244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apple-system"/>
              </a:rPr>
              <a:t> return the count of unique values for each</a:t>
            </a:r>
            <a:endParaRPr kumimoji="0" lang="ar-SA" altLang="en-US" sz="1300" b="0" i="0" u="none" strike="noStrike" cap="none" normalizeH="0" baseline="0" dirty="0">
              <a:ln>
                <a:noFill/>
              </a:ln>
              <a:solidFill>
                <a:srgbClr val="000000"/>
              </a:solidFill>
              <a:effectLst/>
              <a:latin typeface="-apple-system"/>
            </a:endParaRPr>
          </a:p>
          <a:p>
            <a:pPr marR="0" lvl="0" algn="l" defTabSz="914400" rtl="0" eaLnBrk="0" fontAlgn="base" latinLnBrk="0" hangingPunct="0">
              <a:lnSpc>
                <a:spcPct val="100000"/>
              </a:lnSpc>
              <a:spcBef>
                <a:spcPct val="0"/>
              </a:spcBef>
              <a:spcAft>
                <a:spcPct val="0"/>
              </a:spcAft>
              <a:buClrTx/>
              <a:buSzTx/>
              <a:tabLst/>
            </a:pPr>
            <a:r>
              <a:rPr kumimoji="0" lang="en-US" altLang="en-US" sz="1300" b="0" i="0" u="none" strike="noStrike" cap="none" normalizeH="0" baseline="0" dirty="0">
                <a:ln>
                  <a:noFill/>
                </a:ln>
                <a:solidFill>
                  <a:srgbClr val="000000"/>
                </a:solidFill>
                <a:effectLst/>
                <a:latin typeface="-apple-system"/>
              </a:rPr>
              <a:t> column in the </a:t>
            </a:r>
            <a:r>
              <a:rPr kumimoji="0" lang="en-US" altLang="en-US" sz="1300" b="0" i="0" u="none" strike="noStrike" cap="none" normalizeH="0" baseline="0" dirty="0">
                <a:ln>
                  <a:noFill/>
                </a:ln>
                <a:solidFill>
                  <a:srgbClr val="000000"/>
                </a:solidFill>
                <a:effectLst/>
                <a:latin typeface="Consolas" panose="020B0609020204030204" pitchFamily="49" charset="0"/>
              </a:rPr>
              <a:t>data_train</a:t>
            </a:r>
            <a:r>
              <a:rPr kumimoji="0" lang="en-US" altLang="en-US" sz="1300" b="0" i="0" u="none" strike="noStrike" cap="none" normalizeH="0" baseline="0" dirty="0">
                <a:ln>
                  <a:noFill/>
                </a:ln>
                <a:solidFill>
                  <a:srgbClr val="000000"/>
                </a:solidFill>
                <a:effectLst/>
                <a:latin typeface="-apple-system"/>
              </a:rPr>
              <a:t> DataFrame.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6"/>
          <p:cNvSpPr>
            <a:spLocks noChangeArrowheads="1"/>
          </p:cNvSpPr>
          <p:nvPr/>
        </p:nvSpPr>
        <p:spPr bwMode="auto">
          <a:xfrm>
            <a:off x="4824121" y="53945"/>
            <a:ext cx="2626040" cy="49244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apple-system"/>
              </a:rPr>
              <a:t>provide a concise summary</a:t>
            </a:r>
            <a:endParaRPr kumimoji="0" lang="ar-SA" altLang="en-US" sz="1300" b="0" i="0" u="none" strike="noStrike" cap="none" normalizeH="0" baseline="0" dirty="0">
              <a:ln>
                <a:noFill/>
              </a:ln>
              <a:solidFill>
                <a:srgbClr val="000000"/>
              </a:solidFill>
              <a:effectLst/>
              <a:latin typeface="-apple-system"/>
            </a:endParaRPr>
          </a:p>
          <a:p>
            <a:pPr marR="0" lvl="0" algn="l" defTabSz="914400" rtl="0" eaLnBrk="0" fontAlgn="base" latinLnBrk="0" hangingPunct="0">
              <a:lnSpc>
                <a:spcPct val="100000"/>
              </a:lnSpc>
              <a:spcBef>
                <a:spcPct val="0"/>
              </a:spcBef>
              <a:spcAft>
                <a:spcPct val="0"/>
              </a:spcAft>
              <a:buClrTx/>
              <a:buSzTx/>
              <a:tabLst/>
            </a:pPr>
            <a:r>
              <a:rPr kumimoji="0" lang="en-US" altLang="en-US" sz="1300" b="0" i="0" u="none" strike="noStrike" cap="none" normalizeH="0" baseline="0" dirty="0">
                <a:ln>
                  <a:noFill/>
                </a:ln>
                <a:solidFill>
                  <a:srgbClr val="000000"/>
                </a:solidFill>
                <a:effectLst/>
                <a:latin typeface="-apple-system"/>
              </a:rPr>
              <a:t> of the </a:t>
            </a:r>
            <a:r>
              <a:rPr kumimoji="0" lang="en-US" altLang="en-US" sz="1300" b="0" i="0" u="none" strike="noStrike" cap="none" normalizeH="0" baseline="0" dirty="0">
                <a:ln>
                  <a:noFill/>
                </a:ln>
                <a:solidFill>
                  <a:srgbClr val="000000"/>
                </a:solidFill>
                <a:effectLst/>
                <a:latin typeface="Consolas" panose="020B0609020204030204" pitchFamily="49" charset="0"/>
              </a:rPr>
              <a:t>data_train</a:t>
            </a:r>
            <a:r>
              <a:rPr kumimoji="0" lang="en-US" altLang="en-US" sz="1300" b="0" i="0" u="none" strike="noStrike" cap="none" normalizeH="0" baseline="0" dirty="0">
                <a:ln>
                  <a:noFill/>
                </a:ln>
                <a:solidFill>
                  <a:srgbClr val="000000"/>
                </a:solidFill>
                <a:effectLst/>
                <a:latin typeface="-apple-system"/>
              </a:rPr>
              <a:t> DataFrame.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594852" y="4586149"/>
            <a:ext cx="4344300" cy="915900"/>
          </a:xfrm>
          <a:prstGeom prst="rect">
            <a:avLst/>
          </a:prstGeom>
        </p:spPr>
        <p:txBody>
          <a:bodyPr spcFirstLastPara="1" wrap="square" lIns="91425" tIns="91425" rIns="91425" bIns="91425" anchor="b" anchorCtr="0">
            <a:noAutofit/>
          </a:bodyPr>
          <a:lstStyle/>
          <a:p>
            <a:r>
              <a:rPr lang="zh-CN" altLang="en-US" sz="5400" kern="1200" dirty="0">
                <a:solidFill>
                  <a:schemeClr val="tx1"/>
                </a:solidFill>
                <a:latin typeface="Outfit" panose="020B0604020202020204" charset="0"/>
                <a:ea typeface="微软雅黑"/>
                <a:cs typeface="+mn-ea"/>
                <a:sym typeface="+mn-lt"/>
              </a:rPr>
              <a:t/>
            </a:r>
            <a:br>
              <a:rPr lang="zh-CN" altLang="en-US" sz="5400" kern="1200" dirty="0">
                <a:solidFill>
                  <a:schemeClr val="tx1"/>
                </a:solidFill>
                <a:latin typeface="Outfit" panose="020B0604020202020204" charset="0"/>
                <a:ea typeface="微软雅黑"/>
                <a:cs typeface="+mn-ea"/>
                <a:sym typeface="+mn-lt"/>
              </a:rPr>
            </a:br>
            <a:r>
              <a:rPr lang="en-US" dirty="0"/>
              <a:t> </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ar-SA" dirty="0"/>
              <a:t>2</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2" name="مستطيل 1"/>
          <p:cNvSpPr/>
          <p:nvPr/>
        </p:nvSpPr>
        <p:spPr>
          <a:xfrm>
            <a:off x="594852" y="2399787"/>
            <a:ext cx="5402441" cy="523220"/>
          </a:xfrm>
          <a:prstGeom prst="rect">
            <a:avLst/>
          </a:prstGeom>
        </p:spPr>
        <p:txBody>
          <a:bodyPr wrap="none">
            <a:spAutoFit/>
          </a:bodyPr>
          <a:lstStyle/>
          <a:p>
            <a:r>
              <a:rPr lang="zh-CN" altLang="en-US" sz="2800" kern="1200" dirty="0">
                <a:solidFill>
                  <a:schemeClr val="tx1"/>
                </a:solidFill>
                <a:latin typeface="Outfit" panose="020B0604020202020204" charset="0"/>
                <a:ea typeface="微软雅黑"/>
                <a:cs typeface="+mn-ea"/>
                <a:sym typeface="+mn-lt"/>
              </a:rPr>
              <a:t>Explore the data to gain insights.</a:t>
            </a:r>
            <a:endParaRPr lang="en-US" sz="2800" dirty="0"/>
          </a:p>
        </p:txBody>
      </p:sp>
    </p:spTree>
    <p:extLst>
      <p:ext uri="{BB962C8B-B14F-4D97-AF65-F5344CB8AC3E}">
        <p14:creationId xmlns:p14="http://schemas.microsoft.com/office/powerpoint/2010/main" val="271922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0"/>
            <a:ext cx="7704000" cy="533400"/>
          </a:xfrm>
          <a:prstGeom prst="rect">
            <a:avLst/>
          </a:prstGeom>
        </p:spPr>
        <p:txBody>
          <a:bodyPr spcFirstLastPara="1" wrap="square" lIns="91425" tIns="91425" rIns="91425" bIns="91425" anchor="t" anchorCtr="0">
            <a:noAutofit/>
          </a:bodyPr>
          <a:lstStyle/>
          <a:p>
            <a:pPr lvl="0"/>
            <a:r>
              <a:rPr lang="en-US" sz="2800"/>
              <a:t>  Visualize key features</a:t>
            </a:r>
            <a:endParaRPr lang="en-US" sz="2800" dirty="0"/>
          </a:p>
        </p:txBody>
      </p:sp>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64" y="1157343"/>
            <a:ext cx="3775935" cy="2833744"/>
          </a:xfrm>
          <a:prstGeom prst="rect">
            <a:avLst/>
          </a:prstGeom>
          <a:ln w="3175">
            <a:solidFill>
              <a:schemeClr val="tx1"/>
            </a:solidFill>
          </a:ln>
        </p:spPr>
      </p:pic>
      <p:pic>
        <p:nvPicPr>
          <p:cNvPr id="8" name="صورة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2611" y="1157343"/>
            <a:ext cx="3893506" cy="2833744"/>
          </a:xfrm>
          <a:prstGeom prst="rect">
            <a:avLst/>
          </a:prstGeom>
          <a:ln w="635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1442332" y="0"/>
            <a:ext cx="6165816" cy="428962"/>
          </a:xfrm>
          <a:prstGeom prst="rect">
            <a:avLst/>
          </a:prstGeom>
        </p:spPr>
        <p:txBody>
          <a:bodyPr spcFirstLastPara="1" wrap="square" lIns="91425" tIns="91425" rIns="91425" bIns="91425" anchor="t" anchorCtr="0">
            <a:noAutofit/>
          </a:bodyPr>
          <a:lstStyle/>
          <a:p>
            <a:pPr algn="l">
              <a:lnSpc>
                <a:spcPct val="110000"/>
              </a:lnSpc>
            </a:pPr>
            <a:r>
              <a:rPr lang="en-US" sz="1600" dirty="0">
                <a:latin typeface="Calibri"/>
                <a:ea typeface="Calibri"/>
                <a:cs typeface="Calibri"/>
                <a:sym typeface="Calibri"/>
              </a:rPr>
              <a:t>Visualize distribution of all the variables in the data using histograms</a:t>
            </a:r>
          </a:p>
        </p:txBody>
      </p:sp>
      <p:pic>
        <p:nvPicPr>
          <p:cNvPr id="11" name="صورة 10"/>
          <p:cNvPicPr>
            <a:picLocks noChangeAspect="1"/>
          </p:cNvPicPr>
          <p:nvPr/>
        </p:nvPicPr>
        <p:blipFill rotWithShape="1">
          <a:blip r:embed="rId3"/>
          <a:srcRect l="3863" t="29432" r="59344" b="8982"/>
          <a:stretch/>
        </p:blipFill>
        <p:spPr>
          <a:xfrm>
            <a:off x="665018" y="566356"/>
            <a:ext cx="7720445" cy="4482148"/>
          </a:xfrm>
          <a:prstGeom prst="rect">
            <a:avLst/>
          </a:prstGeom>
          <a:ln w="12700">
            <a:solidFill>
              <a:schemeClr val="tx1"/>
            </a:solidFill>
          </a:ln>
        </p:spPr>
      </p:pic>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17409</TotalTime>
  <Words>726</Words>
  <Application>Microsoft Office PowerPoint</Application>
  <PresentationFormat>عرض على الشاشة (16:9)</PresentationFormat>
  <Paragraphs>146</Paragraphs>
  <Slides>30</Slides>
  <Notes>30</Notes>
  <HiddenSlides>0</HiddenSlides>
  <MMClips>0</MMClips>
  <ScaleCrop>false</ScaleCrop>
  <HeadingPairs>
    <vt:vector size="6" baseType="variant">
      <vt:variant>
        <vt:lpstr>الخطوط المستخدمة</vt:lpstr>
      </vt:variant>
      <vt:variant>
        <vt:i4>15</vt:i4>
      </vt:variant>
      <vt:variant>
        <vt:lpstr>نسق</vt:lpstr>
      </vt:variant>
      <vt:variant>
        <vt:i4>1</vt:i4>
      </vt:variant>
      <vt:variant>
        <vt:lpstr>عناوين الشرائح</vt:lpstr>
      </vt:variant>
      <vt:variant>
        <vt:i4>30</vt:i4>
      </vt:variant>
    </vt:vector>
  </HeadingPairs>
  <TitlesOfParts>
    <vt:vector size="46" baseType="lpstr">
      <vt:lpstr>Roboto</vt:lpstr>
      <vt:lpstr>Consolas</vt:lpstr>
      <vt:lpstr>Calibri</vt:lpstr>
      <vt:lpstr>Nunito Light</vt:lpstr>
      <vt:lpstr>Outfit</vt:lpstr>
      <vt:lpstr>Arial</vt:lpstr>
      <vt:lpstr>-apple-system</vt:lpstr>
      <vt:lpstr>DM Sans</vt:lpstr>
      <vt:lpstr>Quattrocento Sans</vt:lpstr>
      <vt:lpstr>宋体</vt:lpstr>
      <vt:lpstr>zeitung</vt:lpstr>
      <vt:lpstr>Century Gothic</vt:lpstr>
      <vt:lpstr>微软雅黑</vt:lpstr>
      <vt:lpstr>Inter</vt:lpstr>
      <vt:lpstr>Outfit Medium</vt:lpstr>
      <vt:lpstr>Data Collection and Analysis - Master of Science in Community Health and Prevention Research by Slidesgo</vt:lpstr>
      <vt:lpstr>Music Genre Classification</vt:lpstr>
      <vt:lpstr>Table of contents</vt:lpstr>
      <vt:lpstr>Introduction</vt:lpstr>
      <vt:lpstr>Dataset Description  </vt:lpstr>
      <vt:lpstr>عرض تقديمي في PowerPoint</vt:lpstr>
      <vt:lpstr>عرض تقديمي في PowerPoint</vt:lpstr>
      <vt:lpstr>  </vt:lpstr>
      <vt:lpstr>  Visualize key features</vt:lpstr>
      <vt:lpstr>Visualize distribution of all the variables in the data using histograms</vt:lpstr>
      <vt:lpstr>Visualize The Correlations between numerical features  with target (class) </vt:lpstr>
      <vt:lpstr>Prepare the data</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Train Different Models</vt:lpstr>
      <vt:lpstr>عرض تقديمي في PowerPoint</vt:lpstr>
      <vt:lpstr>عرض تقديمي في PowerPoint</vt:lpstr>
      <vt:lpstr>عرض تقديمي في PowerPoint</vt:lpstr>
      <vt:lpstr>عرض تقديمي في PowerPoint</vt:lpstr>
      <vt:lpstr>Evaluation and solution.</vt:lpstr>
      <vt:lpstr>عرض تقديمي في PowerPoint</vt:lpstr>
      <vt:lpstr>عرض تقديمي في PowerPoint</vt:lpstr>
      <vt:lpstr>عرض تقديمي في PowerPoint</vt:lpstr>
      <vt:lpstr>عرض تقديمي في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ASUS</dc:creator>
  <cp:lastModifiedBy>Maher</cp:lastModifiedBy>
  <cp:revision>47</cp:revision>
  <dcterms:modified xsi:type="dcterms:W3CDTF">2024-09-06T21:58:50Z</dcterms:modified>
</cp:coreProperties>
</file>