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0"/>
  </p:notesMasterIdLst>
  <p:sldIdLst>
    <p:sldId id="256" r:id="rId2"/>
    <p:sldId id="258" r:id="rId3"/>
    <p:sldId id="260" r:id="rId4"/>
    <p:sldId id="261" r:id="rId5"/>
    <p:sldId id="262" r:id="rId6"/>
    <p:sldId id="263" r:id="rId7"/>
    <p:sldId id="312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326" r:id="rId17"/>
    <p:sldId id="316" r:id="rId18"/>
    <p:sldId id="315" r:id="rId19"/>
    <p:sldId id="317" r:id="rId20"/>
    <p:sldId id="321" r:id="rId21"/>
    <p:sldId id="319" r:id="rId22"/>
    <p:sldId id="313" r:id="rId23"/>
    <p:sldId id="320" r:id="rId24"/>
    <p:sldId id="322" r:id="rId25"/>
    <p:sldId id="323" r:id="rId26"/>
    <p:sldId id="324" r:id="rId27"/>
    <p:sldId id="325" r:id="rId28"/>
    <p:sldId id="290" r:id="rId2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</p:embeddedFont>
    <p:embeddedFont>
      <p:font typeface="Outfit Medium" panose="020B0604020202020204" charset="0"/>
      <p:regular r:id="rId37"/>
      <p:bold r:id="rId38"/>
    </p:embeddedFont>
    <p:embeddedFont>
      <p:font typeface="Roboto" panose="020B0604020202020204" charset="0"/>
      <p:regular r:id="rId39"/>
      <p:bold r:id="rId40"/>
      <p:italic r:id="rId41"/>
      <p:boldItalic r:id="rId42"/>
    </p:embeddedFont>
    <p:embeddedFont>
      <p:font typeface="Nunito Light" panose="020B0604020202020204" charset="0"/>
      <p:regular r:id="rId43"/>
      <p:italic r:id="rId44"/>
    </p:embeddedFont>
    <p:embeddedFont>
      <p:font typeface="Outfit" panose="020B0604020202020204" charset="0"/>
      <p:regular r:id="rId45"/>
      <p:bold r:id="rId46"/>
    </p:embeddedFont>
    <p:embeddedFont>
      <p:font typeface="宋体" panose="02010600030101010101" pitchFamily="2" charset="-122"/>
      <p:regular r:id="rId47"/>
    </p:embeddedFont>
    <p:embeddedFont>
      <p:font typeface="DM Sans" panose="020B0604020202020204" charset="0"/>
      <p:regular r:id="rId48"/>
      <p:bold r:id="rId49"/>
      <p:italic r:id="rId50"/>
      <p:boldItalic r:id="rId51"/>
    </p:embeddedFont>
    <p:embeddedFont>
      <p:font typeface="Century Gothic" panose="020B0502020202020204" pitchFamily="34" charset="0"/>
      <p:regular r:id="rId52"/>
      <p:bold r:id="rId53"/>
      <p:italic r:id="rId54"/>
      <p:boldItalic r:id="rId55"/>
    </p:embeddedFont>
    <p:embeddedFont>
      <p:font typeface="微软雅黑" panose="020B0503020204020204" pitchFamily="34" charset="-122"/>
      <p:regular r:id="rId56"/>
      <p:bold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A3AE10-08C4-4ECF-A248-95DEA786CC29}">
  <a:tblStyle styleId="{C3A3AE10-08C4-4ECF-A248-95DEA786CC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font" Target="fonts/font2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54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font" Target="fonts/font23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font" Target="fonts/font27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font" Target="fonts/font26.fntdata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080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102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117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28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771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147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7556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8605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849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513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536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7986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000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4"/>
          <p:cNvGrpSpPr/>
          <p:nvPr/>
        </p:nvGrpSpPr>
        <p:grpSpPr>
          <a:xfrm>
            <a:off x="-310473" y="3500727"/>
            <a:ext cx="9764950" cy="2327954"/>
            <a:chOff x="-310473" y="3500727"/>
            <a:chExt cx="9764950" cy="2327954"/>
          </a:xfrm>
        </p:grpSpPr>
        <p:sp>
          <p:nvSpPr>
            <p:cNvPr id="217" name="Google Shape;217;p24"/>
            <p:cNvSpPr/>
            <p:nvPr/>
          </p:nvSpPr>
          <p:spPr>
            <a:xfrm rot="10800000" flipH="1">
              <a:off x="927364" y="46300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 rot="10800000" flipH="1">
              <a:off x="273054" y="48605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-310473" y="39963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-125483" y="3500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flipH="1">
              <a:off x="8615767" y="39963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flipH="1">
              <a:off x="8424002" y="3500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 rot="10800000">
              <a:off x="7377929" y="46300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 rot="10800000">
              <a:off x="8032239" y="48605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ubTitle" idx="1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subTitle" idx="2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subTitle" idx="3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4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rot="10800000" flipH="1">
              <a:off x="-136836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10800000" flipH="1">
              <a:off x="-655296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-512036" y="-358023"/>
            <a:ext cx="10169413" cy="5930154"/>
            <a:chOff x="-512036" y="-358023"/>
            <a:chExt cx="10169413" cy="5930154"/>
          </a:xfrm>
        </p:grpSpPr>
        <p:sp>
          <p:nvSpPr>
            <p:cNvPr id="245" name="Google Shape;245;p26"/>
            <p:cNvSpPr/>
            <p:nvPr/>
          </p:nvSpPr>
          <p:spPr>
            <a:xfrm flipH="1">
              <a:off x="8430767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 rot="10800000">
              <a:off x="8818667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 rot="10800000">
              <a:off x="801141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 flipH="1">
              <a:off x="8430777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124136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rot="10800000" flipH="1">
              <a:off x="-512036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 rot="10800000" flipH="1">
              <a:off x="295217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124133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1"/>
          </p:nvPr>
        </p:nvSpPr>
        <p:spPr>
          <a:xfrm>
            <a:off x="881225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subTitle" idx="2"/>
          </p:nvPr>
        </p:nvSpPr>
        <p:spPr>
          <a:xfrm>
            <a:off x="3427950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subTitle" idx="3"/>
          </p:nvPr>
        </p:nvSpPr>
        <p:spPr>
          <a:xfrm>
            <a:off x="5974700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subTitle" idx="4"/>
          </p:nvPr>
        </p:nvSpPr>
        <p:spPr>
          <a:xfrm>
            <a:off x="881225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subTitle" idx="5"/>
          </p:nvPr>
        </p:nvSpPr>
        <p:spPr>
          <a:xfrm>
            <a:off x="3427954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subTitle" idx="6"/>
          </p:nvPr>
        </p:nvSpPr>
        <p:spPr>
          <a:xfrm>
            <a:off x="5974700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7"/>
          <p:cNvGrpSpPr/>
          <p:nvPr/>
        </p:nvGrpSpPr>
        <p:grpSpPr>
          <a:xfrm>
            <a:off x="-519458" y="2674710"/>
            <a:ext cx="10224210" cy="2744938"/>
            <a:chOff x="-519458" y="2674710"/>
            <a:chExt cx="10224210" cy="2744938"/>
          </a:xfrm>
        </p:grpSpPr>
        <p:sp>
          <p:nvSpPr>
            <p:cNvPr id="262" name="Google Shape;262;p27"/>
            <p:cNvSpPr/>
            <p:nvPr/>
          </p:nvSpPr>
          <p:spPr>
            <a:xfrm rot="10800000" flipH="1">
              <a:off x="-118698" y="30847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 rot="10800000" flipH="1">
              <a:off x="-519458" y="2674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-519448" y="3955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392" y="44515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 rot="10800000">
              <a:off x="8465282" y="30847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 rot="10800000">
              <a:off x="8866042" y="2674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 flipH="1">
              <a:off x="8866032" y="3955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 flipH="1">
              <a:off x="8325192" y="44515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subTitle" idx="1"/>
          </p:nvPr>
        </p:nvSpPr>
        <p:spPr>
          <a:xfrm>
            <a:off x="1142950" y="221906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subTitle" idx="2"/>
          </p:nvPr>
        </p:nvSpPr>
        <p:spPr>
          <a:xfrm>
            <a:off x="4749341" y="221906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subTitle" idx="3"/>
          </p:nvPr>
        </p:nvSpPr>
        <p:spPr>
          <a:xfrm>
            <a:off x="1142950" y="401031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subTitle" idx="4"/>
          </p:nvPr>
        </p:nvSpPr>
        <p:spPr>
          <a:xfrm>
            <a:off x="4749341" y="401031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7"/>
          <p:cNvSpPr txBox="1">
            <a:spLocks noGrp="1"/>
          </p:cNvSpPr>
          <p:nvPr>
            <p:ph type="subTitle" idx="5"/>
          </p:nvPr>
        </p:nvSpPr>
        <p:spPr>
          <a:xfrm>
            <a:off x="1142962" y="186058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subTitle" idx="6"/>
          </p:nvPr>
        </p:nvSpPr>
        <p:spPr>
          <a:xfrm>
            <a:off x="1142962" y="365193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7"/>
          </p:nvPr>
        </p:nvSpPr>
        <p:spPr>
          <a:xfrm>
            <a:off x="4749338" y="186058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subTitle" idx="8"/>
          </p:nvPr>
        </p:nvSpPr>
        <p:spPr>
          <a:xfrm>
            <a:off x="4749338" y="365193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8"/>
          <p:cNvGrpSpPr/>
          <p:nvPr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281" name="Google Shape;281;p28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6361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 rot="10800000" flipH="1">
              <a:off x="-266473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5286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 rot="10800000" flipH="1">
              <a:off x="-151033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1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8"/>
          <p:cNvSpPr txBox="1">
            <a:spLocks noGrp="1"/>
          </p:cNvSpPr>
          <p:nvPr>
            <p:ph type="subTitle" idx="2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3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8"/>
          <p:cNvSpPr txBox="1">
            <a:spLocks noGrp="1"/>
          </p:cNvSpPr>
          <p:nvPr>
            <p:ph type="subTitle" idx="4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5"/>
          </p:nvPr>
        </p:nvSpPr>
        <p:spPr>
          <a:xfrm>
            <a:off x="5909375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subTitle" idx="6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7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subTitle" idx="8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subTitle" idx="9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subTitle" idx="13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0" name="Google Shape;300;p28"/>
          <p:cNvSpPr txBox="1">
            <a:spLocks noGrp="1"/>
          </p:cNvSpPr>
          <p:nvPr>
            <p:ph type="subTitle" idx="14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subTitle" idx="15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>
            <a:spLocks noGrp="1"/>
          </p:cNvSpPr>
          <p:nvPr>
            <p:ph type="title" hasCustomPrompt="1"/>
          </p:nvPr>
        </p:nvSpPr>
        <p:spPr>
          <a:xfrm>
            <a:off x="4351975" y="638350"/>
            <a:ext cx="4078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29"/>
          <p:cNvSpPr txBox="1">
            <a:spLocks noGrp="1"/>
          </p:cNvSpPr>
          <p:nvPr>
            <p:ph type="subTitle" idx="1"/>
          </p:nvPr>
        </p:nvSpPr>
        <p:spPr>
          <a:xfrm>
            <a:off x="4351975" y="1327275"/>
            <a:ext cx="40788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29"/>
          <p:cNvSpPr txBox="1">
            <a:spLocks noGrp="1"/>
          </p:cNvSpPr>
          <p:nvPr>
            <p:ph type="title" idx="2" hasCustomPrompt="1"/>
          </p:nvPr>
        </p:nvSpPr>
        <p:spPr>
          <a:xfrm>
            <a:off x="4351975" y="1990612"/>
            <a:ext cx="4078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9"/>
          <p:cNvSpPr txBox="1">
            <a:spLocks noGrp="1"/>
          </p:cNvSpPr>
          <p:nvPr>
            <p:ph type="subTitle" idx="3"/>
          </p:nvPr>
        </p:nvSpPr>
        <p:spPr>
          <a:xfrm>
            <a:off x="4351975" y="2679529"/>
            <a:ext cx="40788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29"/>
          <p:cNvSpPr txBox="1">
            <a:spLocks noGrp="1"/>
          </p:cNvSpPr>
          <p:nvPr>
            <p:ph type="title" idx="4" hasCustomPrompt="1"/>
          </p:nvPr>
        </p:nvSpPr>
        <p:spPr>
          <a:xfrm>
            <a:off x="4351975" y="3342874"/>
            <a:ext cx="4078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29"/>
          <p:cNvSpPr txBox="1">
            <a:spLocks noGrp="1"/>
          </p:cNvSpPr>
          <p:nvPr>
            <p:ph type="subTitle" idx="5"/>
          </p:nvPr>
        </p:nvSpPr>
        <p:spPr>
          <a:xfrm>
            <a:off x="4351975" y="4031799"/>
            <a:ext cx="40788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713225" y="3611950"/>
            <a:ext cx="5094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74100"/>
            <a:ext cx="4676100" cy="10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713225" y="2872275"/>
            <a:ext cx="4676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145083" y="-503840"/>
            <a:ext cx="9434170" cy="6151188"/>
            <a:chOff x="-145083" y="-503840"/>
            <a:chExt cx="9434170" cy="6151188"/>
          </a:xfrm>
        </p:grpSpPr>
        <p:sp>
          <p:nvSpPr>
            <p:cNvPr id="156" name="Google Shape;156;p19"/>
            <p:cNvSpPr/>
            <p:nvPr/>
          </p:nvSpPr>
          <p:spPr>
            <a:xfrm rot="10800000" flipH="1">
              <a:off x="534577" y="46792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-145073" y="392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-145083" y="44198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 flipH="1">
              <a:off x="8430777" y="46443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 rot="10800000" flipH="1">
              <a:off x="-125483" y="-4286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 flipH="1">
              <a:off x="7770717" y="-5038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 rot="10800000">
              <a:off x="8450367" y="2513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 rot="10800000">
              <a:off x="8450377" y="-2444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720000" y="1270313"/>
            <a:ext cx="3777300" cy="17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1"/>
          </p:nvPr>
        </p:nvSpPr>
        <p:spPr>
          <a:xfrm>
            <a:off x="720000" y="2979813"/>
            <a:ext cx="3777300" cy="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>
            <a:spLocks noGrp="1"/>
          </p:cNvSpPr>
          <p:nvPr>
            <p:ph type="pic" idx="2"/>
          </p:nvPr>
        </p:nvSpPr>
        <p:spPr>
          <a:xfrm>
            <a:off x="5121925" y="1060325"/>
            <a:ext cx="3109200" cy="3109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7" r:id="rId5"/>
    <p:sldLayoutId id="2147483658" r:id="rId6"/>
    <p:sldLayoutId id="2147483659" r:id="rId7"/>
    <p:sldLayoutId id="2147483660" r:id="rId8"/>
    <p:sldLayoutId id="2147483665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536066" y="1101435"/>
            <a:ext cx="4160700" cy="15673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zeitung"/>
              </a:rPr>
              <a:t>Music Genre Classification</a:t>
            </a:r>
            <a:endParaRPr lang="en-US" sz="4400" b="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713225" y="2852237"/>
            <a:ext cx="4160700" cy="1771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Done by </a:t>
            </a:r>
            <a:r>
              <a:rPr lang="en" b="1" dirty="0"/>
              <a:t>:</a:t>
            </a:r>
          </a:p>
          <a:p>
            <a:pPr marL="0" lvl="0" indent="0"/>
            <a:r>
              <a:rPr lang="en-US" dirty="0"/>
              <a:t>Abd Alrhman Bolad</a:t>
            </a:r>
            <a:br>
              <a:rPr lang="en-US" dirty="0"/>
            </a:br>
            <a:r>
              <a:rPr lang="en-US" dirty="0"/>
              <a:t>Maya Chalabi</a:t>
            </a:r>
          </a:p>
          <a:p>
            <a:pPr marL="0" lvl="0" indent="0"/>
            <a:r>
              <a:rPr lang="en-US" dirty="0"/>
              <a:t>Raghad</a:t>
            </a:r>
          </a:p>
          <a:p>
            <a:pPr marL="0" lvl="0" indent="0"/>
            <a:r>
              <a:rPr lang="en-US" dirty="0"/>
              <a:t>Lamia Alariqi</a:t>
            </a:r>
          </a:p>
          <a:p>
            <a:pPr marL="0" lvl="0" indent="0"/>
            <a:r>
              <a:rPr lang="en-US" dirty="0"/>
              <a:t>Zaid </a:t>
            </a:r>
            <a:r>
              <a:rPr lang="en-US" dirty="0" err="1"/>
              <a:t>Allwansah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" dirty="0"/>
              <a:t> </a:t>
            </a:r>
            <a:endParaRPr dirty="0"/>
          </a:p>
        </p:txBody>
      </p:sp>
      <p:cxnSp>
        <p:nvCxnSpPr>
          <p:cNvPr id="346" name="Google Shape;346;p36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36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63445" cy="435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1800" b="0" dirty="0">
                <a:latin typeface="Calibri" panose="020F0502020204030204" pitchFamily="34" charset="0"/>
                <a:ea typeface="微软雅黑"/>
                <a:cs typeface="Calibri" panose="020F0502020204030204" pitchFamily="34" charset="0"/>
                <a:sym typeface="Calibri"/>
              </a:rPr>
              <a:t>Visualize The Correlations between numerical</a:t>
            </a:r>
            <a:r>
              <a:rPr lang="en-US" sz="1800" b="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features  with target (class) </a:t>
            </a:r>
            <a:endParaRPr lang="en-US" sz="1800" b="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17" name="صورة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535" y="550610"/>
            <a:ext cx="3248890" cy="45492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8" name="صورة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6" y="550610"/>
            <a:ext cx="4790701" cy="454922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7"/>
          <p:cNvSpPr txBox="1">
            <a:spLocks noGrp="1"/>
          </p:cNvSpPr>
          <p:nvPr>
            <p:ph type="title"/>
          </p:nvPr>
        </p:nvSpPr>
        <p:spPr>
          <a:xfrm>
            <a:off x="3917753" y="1082182"/>
            <a:ext cx="4138500" cy="18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Prepare the data</a:t>
            </a:r>
            <a:endParaRPr sz="3600" dirty="0"/>
          </a:p>
        </p:txBody>
      </p:sp>
      <p:grpSp>
        <p:nvGrpSpPr>
          <p:cNvPr id="620" name="Google Shape;620;p47"/>
          <p:cNvGrpSpPr/>
          <p:nvPr/>
        </p:nvGrpSpPr>
        <p:grpSpPr>
          <a:xfrm>
            <a:off x="-311973" y="-106034"/>
            <a:ext cx="3997531" cy="5454467"/>
            <a:chOff x="-311973" y="-106034"/>
            <a:chExt cx="3997531" cy="5454467"/>
          </a:xfrm>
        </p:grpSpPr>
        <p:sp>
          <p:nvSpPr>
            <p:cNvPr id="621" name="Google Shape;621;p47"/>
            <p:cNvSpPr/>
            <p:nvPr/>
          </p:nvSpPr>
          <p:spPr>
            <a:xfrm>
              <a:off x="2084909" y="6430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7"/>
            <p:cNvSpPr/>
            <p:nvPr/>
          </p:nvSpPr>
          <p:spPr>
            <a:xfrm>
              <a:off x="1401408" y="27017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7"/>
            <p:cNvSpPr/>
            <p:nvPr/>
          </p:nvSpPr>
          <p:spPr>
            <a:xfrm>
              <a:off x="1061727" y="4905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7"/>
            <p:cNvSpPr/>
            <p:nvPr/>
          </p:nvSpPr>
          <p:spPr>
            <a:xfrm>
              <a:off x="644984" y="-10603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7"/>
            <p:cNvSpPr/>
            <p:nvPr/>
          </p:nvSpPr>
          <p:spPr>
            <a:xfrm>
              <a:off x="822495" y="159614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7"/>
            <p:cNvSpPr/>
            <p:nvPr/>
          </p:nvSpPr>
          <p:spPr>
            <a:xfrm>
              <a:off x="1401408" y="199529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7"/>
            <p:cNvSpPr/>
            <p:nvPr/>
          </p:nvSpPr>
          <p:spPr>
            <a:xfrm>
              <a:off x="2008129" y="17131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7"/>
            <p:cNvSpPr/>
            <p:nvPr/>
          </p:nvSpPr>
          <p:spPr>
            <a:xfrm rot="10800000" flipH="1">
              <a:off x="-72150" y="24780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 rot="10800000" flipH="1">
              <a:off x="876630" y="37414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 rot="10800000" flipH="1">
              <a:off x="324034" y="41605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2455608" y="27831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2846848" y="32663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 rot="10800000" flipH="1">
              <a:off x="1900437" y="38532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 rot="10800000" flipH="1">
              <a:off x="2417668" y="43803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47208" y="29254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2523872" y="2239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-311973" y="13865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96929" y="8031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39" name="Google Shape;639;p47"/>
          <p:cNvCxnSpPr/>
          <p:nvPr/>
        </p:nvCxnSpPr>
        <p:spPr>
          <a:xfrm>
            <a:off x="4394150" y="1562388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مربع نص 3"/>
          <p:cNvSpPr txBox="1"/>
          <p:nvPr/>
        </p:nvSpPr>
        <p:spPr>
          <a:xfrm>
            <a:off x="3903273" y="886979"/>
            <a:ext cx="1349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Outfit" panose="020B0604020202020204" charset="0"/>
              </a:rPr>
              <a:t>03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右 2"/>
          <p:cNvSpPr/>
          <p:nvPr/>
        </p:nvSpPr>
        <p:spPr>
          <a:xfrm>
            <a:off x="345233" y="3086114"/>
            <a:ext cx="11351467" cy="36272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grpSp>
        <p:nvGrpSpPr>
          <p:cNvPr id="10" name="组合 5"/>
          <p:cNvGrpSpPr/>
          <p:nvPr/>
        </p:nvGrpSpPr>
        <p:grpSpPr>
          <a:xfrm>
            <a:off x="1712245" y="2338888"/>
            <a:ext cx="3797869" cy="1380431"/>
            <a:chOff x="-2080508" y="2773929"/>
            <a:chExt cx="3797869" cy="1101512"/>
          </a:xfrm>
        </p:grpSpPr>
        <p:sp>
          <p:nvSpPr>
            <p:cNvPr id="11" name="文本框 18"/>
            <p:cNvSpPr txBox="1"/>
            <p:nvPr/>
          </p:nvSpPr>
          <p:spPr>
            <a:xfrm>
              <a:off x="-2080508" y="2773929"/>
              <a:ext cx="1651645" cy="110151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  <a:sym typeface="+mn-lt"/>
                </a:rPr>
                <a:t>Missing values</a:t>
              </a:r>
              <a:endParaRPr lang="ar-SY" sz="1600" b="1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Clean data with </a:t>
              </a:r>
              <a:r>
                <a: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f</a:t>
              </a:r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Quattrocento Sans"/>
                </a:rPr>
                <a:t>ill </a:t>
              </a: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Quattrocento Sans"/>
                </a:rPr>
                <a:t>all missing values </a:t>
              </a:r>
              <a:endParaRPr lang="zh-CN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2" name="椭圆 19"/>
            <p:cNvSpPr/>
            <p:nvPr/>
          </p:nvSpPr>
          <p:spPr>
            <a:xfrm>
              <a:off x="1443099" y="3458990"/>
              <a:ext cx="274262" cy="2824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</p:grpSp>
      <p:grpSp>
        <p:nvGrpSpPr>
          <p:cNvPr id="14" name="组合 6"/>
          <p:cNvGrpSpPr/>
          <p:nvPr/>
        </p:nvGrpSpPr>
        <p:grpSpPr>
          <a:xfrm>
            <a:off x="5098652" y="1678588"/>
            <a:ext cx="2726058" cy="2606543"/>
            <a:chOff x="422057" y="2563069"/>
            <a:chExt cx="3004738" cy="2738282"/>
          </a:xfrm>
        </p:grpSpPr>
        <p:sp>
          <p:nvSpPr>
            <p:cNvPr id="15" name="文本框 15"/>
            <p:cNvSpPr txBox="1"/>
            <p:nvPr/>
          </p:nvSpPr>
          <p:spPr>
            <a:xfrm>
              <a:off x="1709691" y="3401505"/>
              <a:ext cx="1717104" cy="189984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  <a:sym typeface="+mn-lt"/>
                </a:rPr>
                <a:t>outliers</a:t>
              </a:r>
              <a:endParaRPr lang="en-US" sz="1600" b="1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i="0" u="none" strike="noStrike" cap="none" dirty="0">
                  <a:solidFill>
                    <a:srgbClr val="000000"/>
                  </a:solidFill>
                  <a:latin typeface="Calibri" panose="020F0502020204030204" pitchFamily="34" charset="0"/>
                  <a:ea typeface="Quattrocento Sans"/>
                  <a:cs typeface="Calibri" panose="020F0502020204030204" pitchFamily="34" charset="0"/>
                  <a:sym typeface="Quattrocento Sans"/>
                </a:rPr>
                <a:t>Outliers </a:t>
              </a:r>
              <a:r>
                <a:rPr lang="en-US" sz="1600" b="0" i="0" u="none" strike="noStrike" cap="none" dirty="0">
                  <a:solidFill>
                    <a:srgbClr val="000000"/>
                  </a:solidFill>
                  <a:latin typeface="Calibri" panose="020F0502020204030204" pitchFamily="34" charset="0"/>
                  <a:ea typeface="Quattrocento Sans"/>
                  <a:cs typeface="Calibri" panose="020F0502020204030204" pitchFamily="34" charset="0"/>
                  <a:sym typeface="Quattrocento Sans"/>
                </a:rPr>
                <a:t>all </a:t>
              </a:r>
              <a:r>
                <a:rPr lang="en-US" sz="1600" b="0" dirty="0">
                  <a:solidFill>
                    <a:srgbClr val="000000"/>
                  </a:solidFill>
                  <a:latin typeface="Calibri" panose="020F0502020204030204" pitchFamily="34" charset="0"/>
                  <a:ea typeface="Quattrocento Sans"/>
                  <a:cs typeface="Calibri" panose="020F0502020204030204" pitchFamily="34" charset="0"/>
                  <a:sym typeface="Quattrocento Sans"/>
                </a:rPr>
                <a:t>feature by interquartile</a:t>
              </a:r>
            </a:p>
            <a:p>
              <a:pPr algn="ctr">
                <a:lnSpc>
                  <a:spcPct val="150000"/>
                </a:lnSpc>
              </a:pPr>
              <a:r>
                <a:rPr lang="en-US" sz="1600" b="0" dirty="0">
                  <a:solidFill>
                    <a:srgbClr val="000000"/>
                  </a:solidFill>
                  <a:latin typeface="Calibri" panose="020F0502020204030204" pitchFamily="34" charset="0"/>
                  <a:ea typeface="Quattrocento Sans"/>
                  <a:cs typeface="Calibri" panose="020F0502020204030204" pitchFamily="34" charset="0"/>
                  <a:sym typeface="Quattrocento Sans"/>
                </a:rPr>
                <a:t> range</a:t>
              </a:r>
              <a:endPara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7" name="流程图: 离页连接符 17"/>
            <p:cNvSpPr/>
            <p:nvPr/>
          </p:nvSpPr>
          <p:spPr>
            <a:xfrm>
              <a:off x="422057" y="2563069"/>
              <a:ext cx="675286" cy="803905"/>
            </a:xfrm>
            <a:prstGeom prst="flowChartOffpageConnector">
              <a:avLst/>
            </a:prstGeom>
            <a:solidFill>
              <a:srgbClr val="D0CC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cs typeface="+mn-ea"/>
                  <a:sym typeface="+mn-lt"/>
                </a:rPr>
                <a:t>4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</p:grpSp>
      <p:sp>
        <p:nvSpPr>
          <p:cNvPr id="19" name="文本框 12"/>
          <p:cNvSpPr txBox="1"/>
          <p:nvPr/>
        </p:nvSpPr>
        <p:spPr>
          <a:xfrm>
            <a:off x="7668247" y="2476687"/>
            <a:ext cx="1557852" cy="14929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i="0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Arial" panose="020B0604020202020204" pitchFamily="34" charset="0"/>
              </a:rPr>
              <a:t>Scaling</a:t>
            </a:r>
            <a:endParaRPr lang="en-US" sz="1600" b="1" dirty="0">
              <a:solidFill>
                <a:schemeClr val="accent1"/>
              </a:solidFill>
              <a:latin typeface="微软雅黑"/>
              <a:ea typeface="微软雅黑"/>
              <a:cs typeface="微软雅黑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Quattrocento Sans"/>
                <a:cs typeface="Calibri" panose="020F0502020204030204" pitchFamily="34" charset="0"/>
                <a:sym typeface="Quattrocento Sans"/>
              </a:rPr>
              <a:t>Apply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Quattrocento Sans"/>
                <a:cs typeface="Calibri" panose="020F0502020204030204" pitchFamily="34" charset="0"/>
                <a:sym typeface="Quattrocento Sans"/>
              </a:rPr>
              <a:t>StandardScaler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Quattrocento Sans"/>
                <a:cs typeface="Calibri" panose="020F0502020204030204" pitchFamily="34" charset="0"/>
                <a:sym typeface="Quattrocento Sans"/>
              </a:rPr>
              <a:t> </a:t>
            </a:r>
            <a:endParaRPr lang="ar-SY"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Quattrocento Sans"/>
              <a:cs typeface="Calibri" panose="020F0502020204030204" pitchFamily="34" charset="0"/>
              <a:sym typeface="Quattrocento Sans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Quattrocento Sans"/>
                <a:cs typeface="Calibri" panose="020F0502020204030204" pitchFamily="34" charset="0"/>
                <a:sym typeface="Quattrocento Sans"/>
              </a:rPr>
              <a:t>on features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22" name="组合 8"/>
          <p:cNvGrpSpPr/>
          <p:nvPr/>
        </p:nvGrpSpPr>
        <p:grpSpPr>
          <a:xfrm>
            <a:off x="2169496" y="1589667"/>
            <a:ext cx="4277691" cy="3130301"/>
            <a:chOff x="1649548" y="2749043"/>
            <a:chExt cx="4653590" cy="3429172"/>
          </a:xfrm>
        </p:grpSpPr>
        <p:sp>
          <p:nvSpPr>
            <p:cNvPr id="23" name="文本框 9"/>
            <p:cNvSpPr txBox="1"/>
            <p:nvPr/>
          </p:nvSpPr>
          <p:spPr>
            <a:xfrm>
              <a:off x="4329174" y="3346054"/>
              <a:ext cx="1973964" cy="283216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sz="1600" b="1" i="0" u="none" strike="noStrike" cap="none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Quattrocento Sans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i="0" u="none" strike="noStrike" cap="none" dirty="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  <a:sym typeface="Quattrocento Sans"/>
                </a:rPr>
                <a:t>Encoder</a:t>
              </a:r>
              <a:endParaRPr lang="ar-SY" sz="1600" b="1" i="0" u="none" strike="noStrike" cap="none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Quattrocento Sans"/>
              </a:endParaRPr>
            </a:p>
            <a:p>
              <a:pPr marL="0" indent="0" algn="ctr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600" b="1" i="0" u="none" strike="noStrike" cap="none" dirty="0">
                  <a:solidFill>
                    <a:schemeClr val="tx1"/>
                  </a:solidFill>
                  <a:latin typeface="Calibri" panose="020F0502020204030204" pitchFamily="34" charset="0"/>
                  <a:ea typeface="微软雅黑"/>
                  <a:cs typeface="Calibri" panose="020F0502020204030204" pitchFamily="34" charset="0"/>
                  <a:sym typeface="Quattrocento Sans"/>
                </a:rPr>
                <a:t>Encoder:</a:t>
              </a:r>
            </a:p>
            <a:p>
              <a:pPr marL="0" indent="0" algn="ctr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for  Artist Name</a:t>
              </a:r>
              <a:endParaRPr lang="ar-SY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indent="0" algn="ctr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600" b="1" i="0" u="none" strike="noStrike" cap="none" dirty="0">
                  <a:solidFill>
                    <a:schemeClr val="tx1"/>
                  </a:solidFill>
                  <a:latin typeface="Calibri" panose="020F0502020204030204" pitchFamily="34" charset="0"/>
                  <a:ea typeface="微软雅黑"/>
                  <a:cs typeface="Calibri" panose="020F0502020204030204" pitchFamily="34" charset="0"/>
                  <a:sym typeface="Quattrocento Sans"/>
                </a:rPr>
                <a:t>and</a:t>
              </a:r>
              <a:r>
                <a:rPr lang="en-US" sz="1600" b="0" i="0" u="none" strike="noStrike" cap="none" dirty="0">
                  <a:solidFill>
                    <a:schemeClr val="tx1"/>
                  </a:solidFill>
                  <a:latin typeface="Calibri" panose="020F0502020204030204" pitchFamily="34" charset="0"/>
                  <a:ea typeface="Quattrocento Sans"/>
                  <a:cs typeface="Calibri" panose="020F0502020204030204" pitchFamily="34" charset="0"/>
                  <a:sym typeface="Quattrocento Sans"/>
                </a:rPr>
                <a:t>  Track Name</a:t>
              </a:r>
              <a:endParaRPr lang="en-US" sz="16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  <a:sym typeface="Quattrocento Sans"/>
              </a:endParaRPr>
            </a:p>
            <a:p>
              <a:pPr marL="171450" indent="-1714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600" b="1" i="0" u="none" strike="noStrike" cap="none" dirty="0" err="1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Quattrocento Sans"/>
              </a:endParaRPr>
            </a:p>
            <a:p>
              <a:pPr algn="ctr">
                <a:lnSpc>
                  <a:spcPct val="150000"/>
                </a:lnSpc>
              </a:pPr>
              <a:endPara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流程图: 离页连接符 11"/>
            <p:cNvSpPr/>
            <p:nvPr/>
          </p:nvSpPr>
          <p:spPr>
            <a:xfrm>
              <a:off x="1649548" y="2749043"/>
              <a:ext cx="666485" cy="810935"/>
            </a:xfrm>
            <a:prstGeom prst="flowChartOffpageConnector">
              <a:avLst/>
            </a:prstGeom>
            <a:solidFill>
              <a:srgbClr val="D0CC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cs typeface="+mn-ea"/>
                  <a:sym typeface="+mn-lt"/>
                </a:rPr>
                <a:t>2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</p:grpSp>
      <p:grpSp>
        <p:nvGrpSpPr>
          <p:cNvPr id="30" name="组合 4"/>
          <p:cNvGrpSpPr/>
          <p:nvPr/>
        </p:nvGrpSpPr>
        <p:grpSpPr>
          <a:xfrm>
            <a:off x="29251" y="951683"/>
            <a:ext cx="1750113" cy="2569327"/>
            <a:chOff x="891230" y="2418015"/>
            <a:chExt cx="1925233" cy="3395842"/>
          </a:xfrm>
        </p:grpSpPr>
        <p:sp>
          <p:nvSpPr>
            <p:cNvPr id="31" name="文本框 21"/>
            <p:cNvSpPr txBox="1"/>
            <p:nvPr/>
          </p:nvSpPr>
          <p:spPr>
            <a:xfrm>
              <a:off x="891230" y="4328741"/>
              <a:ext cx="1925233" cy="148511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800" b="1" dirty="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  <a:sym typeface="Calibri"/>
                </a:rPr>
                <a:t>Split Data</a:t>
              </a:r>
              <a:r>
                <a:rPr lang="en-US" sz="1800" b="1" dirty="0">
                  <a:latin typeface="微软雅黑"/>
                  <a:ea typeface="微软雅黑"/>
                  <a:cs typeface="微软雅黑"/>
                  <a:sym typeface="Calibri"/>
                </a:rPr>
                <a:t> 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marL="171450" indent="-1714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Into test</a:t>
              </a:r>
              <a:r>
                <a:rPr lang="ar-SY" sz="16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&amp;</a:t>
              </a:r>
              <a:r>
                <a:rPr lang="en-US" sz="16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train</a:t>
              </a:r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</a:p>
            <a:p>
              <a:pPr marL="171450" indent="-1714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test size</a:t>
              </a:r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= 0.25</a:t>
              </a:r>
            </a:p>
          </p:txBody>
        </p:sp>
        <p:sp>
          <p:nvSpPr>
            <p:cNvPr id="32" name="椭圆 22"/>
            <p:cNvSpPr/>
            <p:nvPr/>
          </p:nvSpPr>
          <p:spPr>
            <a:xfrm>
              <a:off x="1552188" y="3799150"/>
              <a:ext cx="301705" cy="36473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流程图: 离页连接符 23"/>
            <p:cNvSpPr/>
            <p:nvPr/>
          </p:nvSpPr>
          <p:spPr>
            <a:xfrm>
              <a:off x="1366018" y="2418015"/>
              <a:ext cx="673953" cy="1030393"/>
            </a:xfrm>
            <a:prstGeom prst="flowChartOffpage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cs typeface="+mn-ea"/>
                  <a:sym typeface="+mn-lt"/>
                </a:rPr>
                <a:t>1</a:t>
              </a:r>
              <a:endParaRPr lang="zh-CN" altLang="en-US" sz="2800" b="1" dirty="0">
                <a:cs typeface="+mn-ea"/>
                <a:sym typeface="+mn-lt"/>
              </a:endParaRPr>
            </a:p>
          </p:txBody>
        </p:sp>
      </p:grpSp>
      <p:sp>
        <p:nvSpPr>
          <p:cNvPr id="35" name="流程图: 离页连接符 11"/>
          <p:cNvSpPr/>
          <p:nvPr/>
        </p:nvSpPr>
        <p:spPr>
          <a:xfrm>
            <a:off x="630088" y="1540513"/>
            <a:ext cx="612649" cy="774808"/>
          </a:xfrm>
          <a:prstGeom prst="flowChartOffpageConnector">
            <a:avLst/>
          </a:prstGeom>
          <a:solidFill>
            <a:srgbClr val="D0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cs typeface="+mn-ea"/>
                <a:sym typeface="+mn-lt"/>
              </a:rPr>
              <a:t>1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36" name="流程图: 离页连接符 11"/>
          <p:cNvSpPr/>
          <p:nvPr/>
        </p:nvSpPr>
        <p:spPr>
          <a:xfrm>
            <a:off x="3704041" y="1630854"/>
            <a:ext cx="612649" cy="765661"/>
          </a:xfrm>
          <a:prstGeom prst="flowChartOffpageConnector">
            <a:avLst/>
          </a:prstGeom>
          <a:solidFill>
            <a:srgbClr val="D0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cs typeface="+mn-ea"/>
                <a:sym typeface="+mn-lt"/>
              </a:rPr>
              <a:t>3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37" name="流程图: 离页连接符 11"/>
          <p:cNvSpPr/>
          <p:nvPr/>
        </p:nvSpPr>
        <p:spPr>
          <a:xfrm>
            <a:off x="8028199" y="1654114"/>
            <a:ext cx="612649" cy="764390"/>
          </a:xfrm>
          <a:prstGeom prst="flowChartOffpageConnector">
            <a:avLst/>
          </a:prstGeom>
          <a:solidFill>
            <a:srgbClr val="D0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altLang="zh-CN" sz="1600" b="1" dirty="0">
                <a:cs typeface="+mn-ea"/>
                <a:sym typeface="+mn-lt"/>
              </a:rPr>
              <a:t>6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24" name="文本框 9"/>
          <p:cNvSpPr txBox="1"/>
          <p:nvPr/>
        </p:nvSpPr>
        <p:spPr>
          <a:xfrm>
            <a:off x="3105085" y="2134645"/>
            <a:ext cx="1925401" cy="233910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en-US" sz="1600" b="1" i="0" u="none" strike="noStrike" cap="none" dirty="0">
              <a:solidFill>
                <a:schemeClr val="accent1"/>
              </a:solidFill>
              <a:latin typeface="微软雅黑"/>
              <a:ea typeface="微软雅黑"/>
              <a:cs typeface="微软雅黑"/>
              <a:sym typeface="Quattrocento Sans"/>
            </a:endParaRPr>
          </a:p>
          <a:p>
            <a:pPr algn="ctr">
              <a:lnSpc>
                <a:spcPct val="150000"/>
              </a:lnSpc>
            </a:pPr>
            <a:r>
              <a:rPr lang="en-US" sz="1600" b="1" i="0" u="none" strike="noStrike" cap="none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Quattrocento Sans"/>
              </a:rPr>
              <a:t>Feature Engineering</a:t>
            </a:r>
            <a:endParaRPr lang="ar-SY" sz="1600" b="1" i="0" u="none" strike="noStrike" cap="none" dirty="0">
              <a:solidFill>
                <a:schemeClr val="accent1"/>
              </a:solidFill>
              <a:latin typeface="微软雅黑"/>
              <a:ea typeface="微软雅黑"/>
              <a:cs typeface="微软雅黑"/>
              <a:sym typeface="Quattrocento Sans"/>
            </a:endParaRPr>
          </a:p>
          <a:p>
            <a:r>
              <a:rPr lang="en-US" sz="160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create a new</a:t>
            </a:r>
          </a:p>
          <a:p>
            <a:r>
              <a:rPr lang="en-US" sz="160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feature</a:t>
            </a:r>
            <a:r>
              <a:rPr lang="en-US" sz="1600" dirty="0">
                <a:solidFill>
                  <a:srgbClr val="212121"/>
                </a:solidFill>
                <a:latin typeface="Roboto"/>
              </a:rPr>
              <a:t> 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i="0" u="none" strike="noStrike" cap="none" dirty="0">
              <a:solidFill>
                <a:srgbClr val="000000"/>
              </a:solidFill>
              <a:latin typeface="微软雅黑"/>
              <a:ea typeface="微软雅黑"/>
              <a:cs typeface="微软雅黑"/>
              <a:sym typeface="Quattrocento Sans"/>
            </a:endParaRPr>
          </a:p>
          <a:p>
            <a:pPr algn="ctr">
              <a:lnSpc>
                <a:spcPct val="150000"/>
              </a:lnSpc>
            </a:pP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流程图: 离页连接符 11"/>
          <p:cNvSpPr/>
          <p:nvPr/>
        </p:nvSpPr>
        <p:spPr>
          <a:xfrm>
            <a:off x="6739462" y="1712297"/>
            <a:ext cx="612649" cy="764390"/>
          </a:xfrm>
          <a:prstGeom prst="flowChartOffpageConnector">
            <a:avLst/>
          </a:prstGeom>
          <a:solidFill>
            <a:srgbClr val="D0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cs typeface="+mn-ea"/>
                <a:sym typeface="+mn-lt"/>
              </a:rPr>
              <a:t>5</a:t>
            </a:r>
            <a:endParaRPr lang="zh-CN" altLang="en-US" sz="1600" b="1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/>
          <p:cNvSpPr txBox="1"/>
          <p:nvPr/>
        </p:nvSpPr>
        <p:spPr>
          <a:xfrm>
            <a:off x="153068" y="89196"/>
            <a:ext cx="148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Missing values</a:t>
            </a: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 rotWithShape="1">
          <a:blip r:embed="rId3"/>
          <a:srcRect l="3624" t="27100" r="81758" b="33968"/>
          <a:stretch/>
        </p:blipFill>
        <p:spPr>
          <a:xfrm>
            <a:off x="684173" y="720271"/>
            <a:ext cx="1901977" cy="355600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" name="صورة 3"/>
          <p:cNvPicPr>
            <a:picLocks noChangeAspect="1"/>
          </p:cNvPicPr>
          <p:nvPr/>
        </p:nvPicPr>
        <p:blipFill rotWithShape="1">
          <a:blip r:embed="rId4"/>
          <a:srcRect l="3831" t="41667" r="54296" b="39102"/>
          <a:stretch/>
        </p:blipFill>
        <p:spPr>
          <a:xfrm>
            <a:off x="2921000" y="943074"/>
            <a:ext cx="5448301" cy="13335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مربع نص 4"/>
          <p:cNvSpPr txBox="1"/>
          <p:nvPr/>
        </p:nvSpPr>
        <p:spPr>
          <a:xfrm>
            <a:off x="2908301" y="367944"/>
            <a:ext cx="546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Dealing With Missing value by dropping those columns which contain amount of null values </a:t>
            </a:r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 rotWithShape="1">
          <a:blip r:embed="rId5"/>
          <a:srcRect l="3538" t="49908" r="82407" b="16026"/>
          <a:stretch/>
        </p:blipFill>
        <p:spPr>
          <a:xfrm>
            <a:off x="5833950" y="2498271"/>
            <a:ext cx="1828801" cy="23622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مربع نص 7"/>
          <p:cNvSpPr txBox="1"/>
          <p:nvPr/>
        </p:nvSpPr>
        <p:spPr>
          <a:xfrm>
            <a:off x="3124201" y="2747884"/>
            <a:ext cx="351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Dealing with null values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oogle Shape;673;p51"/>
          <p:cNvGrpSpPr/>
          <p:nvPr/>
        </p:nvGrpSpPr>
        <p:grpSpPr>
          <a:xfrm>
            <a:off x="4927070" y="-346898"/>
            <a:ext cx="4407549" cy="5644574"/>
            <a:chOff x="4992697" y="-286865"/>
            <a:chExt cx="4407549" cy="5644574"/>
          </a:xfrm>
        </p:grpSpPr>
        <p:sp>
          <p:nvSpPr>
            <p:cNvPr id="674" name="Google Shape;674;p51"/>
            <p:cNvSpPr/>
            <p:nvPr/>
          </p:nvSpPr>
          <p:spPr>
            <a:xfrm rot="10800000" flipH="1">
              <a:off x="4992697" y="2916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1"/>
            <p:cNvSpPr/>
            <p:nvPr/>
          </p:nvSpPr>
          <p:spPr>
            <a:xfrm>
              <a:off x="8071114" y="539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1"/>
            <p:cNvSpPr/>
            <p:nvPr/>
          </p:nvSpPr>
          <p:spPr>
            <a:xfrm>
              <a:off x="7651709" y="10113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1"/>
            <p:cNvSpPr/>
            <p:nvPr/>
          </p:nvSpPr>
          <p:spPr>
            <a:xfrm>
              <a:off x="5986858" y="14274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1"/>
            <p:cNvSpPr/>
            <p:nvPr/>
          </p:nvSpPr>
          <p:spPr>
            <a:xfrm>
              <a:off x="5977008" y="9172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1"/>
            <p:cNvSpPr/>
            <p:nvPr/>
          </p:nvSpPr>
          <p:spPr>
            <a:xfrm>
              <a:off x="6497889" y="-2868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1"/>
            <p:cNvSpPr/>
            <p:nvPr/>
          </p:nvSpPr>
          <p:spPr>
            <a:xfrm>
              <a:off x="6851641" y="1272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1"/>
            <p:cNvSpPr/>
            <p:nvPr/>
          </p:nvSpPr>
          <p:spPr>
            <a:xfrm rot="10800000" flipH="1">
              <a:off x="5906612" y="30935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1"/>
            <p:cNvSpPr/>
            <p:nvPr/>
          </p:nvSpPr>
          <p:spPr>
            <a:xfrm rot="10800000" flipH="1">
              <a:off x="6299730" y="43895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1"/>
            <p:cNvSpPr/>
            <p:nvPr/>
          </p:nvSpPr>
          <p:spPr>
            <a:xfrm rot="10800000" flipH="1">
              <a:off x="5389322" y="-89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1"/>
            <p:cNvSpPr/>
            <p:nvPr/>
          </p:nvSpPr>
          <p:spPr>
            <a:xfrm rot="10800000" flipH="1">
              <a:off x="6709330" y="39474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1"/>
            <p:cNvSpPr/>
            <p:nvPr/>
          </p:nvSpPr>
          <p:spPr>
            <a:xfrm>
              <a:off x="8175333" y="229797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1"/>
            <p:cNvSpPr/>
            <p:nvPr/>
          </p:nvSpPr>
          <p:spPr>
            <a:xfrm>
              <a:off x="8561535" y="18133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1"/>
            <p:cNvSpPr/>
            <p:nvPr/>
          </p:nvSpPr>
          <p:spPr>
            <a:xfrm rot="10800000" flipH="1">
              <a:off x="7336612" y="30141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1"/>
            <p:cNvSpPr/>
            <p:nvPr/>
          </p:nvSpPr>
          <p:spPr>
            <a:xfrm rot="10800000" flipH="1">
              <a:off x="7744755" y="3486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1"/>
            <p:cNvSpPr/>
            <p:nvPr/>
          </p:nvSpPr>
          <p:spPr>
            <a:xfrm rot="10800000" flipH="1">
              <a:off x="5461012" y="2636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1"/>
            <p:cNvSpPr/>
            <p:nvPr/>
          </p:nvSpPr>
          <p:spPr>
            <a:xfrm>
              <a:off x="6643161" y="18302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1" name="Google Shape;691;p51"/>
          <p:cNvCxnSpPr/>
          <p:nvPr/>
        </p:nvCxnSpPr>
        <p:spPr>
          <a:xfrm>
            <a:off x="264625" y="619716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مربع نص 3"/>
          <p:cNvSpPr txBox="1"/>
          <p:nvPr/>
        </p:nvSpPr>
        <p:spPr>
          <a:xfrm>
            <a:off x="147678" y="168294"/>
            <a:ext cx="426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 rotWithShape="1">
          <a:blip r:embed="rId3"/>
          <a:srcRect l="3050" t="58517" r="60835" b="30494"/>
          <a:stretch/>
        </p:blipFill>
        <p:spPr>
          <a:xfrm>
            <a:off x="105095" y="3477022"/>
            <a:ext cx="4699001" cy="7620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" name="صورة 5"/>
          <p:cNvPicPr>
            <a:picLocks noChangeAspect="1"/>
          </p:cNvPicPr>
          <p:nvPr/>
        </p:nvPicPr>
        <p:blipFill rotWithShape="1">
          <a:blip r:embed="rId3"/>
          <a:srcRect l="3636" t="43681" r="66983" b="49725"/>
          <a:stretch/>
        </p:blipFill>
        <p:spPr>
          <a:xfrm>
            <a:off x="123399" y="4387107"/>
            <a:ext cx="4327860" cy="4572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" name="مربع نص 6"/>
          <p:cNvSpPr txBox="1"/>
          <p:nvPr/>
        </p:nvSpPr>
        <p:spPr>
          <a:xfrm>
            <a:off x="85904" y="700051"/>
            <a:ext cx="4505971" cy="259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create a new feature that captures the interaction between the energy and tempo of a track. The intuition behind this is that tracks with high energy and high tempo might have a different musical feel compared to tracks with low energy and low tempo</a:t>
            </a:r>
            <a:r>
              <a:rPr lang="en-US" dirty="0"/>
              <a:t> also we drop id that has low correlation with Class column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2"/>
          <p:cNvSpPr/>
          <p:nvPr/>
        </p:nvSpPr>
        <p:spPr>
          <a:xfrm>
            <a:off x="2757270" y="2876959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3" name="Google Shape;703;p52"/>
          <p:cNvGrpSpPr/>
          <p:nvPr/>
        </p:nvGrpSpPr>
        <p:grpSpPr>
          <a:xfrm>
            <a:off x="-130025" y="-312465"/>
            <a:ext cx="3330702" cy="5732675"/>
            <a:chOff x="-130025" y="-312465"/>
            <a:chExt cx="3330702" cy="5732675"/>
          </a:xfrm>
        </p:grpSpPr>
        <p:sp>
          <p:nvSpPr>
            <p:cNvPr id="704" name="Google Shape;704;p52"/>
            <p:cNvSpPr/>
            <p:nvPr/>
          </p:nvSpPr>
          <p:spPr>
            <a:xfrm>
              <a:off x="1575672" y="423331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2"/>
            <p:cNvSpPr/>
            <p:nvPr/>
          </p:nvSpPr>
          <p:spPr>
            <a:xfrm>
              <a:off x="1955986" y="23050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2"/>
            <p:cNvSpPr/>
            <p:nvPr/>
          </p:nvSpPr>
          <p:spPr>
            <a:xfrm>
              <a:off x="173058" y="13833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2"/>
            <p:cNvSpPr/>
            <p:nvPr/>
          </p:nvSpPr>
          <p:spPr>
            <a:xfrm>
              <a:off x="-96967" y="9018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2"/>
            <p:cNvSpPr/>
            <p:nvPr/>
          </p:nvSpPr>
          <p:spPr>
            <a:xfrm>
              <a:off x="1575664" y="10205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2"/>
            <p:cNvSpPr/>
            <p:nvPr/>
          </p:nvSpPr>
          <p:spPr>
            <a:xfrm>
              <a:off x="2361967" y="283544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2"/>
            <p:cNvSpPr/>
            <p:nvPr/>
          </p:nvSpPr>
          <p:spPr>
            <a:xfrm>
              <a:off x="1144579" y="15147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2"/>
            <p:cNvSpPr/>
            <p:nvPr/>
          </p:nvSpPr>
          <p:spPr>
            <a:xfrm rot="10800000" flipH="1">
              <a:off x="618137" y="24749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2"/>
            <p:cNvSpPr/>
            <p:nvPr/>
          </p:nvSpPr>
          <p:spPr>
            <a:xfrm rot="10800000" flipH="1">
              <a:off x="869355" y="34993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2"/>
            <p:cNvSpPr/>
            <p:nvPr/>
          </p:nvSpPr>
          <p:spPr>
            <a:xfrm rot="10800000" flipH="1">
              <a:off x="1396209" y="-3124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2"/>
            <p:cNvSpPr/>
            <p:nvPr/>
          </p:nvSpPr>
          <p:spPr>
            <a:xfrm rot="10800000" flipH="1">
              <a:off x="301247" y="30080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2"/>
            <p:cNvSpPr/>
            <p:nvPr/>
          </p:nvSpPr>
          <p:spPr>
            <a:xfrm rot="10800000" flipH="1">
              <a:off x="1011780" y="16415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2"/>
            <p:cNvSpPr/>
            <p:nvPr/>
          </p:nvSpPr>
          <p:spPr>
            <a:xfrm rot="10800000" flipH="1">
              <a:off x="-130025" y="4047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2"/>
            <p:cNvSpPr/>
            <p:nvPr/>
          </p:nvSpPr>
          <p:spPr>
            <a:xfrm rot="10800000" flipH="1">
              <a:off x="1994793" y="37492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2"/>
            <p:cNvSpPr/>
            <p:nvPr/>
          </p:nvSpPr>
          <p:spPr>
            <a:xfrm rot="10800000" flipH="1">
              <a:off x="2150368" y="86088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2"/>
            <p:cNvSpPr/>
            <p:nvPr/>
          </p:nvSpPr>
          <p:spPr>
            <a:xfrm>
              <a:off x="236023" y="445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مربع نص 7"/>
          <p:cNvSpPr txBox="1"/>
          <p:nvPr/>
        </p:nvSpPr>
        <p:spPr>
          <a:xfrm>
            <a:off x="3511827" y="187127"/>
            <a:ext cx="3374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Outliers</a:t>
            </a: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055" y="710347"/>
            <a:ext cx="6020640" cy="434400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2"/>
          <p:cNvSpPr/>
          <p:nvPr/>
        </p:nvSpPr>
        <p:spPr>
          <a:xfrm>
            <a:off x="2757270" y="2876959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3" name="Google Shape;703;p52"/>
          <p:cNvGrpSpPr/>
          <p:nvPr/>
        </p:nvGrpSpPr>
        <p:grpSpPr>
          <a:xfrm>
            <a:off x="-130025" y="-312465"/>
            <a:ext cx="3330702" cy="5732675"/>
            <a:chOff x="-130025" y="-312465"/>
            <a:chExt cx="3330702" cy="5732675"/>
          </a:xfrm>
        </p:grpSpPr>
        <p:sp>
          <p:nvSpPr>
            <p:cNvPr id="704" name="Google Shape;704;p52"/>
            <p:cNvSpPr/>
            <p:nvPr/>
          </p:nvSpPr>
          <p:spPr>
            <a:xfrm>
              <a:off x="1575672" y="423331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2"/>
            <p:cNvSpPr/>
            <p:nvPr/>
          </p:nvSpPr>
          <p:spPr>
            <a:xfrm>
              <a:off x="1955986" y="23050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2"/>
            <p:cNvSpPr/>
            <p:nvPr/>
          </p:nvSpPr>
          <p:spPr>
            <a:xfrm>
              <a:off x="173058" y="13833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2"/>
            <p:cNvSpPr/>
            <p:nvPr/>
          </p:nvSpPr>
          <p:spPr>
            <a:xfrm>
              <a:off x="-96967" y="9018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2"/>
            <p:cNvSpPr/>
            <p:nvPr/>
          </p:nvSpPr>
          <p:spPr>
            <a:xfrm>
              <a:off x="1575664" y="10205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2"/>
            <p:cNvSpPr/>
            <p:nvPr/>
          </p:nvSpPr>
          <p:spPr>
            <a:xfrm>
              <a:off x="2361967" y="283544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2"/>
            <p:cNvSpPr/>
            <p:nvPr/>
          </p:nvSpPr>
          <p:spPr>
            <a:xfrm>
              <a:off x="1144579" y="15147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2"/>
            <p:cNvSpPr/>
            <p:nvPr/>
          </p:nvSpPr>
          <p:spPr>
            <a:xfrm rot="10800000" flipH="1">
              <a:off x="618137" y="24749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2"/>
            <p:cNvSpPr/>
            <p:nvPr/>
          </p:nvSpPr>
          <p:spPr>
            <a:xfrm rot="10800000" flipH="1">
              <a:off x="869355" y="34993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2"/>
            <p:cNvSpPr/>
            <p:nvPr/>
          </p:nvSpPr>
          <p:spPr>
            <a:xfrm rot="10800000" flipH="1">
              <a:off x="1396209" y="-3124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2"/>
            <p:cNvSpPr/>
            <p:nvPr/>
          </p:nvSpPr>
          <p:spPr>
            <a:xfrm rot="10800000" flipH="1">
              <a:off x="301247" y="30080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2"/>
            <p:cNvSpPr/>
            <p:nvPr/>
          </p:nvSpPr>
          <p:spPr>
            <a:xfrm rot="10800000" flipH="1">
              <a:off x="1011780" y="16415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2"/>
            <p:cNvSpPr/>
            <p:nvPr/>
          </p:nvSpPr>
          <p:spPr>
            <a:xfrm rot="10800000" flipH="1">
              <a:off x="-130025" y="4047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2"/>
            <p:cNvSpPr/>
            <p:nvPr/>
          </p:nvSpPr>
          <p:spPr>
            <a:xfrm rot="10800000" flipH="1">
              <a:off x="1994793" y="37492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2"/>
            <p:cNvSpPr/>
            <p:nvPr/>
          </p:nvSpPr>
          <p:spPr>
            <a:xfrm rot="10800000" flipH="1">
              <a:off x="2150368" y="86088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2"/>
            <p:cNvSpPr/>
            <p:nvPr/>
          </p:nvSpPr>
          <p:spPr>
            <a:xfrm>
              <a:off x="236023" y="445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مربع نص 7"/>
          <p:cNvSpPr txBox="1"/>
          <p:nvPr/>
        </p:nvSpPr>
        <p:spPr>
          <a:xfrm>
            <a:off x="3511827" y="187127"/>
            <a:ext cx="3374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Outliers</a:t>
            </a:r>
          </a:p>
        </p:txBody>
      </p:sp>
      <p:sp>
        <p:nvSpPr>
          <p:cNvPr id="9" name="مربع نص 8"/>
          <p:cNvSpPr txBox="1"/>
          <p:nvPr/>
        </p:nvSpPr>
        <p:spPr>
          <a:xfrm>
            <a:off x="1456847" y="2264390"/>
            <a:ext cx="6648032" cy="181588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Thresholds Definition: We calculates the upper (max_threshold which is usually 0.99 ) and lower (min_threshold and it is usually 0.01 ) limits using the 99th and 1st percentiles of the training dataset, respectively.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Outlier Detection: It identifies outliers by checking for values that fall below the lower threshold or above the upper threshold.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Counting Outliers: The total number of outliers is calculated using outliers.sum().</a:t>
            </a:r>
          </a:p>
        </p:txBody>
      </p:sp>
      <p:pic>
        <p:nvPicPr>
          <p:cNvPr id="10" name="صورة 9"/>
          <p:cNvPicPr>
            <a:picLocks noChangeAspect="1"/>
          </p:cNvPicPr>
          <p:nvPr/>
        </p:nvPicPr>
        <p:blipFill rotWithShape="1">
          <a:blip r:embed="rId3"/>
          <a:srcRect l="3110" t="65543" r="50722" b="23193"/>
          <a:stretch/>
        </p:blipFill>
        <p:spPr>
          <a:xfrm>
            <a:off x="1575664" y="4188809"/>
            <a:ext cx="6007100" cy="78105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3" name="صورة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664" y="711970"/>
            <a:ext cx="6195443" cy="149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49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2"/>
          <p:cNvSpPr/>
          <p:nvPr/>
        </p:nvSpPr>
        <p:spPr>
          <a:xfrm>
            <a:off x="2757270" y="2876959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3" name="Google Shape;703;p52"/>
          <p:cNvGrpSpPr/>
          <p:nvPr/>
        </p:nvGrpSpPr>
        <p:grpSpPr>
          <a:xfrm>
            <a:off x="-130025" y="-312465"/>
            <a:ext cx="3330702" cy="5732675"/>
            <a:chOff x="-130025" y="-312465"/>
            <a:chExt cx="3330702" cy="5732675"/>
          </a:xfrm>
        </p:grpSpPr>
        <p:sp>
          <p:nvSpPr>
            <p:cNvPr id="704" name="Google Shape;704;p52"/>
            <p:cNvSpPr/>
            <p:nvPr/>
          </p:nvSpPr>
          <p:spPr>
            <a:xfrm>
              <a:off x="1575672" y="423331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2"/>
            <p:cNvSpPr/>
            <p:nvPr/>
          </p:nvSpPr>
          <p:spPr>
            <a:xfrm>
              <a:off x="1955986" y="23050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2"/>
            <p:cNvSpPr/>
            <p:nvPr/>
          </p:nvSpPr>
          <p:spPr>
            <a:xfrm>
              <a:off x="173058" y="13833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2"/>
            <p:cNvSpPr/>
            <p:nvPr/>
          </p:nvSpPr>
          <p:spPr>
            <a:xfrm>
              <a:off x="-96967" y="9018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2"/>
            <p:cNvSpPr/>
            <p:nvPr/>
          </p:nvSpPr>
          <p:spPr>
            <a:xfrm>
              <a:off x="1575664" y="10205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2"/>
            <p:cNvSpPr/>
            <p:nvPr/>
          </p:nvSpPr>
          <p:spPr>
            <a:xfrm>
              <a:off x="2361967" y="283544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2"/>
            <p:cNvSpPr/>
            <p:nvPr/>
          </p:nvSpPr>
          <p:spPr>
            <a:xfrm>
              <a:off x="1144579" y="15147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2"/>
            <p:cNvSpPr/>
            <p:nvPr/>
          </p:nvSpPr>
          <p:spPr>
            <a:xfrm rot="10800000" flipH="1">
              <a:off x="618137" y="24749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2"/>
            <p:cNvSpPr/>
            <p:nvPr/>
          </p:nvSpPr>
          <p:spPr>
            <a:xfrm rot="10800000" flipH="1">
              <a:off x="869355" y="34993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2"/>
            <p:cNvSpPr/>
            <p:nvPr/>
          </p:nvSpPr>
          <p:spPr>
            <a:xfrm rot="10800000" flipH="1">
              <a:off x="1396209" y="-3124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2"/>
            <p:cNvSpPr/>
            <p:nvPr/>
          </p:nvSpPr>
          <p:spPr>
            <a:xfrm rot="10800000" flipH="1">
              <a:off x="301247" y="30080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2"/>
            <p:cNvSpPr/>
            <p:nvPr/>
          </p:nvSpPr>
          <p:spPr>
            <a:xfrm rot="10800000" flipH="1">
              <a:off x="1011780" y="16415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2"/>
            <p:cNvSpPr/>
            <p:nvPr/>
          </p:nvSpPr>
          <p:spPr>
            <a:xfrm rot="10800000" flipH="1">
              <a:off x="-130025" y="4047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2"/>
            <p:cNvSpPr/>
            <p:nvPr/>
          </p:nvSpPr>
          <p:spPr>
            <a:xfrm rot="10800000" flipH="1">
              <a:off x="1994793" y="37492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2"/>
            <p:cNvSpPr/>
            <p:nvPr/>
          </p:nvSpPr>
          <p:spPr>
            <a:xfrm rot="10800000" flipH="1">
              <a:off x="2150368" y="86088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2"/>
            <p:cNvSpPr/>
            <p:nvPr/>
          </p:nvSpPr>
          <p:spPr>
            <a:xfrm>
              <a:off x="236023" y="445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مربع نص 7"/>
          <p:cNvSpPr txBox="1"/>
          <p:nvPr/>
        </p:nvSpPr>
        <p:spPr>
          <a:xfrm>
            <a:off x="1994792" y="239965"/>
            <a:ext cx="4663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Converting to categorical features</a:t>
            </a:r>
          </a:p>
        </p:txBody>
      </p:sp>
      <p:sp>
        <p:nvSpPr>
          <p:cNvPr id="9" name="مربع نص 8"/>
          <p:cNvSpPr txBox="1"/>
          <p:nvPr/>
        </p:nvSpPr>
        <p:spPr>
          <a:xfrm>
            <a:off x="1058633" y="703422"/>
            <a:ext cx="6997088" cy="460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will convert the following numerical feature to encoded categorical features, thus creating more categories:</a:t>
            </a:r>
            <a:r>
              <a:rPr lang="en-US" sz="1600" b="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b="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Speechiness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2.Acousticness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3.Liveness</a:t>
            </a:r>
          </a:p>
          <a:p>
            <a:endParaRPr lang="en-US" sz="1600" b="0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Advantages of converting to categorical:</a:t>
            </a:r>
          </a:p>
          <a:p>
            <a:r>
              <a:rPr lang="en-US" sz="1600" b="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b="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Interpretability: 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model might better understand specific categories (e.g., "Live" vs. "Studio") rather than trying to interpret the raw continuous values. Reduced </a:t>
            </a:r>
          </a:p>
          <a:p>
            <a:endParaRPr lang="en-US" sz="1600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Complexity: 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Categorical variables can simplify the model, making it easier to interpret and less prone to overfitting, especially in tree-based models.</a:t>
            </a:r>
            <a:endParaRPr lang="en-US" sz="1600" b="0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b="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b="0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0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270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2"/>
          <p:cNvSpPr/>
          <p:nvPr/>
        </p:nvSpPr>
        <p:spPr>
          <a:xfrm>
            <a:off x="2757270" y="2876959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3" name="Google Shape;703;p52"/>
          <p:cNvGrpSpPr/>
          <p:nvPr/>
        </p:nvGrpSpPr>
        <p:grpSpPr>
          <a:xfrm>
            <a:off x="-130025" y="-312465"/>
            <a:ext cx="3330702" cy="5732675"/>
            <a:chOff x="-130025" y="-312465"/>
            <a:chExt cx="3330702" cy="5732675"/>
          </a:xfrm>
        </p:grpSpPr>
        <p:sp>
          <p:nvSpPr>
            <p:cNvPr id="704" name="Google Shape;704;p52"/>
            <p:cNvSpPr/>
            <p:nvPr/>
          </p:nvSpPr>
          <p:spPr>
            <a:xfrm>
              <a:off x="1575672" y="423331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2"/>
            <p:cNvSpPr/>
            <p:nvPr/>
          </p:nvSpPr>
          <p:spPr>
            <a:xfrm>
              <a:off x="1955986" y="23050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2"/>
            <p:cNvSpPr/>
            <p:nvPr/>
          </p:nvSpPr>
          <p:spPr>
            <a:xfrm>
              <a:off x="173058" y="13833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2"/>
            <p:cNvSpPr/>
            <p:nvPr/>
          </p:nvSpPr>
          <p:spPr>
            <a:xfrm>
              <a:off x="-96967" y="9018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2"/>
            <p:cNvSpPr/>
            <p:nvPr/>
          </p:nvSpPr>
          <p:spPr>
            <a:xfrm>
              <a:off x="1575664" y="10205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2"/>
            <p:cNvSpPr/>
            <p:nvPr/>
          </p:nvSpPr>
          <p:spPr>
            <a:xfrm>
              <a:off x="2361967" y="283544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2"/>
            <p:cNvSpPr/>
            <p:nvPr/>
          </p:nvSpPr>
          <p:spPr>
            <a:xfrm>
              <a:off x="1144579" y="15147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2"/>
            <p:cNvSpPr/>
            <p:nvPr/>
          </p:nvSpPr>
          <p:spPr>
            <a:xfrm rot="10800000" flipH="1">
              <a:off x="618137" y="24749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2"/>
            <p:cNvSpPr/>
            <p:nvPr/>
          </p:nvSpPr>
          <p:spPr>
            <a:xfrm rot="10800000" flipH="1">
              <a:off x="869355" y="34993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2"/>
            <p:cNvSpPr/>
            <p:nvPr/>
          </p:nvSpPr>
          <p:spPr>
            <a:xfrm rot="10800000" flipH="1">
              <a:off x="1396209" y="-3124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2"/>
            <p:cNvSpPr/>
            <p:nvPr/>
          </p:nvSpPr>
          <p:spPr>
            <a:xfrm rot="10800000" flipH="1">
              <a:off x="301247" y="30080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2"/>
            <p:cNvSpPr/>
            <p:nvPr/>
          </p:nvSpPr>
          <p:spPr>
            <a:xfrm rot="10800000" flipH="1">
              <a:off x="1011780" y="16415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2"/>
            <p:cNvSpPr/>
            <p:nvPr/>
          </p:nvSpPr>
          <p:spPr>
            <a:xfrm rot="10800000" flipH="1">
              <a:off x="-130025" y="4047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2"/>
            <p:cNvSpPr/>
            <p:nvPr/>
          </p:nvSpPr>
          <p:spPr>
            <a:xfrm rot="10800000" flipH="1">
              <a:off x="1994793" y="37492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2"/>
            <p:cNvSpPr/>
            <p:nvPr/>
          </p:nvSpPr>
          <p:spPr>
            <a:xfrm rot="10800000" flipH="1">
              <a:off x="2150368" y="86088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2"/>
            <p:cNvSpPr/>
            <p:nvPr/>
          </p:nvSpPr>
          <p:spPr>
            <a:xfrm>
              <a:off x="236023" y="445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مربع نص 7"/>
          <p:cNvSpPr txBox="1"/>
          <p:nvPr/>
        </p:nvSpPr>
        <p:spPr>
          <a:xfrm>
            <a:off x="1288710" y="296602"/>
            <a:ext cx="586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  Encoding categorical features(Track/Artist Name)</a:t>
            </a:r>
          </a:p>
        </p:txBody>
      </p:sp>
      <p:sp>
        <p:nvSpPr>
          <p:cNvPr id="9" name="مربع نص 8"/>
          <p:cNvSpPr txBox="1"/>
          <p:nvPr/>
        </p:nvSpPr>
        <p:spPr>
          <a:xfrm>
            <a:off x="1073456" y="704187"/>
            <a:ext cx="6556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Perform target encoding on a given categorical feature using the   training set.</a:t>
            </a:r>
          </a:p>
          <a:p>
            <a:pPr algn="just"/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Applies the same encoding to the test set.</a:t>
            </a:r>
          </a:p>
          <a:p>
            <a:pPr algn="just"/>
            <a:endParaRPr lang="en-US" sz="20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EC5A46-21AD-458F-80E2-AFB38D571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658" y="2145394"/>
            <a:ext cx="5845047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4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2"/>
          <p:cNvSpPr/>
          <p:nvPr/>
        </p:nvSpPr>
        <p:spPr>
          <a:xfrm>
            <a:off x="2757270" y="2876959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3" name="Google Shape;703;p52"/>
          <p:cNvGrpSpPr/>
          <p:nvPr/>
        </p:nvGrpSpPr>
        <p:grpSpPr>
          <a:xfrm>
            <a:off x="-130025" y="-312465"/>
            <a:ext cx="3330702" cy="5732675"/>
            <a:chOff x="-130025" y="-312465"/>
            <a:chExt cx="3330702" cy="5732675"/>
          </a:xfrm>
        </p:grpSpPr>
        <p:sp>
          <p:nvSpPr>
            <p:cNvPr id="704" name="Google Shape;704;p52"/>
            <p:cNvSpPr/>
            <p:nvPr/>
          </p:nvSpPr>
          <p:spPr>
            <a:xfrm>
              <a:off x="1575672" y="423331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2"/>
            <p:cNvSpPr/>
            <p:nvPr/>
          </p:nvSpPr>
          <p:spPr>
            <a:xfrm>
              <a:off x="1955986" y="23050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2"/>
            <p:cNvSpPr/>
            <p:nvPr/>
          </p:nvSpPr>
          <p:spPr>
            <a:xfrm>
              <a:off x="173058" y="13833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2"/>
            <p:cNvSpPr/>
            <p:nvPr/>
          </p:nvSpPr>
          <p:spPr>
            <a:xfrm>
              <a:off x="-96967" y="9018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2"/>
            <p:cNvSpPr/>
            <p:nvPr/>
          </p:nvSpPr>
          <p:spPr>
            <a:xfrm>
              <a:off x="1575664" y="10205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2"/>
            <p:cNvSpPr/>
            <p:nvPr/>
          </p:nvSpPr>
          <p:spPr>
            <a:xfrm>
              <a:off x="2361967" y="283544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2"/>
            <p:cNvSpPr/>
            <p:nvPr/>
          </p:nvSpPr>
          <p:spPr>
            <a:xfrm>
              <a:off x="1144579" y="15147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2"/>
            <p:cNvSpPr/>
            <p:nvPr/>
          </p:nvSpPr>
          <p:spPr>
            <a:xfrm rot="10800000" flipH="1">
              <a:off x="618137" y="24749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2"/>
            <p:cNvSpPr/>
            <p:nvPr/>
          </p:nvSpPr>
          <p:spPr>
            <a:xfrm rot="10800000" flipH="1">
              <a:off x="869355" y="34993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2"/>
            <p:cNvSpPr/>
            <p:nvPr/>
          </p:nvSpPr>
          <p:spPr>
            <a:xfrm rot="10800000" flipH="1">
              <a:off x="1396209" y="-3124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2"/>
            <p:cNvSpPr/>
            <p:nvPr/>
          </p:nvSpPr>
          <p:spPr>
            <a:xfrm rot="10800000" flipH="1">
              <a:off x="301247" y="30080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2"/>
            <p:cNvSpPr/>
            <p:nvPr/>
          </p:nvSpPr>
          <p:spPr>
            <a:xfrm rot="10800000" flipH="1">
              <a:off x="1011780" y="16415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2"/>
            <p:cNvSpPr/>
            <p:nvPr/>
          </p:nvSpPr>
          <p:spPr>
            <a:xfrm rot="10800000" flipH="1">
              <a:off x="-130025" y="4047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2"/>
            <p:cNvSpPr/>
            <p:nvPr/>
          </p:nvSpPr>
          <p:spPr>
            <a:xfrm rot="10800000" flipH="1">
              <a:off x="1994793" y="37492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2"/>
            <p:cNvSpPr/>
            <p:nvPr/>
          </p:nvSpPr>
          <p:spPr>
            <a:xfrm rot="10800000" flipH="1">
              <a:off x="2150368" y="86088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2"/>
            <p:cNvSpPr/>
            <p:nvPr/>
          </p:nvSpPr>
          <p:spPr>
            <a:xfrm>
              <a:off x="236023" y="445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مربع نص 7"/>
          <p:cNvSpPr txBox="1"/>
          <p:nvPr/>
        </p:nvSpPr>
        <p:spPr>
          <a:xfrm>
            <a:off x="1288710" y="296602"/>
            <a:ext cx="586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Normalization/</a:t>
            </a:r>
            <a:r>
              <a:rPr lang="en-US" sz="1600" b="1" dirty="0" err="1"/>
              <a:t>Standraization</a:t>
            </a:r>
            <a:endParaRPr lang="en-US" sz="1600" b="1" dirty="0"/>
          </a:p>
        </p:txBody>
      </p:sp>
      <p:sp>
        <p:nvSpPr>
          <p:cNvPr id="9" name="مربع نص 8"/>
          <p:cNvSpPr txBox="1"/>
          <p:nvPr/>
        </p:nvSpPr>
        <p:spPr>
          <a:xfrm>
            <a:off x="1073456" y="704187"/>
            <a:ext cx="6556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our model we use here the Standard Scaler</a:t>
            </a:r>
          </a:p>
          <a:p>
            <a:pPr algn="just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all the numerical features</a:t>
            </a:r>
          </a:p>
          <a:p>
            <a:pPr algn="just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here is the result: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6143F6-0E1B-4FAF-8550-4BA0C4471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710" y="1920103"/>
            <a:ext cx="6332709" cy="27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3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82" name="Google Shape;382;p38"/>
          <p:cNvSpPr txBox="1">
            <a:spLocks noGrp="1"/>
          </p:cNvSpPr>
          <p:nvPr>
            <p:ph type="subTitle" idx="3"/>
          </p:nvPr>
        </p:nvSpPr>
        <p:spPr>
          <a:xfrm>
            <a:off x="916886" y="3466058"/>
            <a:ext cx="2305500" cy="891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/>
              <a:t>Train different models </a:t>
            </a:r>
          </a:p>
        </p:txBody>
      </p:sp>
      <p:sp>
        <p:nvSpPr>
          <p:cNvPr id="388" name="Google Shape;388;p38"/>
          <p:cNvSpPr txBox="1">
            <a:spLocks noGrp="1"/>
          </p:cNvSpPr>
          <p:nvPr>
            <p:ph type="title" idx="7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9" name="Google Shape;389;p38"/>
          <p:cNvSpPr txBox="1">
            <a:spLocks noGrp="1"/>
          </p:cNvSpPr>
          <p:nvPr>
            <p:ph type="title" idx="8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0" name="Google Shape;390;p38"/>
          <p:cNvSpPr txBox="1">
            <a:spLocks noGrp="1"/>
          </p:cNvSpPr>
          <p:nvPr>
            <p:ph type="title" idx="9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1" name="Google Shape;391;p38"/>
          <p:cNvSpPr txBox="1">
            <a:spLocks noGrp="1"/>
          </p:cNvSpPr>
          <p:nvPr>
            <p:ph type="title" idx="13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92" name="Google Shape;392;p38"/>
          <p:cNvSpPr txBox="1">
            <a:spLocks noGrp="1"/>
          </p:cNvSpPr>
          <p:nvPr>
            <p:ph type="title" idx="14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4" name="Google Shape;394;p38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/>
              <a:t>Introduction</a:t>
            </a:r>
            <a:endParaRPr sz="2000" b="0" dirty="0"/>
          </a:p>
        </p:txBody>
      </p:sp>
      <p:sp>
        <p:nvSpPr>
          <p:cNvPr id="395" name="Google Shape;395;p38"/>
          <p:cNvSpPr txBox="1">
            <a:spLocks noGrp="1"/>
          </p:cNvSpPr>
          <p:nvPr>
            <p:ph type="subTitle" idx="17"/>
          </p:nvPr>
        </p:nvSpPr>
        <p:spPr>
          <a:xfrm>
            <a:off x="3419271" y="1801111"/>
            <a:ext cx="2305500" cy="11168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96" name="Google Shape;396;p38"/>
          <p:cNvSpPr txBox="1">
            <a:spLocks noGrp="1"/>
          </p:cNvSpPr>
          <p:nvPr>
            <p:ph type="subTitle" idx="18"/>
          </p:nvPr>
        </p:nvSpPr>
        <p:spPr>
          <a:xfrm>
            <a:off x="6153002" y="1360887"/>
            <a:ext cx="2305500" cy="880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zh-CN" altLang="en-US" sz="2000" b="0" kern="1200" dirty="0">
                <a:solidFill>
                  <a:schemeClr val="tx1"/>
                </a:solidFill>
                <a:latin typeface="Outfit" panose="020B0604020202020204" charset="0"/>
                <a:ea typeface="微软雅黑"/>
                <a:cs typeface="+mn-ea"/>
                <a:sym typeface="+mn-lt"/>
              </a:rPr>
              <a:t>Prepare the data</a:t>
            </a:r>
            <a:endParaRPr sz="2000" dirty="0">
              <a:solidFill>
                <a:schemeClr val="tx1"/>
              </a:solidFill>
              <a:latin typeface="Outfit" panose="020B0604020202020204" charset="0"/>
            </a:endParaRPr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20"/>
          </p:nvPr>
        </p:nvSpPr>
        <p:spPr>
          <a:xfrm>
            <a:off x="3537049" y="378918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2000" b="0" dirty="0"/>
              <a:t>Evaluation and solution.</a:t>
            </a:r>
          </a:p>
        </p:txBody>
      </p:sp>
      <p:sp>
        <p:nvSpPr>
          <p:cNvPr id="4" name="مربع نص 3"/>
          <p:cNvSpPr txBox="1"/>
          <p:nvPr/>
        </p:nvSpPr>
        <p:spPr>
          <a:xfrm>
            <a:off x="3427296" y="1836324"/>
            <a:ext cx="269124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Tx/>
              <a:buSzPct val="100000"/>
            </a:pPr>
            <a:r>
              <a:rPr lang="zh-CN" altLang="en-US" sz="2000" kern="1200" dirty="0">
                <a:solidFill>
                  <a:schemeClr val="tx1"/>
                </a:solidFill>
                <a:latin typeface="Outfit" panose="020B0604020202020204" charset="0"/>
                <a:ea typeface="微软雅黑"/>
                <a:cs typeface="+mn-ea"/>
                <a:sym typeface="+mn-lt"/>
              </a:rPr>
              <a:t>Explore the data to gain insights.</a:t>
            </a:r>
          </a:p>
          <a:p>
            <a:pPr algn="ctr"/>
            <a:endParaRPr lang="en-US" sz="2000" dirty="0">
              <a:latin typeface="Outfit" panose="020B0604020202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52"/>
          <p:cNvGrpSpPr/>
          <p:nvPr/>
        </p:nvGrpSpPr>
        <p:grpSpPr>
          <a:xfrm>
            <a:off x="-57389" y="-370402"/>
            <a:ext cx="3086045" cy="4779924"/>
            <a:chOff x="-96967" y="-312465"/>
            <a:chExt cx="3086045" cy="4779924"/>
          </a:xfrm>
        </p:grpSpPr>
        <p:sp>
          <p:nvSpPr>
            <p:cNvPr id="706" name="Google Shape;706;p52"/>
            <p:cNvSpPr/>
            <p:nvPr/>
          </p:nvSpPr>
          <p:spPr>
            <a:xfrm>
              <a:off x="173058" y="13833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2"/>
            <p:cNvSpPr/>
            <p:nvPr/>
          </p:nvSpPr>
          <p:spPr>
            <a:xfrm>
              <a:off x="-96967" y="9018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2"/>
            <p:cNvSpPr/>
            <p:nvPr/>
          </p:nvSpPr>
          <p:spPr>
            <a:xfrm>
              <a:off x="1575664" y="10205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2"/>
            <p:cNvSpPr/>
            <p:nvPr/>
          </p:nvSpPr>
          <p:spPr>
            <a:xfrm>
              <a:off x="1144579" y="15147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2"/>
            <p:cNvSpPr/>
            <p:nvPr/>
          </p:nvSpPr>
          <p:spPr>
            <a:xfrm rot="10800000" flipH="1">
              <a:off x="618137" y="24749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2"/>
            <p:cNvSpPr/>
            <p:nvPr/>
          </p:nvSpPr>
          <p:spPr>
            <a:xfrm rot="10800000" flipH="1">
              <a:off x="869355" y="34993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2"/>
            <p:cNvSpPr/>
            <p:nvPr/>
          </p:nvSpPr>
          <p:spPr>
            <a:xfrm rot="10800000" flipH="1">
              <a:off x="1396209" y="-3124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2"/>
            <p:cNvSpPr/>
            <p:nvPr/>
          </p:nvSpPr>
          <p:spPr>
            <a:xfrm rot="10800000" flipH="1">
              <a:off x="301247" y="30080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2"/>
            <p:cNvSpPr/>
            <p:nvPr/>
          </p:nvSpPr>
          <p:spPr>
            <a:xfrm rot="10800000" flipH="1">
              <a:off x="1011780" y="16415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2"/>
            <p:cNvSpPr/>
            <p:nvPr/>
          </p:nvSpPr>
          <p:spPr>
            <a:xfrm rot="10800000" flipH="1">
              <a:off x="2150368" y="86088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مربع نص 7"/>
          <p:cNvSpPr txBox="1"/>
          <p:nvPr/>
        </p:nvSpPr>
        <p:spPr>
          <a:xfrm>
            <a:off x="2619349" y="261467"/>
            <a:ext cx="378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 different models</a:t>
            </a:r>
          </a:p>
        </p:txBody>
      </p:sp>
      <p:sp>
        <p:nvSpPr>
          <p:cNvPr id="9" name="مربع نص 8"/>
          <p:cNvSpPr txBox="1"/>
          <p:nvPr/>
        </p:nvSpPr>
        <p:spPr>
          <a:xfrm>
            <a:off x="236023" y="937523"/>
            <a:ext cx="6648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Evaluation Metric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evaluation metric for this competition is Root Mean Squared Error (</a:t>
            </a:r>
            <a:r>
              <a:rPr lang="en-US" sz="16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F1-score</a:t>
            </a:r>
            <a:r>
              <a:rPr lang="en-US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).</a:t>
            </a:r>
          </a:p>
          <a:p>
            <a:r>
              <a:rPr lang="en-US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The F1-score </a:t>
            </a:r>
            <a:r>
              <a:rPr lang="en-US" sz="1600" dirty="0">
                <a:solidFill>
                  <a:schemeClr val="dk1"/>
                </a:solidFill>
                <a:latin typeface="Inter"/>
                <a:ea typeface="Inter"/>
              </a:rPr>
              <a:t>can be interpreted as a harmonic mean of the precision and recall</a:t>
            </a:r>
            <a:r>
              <a:rPr lang="en-US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.</a:t>
            </a:r>
          </a:p>
          <a:p>
            <a:pPr fontAlgn="base"/>
            <a:r>
              <a:rPr lang="en-US" sz="1600" dirty="0">
                <a:solidFill>
                  <a:schemeClr val="dk1"/>
                </a:solidFill>
                <a:latin typeface="Inter"/>
                <a:ea typeface="Inter"/>
              </a:rPr>
              <a:t>F1 = 2 * (precision * recall) / (precision + recall)</a:t>
            </a:r>
          </a:p>
        </p:txBody>
      </p:sp>
      <p:sp>
        <p:nvSpPr>
          <p:cNvPr id="24" name="椭圆 11"/>
          <p:cNvSpPr/>
          <p:nvPr/>
        </p:nvSpPr>
        <p:spPr>
          <a:xfrm>
            <a:off x="3078956" y="3447808"/>
            <a:ext cx="2500313" cy="158191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b="1" i="0" u="none" strike="noStrike" kern="1200" cap="none" spc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cs typeface="+mn-ea"/>
                <a:sym typeface="+mn-lt"/>
              </a:rPr>
              <a:t>K </a:t>
            </a:r>
            <a:r>
              <a:rPr kumimoji="0" lang="en-US" altLang="zh-CN" b="1" i="0" u="none" strike="noStrike" kern="1200" cap="none" spc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cs typeface="+mn-ea"/>
                <a:sym typeface="+mn-lt"/>
              </a:rPr>
              <a:t>nearest </a:t>
            </a:r>
            <a:r>
              <a:rPr kumimoji="0" lang="zh-CN" altLang="en-US" b="1" i="0" u="none" strike="noStrike" kern="1200" cap="none" spc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cs typeface="+mn-ea"/>
                <a:sym typeface="+mn-lt"/>
              </a:rPr>
              <a:t>Neighbors</a:t>
            </a:r>
            <a:endParaRPr kumimoji="0" lang="en-US" altLang="en-US" b="1" i="0" u="none" strike="noStrike" kern="1200" cap="none" spc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cs typeface="+mn-ea"/>
              <a:sym typeface="+mn-lt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b="1" i="0" u="none" strike="noStrike" kern="1200" cap="none" spc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cs typeface="+mn-ea"/>
                <a:sym typeface="+mn-lt"/>
              </a:rPr>
              <a:t>Classifier</a:t>
            </a:r>
            <a:endParaRPr kumimoji="0" lang="en-US" altLang="en-US" b="1" i="0" u="none" strike="noStrike" kern="1200" cap="none" spc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cs typeface="+mn-ea"/>
              <a:sym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en-US" b="1" i="0" u="none" strike="noStrike" kern="1200" cap="none" spc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cs typeface="+mn-ea"/>
              <a:sym typeface="+mn-lt"/>
            </a:endParaRPr>
          </a:p>
        </p:txBody>
      </p:sp>
      <p:sp>
        <p:nvSpPr>
          <p:cNvPr id="27" name="椭圆 7"/>
          <p:cNvSpPr/>
          <p:nvPr/>
        </p:nvSpPr>
        <p:spPr>
          <a:xfrm>
            <a:off x="6295578" y="2207175"/>
            <a:ext cx="1975104" cy="158191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en-US" altLang="en-US" b="1" i="0" u="none" strike="noStrike" kern="1200" cap="none" spc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cs typeface="+mn-ea"/>
                <a:sym typeface="+mn-lt"/>
              </a:rPr>
              <a:t>Decisson</a:t>
            </a:r>
            <a:r>
              <a:rPr kumimoji="0" lang="en-US" altLang="en-US" b="1" i="0" u="none" strike="noStrike" kern="1200" cap="none" spc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cs typeface="+mn-ea"/>
                <a:sym typeface="+mn-lt"/>
              </a:rPr>
              <a:t> tree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en-US" altLang="en-US" b="1" kern="1200" dirty="0" err="1">
                <a:solidFill>
                  <a:schemeClr val="bg1"/>
                </a:solidFill>
                <a:cs typeface="+mn-ea"/>
                <a:sym typeface="+mn-lt"/>
              </a:rPr>
              <a:t>classiefer</a:t>
            </a:r>
            <a:endParaRPr kumimoji="0" lang="en-US" altLang="en-US" b="1" i="0" u="none" strike="noStrike" kern="1200" cap="none" spc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cs typeface="+mn-ea"/>
              <a:sym typeface="+mn-lt"/>
            </a:endParaRPr>
          </a:p>
        </p:txBody>
      </p:sp>
      <p:sp>
        <p:nvSpPr>
          <p:cNvPr id="28" name="椭圆 7"/>
          <p:cNvSpPr/>
          <p:nvPr/>
        </p:nvSpPr>
        <p:spPr>
          <a:xfrm>
            <a:off x="258640" y="2605301"/>
            <a:ext cx="1977977" cy="1580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1600" b="1" i="0" u="none" strike="noStrike" kern="1200" cap="none" spc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cs typeface="+mn-ea"/>
                <a:sym typeface="+mn-lt"/>
              </a:rPr>
              <a:t>Logistic</a:t>
            </a:r>
            <a:endParaRPr kumimoji="0" lang="en-US" altLang="en-US" sz="1600" b="1" i="0" u="none" strike="noStrike" kern="1200" cap="none" spc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cs typeface="+mn-ea"/>
              <a:sym typeface="+mn-lt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1600" b="1" i="0" u="none" strike="noStrike" kern="1200" cap="none" spc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cs typeface="+mn-ea"/>
                <a:sym typeface="+mn-lt"/>
              </a:rPr>
              <a:t>Regressi</a:t>
            </a:r>
            <a:r>
              <a:rPr kumimoji="0" lang="en-US" altLang="en-US" sz="1600" b="1" i="0" u="none" strike="noStrike" kern="1200" cap="none" spc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cs typeface="+mn-ea"/>
                <a:sym typeface="+mn-lt"/>
              </a:rPr>
              <a:t>o</a:t>
            </a:r>
            <a:r>
              <a:rPr kumimoji="0" lang="zh-CN" altLang="en-US" sz="1600" b="1" i="0" u="none" strike="noStrike" kern="1200" cap="none" spc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cs typeface="+mn-ea"/>
                <a:sym typeface="+mn-lt"/>
              </a:rPr>
              <a:t>n</a:t>
            </a:r>
            <a:endParaRPr kumimoji="0" lang="en-US" altLang="en-US" sz="1600" b="1" i="0" u="none" strike="noStrike" kern="1200" cap="none" spc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9203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52"/>
          <p:cNvGrpSpPr/>
          <p:nvPr/>
        </p:nvGrpSpPr>
        <p:grpSpPr>
          <a:xfrm>
            <a:off x="-57389" y="-370402"/>
            <a:ext cx="3086045" cy="4779924"/>
            <a:chOff x="-96967" y="-312465"/>
            <a:chExt cx="3086045" cy="4779924"/>
          </a:xfrm>
        </p:grpSpPr>
        <p:sp>
          <p:nvSpPr>
            <p:cNvPr id="706" name="Google Shape;706;p52"/>
            <p:cNvSpPr/>
            <p:nvPr/>
          </p:nvSpPr>
          <p:spPr>
            <a:xfrm>
              <a:off x="173058" y="13833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2"/>
            <p:cNvSpPr/>
            <p:nvPr/>
          </p:nvSpPr>
          <p:spPr>
            <a:xfrm>
              <a:off x="-96967" y="9018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2"/>
            <p:cNvSpPr/>
            <p:nvPr/>
          </p:nvSpPr>
          <p:spPr>
            <a:xfrm>
              <a:off x="1575664" y="10205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2"/>
            <p:cNvSpPr/>
            <p:nvPr/>
          </p:nvSpPr>
          <p:spPr>
            <a:xfrm>
              <a:off x="1144579" y="15147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2"/>
            <p:cNvSpPr/>
            <p:nvPr/>
          </p:nvSpPr>
          <p:spPr>
            <a:xfrm rot="10800000" flipH="1">
              <a:off x="618137" y="24749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2"/>
            <p:cNvSpPr/>
            <p:nvPr/>
          </p:nvSpPr>
          <p:spPr>
            <a:xfrm rot="10800000" flipH="1">
              <a:off x="869355" y="34993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2"/>
            <p:cNvSpPr/>
            <p:nvPr/>
          </p:nvSpPr>
          <p:spPr>
            <a:xfrm rot="10800000" flipH="1">
              <a:off x="1396209" y="-3124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2"/>
            <p:cNvSpPr/>
            <p:nvPr/>
          </p:nvSpPr>
          <p:spPr>
            <a:xfrm rot="10800000" flipH="1">
              <a:off x="301247" y="30080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2"/>
            <p:cNvSpPr/>
            <p:nvPr/>
          </p:nvSpPr>
          <p:spPr>
            <a:xfrm rot="10800000" flipH="1">
              <a:off x="1011780" y="16415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2"/>
            <p:cNvSpPr/>
            <p:nvPr/>
          </p:nvSpPr>
          <p:spPr>
            <a:xfrm rot="10800000" flipH="1">
              <a:off x="2150368" y="86088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مربع نص 7"/>
          <p:cNvSpPr txBox="1"/>
          <p:nvPr/>
        </p:nvSpPr>
        <p:spPr>
          <a:xfrm>
            <a:off x="2619349" y="261467"/>
            <a:ext cx="378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 different models</a:t>
            </a:r>
          </a:p>
        </p:txBody>
      </p:sp>
      <p:sp>
        <p:nvSpPr>
          <p:cNvPr id="9" name="مربع نص 8"/>
          <p:cNvSpPr txBox="1"/>
          <p:nvPr/>
        </p:nvSpPr>
        <p:spPr>
          <a:xfrm>
            <a:off x="236023" y="937523"/>
            <a:ext cx="6648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score of training different models: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n-US" sz="16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DD2547-6C6D-4CD3-93F3-47C2FEF0B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528" y="1522298"/>
            <a:ext cx="5909092" cy="263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60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52"/>
          <p:cNvGrpSpPr/>
          <p:nvPr/>
        </p:nvGrpSpPr>
        <p:grpSpPr>
          <a:xfrm>
            <a:off x="-57389" y="-370402"/>
            <a:ext cx="3086045" cy="4779924"/>
            <a:chOff x="-96967" y="-312465"/>
            <a:chExt cx="3086045" cy="4779924"/>
          </a:xfrm>
        </p:grpSpPr>
        <p:sp>
          <p:nvSpPr>
            <p:cNvPr id="706" name="Google Shape;706;p52"/>
            <p:cNvSpPr/>
            <p:nvPr/>
          </p:nvSpPr>
          <p:spPr>
            <a:xfrm>
              <a:off x="173058" y="13833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2"/>
            <p:cNvSpPr/>
            <p:nvPr/>
          </p:nvSpPr>
          <p:spPr>
            <a:xfrm>
              <a:off x="-96967" y="9018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2"/>
            <p:cNvSpPr/>
            <p:nvPr/>
          </p:nvSpPr>
          <p:spPr>
            <a:xfrm>
              <a:off x="1575664" y="10205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2"/>
            <p:cNvSpPr/>
            <p:nvPr/>
          </p:nvSpPr>
          <p:spPr>
            <a:xfrm>
              <a:off x="1144579" y="15147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2"/>
            <p:cNvSpPr/>
            <p:nvPr/>
          </p:nvSpPr>
          <p:spPr>
            <a:xfrm rot="10800000" flipH="1">
              <a:off x="618137" y="24749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2"/>
            <p:cNvSpPr/>
            <p:nvPr/>
          </p:nvSpPr>
          <p:spPr>
            <a:xfrm rot="10800000" flipH="1">
              <a:off x="869355" y="34993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2"/>
            <p:cNvSpPr/>
            <p:nvPr/>
          </p:nvSpPr>
          <p:spPr>
            <a:xfrm rot="10800000" flipH="1">
              <a:off x="1396209" y="-3124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2"/>
            <p:cNvSpPr/>
            <p:nvPr/>
          </p:nvSpPr>
          <p:spPr>
            <a:xfrm rot="10800000" flipH="1">
              <a:off x="301247" y="30080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2"/>
            <p:cNvSpPr/>
            <p:nvPr/>
          </p:nvSpPr>
          <p:spPr>
            <a:xfrm rot="10800000" flipH="1">
              <a:off x="1011780" y="16415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2"/>
            <p:cNvSpPr/>
            <p:nvPr/>
          </p:nvSpPr>
          <p:spPr>
            <a:xfrm rot="10800000" flipH="1">
              <a:off x="2150368" y="86088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مربع نص 7"/>
          <p:cNvSpPr txBox="1"/>
          <p:nvPr/>
        </p:nvSpPr>
        <p:spPr>
          <a:xfrm>
            <a:off x="2619349" y="261467"/>
            <a:ext cx="3781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Train With ensemble models</a:t>
            </a:r>
          </a:p>
        </p:txBody>
      </p:sp>
      <p:sp>
        <p:nvSpPr>
          <p:cNvPr id="24" name="椭圆 11"/>
          <p:cNvSpPr/>
          <p:nvPr/>
        </p:nvSpPr>
        <p:spPr>
          <a:xfrm>
            <a:off x="2689985" y="3372429"/>
            <a:ext cx="1975104" cy="158191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en-US" altLang="en-US" b="1" i="0" u="none" strike="noStrike" kern="1200" cap="none" spc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cs typeface="+mn-ea"/>
                <a:sym typeface="+mn-lt"/>
              </a:rPr>
              <a:t>Hard voting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en-US" altLang="en-US" b="1" kern="1200" dirty="0">
                <a:solidFill>
                  <a:schemeClr val="bg1"/>
                </a:solidFill>
                <a:cs typeface="+mn-ea"/>
                <a:sym typeface="+mn-lt"/>
              </a:rPr>
              <a:t>classifier</a:t>
            </a:r>
            <a:endParaRPr kumimoji="0" lang="en-US" altLang="en-US" b="1" i="0" u="none" strike="noStrike" kern="1200" cap="none" spc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cs typeface="+mn-ea"/>
              <a:sym typeface="+mn-lt"/>
            </a:endParaRPr>
          </a:p>
        </p:txBody>
      </p:sp>
      <p:sp>
        <p:nvSpPr>
          <p:cNvPr id="25" name="椭圆 11"/>
          <p:cNvSpPr/>
          <p:nvPr/>
        </p:nvSpPr>
        <p:spPr>
          <a:xfrm>
            <a:off x="6951939" y="3229504"/>
            <a:ext cx="1975104" cy="158191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en-US" altLang="en-US" b="1" i="0" u="none" strike="noStrike" kern="1200" cap="none" spc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cs typeface="+mn-ea"/>
                <a:sym typeface="+mn-lt"/>
              </a:rPr>
              <a:t>XGB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en-US" altLang="en-US" b="1" i="0" u="none" strike="noStrike" kern="1200" cap="none" spc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cs typeface="+mn-ea"/>
                <a:sym typeface="+mn-lt"/>
              </a:rPr>
              <a:t>Classifier</a:t>
            </a:r>
          </a:p>
        </p:txBody>
      </p:sp>
      <p:sp>
        <p:nvSpPr>
          <p:cNvPr id="26" name="椭圆 11"/>
          <p:cNvSpPr/>
          <p:nvPr/>
        </p:nvSpPr>
        <p:spPr>
          <a:xfrm>
            <a:off x="6907442" y="686439"/>
            <a:ext cx="1817458" cy="147269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HistGradient</a:t>
            </a:r>
          </a:p>
          <a:p>
            <a:r>
              <a:rPr lang="en-US" b="1" dirty="0"/>
              <a:t>   Boosting       Classifier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en-US" b="1" i="0" u="none" strike="noStrike" kern="1200" cap="none" spc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cs typeface="+mn-ea"/>
              <a:sym typeface="+mn-lt"/>
            </a:endParaRPr>
          </a:p>
        </p:txBody>
      </p:sp>
      <p:sp>
        <p:nvSpPr>
          <p:cNvPr id="27" name="椭圆 7"/>
          <p:cNvSpPr/>
          <p:nvPr/>
        </p:nvSpPr>
        <p:spPr>
          <a:xfrm>
            <a:off x="4907305" y="2479033"/>
            <a:ext cx="1975104" cy="158191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b="1" i="0" u="none" strike="noStrike" kern="1200" cap="none" spc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cs typeface="+mn-ea"/>
                <a:sym typeface="+mn-lt"/>
              </a:rPr>
              <a:t>Random</a:t>
            </a:r>
            <a:endParaRPr kumimoji="0" lang="en-US" altLang="en-US" b="1" i="0" u="none" strike="noStrike" kern="1200" cap="none" spc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cs typeface="+mn-ea"/>
              <a:sym typeface="+mn-lt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b="1" i="0" u="none" strike="noStrike" kern="1200" cap="none" spc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cs typeface="+mn-ea"/>
                <a:sym typeface="+mn-lt"/>
              </a:rPr>
              <a:t>Forest</a:t>
            </a:r>
            <a:endParaRPr kumimoji="0" lang="en-US" altLang="en-US" b="1" i="0" u="none" strike="noStrike" kern="1200" cap="none" spc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cs typeface="+mn-ea"/>
              <a:sym typeface="+mn-lt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b="1" i="0" u="none" strike="noStrike" kern="1200" cap="none" spc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cs typeface="+mn-ea"/>
                <a:sym typeface="+mn-lt"/>
              </a:rPr>
              <a:t>Classifier</a:t>
            </a:r>
            <a:endParaRPr kumimoji="0" lang="en-US" altLang="en-US" b="1" i="0" u="none" strike="noStrike" kern="1200" cap="none" spc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cs typeface="+mn-ea"/>
              <a:sym typeface="+mn-lt"/>
            </a:endParaRPr>
          </a:p>
        </p:txBody>
      </p:sp>
      <p:sp>
        <p:nvSpPr>
          <p:cNvPr id="28" name="椭圆 7"/>
          <p:cNvSpPr/>
          <p:nvPr/>
        </p:nvSpPr>
        <p:spPr>
          <a:xfrm>
            <a:off x="258640" y="2605301"/>
            <a:ext cx="1977977" cy="1580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en-US" altLang="en-US" sz="1600" b="1" i="0" u="none" strike="noStrike" kern="1200" cap="none" spc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cs typeface="+mn-ea"/>
                <a:sym typeface="+mn-lt"/>
              </a:rPr>
              <a:t>Soft voting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en-US" altLang="en-US" sz="1600" b="1" kern="1200" dirty="0">
                <a:solidFill>
                  <a:schemeClr val="bg1"/>
                </a:solidFill>
                <a:cs typeface="+mn-ea"/>
                <a:sym typeface="+mn-lt"/>
              </a:rPr>
              <a:t>classifier</a:t>
            </a:r>
            <a:endParaRPr kumimoji="0" lang="en-US" altLang="en-US" sz="1600" b="1" i="0" u="none" strike="noStrike" kern="1200" cap="none" spc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cs typeface="+mn-ea"/>
              <a:sym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2CEFDE-8F98-41C3-9142-7690041E7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56" y="1059743"/>
            <a:ext cx="5808846" cy="129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26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52"/>
          <p:cNvGrpSpPr/>
          <p:nvPr/>
        </p:nvGrpSpPr>
        <p:grpSpPr>
          <a:xfrm>
            <a:off x="-57389" y="-370402"/>
            <a:ext cx="3086045" cy="4779924"/>
            <a:chOff x="-96967" y="-312465"/>
            <a:chExt cx="3086045" cy="4779924"/>
          </a:xfrm>
        </p:grpSpPr>
        <p:sp>
          <p:nvSpPr>
            <p:cNvPr id="706" name="Google Shape;706;p52"/>
            <p:cNvSpPr/>
            <p:nvPr/>
          </p:nvSpPr>
          <p:spPr>
            <a:xfrm>
              <a:off x="173058" y="13833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2"/>
            <p:cNvSpPr/>
            <p:nvPr/>
          </p:nvSpPr>
          <p:spPr>
            <a:xfrm>
              <a:off x="-96967" y="9018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2"/>
            <p:cNvSpPr/>
            <p:nvPr/>
          </p:nvSpPr>
          <p:spPr>
            <a:xfrm>
              <a:off x="1575664" y="10205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2"/>
            <p:cNvSpPr/>
            <p:nvPr/>
          </p:nvSpPr>
          <p:spPr>
            <a:xfrm>
              <a:off x="1144579" y="15147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2"/>
            <p:cNvSpPr/>
            <p:nvPr/>
          </p:nvSpPr>
          <p:spPr>
            <a:xfrm rot="10800000" flipH="1">
              <a:off x="618137" y="24749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2"/>
            <p:cNvSpPr/>
            <p:nvPr/>
          </p:nvSpPr>
          <p:spPr>
            <a:xfrm rot="10800000" flipH="1">
              <a:off x="869355" y="34993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2"/>
            <p:cNvSpPr/>
            <p:nvPr/>
          </p:nvSpPr>
          <p:spPr>
            <a:xfrm rot="10800000" flipH="1">
              <a:off x="1396209" y="-3124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2"/>
            <p:cNvSpPr/>
            <p:nvPr/>
          </p:nvSpPr>
          <p:spPr>
            <a:xfrm rot="10800000" flipH="1">
              <a:off x="301247" y="30080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2"/>
            <p:cNvSpPr/>
            <p:nvPr/>
          </p:nvSpPr>
          <p:spPr>
            <a:xfrm rot="10800000" flipH="1">
              <a:off x="1011780" y="16415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2"/>
            <p:cNvSpPr/>
            <p:nvPr/>
          </p:nvSpPr>
          <p:spPr>
            <a:xfrm rot="10800000" flipH="1">
              <a:off x="2150368" y="86088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مربع نص 7"/>
          <p:cNvSpPr txBox="1"/>
          <p:nvPr/>
        </p:nvSpPr>
        <p:spPr>
          <a:xfrm>
            <a:off x="2619349" y="261467"/>
            <a:ext cx="378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 different models</a:t>
            </a:r>
          </a:p>
        </p:txBody>
      </p:sp>
      <p:sp>
        <p:nvSpPr>
          <p:cNvPr id="9" name="مربع نص 8"/>
          <p:cNvSpPr txBox="1"/>
          <p:nvPr/>
        </p:nvSpPr>
        <p:spPr>
          <a:xfrm>
            <a:off x="236023" y="937523"/>
            <a:ext cx="664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Training with ensemble Models results: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BE377-86FD-4454-B87E-0C015A9B5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456" y="1416682"/>
            <a:ext cx="5296359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15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52"/>
          <p:cNvGrpSpPr/>
          <p:nvPr/>
        </p:nvGrpSpPr>
        <p:grpSpPr>
          <a:xfrm>
            <a:off x="-57389" y="-370402"/>
            <a:ext cx="3086045" cy="4779924"/>
            <a:chOff x="-96967" y="-312465"/>
            <a:chExt cx="3086045" cy="4779924"/>
          </a:xfrm>
        </p:grpSpPr>
        <p:sp>
          <p:nvSpPr>
            <p:cNvPr id="706" name="Google Shape;706;p52"/>
            <p:cNvSpPr/>
            <p:nvPr/>
          </p:nvSpPr>
          <p:spPr>
            <a:xfrm>
              <a:off x="173058" y="13833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2"/>
            <p:cNvSpPr/>
            <p:nvPr/>
          </p:nvSpPr>
          <p:spPr>
            <a:xfrm>
              <a:off x="-96967" y="9018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2"/>
            <p:cNvSpPr/>
            <p:nvPr/>
          </p:nvSpPr>
          <p:spPr>
            <a:xfrm>
              <a:off x="1575664" y="10205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2"/>
            <p:cNvSpPr/>
            <p:nvPr/>
          </p:nvSpPr>
          <p:spPr>
            <a:xfrm>
              <a:off x="1144579" y="15147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2"/>
            <p:cNvSpPr/>
            <p:nvPr/>
          </p:nvSpPr>
          <p:spPr>
            <a:xfrm rot="10800000" flipH="1">
              <a:off x="618137" y="24749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2"/>
            <p:cNvSpPr/>
            <p:nvPr/>
          </p:nvSpPr>
          <p:spPr>
            <a:xfrm rot="10800000" flipH="1">
              <a:off x="869355" y="34993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2"/>
            <p:cNvSpPr/>
            <p:nvPr/>
          </p:nvSpPr>
          <p:spPr>
            <a:xfrm rot="10800000" flipH="1">
              <a:off x="1396209" y="-3124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2"/>
            <p:cNvSpPr/>
            <p:nvPr/>
          </p:nvSpPr>
          <p:spPr>
            <a:xfrm rot="10800000" flipH="1">
              <a:off x="301247" y="30080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2"/>
            <p:cNvSpPr/>
            <p:nvPr/>
          </p:nvSpPr>
          <p:spPr>
            <a:xfrm rot="10800000" flipH="1">
              <a:off x="1011780" y="16415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2"/>
            <p:cNvSpPr/>
            <p:nvPr/>
          </p:nvSpPr>
          <p:spPr>
            <a:xfrm rot="10800000" flipH="1">
              <a:off x="2150368" y="86088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مربع نص 7"/>
          <p:cNvSpPr txBox="1"/>
          <p:nvPr/>
        </p:nvSpPr>
        <p:spPr>
          <a:xfrm>
            <a:off x="2619349" y="261467"/>
            <a:ext cx="398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Testing the best </a:t>
            </a:r>
            <a:r>
              <a:rPr lang="en-US" sz="1800" b="1" dirty="0" err="1"/>
              <a:t>ensamble</a:t>
            </a:r>
            <a:r>
              <a:rPr lang="en-US" sz="1800" b="1" dirty="0"/>
              <a:t> model</a:t>
            </a:r>
          </a:p>
        </p:txBody>
      </p:sp>
      <p:sp>
        <p:nvSpPr>
          <p:cNvPr id="9" name="مربع نص 8"/>
          <p:cNvSpPr txBox="1"/>
          <p:nvPr/>
        </p:nvSpPr>
        <p:spPr>
          <a:xfrm>
            <a:off x="236023" y="937523"/>
            <a:ext cx="664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best ensemble Models results: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1E7723-5522-40DF-90FB-09BB4ED92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420" y="1456802"/>
            <a:ext cx="5822781" cy="338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9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52"/>
          <p:cNvGrpSpPr/>
          <p:nvPr/>
        </p:nvGrpSpPr>
        <p:grpSpPr>
          <a:xfrm>
            <a:off x="-57389" y="-370402"/>
            <a:ext cx="3086045" cy="4779924"/>
            <a:chOff x="-96967" y="-312465"/>
            <a:chExt cx="3086045" cy="4779924"/>
          </a:xfrm>
        </p:grpSpPr>
        <p:sp>
          <p:nvSpPr>
            <p:cNvPr id="706" name="Google Shape;706;p52"/>
            <p:cNvSpPr/>
            <p:nvPr/>
          </p:nvSpPr>
          <p:spPr>
            <a:xfrm>
              <a:off x="173058" y="13833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2"/>
            <p:cNvSpPr/>
            <p:nvPr/>
          </p:nvSpPr>
          <p:spPr>
            <a:xfrm>
              <a:off x="-96967" y="9018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2"/>
            <p:cNvSpPr/>
            <p:nvPr/>
          </p:nvSpPr>
          <p:spPr>
            <a:xfrm>
              <a:off x="1575664" y="10205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2"/>
            <p:cNvSpPr/>
            <p:nvPr/>
          </p:nvSpPr>
          <p:spPr>
            <a:xfrm>
              <a:off x="1144579" y="15147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2"/>
            <p:cNvSpPr/>
            <p:nvPr/>
          </p:nvSpPr>
          <p:spPr>
            <a:xfrm rot="10800000" flipH="1">
              <a:off x="618137" y="24749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2"/>
            <p:cNvSpPr/>
            <p:nvPr/>
          </p:nvSpPr>
          <p:spPr>
            <a:xfrm rot="10800000" flipH="1">
              <a:off x="869355" y="34993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2"/>
            <p:cNvSpPr/>
            <p:nvPr/>
          </p:nvSpPr>
          <p:spPr>
            <a:xfrm rot="10800000" flipH="1">
              <a:off x="1396209" y="-3124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2"/>
            <p:cNvSpPr/>
            <p:nvPr/>
          </p:nvSpPr>
          <p:spPr>
            <a:xfrm rot="10800000" flipH="1">
              <a:off x="301247" y="30080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2"/>
            <p:cNvSpPr/>
            <p:nvPr/>
          </p:nvSpPr>
          <p:spPr>
            <a:xfrm rot="10800000" flipH="1">
              <a:off x="1011780" y="16415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2"/>
            <p:cNvSpPr/>
            <p:nvPr/>
          </p:nvSpPr>
          <p:spPr>
            <a:xfrm rot="10800000" flipH="1">
              <a:off x="2150368" y="86088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مربع نص 7"/>
          <p:cNvSpPr txBox="1"/>
          <p:nvPr/>
        </p:nvSpPr>
        <p:spPr>
          <a:xfrm>
            <a:off x="2619349" y="261467"/>
            <a:ext cx="398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Feature selection:</a:t>
            </a:r>
          </a:p>
        </p:txBody>
      </p:sp>
      <p:sp>
        <p:nvSpPr>
          <p:cNvPr id="9" name="مربع نص 8"/>
          <p:cNvSpPr txBox="1"/>
          <p:nvPr/>
        </p:nvSpPr>
        <p:spPr>
          <a:xfrm>
            <a:off x="306022" y="675038"/>
            <a:ext cx="66480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+mn-lt"/>
                <a:ea typeface="Inter"/>
                <a:cs typeface="Inter"/>
                <a:sym typeface="Inter"/>
              </a:rPr>
              <a:t>We detect the most 10 important features: </a:t>
            </a:r>
            <a:r>
              <a:rPr lang="en-US" sz="1100" b="1" dirty="0">
                <a:solidFill>
                  <a:schemeClr val="tx1"/>
                </a:solidFill>
                <a:effectLst/>
                <a:latin typeface="+mn-lt"/>
              </a:rPr>
              <a:t> It seems that the </a:t>
            </a:r>
            <a:r>
              <a:rPr lang="en-US" sz="1100" b="1" dirty="0" err="1">
                <a:solidFill>
                  <a:schemeClr val="tx1"/>
                </a:solidFill>
                <a:effectLst/>
                <a:latin typeface="+mn-lt"/>
              </a:rPr>
              <a:t>track_encoded</a:t>
            </a:r>
            <a:r>
              <a:rPr lang="en-US" sz="1100" b="1" dirty="0">
                <a:solidFill>
                  <a:schemeClr val="tx1"/>
                </a:solidFill>
                <a:effectLst/>
                <a:latin typeface="+mn-lt"/>
              </a:rPr>
              <a:t> feature has a major importance which means it might be causing overfitting the data, so we will get rid of it</a:t>
            </a:r>
          </a:p>
          <a:p>
            <a:r>
              <a:rPr lang="en-US" sz="1100" b="1" dirty="0"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lang="en-US" sz="1100" b="1" dirty="0">
                <a:solidFill>
                  <a:schemeClr val="tx1"/>
                </a:solidFill>
                <a:effectLst/>
                <a:latin typeface="+mn-lt"/>
              </a:rPr>
            </a:br>
            <a:endParaRPr lang="en-US" sz="1100" b="1" dirty="0">
              <a:solidFill>
                <a:schemeClr val="tx1"/>
              </a:solidFill>
              <a:effectLst/>
              <a:latin typeface="+mn-lt"/>
            </a:endParaRPr>
          </a:p>
          <a:p>
            <a:endParaRPr lang="en-US" sz="1100" b="1" dirty="0">
              <a:solidFill>
                <a:schemeClr val="tx1"/>
              </a:solidFill>
              <a:latin typeface="+mn-lt"/>
              <a:ea typeface="Inter"/>
              <a:cs typeface="Inter"/>
              <a:sym typeface="Int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91D128-4954-4D41-9D1F-2C0B9E437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49" y="1169741"/>
            <a:ext cx="4728377" cy="356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40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52"/>
          <p:cNvGrpSpPr/>
          <p:nvPr/>
        </p:nvGrpSpPr>
        <p:grpSpPr>
          <a:xfrm>
            <a:off x="-57389" y="-370402"/>
            <a:ext cx="3086045" cy="4779924"/>
            <a:chOff x="-96967" y="-312465"/>
            <a:chExt cx="3086045" cy="4779924"/>
          </a:xfrm>
        </p:grpSpPr>
        <p:sp>
          <p:nvSpPr>
            <p:cNvPr id="706" name="Google Shape;706;p52"/>
            <p:cNvSpPr/>
            <p:nvPr/>
          </p:nvSpPr>
          <p:spPr>
            <a:xfrm>
              <a:off x="173058" y="13833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2"/>
            <p:cNvSpPr/>
            <p:nvPr/>
          </p:nvSpPr>
          <p:spPr>
            <a:xfrm>
              <a:off x="-96967" y="9018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2"/>
            <p:cNvSpPr/>
            <p:nvPr/>
          </p:nvSpPr>
          <p:spPr>
            <a:xfrm>
              <a:off x="1575664" y="10205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2"/>
            <p:cNvSpPr/>
            <p:nvPr/>
          </p:nvSpPr>
          <p:spPr>
            <a:xfrm>
              <a:off x="1144579" y="15147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2"/>
            <p:cNvSpPr/>
            <p:nvPr/>
          </p:nvSpPr>
          <p:spPr>
            <a:xfrm rot="10800000" flipH="1">
              <a:off x="618137" y="24749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2"/>
            <p:cNvSpPr/>
            <p:nvPr/>
          </p:nvSpPr>
          <p:spPr>
            <a:xfrm rot="10800000" flipH="1">
              <a:off x="869355" y="34993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2"/>
            <p:cNvSpPr/>
            <p:nvPr/>
          </p:nvSpPr>
          <p:spPr>
            <a:xfrm rot="10800000" flipH="1">
              <a:off x="1396209" y="-3124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2"/>
            <p:cNvSpPr/>
            <p:nvPr/>
          </p:nvSpPr>
          <p:spPr>
            <a:xfrm rot="10800000" flipH="1">
              <a:off x="301247" y="30080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2"/>
            <p:cNvSpPr/>
            <p:nvPr/>
          </p:nvSpPr>
          <p:spPr>
            <a:xfrm rot="10800000" flipH="1">
              <a:off x="1011780" y="16415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2"/>
            <p:cNvSpPr/>
            <p:nvPr/>
          </p:nvSpPr>
          <p:spPr>
            <a:xfrm rot="10800000" flipH="1">
              <a:off x="2150368" y="86088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مربع نص 7"/>
          <p:cNvSpPr txBox="1"/>
          <p:nvPr/>
        </p:nvSpPr>
        <p:spPr>
          <a:xfrm>
            <a:off x="2619348" y="261467"/>
            <a:ext cx="419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Training the best model without RFE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0EF240-062E-47F9-9E8A-0344D5D26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977" y="995715"/>
            <a:ext cx="5946277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93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52"/>
          <p:cNvGrpSpPr/>
          <p:nvPr/>
        </p:nvGrpSpPr>
        <p:grpSpPr>
          <a:xfrm>
            <a:off x="-57389" y="-370402"/>
            <a:ext cx="3086045" cy="4779924"/>
            <a:chOff x="-96967" y="-312465"/>
            <a:chExt cx="3086045" cy="4779924"/>
          </a:xfrm>
        </p:grpSpPr>
        <p:sp>
          <p:nvSpPr>
            <p:cNvPr id="706" name="Google Shape;706;p52"/>
            <p:cNvSpPr/>
            <p:nvPr/>
          </p:nvSpPr>
          <p:spPr>
            <a:xfrm>
              <a:off x="173058" y="13833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2"/>
            <p:cNvSpPr/>
            <p:nvPr/>
          </p:nvSpPr>
          <p:spPr>
            <a:xfrm>
              <a:off x="-96967" y="9018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2"/>
            <p:cNvSpPr/>
            <p:nvPr/>
          </p:nvSpPr>
          <p:spPr>
            <a:xfrm>
              <a:off x="1575664" y="10205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2"/>
            <p:cNvSpPr/>
            <p:nvPr/>
          </p:nvSpPr>
          <p:spPr>
            <a:xfrm>
              <a:off x="1144579" y="15147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2"/>
            <p:cNvSpPr/>
            <p:nvPr/>
          </p:nvSpPr>
          <p:spPr>
            <a:xfrm rot="10800000" flipH="1">
              <a:off x="618137" y="24749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2"/>
            <p:cNvSpPr/>
            <p:nvPr/>
          </p:nvSpPr>
          <p:spPr>
            <a:xfrm rot="10800000" flipH="1">
              <a:off x="869355" y="34993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2"/>
            <p:cNvSpPr/>
            <p:nvPr/>
          </p:nvSpPr>
          <p:spPr>
            <a:xfrm rot="10800000" flipH="1">
              <a:off x="1396209" y="-3124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2"/>
            <p:cNvSpPr/>
            <p:nvPr/>
          </p:nvSpPr>
          <p:spPr>
            <a:xfrm rot="10800000" flipH="1">
              <a:off x="301247" y="30080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2"/>
            <p:cNvSpPr/>
            <p:nvPr/>
          </p:nvSpPr>
          <p:spPr>
            <a:xfrm rot="10800000" flipH="1">
              <a:off x="1011780" y="16415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2"/>
            <p:cNvSpPr/>
            <p:nvPr/>
          </p:nvSpPr>
          <p:spPr>
            <a:xfrm rot="10800000" flipH="1">
              <a:off x="2150368" y="86088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مربع نص 7"/>
          <p:cNvSpPr txBox="1"/>
          <p:nvPr/>
        </p:nvSpPr>
        <p:spPr>
          <a:xfrm>
            <a:off x="2619348" y="261467"/>
            <a:ext cx="49094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effectLst/>
                <a:latin typeface="+mj-lt"/>
              </a:rPr>
              <a:t> The best model is: Hist Gradient Boosting Classifier without features selection</a:t>
            </a:r>
          </a:p>
          <a:p>
            <a:r>
              <a:rPr lang="en-US" sz="1600" b="1" dirty="0">
                <a:solidFill>
                  <a:schemeClr val="tx1"/>
                </a:solidFill>
                <a:effectLst/>
                <a:latin typeface="+mj-lt"/>
              </a:rPr>
              <a:t/>
            </a:r>
            <a:br>
              <a:rPr lang="en-US" sz="1600" b="1" dirty="0">
                <a:solidFill>
                  <a:schemeClr val="tx1"/>
                </a:solidFill>
                <a:effectLst/>
                <a:latin typeface="+mj-lt"/>
              </a:rPr>
            </a:br>
            <a:endParaRPr lang="en-US" sz="1600" b="1" dirty="0">
              <a:solidFill>
                <a:schemeClr val="tx1"/>
              </a:solidFill>
              <a:effectLst/>
              <a:latin typeface="+mj-lt"/>
            </a:endParaRPr>
          </a:p>
          <a:p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14FE9-A089-4E43-AC01-D8C1049CA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946" y="1102631"/>
            <a:ext cx="5565004" cy="35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53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70"/>
          <p:cNvSpPr txBox="1">
            <a:spLocks noGrp="1"/>
          </p:cNvSpPr>
          <p:nvPr>
            <p:ph type="title"/>
          </p:nvPr>
        </p:nvSpPr>
        <p:spPr>
          <a:xfrm>
            <a:off x="1052409" y="1685796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081" name="Google Shape;1081;p70"/>
          <p:cNvSpPr/>
          <p:nvPr/>
        </p:nvSpPr>
        <p:spPr>
          <a:xfrm rot="10800000" flipH="1">
            <a:off x="7185836" y="18382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70"/>
          <p:cNvSpPr/>
          <p:nvPr/>
        </p:nvSpPr>
        <p:spPr>
          <a:xfrm rot="10800000" flipH="1">
            <a:off x="7137014" y="453898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70"/>
          <p:cNvSpPr/>
          <p:nvPr/>
        </p:nvSpPr>
        <p:spPr>
          <a:xfrm rot="10800000" flipH="1">
            <a:off x="6717609" y="406714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70"/>
          <p:cNvSpPr/>
          <p:nvPr/>
        </p:nvSpPr>
        <p:spPr>
          <a:xfrm rot="10800000" flipH="1">
            <a:off x="6249883" y="3014741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70"/>
          <p:cNvSpPr/>
          <p:nvPr/>
        </p:nvSpPr>
        <p:spPr>
          <a:xfrm rot="10800000" flipH="1">
            <a:off x="5843383" y="351108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70"/>
          <p:cNvSpPr/>
          <p:nvPr/>
        </p:nvSpPr>
        <p:spPr>
          <a:xfrm rot="10800000" flipH="1">
            <a:off x="7591814" y="339567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70"/>
          <p:cNvSpPr/>
          <p:nvPr/>
        </p:nvSpPr>
        <p:spPr>
          <a:xfrm rot="10800000" flipH="1">
            <a:off x="7185829" y="2310556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70"/>
          <p:cNvSpPr/>
          <p:nvPr/>
        </p:nvSpPr>
        <p:spPr>
          <a:xfrm rot="10800000" flipH="1">
            <a:off x="8073366" y="2981536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70"/>
          <p:cNvSpPr/>
          <p:nvPr/>
        </p:nvSpPr>
        <p:spPr>
          <a:xfrm>
            <a:off x="6147012" y="126063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70"/>
          <p:cNvSpPr/>
          <p:nvPr/>
        </p:nvSpPr>
        <p:spPr>
          <a:xfrm>
            <a:off x="6466130" y="28352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70"/>
          <p:cNvSpPr/>
          <p:nvPr/>
        </p:nvSpPr>
        <p:spPr>
          <a:xfrm>
            <a:off x="5843384" y="-4934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70"/>
          <p:cNvSpPr/>
          <p:nvPr/>
        </p:nvSpPr>
        <p:spPr>
          <a:xfrm>
            <a:off x="6794122" y="870123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70"/>
          <p:cNvSpPr/>
          <p:nvPr/>
        </p:nvSpPr>
        <p:spPr>
          <a:xfrm>
            <a:off x="5215805" y="-4891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70"/>
          <p:cNvSpPr/>
          <p:nvPr/>
        </p:nvSpPr>
        <p:spPr>
          <a:xfrm rot="10800000" flipH="1">
            <a:off x="8595683" y="194750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70"/>
          <p:cNvSpPr/>
          <p:nvPr/>
        </p:nvSpPr>
        <p:spPr>
          <a:xfrm rot="10800000" flipH="1">
            <a:off x="8149185" y="146432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70"/>
          <p:cNvSpPr/>
          <p:nvPr/>
        </p:nvSpPr>
        <p:spPr>
          <a:xfrm>
            <a:off x="7964287" y="423409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70"/>
          <p:cNvSpPr/>
          <p:nvPr/>
        </p:nvSpPr>
        <p:spPr>
          <a:xfrm>
            <a:off x="8372430" y="-4891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8" name="Google Shape;1098;p70"/>
          <p:cNvCxnSpPr/>
          <p:nvPr/>
        </p:nvCxnSpPr>
        <p:spPr>
          <a:xfrm>
            <a:off x="814225" y="6775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643916" y="2296091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1"/>
          </p:nvPr>
        </p:nvSpPr>
        <p:spPr>
          <a:xfrm>
            <a:off x="713225" y="3300149"/>
            <a:ext cx="4344300" cy="1354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main aim of this problem</a:t>
            </a:r>
            <a:r>
              <a:rPr lang="en-US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0" lvl="0" indent="0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is to predict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Genre of the track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j-lt"/>
                <a:sym typeface="Century Gothic"/>
              </a:rPr>
              <a:t>.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This problem comes under supervised Machine Learning Classification</a:t>
            </a:r>
            <a:endParaRPr lang="en-US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40782" y="19564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/>
              <a:t>Dataset Description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sz="2800" dirty="0"/>
          </a:p>
        </p:txBody>
      </p:sp>
      <p:sp>
        <p:nvSpPr>
          <p:cNvPr id="456" name="Google Shape;456;p41"/>
          <p:cNvSpPr txBox="1">
            <a:spLocks noGrp="1"/>
          </p:cNvSpPr>
          <p:nvPr>
            <p:ph type="subTitle" idx="1"/>
          </p:nvPr>
        </p:nvSpPr>
        <p:spPr>
          <a:xfrm>
            <a:off x="413537" y="1879449"/>
            <a:ext cx="3398400" cy="3127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 Details: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Artist Name: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Name of the artist.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Track Name: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Name of the music track.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Popularity: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Popularity score of the track.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Danceability: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Measure of how suitable a track is for dancing.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Energy: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Intensity and activity level of the track.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Key: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The musical key of the track.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endParaRPr lang="en-US" sz="1600" b="1"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2"/>
          </p:nvPr>
        </p:nvSpPr>
        <p:spPr>
          <a:xfrm>
            <a:off x="309627" y="944267"/>
            <a:ext cx="3398400" cy="935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Rows: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14,395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Columns: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18</a:t>
            </a:r>
          </a:p>
        </p:txBody>
      </p:sp>
      <p:sp>
        <p:nvSpPr>
          <p:cNvPr id="2" name="مربع نص 1"/>
          <p:cNvSpPr txBox="1"/>
          <p:nvPr/>
        </p:nvSpPr>
        <p:spPr>
          <a:xfrm>
            <a:off x="4447308" y="1002070"/>
            <a:ext cx="36137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Loudness: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Overall loudness of the track in decibels.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Mode: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Modality of the track (major or minor).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Speechiness: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Presence of spoken words in the track.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Acousticness: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Likelihood of the track being acoustic.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Instrumentalness: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Likelihood of the track being instrumental.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Liveness: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Presence of an audience in the recording.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Valence: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Musical positiveness of the track.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Tempo: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Beats per minute of the track.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Duration (ms):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Length of the track in milliseconds.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Time Signature: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The number of beats in a measure.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42"/>
          <p:cNvGrpSpPr/>
          <p:nvPr/>
        </p:nvGrpSpPr>
        <p:grpSpPr>
          <a:xfrm>
            <a:off x="5775175" y="-402754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صورة 2"/>
          <p:cNvPicPr>
            <a:picLocks noChangeAspect="1"/>
          </p:cNvPicPr>
          <p:nvPr/>
        </p:nvPicPr>
        <p:blipFill rotWithShape="1">
          <a:blip r:embed="rId3"/>
          <a:srcRect l="3111" t="43550" r="248" b="13870"/>
          <a:stretch/>
        </p:blipFill>
        <p:spPr>
          <a:xfrm>
            <a:off x="150020" y="1216415"/>
            <a:ext cx="8873008" cy="362069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مربع نص 3"/>
          <p:cNvSpPr txBox="1"/>
          <p:nvPr/>
        </p:nvSpPr>
        <p:spPr>
          <a:xfrm>
            <a:off x="450539" y="429226"/>
            <a:ext cx="5071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Display of Dataset Columns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صورة 7"/>
          <p:cNvPicPr>
            <a:picLocks noChangeAspect="1"/>
          </p:cNvPicPr>
          <p:nvPr/>
        </p:nvPicPr>
        <p:blipFill rotWithShape="1">
          <a:blip r:embed="rId3"/>
          <a:srcRect l="2326" t="29356" r="76995" b="2437"/>
          <a:stretch/>
        </p:blipFill>
        <p:spPr>
          <a:xfrm>
            <a:off x="1074463" y="692582"/>
            <a:ext cx="2682927" cy="417706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" name="صورة 8"/>
          <p:cNvPicPr>
            <a:picLocks noChangeAspect="1"/>
          </p:cNvPicPr>
          <p:nvPr/>
        </p:nvPicPr>
        <p:blipFill rotWithShape="1">
          <a:blip r:embed="rId4"/>
          <a:srcRect l="2544" t="36455" r="71991" b="11426"/>
          <a:stretch/>
        </p:blipFill>
        <p:spPr>
          <a:xfrm>
            <a:off x="4595521" y="692582"/>
            <a:ext cx="3313356" cy="41770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95013" y="69790"/>
            <a:ext cx="3834087" cy="49244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return the count of unique values for each</a:t>
            </a:r>
            <a:endParaRPr kumimoji="0" lang="ar-SA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column in the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data_train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DataFrame.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824121" y="53945"/>
            <a:ext cx="2626040" cy="49244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provide a concise summary</a:t>
            </a:r>
            <a:endParaRPr kumimoji="0" lang="ar-SA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of the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data_train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DataFrame.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594852" y="4586149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CN" altLang="en-US" sz="5400" kern="1200" dirty="0">
                <a:solidFill>
                  <a:schemeClr val="tx1"/>
                </a:solidFill>
                <a:latin typeface="Outfit" panose="020B0604020202020204" charset="0"/>
                <a:ea typeface="微软雅黑"/>
                <a:cs typeface="+mn-ea"/>
                <a:sym typeface="+mn-lt"/>
              </a:rPr>
              <a:t/>
            </a:r>
            <a:br>
              <a:rPr lang="zh-CN" altLang="en-US" sz="5400" kern="1200" dirty="0">
                <a:solidFill>
                  <a:schemeClr val="tx1"/>
                </a:solidFill>
                <a:latin typeface="Outfit" panose="020B0604020202020204" charset="0"/>
                <a:ea typeface="微软雅黑"/>
                <a:cs typeface="+mn-ea"/>
                <a:sym typeface="+mn-lt"/>
              </a:rPr>
            </a:br>
            <a:r>
              <a:rPr lang="en-US" dirty="0"/>
              <a:t> 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ar-SA" dirty="0"/>
              <a:t>2</a:t>
            </a:r>
            <a:endParaRPr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مستطيل 1"/>
          <p:cNvSpPr/>
          <p:nvPr/>
        </p:nvSpPr>
        <p:spPr>
          <a:xfrm>
            <a:off x="594852" y="2399787"/>
            <a:ext cx="5402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200" dirty="0">
                <a:solidFill>
                  <a:schemeClr val="tx1"/>
                </a:solidFill>
                <a:latin typeface="Outfit" panose="020B0604020202020204" charset="0"/>
                <a:ea typeface="微软雅黑"/>
                <a:cs typeface="+mn-ea"/>
                <a:sym typeface="+mn-lt"/>
              </a:rPr>
              <a:t>Explore the data to gain insights.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922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/>
              <a:t>  Visualize key features</a:t>
            </a:r>
            <a:endParaRPr lang="en-US" sz="2800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64" y="1157343"/>
            <a:ext cx="3775935" cy="28337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صورة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11" y="1157343"/>
            <a:ext cx="3893506" cy="283374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"/>
          <p:cNvSpPr txBox="1">
            <a:spLocks noGrp="1"/>
          </p:cNvSpPr>
          <p:nvPr>
            <p:ph type="title"/>
          </p:nvPr>
        </p:nvSpPr>
        <p:spPr>
          <a:xfrm>
            <a:off x="1442332" y="0"/>
            <a:ext cx="6165816" cy="428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Visualize distribution of all the variables in the data using histograms</a:t>
            </a:r>
          </a:p>
        </p:txBody>
      </p:sp>
      <p:pic>
        <p:nvPicPr>
          <p:cNvPr id="11" name="صورة 10"/>
          <p:cNvPicPr>
            <a:picLocks noChangeAspect="1"/>
          </p:cNvPicPr>
          <p:nvPr/>
        </p:nvPicPr>
        <p:blipFill rotWithShape="1">
          <a:blip r:embed="rId3"/>
          <a:srcRect l="3863" t="29432" r="59344" b="8982"/>
          <a:stretch/>
        </p:blipFill>
        <p:spPr>
          <a:xfrm>
            <a:off x="665018" y="566356"/>
            <a:ext cx="7720445" cy="44821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17348</TotalTime>
  <Words>637</Words>
  <Application>Microsoft Office PowerPoint</Application>
  <PresentationFormat>عرض على الشاشة (16:9)</PresentationFormat>
  <Paragraphs>146</Paragraphs>
  <Slides>28</Slides>
  <Notes>28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28</vt:i4>
      </vt:variant>
    </vt:vector>
  </HeadingPairs>
  <TitlesOfParts>
    <vt:vector size="44" baseType="lpstr">
      <vt:lpstr>zeitung</vt:lpstr>
      <vt:lpstr>Consolas</vt:lpstr>
      <vt:lpstr>Calibri</vt:lpstr>
      <vt:lpstr>Inter</vt:lpstr>
      <vt:lpstr>Outfit Medium</vt:lpstr>
      <vt:lpstr>Arial</vt:lpstr>
      <vt:lpstr>Roboto</vt:lpstr>
      <vt:lpstr>Nunito Light</vt:lpstr>
      <vt:lpstr>Outfit</vt:lpstr>
      <vt:lpstr>宋体</vt:lpstr>
      <vt:lpstr>-apple-system</vt:lpstr>
      <vt:lpstr>DM Sans</vt:lpstr>
      <vt:lpstr>Quattrocento Sans</vt:lpstr>
      <vt:lpstr>Century Gothic</vt:lpstr>
      <vt:lpstr>微软雅黑</vt:lpstr>
      <vt:lpstr>Data Collection and Analysis - Master of Science in Community Health and Prevention Research by Slidesgo</vt:lpstr>
      <vt:lpstr>Music Genre Classification</vt:lpstr>
      <vt:lpstr>Table of contents</vt:lpstr>
      <vt:lpstr>Introduction</vt:lpstr>
      <vt:lpstr>Dataset Description  </vt:lpstr>
      <vt:lpstr>عرض تقديمي في PowerPoint</vt:lpstr>
      <vt:lpstr>عرض تقديمي في PowerPoint</vt:lpstr>
      <vt:lpstr>  </vt:lpstr>
      <vt:lpstr>  Visualize key features</vt:lpstr>
      <vt:lpstr>Visualize distribution of all the variables in the data using histograms</vt:lpstr>
      <vt:lpstr>Visualize The Correlations between numerical features  with target (class) </vt:lpstr>
      <vt:lpstr>Prepare the data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Classification</dc:title>
  <dc:creator>ASUS</dc:creator>
  <cp:lastModifiedBy>Maher</cp:lastModifiedBy>
  <cp:revision>40</cp:revision>
  <dcterms:modified xsi:type="dcterms:W3CDTF">2024-09-06T16:55:52Z</dcterms:modified>
</cp:coreProperties>
</file>