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JDVSqdwNTw8bxE1Ot+5vkf9B8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olors/colors_names.asp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nva.com/" TargetMode="External"/><Relationship Id="rId4" Type="http://schemas.openxmlformats.org/officeDocument/2006/relationships/hyperlink" Target="http://murodeldiseno.blogspot.com/2016/05/medidas-estandar-para-banners-web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830" y="429801"/>
            <a:ext cx="5922277" cy="1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429829" y="640865"/>
            <a:ext cx="5427617" cy="360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 </a:t>
            </a:r>
            <a:b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Colegio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Salesiano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San Pedro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Formación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Profesional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1º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CFGS </a:t>
            </a:r>
            <a:r>
              <a:rPr lang="en-US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DAM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700860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331529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8962198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6">
            <a:alphaModFix/>
          </a:blip>
          <a:srcRect l="22720" r="51"/>
          <a:stretch/>
        </p:blipFill>
        <p:spPr>
          <a:xfrm>
            <a:off x="351830" y="2565880"/>
            <a:ext cx="5905279" cy="326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Audio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Formatos de audio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formato más habitual es mp3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formatos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sin comprimir: wav, flac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Otros: wma, ogg,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2965660" y="3954081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IMPORTANTE: adecuar el tamaño (en kB) del audio ajustando la calidad de compresión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programa habitual para edición de audio es AUDACITY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Audio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audio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1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La etiqueta audio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&lt;audio src=“rutaAudio” controls autoplay loop preload=“”&gt;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etiqueta audio es una etiqueta de línea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4353905" y="253790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1"/>
          <p:cNvCxnSpPr>
            <a:stCxn id="271" idx="3"/>
            <a:endCxn id="269" idx="1"/>
          </p:cNvCxnSpPr>
          <p:nvPr/>
        </p:nvCxnSpPr>
        <p:spPr>
          <a:xfrm rot="10800000" flipH="1">
            <a:off x="3927090" y="2774727"/>
            <a:ext cx="426900" cy="1560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11"/>
          <p:cNvSpPr/>
          <p:nvPr/>
        </p:nvSpPr>
        <p:spPr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 audio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4353905" y="3353998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1"/>
          <p:cNvCxnSpPr>
            <a:stCxn id="271" idx="3"/>
            <a:endCxn id="272" idx="1"/>
          </p:cNvCxnSpPr>
          <p:nvPr/>
        </p:nvCxnSpPr>
        <p:spPr>
          <a:xfrm rot="10800000" flipH="1">
            <a:off x="3927090" y="3588927"/>
            <a:ext cx="426900" cy="7464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11"/>
          <p:cNvSpPr/>
          <p:nvPr/>
        </p:nvSpPr>
        <p:spPr>
          <a:xfrm>
            <a:off x="6609218" y="2404141"/>
            <a:ext cx="3540620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la ruta del audio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1"/>
          <p:cNvCxnSpPr>
            <a:stCxn id="269" idx="3"/>
            <a:endCxn id="274" idx="1"/>
          </p:cNvCxnSpPr>
          <p:nvPr/>
        </p:nvCxnSpPr>
        <p:spPr>
          <a:xfrm rot="10800000" flipH="1">
            <a:off x="6084195" y="2594721"/>
            <a:ext cx="525000" cy="180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11"/>
          <p:cNvSpPr/>
          <p:nvPr/>
        </p:nvSpPr>
        <p:spPr>
          <a:xfrm>
            <a:off x="6609217" y="2930267"/>
            <a:ext cx="3540621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relativa o absoluta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1"/>
          <p:cNvCxnSpPr>
            <a:stCxn id="269" idx="3"/>
            <a:endCxn id="276" idx="1"/>
          </p:cNvCxnSpPr>
          <p:nvPr/>
        </p:nvCxnSpPr>
        <p:spPr>
          <a:xfrm>
            <a:off x="6084195" y="2774721"/>
            <a:ext cx="525000" cy="346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11"/>
          <p:cNvSpPr/>
          <p:nvPr/>
        </p:nvSpPr>
        <p:spPr>
          <a:xfrm>
            <a:off x="6609217" y="3400588"/>
            <a:ext cx="3512287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controles de reproducción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1"/>
          <p:cNvCxnSpPr>
            <a:stCxn id="272" idx="3"/>
            <a:endCxn id="278" idx="1"/>
          </p:cNvCxnSpPr>
          <p:nvPr/>
        </p:nvCxnSpPr>
        <p:spPr>
          <a:xfrm>
            <a:off x="6084195" y="3588879"/>
            <a:ext cx="525000" cy="2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1"/>
          <p:cNvSpPr/>
          <p:nvPr/>
        </p:nvSpPr>
        <p:spPr>
          <a:xfrm>
            <a:off x="6609217" y="4001616"/>
            <a:ext cx="4273431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Reproducción automática al cargar la página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1"/>
          <p:cNvCxnSpPr>
            <a:stCxn id="282" idx="3"/>
            <a:endCxn id="280" idx="1"/>
          </p:cNvCxnSpPr>
          <p:nvPr/>
        </p:nvCxnSpPr>
        <p:spPr>
          <a:xfrm>
            <a:off x="6084195" y="4185097"/>
            <a:ext cx="525022" cy="707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11"/>
          <p:cNvSpPr/>
          <p:nvPr/>
        </p:nvSpPr>
        <p:spPr>
          <a:xfrm>
            <a:off x="6609216" y="4560899"/>
            <a:ext cx="351228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Reproducción en bucle infinito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1"/>
          <p:cNvCxnSpPr>
            <a:stCxn id="285" idx="3"/>
            <a:endCxn id="283" idx="1"/>
          </p:cNvCxnSpPr>
          <p:nvPr/>
        </p:nvCxnSpPr>
        <p:spPr>
          <a:xfrm rot="10800000" flipH="1">
            <a:off x="6100354" y="4751541"/>
            <a:ext cx="508800" cy="57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11"/>
          <p:cNvSpPr/>
          <p:nvPr/>
        </p:nvSpPr>
        <p:spPr>
          <a:xfrm>
            <a:off x="4353905" y="5667494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preload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6609216" y="5157191"/>
            <a:ext cx="3540622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play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1"/>
          <p:cNvCxnSpPr>
            <a:stCxn id="286" idx="3"/>
            <a:endCxn id="287" idx="1"/>
          </p:cNvCxnSpPr>
          <p:nvPr/>
        </p:nvCxnSpPr>
        <p:spPr>
          <a:xfrm rot="10800000" flipH="1">
            <a:off x="6084195" y="5347810"/>
            <a:ext cx="525000" cy="5565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11"/>
          <p:cNvSpPr/>
          <p:nvPr/>
        </p:nvSpPr>
        <p:spPr>
          <a:xfrm>
            <a:off x="6609215" y="5661504"/>
            <a:ext cx="3678583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1"/>
          <p:cNvCxnSpPr>
            <a:stCxn id="286" idx="3"/>
            <a:endCxn id="289" idx="1"/>
          </p:cNvCxnSpPr>
          <p:nvPr/>
        </p:nvCxnSpPr>
        <p:spPr>
          <a:xfrm flipV="1">
            <a:off x="6084195" y="5852064"/>
            <a:ext cx="525020" cy="522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1"/>
          <p:cNvCxnSpPr>
            <a:stCxn id="271" idx="3"/>
            <a:endCxn id="286" idx="1"/>
          </p:cNvCxnSpPr>
          <p:nvPr/>
        </p:nvCxnSpPr>
        <p:spPr>
          <a:xfrm>
            <a:off x="3927090" y="4335327"/>
            <a:ext cx="426900" cy="15690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11"/>
          <p:cNvSpPr/>
          <p:nvPr/>
        </p:nvSpPr>
        <p:spPr>
          <a:xfrm>
            <a:off x="4353905" y="395021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1"/>
          <p:cNvCxnSpPr>
            <a:stCxn id="271" idx="3"/>
            <a:endCxn id="282" idx="1"/>
          </p:cNvCxnSpPr>
          <p:nvPr/>
        </p:nvCxnSpPr>
        <p:spPr>
          <a:xfrm rot="10800000" flipH="1">
            <a:off x="3927090" y="4185027"/>
            <a:ext cx="426900" cy="1503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11"/>
          <p:cNvSpPr/>
          <p:nvPr/>
        </p:nvSpPr>
        <p:spPr>
          <a:xfrm>
            <a:off x="4370064" y="4522361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1"/>
          <p:cNvCxnSpPr>
            <a:stCxn id="271" idx="3"/>
            <a:endCxn id="285" idx="1"/>
          </p:cNvCxnSpPr>
          <p:nvPr/>
        </p:nvCxnSpPr>
        <p:spPr>
          <a:xfrm>
            <a:off x="3927090" y="4335327"/>
            <a:ext cx="443100" cy="421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1"/>
          <p:cNvSpPr/>
          <p:nvPr/>
        </p:nvSpPr>
        <p:spPr>
          <a:xfrm>
            <a:off x="6609215" y="6134388"/>
            <a:ext cx="4080250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 audio 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 play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1"/>
          <p:cNvCxnSpPr>
            <a:stCxn id="286" idx="3"/>
            <a:endCxn id="294" idx="1"/>
          </p:cNvCxnSpPr>
          <p:nvPr/>
        </p:nvCxnSpPr>
        <p:spPr>
          <a:xfrm>
            <a:off x="6084195" y="5904310"/>
            <a:ext cx="525020" cy="5592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11"/>
          <p:cNvSpPr/>
          <p:nvPr/>
        </p:nvSpPr>
        <p:spPr>
          <a:xfrm>
            <a:off x="10303999" y="4398370"/>
            <a:ext cx="1812263" cy="1933992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OJOCUIDAO con las combinaciones diabólicas de estos parámetros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Audio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La etiqueta source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&lt;source&gt; Permite la compatiblidad entre navegadores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definir el src en la etiqueta audio, se define a través de varias etiquetas &lt;source&gt;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etiquetas &lt;source&gt; se van declarando en orden de preferencia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2853" y="4708303"/>
            <a:ext cx="8609415" cy="158799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/>
          <p:nvPr/>
        </p:nvSpPr>
        <p:spPr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navegador intentará reproducir el que está en primer lugar, si no lo consigue, lo intenta con el siguiente y así sucesivamente. Si no consigue reproducir ninguno, mostrará el texto indicado entre las etiquetas &lt;audio&gt;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Formatos de vídeo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formato más habitual es mp4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formatos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Mkv, flv, webm, 3gp, mov,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2965650" y="3954075"/>
            <a:ext cx="8243700" cy="1394700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IMPORTANTE: adecuar el tamaño (en MB) del audio ajustando la calidad de compresión y las dimensiones (en px) del vídeo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3131705" y="5447537"/>
            <a:ext cx="3649933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programa habitual para edición de vídeo es SHOTCUT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34" name="Google Shape;334;p14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La etiqueta vídeo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2872854" y="1731133"/>
            <a:ext cx="8671446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&lt;video src=“rutaVideo” width=“” height=“” controls autoplay loop preload=“” poster=“rutaMiniatura”&gt;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9173802" y="841630"/>
            <a:ext cx="2370498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etiqueta vídeo es una etiqueta de línea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4353905" y="2812228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4"/>
          <p:cNvCxnSpPr>
            <a:stCxn id="339" idx="3"/>
            <a:endCxn id="337" idx="1"/>
          </p:cNvCxnSpPr>
          <p:nvPr/>
        </p:nvCxnSpPr>
        <p:spPr>
          <a:xfrm rot="10800000" flipH="1">
            <a:off x="3927090" y="3048927"/>
            <a:ext cx="426900" cy="12864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4"/>
          <p:cNvSpPr/>
          <p:nvPr/>
        </p:nvSpPr>
        <p:spPr>
          <a:xfrm>
            <a:off x="2784975" y="398921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 vídeo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4353905" y="456412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14"/>
          <p:cNvCxnSpPr>
            <a:stCxn id="339" idx="3"/>
            <a:endCxn id="340" idx="1"/>
          </p:cNvCxnSpPr>
          <p:nvPr/>
        </p:nvCxnSpPr>
        <p:spPr>
          <a:xfrm>
            <a:off x="3927090" y="4335327"/>
            <a:ext cx="426900" cy="4638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14"/>
          <p:cNvSpPr/>
          <p:nvPr/>
        </p:nvSpPr>
        <p:spPr>
          <a:xfrm>
            <a:off x="6622281" y="2861346"/>
            <a:ext cx="4065642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la ruta del vídeo. Relativa o absoluta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14"/>
          <p:cNvCxnSpPr>
            <a:stCxn id="337" idx="3"/>
            <a:endCxn id="342" idx="1"/>
          </p:cNvCxnSpPr>
          <p:nvPr/>
        </p:nvCxnSpPr>
        <p:spPr>
          <a:xfrm>
            <a:off x="6084195" y="3049043"/>
            <a:ext cx="538200" cy="30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Google Shape;344;p14"/>
          <p:cNvSpPr/>
          <p:nvPr/>
        </p:nvSpPr>
        <p:spPr>
          <a:xfrm>
            <a:off x="4370064" y="6315143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preload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14"/>
          <p:cNvCxnSpPr>
            <a:stCxn id="339" idx="3"/>
            <a:endCxn id="344" idx="1"/>
          </p:cNvCxnSpPr>
          <p:nvPr/>
        </p:nvCxnSpPr>
        <p:spPr>
          <a:xfrm>
            <a:off x="3927090" y="4335327"/>
            <a:ext cx="443100" cy="22167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14"/>
          <p:cNvSpPr/>
          <p:nvPr/>
        </p:nvSpPr>
        <p:spPr>
          <a:xfrm>
            <a:off x="4353905" y="5141526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4"/>
          <p:cNvCxnSpPr>
            <a:stCxn id="339" idx="3"/>
            <a:endCxn id="346" idx="1"/>
          </p:cNvCxnSpPr>
          <p:nvPr/>
        </p:nvCxnSpPr>
        <p:spPr>
          <a:xfrm>
            <a:off x="3927090" y="4335327"/>
            <a:ext cx="426900" cy="10410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14"/>
          <p:cNvSpPr/>
          <p:nvPr/>
        </p:nvSpPr>
        <p:spPr>
          <a:xfrm>
            <a:off x="4370064" y="5737744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14"/>
          <p:cNvCxnSpPr>
            <a:stCxn id="339" idx="3"/>
            <a:endCxn id="348" idx="1"/>
          </p:cNvCxnSpPr>
          <p:nvPr/>
        </p:nvCxnSpPr>
        <p:spPr>
          <a:xfrm>
            <a:off x="3927090" y="4335327"/>
            <a:ext cx="443100" cy="16374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14"/>
          <p:cNvSpPr/>
          <p:nvPr/>
        </p:nvSpPr>
        <p:spPr>
          <a:xfrm>
            <a:off x="9293774" y="4835247"/>
            <a:ext cx="2130554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OJOCUIDAO con las combinaciones diabólicas de estos parámetros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370064" y="3431797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width/height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4"/>
          <p:cNvCxnSpPr>
            <a:stCxn id="339" idx="3"/>
            <a:endCxn id="351" idx="1"/>
          </p:cNvCxnSpPr>
          <p:nvPr/>
        </p:nvCxnSpPr>
        <p:spPr>
          <a:xfrm rot="10800000" flipH="1">
            <a:off x="3927090" y="3668727"/>
            <a:ext cx="443100" cy="6666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" name="Google Shape;353;p14"/>
          <p:cNvSpPr/>
          <p:nvPr/>
        </p:nvSpPr>
        <p:spPr>
          <a:xfrm>
            <a:off x="6622281" y="3478052"/>
            <a:ext cx="4935082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Indican el tamaño del reproductor. Indicar sólo 1 de ellos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4"/>
          <p:cNvCxnSpPr>
            <a:stCxn id="351" idx="3"/>
            <a:endCxn id="353" idx="1"/>
          </p:cNvCxnSpPr>
          <p:nvPr/>
        </p:nvCxnSpPr>
        <p:spPr>
          <a:xfrm>
            <a:off x="6100354" y="3668612"/>
            <a:ext cx="522000" cy="6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14"/>
          <p:cNvSpPr/>
          <p:nvPr/>
        </p:nvSpPr>
        <p:spPr>
          <a:xfrm>
            <a:off x="4370064" y="398960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poster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6609218" y="4036366"/>
            <a:ext cx="4598713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que se utilizará como miniatura o vista previa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14"/>
          <p:cNvCxnSpPr>
            <a:stCxn id="339" idx="3"/>
            <a:endCxn id="355" idx="1"/>
          </p:cNvCxnSpPr>
          <p:nvPr/>
        </p:nvCxnSpPr>
        <p:spPr>
          <a:xfrm rot="10800000" flipH="1">
            <a:off x="3927090" y="4226427"/>
            <a:ext cx="443100" cy="1089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4"/>
          <p:cNvCxnSpPr>
            <a:stCxn id="355" idx="3"/>
            <a:endCxn id="356" idx="1"/>
          </p:cNvCxnSpPr>
          <p:nvPr/>
        </p:nvCxnSpPr>
        <p:spPr>
          <a:xfrm>
            <a:off x="6100354" y="4226417"/>
            <a:ext cx="508800" cy="600"/>
          </a:xfrm>
          <a:prstGeom prst="bentConnector3">
            <a:avLst>
              <a:gd name="adj1" fmla="val 5000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" name="Google Shape;359;p14"/>
          <p:cNvSpPr/>
          <p:nvPr/>
        </p:nvSpPr>
        <p:spPr>
          <a:xfrm>
            <a:off x="6622281" y="5309186"/>
            <a:ext cx="1442564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 que en &lt;audio&gt;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4"/>
          <p:cNvCxnSpPr>
            <a:stCxn id="340" idx="3"/>
            <a:endCxn id="359" idx="1"/>
          </p:cNvCxnSpPr>
          <p:nvPr/>
        </p:nvCxnSpPr>
        <p:spPr>
          <a:xfrm>
            <a:off x="6084195" y="4799007"/>
            <a:ext cx="538200" cy="8394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14"/>
          <p:cNvCxnSpPr>
            <a:stCxn id="346" idx="3"/>
            <a:endCxn id="359" idx="1"/>
          </p:cNvCxnSpPr>
          <p:nvPr/>
        </p:nvCxnSpPr>
        <p:spPr>
          <a:xfrm>
            <a:off x="6084195" y="5376407"/>
            <a:ext cx="538200" cy="2619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14"/>
          <p:cNvCxnSpPr>
            <a:stCxn id="348" idx="3"/>
            <a:endCxn id="359" idx="1"/>
          </p:cNvCxnSpPr>
          <p:nvPr/>
        </p:nvCxnSpPr>
        <p:spPr>
          <a:xfrm rot="10800000" flipH="1">
            <a:off x="6100354" y="5638425"/>
            <a:ext cx="522000" cy="3342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p14"/>
          <p:cNvCxnSpPr>
            <a:stCxn id="344" idx="3"/>
            <a:endCxn id="359" idx="1"/>
          </p:cNvCxnSpPr>
          <p:nvPr/>
        </p:nvCxnSpPr>
        <p:spPr>
          <a:xfrm rot="10800000" flipH="1">
            <a:off x="6100354" y="5638458"/>
            <a:ext cx="522000" cy="9135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5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3" name="Google Shape;373;p15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La etiqueta source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2872854" y="1731133"/>
            <a:ext cx="8671446" cy="546497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&lt;source&gt; Permite la compatiblidad entre navegadores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2872854" y="2412369"/>
            <a:ext cx="867144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definir el src en la etiqueta video, se define a través de varias etiquetas &lt;source&gt;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2872854" y="2960047"/>
            <a:ext cx="867144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etiquetas &lt;source&gt; se van declarando en orden de preferencia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2872854" y="3505526"/>
            <a:ext cx="8671446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navegador intentará reproducir el que está en primer lugar, si no lo consigue, lo intenta con el siguiente y así sucesivamente. Si no consigue reproducir ninguno, mostrará el texto indicado entre las etiquetas &lt;video&gt;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2854" y="4683239"/>
            <a:ext cx="8671446" cy="184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Incrustar de otras fuentes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265" y="1789611"/>
            <a:ext cx="6693842" cy="4615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6"/>
          <p:cNvSpPr/>
          <p:nvPr/>
        </p:nvSpPr>
        <p:spPr>
          <a:xfrm>
            <a:off x="7982305" y="5473337"/>
            <a:ext cx="1096381" cy="457200"/>
          </a:xfrm>
          <a:prstGeom prst="rect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7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7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00" name="Google Shape;400;p17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Incrustar de otras fuentes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3377" y="1875063"/>
            <a:ext cx="6278633" cy="399015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7"/>
          <p:cNvSpPr/>
          <p:nvPr/>
        </p:nvSpPr>
        <p:spPr>
          <a:xfrm>
            <a:off x="3945882" y="2517117"/>
            <a:ext cx="939627" cy="1231923"/>
          </a:xfrm>
          <a:prstGeom prst="rect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3 Vídeo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Formatos de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etiqueta source</a:t>
            </a:r>
            <a:endParaRPr sz="16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Incrustar de otras fuentes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8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12" name="Google Shape;412;p18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Incrustar de otras fuentes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3269" y="1717195"/>
            <a:ext cx="9198701" cy="331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8"/>
          <p:cNvSpPr/>
          <p:nvPr/>
        </p:nvSpPr>
        <p:spPr>
          <a:xfrm>
            <a:off x="8347793" y="2416630"/>
            <a:ext cx="2794824" cy="1580604"/>
          </a:xfrm>
          <a:prstGeom prst="rect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284009" y="5504660"/>
            <a:ext cx="3618410" cy="765096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es el código que debes copiar. Iframe es una etiqueta de bloque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18"/>
          <p:cNvCxnSpPr>
            <a:stCxn id="415" idx="0"/>
          </p:cNvCxnSpPr>
          <p:nvPr/>
        </p:nvCxnSpPr>
        <p:spPr>
          <a:xfrm rot="10800000" flipH="1">
            <a:off x="8093214" y="4056560"/>
            <a:ext cx="920100" cy="14481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3048000" y="1159135"/>
            <a:ext cx="715545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En este tema evaluamos: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3048000" y="1159135"/>
            <a:ext cx="826617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C.E.8.2 Se ha insertado contenido multimedia (imágenes, audio y vídeo) en un sitio web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C.E.2.6 Se han utilizado herramientas en la creación documentos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Formatos de imagen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formatos más habituales son jpeg y png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png admite transparencias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formatos son: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sin comprimir: bmp, raw…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animadas: gif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2872853" y="4618979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IMPORTANTE: adecuar el tamaño (en kB) de las imágenes al tamaño en que se verán. Usar resolución 72ppp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La etiqueta img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872854" y="1731133"/>
            <a:ext cx="6036015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&lt;img src=“rutaImagen” width=“100%” height=“100%” alt=“texto alternativo” /&gt;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9151065" y="1144178"/>
            <a:ext cx="2349769" cy="1047937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9151065" y="2329723"/>
            <a:ext cx="2427611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etiqueta img es una etiqueta de línea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383127" y="3501070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>
            <a:stCxn id="145" idx="3"/>
            <a:endCxn id="143" idx="1"/>
          </p:cNvCxnSpPr>
          <p:nvPr/>
        </p:nvCxnSpPr>
        <p:spPr>
          <a:xfrm rot="10800000" flipH="1">
            <a:off x="4014969" y="3737782"/>
            <a:ext cx="368100" cy="12630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5"/>
          <p:cNvSpPr/>
          <p:nvPr/>
        </p:nvSpPr>
        <p:spPr>
          <a:xfrm>
            <a:off x="2872854" y="4654667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 img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4383126" y="4651546"/>
            <a:ext cx="1886325" cy="469714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width / height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5" idx="3"/>
            <a:endCxn id="146" idx="1"/>
          </p:cNvCxnSpPr>
          <p:nvPr/>
        </p:nvCxnSpPr>
        <p:spPr>
          <a:xfrm flipV="1">
            <a:off x="4014969" y="4886403"/>
            <a:ext cx="368157" cy="11437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5"/>
          <p:cNvSpPr/>
          <p:nvPr/>
        </p:nvSpPr>
        <p:spPr>
          <a:xfrm>
            <a:off x="6609218" y="3240164"/>
            <a:ext cx="3540620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la ruta de la imagen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>
            <a:stCxn id="143" idx="3"/>
            <a:endCxn id="148" idx="1"/>
          </p:cNvCxnSpPr>
          <p:nvPr/>
        </p:nvCxnSpPr>
        <p:spPr>
          <a:xfrm rot="10800000" flipH="1">
            <a:off x="6113417" y="3430685"/>
            <a:ext cx="495900" cy="3072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6609217" y="3766290"/>
            <a:ext cx="3540621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relativa o absoluta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>
            <a:stCxn id="143" idx="3"/>
            <a:endCxn id="150" idx="1"/>
          </p:cNvCxnSpPr>
          <p:nvPr/>
        </p:nvCxnSpPr>
        <p:spPr>
          <a:xfrm>
            <a:off x="6113417" y="3737885"/>
            <a:ext cx="495900" cy="2190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5"/>
          <p:cNvSpPr/>
          <p:nvPr/>
        </p:nvSpPr>
        <p:spPr>
          <a:xfrm>
            <a:off x="6637552" y="4303901"/>
            <a:ext cx="3512287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Indican el ancho y alto de la imagen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5"/>
          <p:cNvCxnSpPr>
            <a:stCxn id="146" idx="3"/>
            <a:endCxn id="152" idx="1"/>
          </p:cNvCxnSpPr>
          <p:nvPr/>
        </p:nvCxnSpPr>
        <p:spPr>
          <a:xfrm flipV="1">
            <a:off x="6269451" y="4494461"/>
            <a:ext cx="368101" cy="3919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5"/>
          <p:cNvSpPr/>
          <p:nvPr/>
        </p:nvSpPr>
        <p:spPr>
          <a:xfrm>
            <a:off x="6637552" y="4825609"/>
            <a:ext cx="3512287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expresan en % o en px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46" idx="3"/>
            <a:endCxn id="154" idx="1"/>
          </p:cNvCxnSpPr>
          <p:nvPr/>
        </p:nvCxnSpPr>
        <p:spPr>
          <a:xfrm>
            <a:off x="6269451" y="4886403"/>
            <a:ext cx="368101" cy="1297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5"/>
          <p:cNvSpPr/>
          <p:nvPr/>
        </p:nvSpPr>
        <p:spPr>
          <a:xfrm>
            <a:off x="6637551" y="5359566"/>
            <a:ext cx="4008669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recomienda indicar sólo uno de ellos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5"/>
          <p:cNvCxnSpPr>
            <a:stCxn id="146" idx="3"/>
            <a:endCxn id="156" idx="1"/>
          </p:cNvCxnSpPr>
          <p:nvPr/>
        </p:nvCxnSpPr>
        <p:spPr>
          <a:xfrm>
            <a:off x="6269451" y="4886403"/>
            <a:ext cx="368100" cy="66372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5"/>
          <p:cNvSpPr/>
          <p:nvPr/>
        </p:nvSpPr>
        <p:spPr>
          <a:xfrm>
            <a:off x="4383127" y="6096912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6609218" y="5893523"/>
            <a:ext cx="3540622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alternativo a la imagen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5"/>
          <p:cNvCxnSpPr>
            <a:stCxn id="158" idx="3"/>
            <a:endCxn id="159" idx="1"/>
          </p:cNvCxnSpPr>
          <p:nvPr/>
        </p:nvCxnSpPr>
        <p:spPr>
          <a:xfrm rot="10800000" flipH="1">
            <a:off x="6113417" y="6084128"/>
            <a:ext cx="495900" cy="249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5"/>
          <p:cNvSpPr/>
          <p:nvPr/>
        </p:nvSpPr>
        <p:spPr>
          <a:xfrm>
            <a:off x="6609218" y="6379983"/>
            <a:ext cx="3540622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Accesibilidad e indexación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>
            <a:stCxn id="158" idx="3"/>
            <a:endCxn id="161" idx="1"/>
          </p:cNvCxnSpPr>
          <p:nvPr/>
        </p:nvCxnSpPr>
        <p:spPr>
          <a:xfrm>
            <a:off x="6113417" y="6333728"/>
            <a:ext cx="495900" cy="2367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5"/>
          <p:cNvCxnSpPr>
            <a:stCxn id="145" idx="3"/>
            <a:endCxn id="158" idx="1"/>
          </p:cNvCxnSpPr>
          <p:nvPr/>
        </p:nvCxnSpPr>
        <p:spPr>
          <a:xfrm>
            <a:off x="4014969" y="5000782"/>
            <a:ext cx="368100" cy="1332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7732" y="5749511"/>
            <a:ext cx="1108489" cy="110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 sz="16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Fondos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3012126" y="1790314"/>
            <a:ext cx="6683037" cy="546600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estilos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dentro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del head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9139404" y="2518474"/>
            <a:ext cx="2499602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color se expresa con su nombre, con su código RGB o con su código hexadecimal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9139404" y="4101160"/>
            <a:ext cx="2499602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ruta de la imagen puede ser relativa o absoluta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2518474"/>
            <a:ext cx="5892323" cy="261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2949336" y="5318947"/>
            <a:ext cx="8689669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https://www.w3schools.com/colors/colors_names.asp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2949336" y="5927568"/>
            <a:ext cx="8689669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desarrollará el tema de los fondos con más profundidad en el tema 4.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Banners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banner es una imagen que se utiliza como cabecera de una página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012125" y="2950014"/>
            <a:ext cx="6683039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banners tienen una relación de aspecto de 10:1 aproximadamente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3012126" y="3676410"/>
            <a:ext cx="6683038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En este blog puedes consultar las medidas típicas de los banners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012125" y="4413969"/>
            <a:ext cx="6683039" cy="737422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banners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atractivos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GIMP o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Canva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Mapas de enlaces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3012127" y="1790314"/>
            <a:ext cx="8532173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mapa de enlaces define regiones en una imagen para incluir diferentes enlaces en cada región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3012124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Primero se define el mapa. Después, se asigna el mapa a una imagen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374737" y="4827033"/>
            <a:ext cx="4185510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mapa es una colección de áreas. Cada área tiene un href al que enlaza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012124" y="5714845"/>
            <a:ext cx="853217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OJOCUIDAO: ajustar el tamaño de la imagen antes de empezar a crear las regiones.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3" y="2862557"/>
            <a:ext cx="8532177" cy="17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9" descr="https://desarrolloweb.com/archivoimg/general/387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8211" y="3982753"/>
            <a:ext cx="2425472" cy="110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 descr="https://desarrolloweb.com/archivoimg/general/387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186" y="1309349"/>
            <a:ext cx="2446784" cy="100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Imágenes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Y MULTIMEDIA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Formatos de imágenes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etiqueta img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enlaces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Vídeo</a:t>
            </a:r>
            <a:endParaRPr sz="16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Mapas de enlaces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2932131" y="5532283"/>
            <a:ext cx="3649933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coordenada 0,0 es la esquina superior izquierda de la imagen.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657447" y="1736375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9"/>
          <p:cNvCxnSpPr>
            <a:stCxn id="223" idx="3"/>
            <a:endCxn id="221" idx="1"/>
          </p:cNvCxnSpPr>
          <p:nvPr/>
        </p:nvCxnSpPr>
        <p:spPr>
          <a:xfrm rot="10800000" flipH="1">
            <a:off x="4289289" y="1973087"/>
            <a:ext cx="368100" cy="12630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9"/>
          <p:cNvSpPr/>
          <p:nvPr/>
        </p:nvSpPr>
        <p:spPr>
          <a:xfrm>
            <a:off x="3147174" y="2889972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Tipos de área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4657447" y="300120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9"/>
          <p:cNvCxnSpPr>
            <a:stCxn id="223" idx="3"/>
            <a:endCxn id="224" idx="1"/>
          </p:cNvCxnSpPr>
          <p:nvPr/>
        </p:nvCxnSpPr>
        <p:spPr>
          <a:xfrm>
            <a:off x="4289289" y="3236087"/>
            <a:ext cx="368100" cy="6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"/>
          <p:cNvSpPr/>
          <p:nvPr/>
        </p:nvSpPr>
        <p:spPr>
          <a:xfrm>
            <a:off x="6883538" y="992140"/>
            <a:ext cx="265234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rectángulo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9"/>
          <p:cNvCxnSpPr>
            <a:stCxn id="221" idx="3"/>
            <a:endCxn id="226" idx="1"/>
          </p:cNvCxnSpPr>
          <p:nvPr/>
        </p:nvCxnSpPr>
        <p:spPr>
          <a:xfrm rot="10800000" flipH="1">
            <a:off x="6387737" y="1182690"/>
            <a:ext cx="495900" cy="7905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9"/>
          <p:cNvSpPr/>
          <p:nvPr/>
        </p:nvSpPr>
        <p:spPr>
          <a:xfrm>
            <a:off x="6883537" y="1518266"/>
            <a:ext cx="2811627" cy="935474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indican las coordenadas de las esquinas superior izquierda e inferior derecha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9"/>
          <p:cNvCxnSpPr>
            <a:stCxn id="221" idx="3"/>
            <a:endCxn id="228" idx="1"/>
          </p:cNvCxnSpPr>
          <p:nvPr/>
        </p:nvCxnSpPr>
        <p:spPr>
          <a:xfrm>
            <a:off x="6387737" y="1973191"/>
            <a:ext cx="495800" cy="128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9"/>
          <p:cNvSpPr/>
          <p:nvPr/>
        </p:nvSpPr>
        <p:spPr>
          <a:xfrm>
            <a:off x="6941106" y="2631097"/>
            <a:ext cx="2624014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círculo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9"/>
          <p:cNvCxnSpPr>
            <a:stCxn id="224" idx="3"/>
            <a:endCxn id="230" idx="1"/>
          </p:cNvCxnSpPr>
          <p:nvPr/>
        </p:nvCxnSpPr>
        <p:spPr>
          <a:xfrm rot="10800000" flipH="1">
            <a:off x="6387737" y="2821788"/>
            <a:ext cx="553500" cy="414300"/>
          </a:xfrm>
          <a:prstGeom prst="bentConnector3">
            <a:avLst>
              <a:gd name="adj1" fmla="val 4998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9"/>
          <p:cNvSpPr/>
          <p:nvPr/>
        </p:nvSpPr>
        <p:spPr>
          <a:xfrm>
            <a:off x="6953581" y="3205675"/>
            <a:ext cx="2796405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indican las coordenadas del centro y el radio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9"/>
          <p:cNvCxnSpPr>
            <a:stCxn id="224" idx="3"/>
            <a:endCxn id="232" idx="1"/>
          </p:cNvCxnSpPr>
          <p:nvPr/>
        </p:nvCxnSpPr>
        <p:spPr>
          <a:xfrm>
            <a:off x="6387737" y="3236088"/>
            <a:ext cx="565844" cy="2987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9"/>
          <p:cNvSpPr/>
          <p:nvPr/>
        </p:nvSpPr>
        <p:spPr>
          <a:xfrm>
            <a:off x="4669835" y="4136176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895926" y="3932787"/>
            <a:ext cx="2854060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polígono libre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9"/>
          <p:cNvCxnSpPr>
            <a:stCxn id="234" idx="3"/>
            <a:endCxn id="235" idx="1"/>
          </p:cNvCxnSpPr>
          <p:nvPr/>
        </p:nvCxnSpPr>
        <p:spPr>
          <a:xfrm flipV="1">
            <a:off x="6400125" y="4123347"/>
            <a:ext cx="495801" cy="24964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9"/>
          <p:cNvCxnSpPr>
            <a:stCxn id="234" idx="3"/>
            <a:endCxn id="238" idx="1"/>
          </p:cNvCxnSpPr>
          <p:nvPr/>
        </p:nvCxnSpPr>
        <p:spPr>
          <a:xfrm>
            <a:off x="6400125" y="4372992"/>
            <a:ext cx="495800" cy="3926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9"/>
          <p:cNvCxnSpPr>
            <a:stCxn id="223" idx="3"/>
            <a:endCxn id="234" idx="1"/>
          </p:cNvCxnSpPr>
          <p:nvPr/>
        </p:nvCxnSpPr>
        <p:spPr>
          <a:xfrm>
            <a:off x="4289289" y="3236087"/>
            <a:ext cx="380400" cy="1137000"/>
          </a:xfrm>
          <a:prstGeom prst="bentConnector3">
            <a:avLst>
              <a:gd name="adj1" fmla="val 5001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9"/>
          <p:cNvSpPr/>
          <p:nvPr/>
        </p:nvSpPr>
        <p:spPr>
          <a:xfrm>
            <a:off x="6895925" y="4436509"/>
            <a:ext cx="2772286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indican las coordenadas de cada vértice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9" descr="https://desarrolloweb.com/articulos/images/html/coordenadas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3755" y="5113670"/>
            <a:ext cx="2095353" cy="175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 descr="https://desarrolloweb.com/archivoimg/general/3872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30387" y="2677044"/>
            <a:ext cx="1501121" cy="11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0000"/>
      </a:dk1>
      <a:lt1>
        <a:srgbClr val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1270</Words>
  <Application>Microsoft Office PowerPoint</Application>
  <PresentationFormat>Panorámica</PresentationFormat>
  <Paragraphs>437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ÍNDICE</vt:lpstr>
      <vt:lpstr>En este tema evaluamos:</vt:lpstr>
      <vt:lpstr>1 Imágenes</vt:lpstr>
      <vt:lpstr>1 Imágenes</vt:lpstr>
      <vt:lpstr>1 Imágenes</vt:lpstr>
      <vt:lpstr>1 Imágenes</vt:lpstr>
      <vt:lpstr>1 Imágenes</vt:lpstr>
      <vt:lpstr>1 Imágenes</vt:lpstr>
      <vt:lpstr>2 Audio</vt:lpstr>
      <vt:lpstr>2 Audio</vt:lpstr>
      <vt:lpstr>2 Audio</vt:lpstr>
      <vt:lpstr>3 Vídeo</vt:lpstr>
      <vt:lpstr>3 Vídeo</vt:lpstr>
      <vt:lpstr>3 Vídeo</vt:lpstr>
      <vt:lpstr>3 Vídeo</vt:lpstr>
      <vt:lpstr>3 Vídeo</vt:lpstr>
      <vt:lpstr>3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 Villar Liñán</cp:lastModifiedBy>
  <cp:revision>4</cp:revision>
  <dcterms:created xsi:type="dcterms:W3CDTF">2017-11-15T16:19:40Z</dcterms:created>
  <dcterms:modified xsi:type="dcterms:W3CDTF">2023-09-28T07:00:19Z</dcterms:modified>
</cp:coreProperties>
</file>