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00716dc7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00716dc7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00716dc7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00716dc7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00716dc7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00716dc7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00716dc7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00716dc7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81100" y="2636420"/>
            <a:ext cx="728700" cy="5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999831" y="2636420"/>
            <a:ext cx="977400" cy="5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512418" y="2636420"/>
            <a:ext cx="485700" cy="549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584420" y="2636420"/>
            <a:ext cx="364200" cy="54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975055" y="2636420"/>
            <a:ext cx="607200" cy="549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924704" y="2636413"/>
            <a:ext cx="728700" cy="54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949880" y="2636428"/>
            <a:ext cx="977400" cy="549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143435" y="2636428"/>
            <a:ext cx="1098900" cy="54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656022" y="2636413"/>
            <a:ext cx="485700" cy="549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240212" y="2636428"/>
            <a:ext cx="856200" cy="549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3"/>
          <p:cNvCxnSpPr/>
          <p:nvPr/>
        </p:nvCxnSpPr>
        <p:spPr>
          <a:xfrm>
            <a:off x="781100" y="3046550"/>
            <a:ext cx="7772400" cy="1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" name="Google Shape;65;p13"/>
          <p:cNvCxnSpPr/>
          <p:nvPr/>
        </p:nvCxnSpPr>
        <p:spPr>
          <a:xfrm rot="10800000">
            <a:off x="765575" y="2130475"/>
            <a:ext cx="12900" cy="9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" name="Google Shape;66;p13"/>
          <p:cNvCxnSpPr/>
          <p:nvPr/>
        </p:nvCxnSpPr>
        <p:spPr>
          <a:xfrm>
            <a:off x="8098687" y="2691328"/>
            <a:ext cx="9000" cy="38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590500" y="3072625"/>
            <a:ext cx="4245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7738825" y="3072625"/>
            <a:ext cx="7287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200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521475" y="3076125"/>
            <a:ext cx="11859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Trial number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p13"/>
          <p:cNvCxnSpPr/>
          <p:nvPr/>
        </p:nvCxnSpPr>
        <p:spPr>
          <a:xfrm>
            <a:off x="4719075" y="3326875"/>
            <a:ext cx="640200" cy="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" name="Google Shape;71;p13"/>
          <p:cNvSpPr/>
          <p:nvPr/>
        </p:nvSpPr>
        <p:spPr>
          <a:xfrm>
            <a:off x="5984545" y="1761070"/>
            <a:ext cx="364200" cy="54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110580" y="1761065"/>
            <a:ext cx="365700" cy="549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4571325" y="1616025"/>
            <a:ext cx="14631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Extra L reward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444550" y="1616025"/>
            <a:ext cx="14631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Extra R reward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1073300" y="1572975"/>
            <a:ext cx="6714600" cy="4311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1149500" y="1572975"/>
            <a:ext cx="116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Legend :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160400" y="1761070"/>
            <a:ext cx="365700" cy="54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2621150" y="1616025"/>
            <a:ext cx="14631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No extra reward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4128391" y="1185323"/>
            <a:ext cx="1990200" cy="332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No extra reward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4128391" y="873402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Extra R reward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1034975" y="99213"/>
            <a:ext cx="1546800" cy="4542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Stimulus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581683" y="99213"/>
            <a:ext cx="1546800" cy="4542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Action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4128391" y="99213"/>
            <a:ext cx="1990200" cy="4542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Reward block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6118765" y="99213"/>
            <a:ext cx="1990200" cy="4542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Reward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1034975" y="553421"/>
            <a:ext cx="1546800" cy="1284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Less than 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(correct decision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Left)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2581683" y="553421"/>
            <a:ext cx="1546800" cy="964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Left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128391" y="553421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Extra L reward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6118765" y="551307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 + extra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6118765" y="873402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6118765" y="1195496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581683" y="1515477"/>
            <a:ext cx="15468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Right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4128391" y="1515477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Any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6118765" y="1515477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128391" y="2783773"/>
            <a:ext cx="1990200" cy="332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No extra reward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4128391" y="2470663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Extra R reward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034975" y="1829644"/>
            <a:ext cx="1546800" cy="1284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More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than 0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(correct decision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Right)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2581683" y="2149625"/>
            <a:ext cx="1546800" cy="964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Right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4128391" y="2149614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Extra L reward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6118765" y="2149625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118765" y="2469738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 + extra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118765" y="2794078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2581683" y="1827531"/>
            <a:ext cx="15468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Left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4128391" y="1827531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Any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6118765" y="1827531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1034975" y="3113784"/>
            <a:ext cx="1546800" cy="1928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(correct decision randomly assigned to be Left/ Right)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4128391" y="3747811"/>
            <a:ext cx="1990200" cy="332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No extra reward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4128391" y="3435889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Extra R reward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2581683" y="3115908"/>
            <a:ext cx="1546800" cy="964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Left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4128391" y="3115908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Extra L reward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6118765" y="3113794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 + extra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6118765" y="3435889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6118765" y="3757983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4128444" y="4711795"/>
            <a:ext cx="1990200" cy="332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No extra reward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4128444" y="4398684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Extra R reward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2581735" y="4077647"/>
            <a:ext cx="1546800" cy="964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Right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4128444" y="4077636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Extra L reward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118817" y="4077647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6118817" y="4397759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 + extra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6118817" y="4722100"/>
            <a:ext cx="1990200" cy="32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/>
        </p:nvSpPr>
        <p:spPr>
          <a:xfrm>
            <a:off x="354300" y="1196700"/>
            <a:ext cx="7101600" cy="38070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3288150" y="1299900"/>
            <a:ext cx="386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^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1200000" y="139800"/>
            <a:ext cx="1309500" cy="634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Stimulus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3818400" y="1429050"/>
            <a:ext cx="1107000" cy="70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Compute belief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15"/>
          <p:cNvCxnSpPr/>
          <p:nvPr/>
        </p:nvCxnSpPr>
        <p:spPr>
          <a:xfrm flipH="1" rot="10800000">
            <a:off x="3144000" y="1846200"/>
            <a:ext cx="6858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33" name="Google Shape;133;p15"/>
          <p:cNvGrpSpPr/>
          <p:nvPr/>
        </p:nvGrpSpPr>
        <p:grpSpPr>
          <a:xfrm>
            <a:off x="565500" y="1429050"/>
            <a:ext cx="2578500" cy="1836000"/>
            <a:chOff x="486000" y="2065500"/>
            <a:chExt cx="2578500" cy="1836000"/>
          </a:xfrm>
        </p:grpSpPr>
        <p:sp>
          <p:nvSpPr>
            <p:cNvPr id="134" name="Google Shape;134;p15"/>
            <p:cNvSpPr/>
            <p:nvPr/>
          </p:nvSpPr>
          <p:spPr>
            <a:xfrm>
              <a:off x="486000" y="2065500"/>
              <a:ext cx="2578500" cy="18360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" name="Google Shape;135;p15"/>
            <p:cNvPicPr preferRelativeResize="0"/>
            <p:nvPr/>
          </p:nvPicPr>
          <p:blipFill rotWithShape="1">
            <a:blip r:embed="rId3">
              <a:alphaModFix/>
            </a:blip>
            <a:srcRect b="0" l="4276" r="4921" t="0"/>
            <a:stretch/>
          </p:blipFill>
          <p:spPr>
            <a:xfrm>
              <a:off x="661500" y="2497500"/>
              <a:ext cx="2281500" cy="1289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15"/>
            <p:cNvSpPr/>
            <p:nvPr/>
          </p:nvSpPr>
          <p:spPr>
            <a:xfrm>
              <a:off x="1431000" y="3226500"/>
              <a:ext cx="7425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222222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μ = s</a:t>
              </a:r>
              <a:r>
                <a:rPr b="1" lang="en">
                  <a:solidFill>
                    <a:srgbClr val="222222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675000" y="2226225"/>
              <a:ext cx="22005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alibri"/>
                  <a:ea typeface="Calibri"/>
                  <a:cs typeface="Calibri"/>
                  <a:sym typeface="Calibri"/>
                </a:rPr>
                <a:t>Compute noisy stimulus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8" name="Google Shape;138;p15"/>
          <p:cNvCxnSpPr>
            <a:stCxn id="130" idx="4"/>
            <a:endCxn id="134" idx="0"/>
          </p:cNvCxnSpPr>
          <p:nvPr/>
        </p:nvCxnSpPr>
        <p:spPr>
          <a:xfrm>
            <a:off x="1854750" y="774300"/>
            <a:ext cx="0" cy="654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9" name="Google Shape;139;p15"/>
          <p:cNvSpPr/>
          <p:nvPr/>
        </p:nvSpPr>
        <p:spPr>
          <a:xfrm>
            <a:off x="5599800" y="1429050"/>
            <a:ext cx="1107000" cy="70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Compute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Q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15"/>
          <p:cNvCxnSpPr/>
          <p:nvPr/>
        </p:nvCxnSpPr>
        <p:spPr>
          <a:xfrm flipH="1" rot="10800000">
            <a:off x="4925400" y="1778700"/>
            <a:ext cx="6858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1" name="Google Shape;141;p15"/>
          <p:cNvSpPr/>
          <p:nvPr/>
        </p:nvSpPr>
        <p:spPr>
          <a:xfrm>
            <a:off x="5324400" y="2569800"/>
            <a:ext cx="1657800" cy="89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Decision based on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argmax{Q[L], Q[R]}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5"/>
          <p:cNvCxnSpPr>
            <a:stCxn id="139" idx="2"/>
            <a:endCxn id="141" idx="0"/>
          </p:cNvCxnSpPr>
          <p:nvPr/>
        </p:nvCxnSpPr>
        <p:spPr>
          <a:xfrm>
            <a:off x="6153300" y="2132850"/>
            <a:ext cx="0" cy="437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3" name="Google Shape;143;p15"/>
          <p:cNvSpPr/>
          <p:nvPr/>
        </p:nvSpPr>
        <p:spPr>
          <a:xfrm>
            <a:off x="1854750" y="841800"/>
            <a:ext cx="3861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3288150" y="1409100"/>
            <a:ext cx="386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7682700" y="2663400"/>
            <a:ext cx="1107000" cy="70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Wrong/ Correct 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5"/>
          <p:cNvCxnSpPr>
            <a:stCxn id="141" idx="3"/>
            <a:endCxn id="145" idx="1"/>
          </p:cNvCxnSpPr>
          <p:nvPr/>
        </p:nvCxnSpPr>
        <p:spPr>
          <a:xfrm>
            <a:off x="6982200" y="3015300"/>
            <a:ext cx="700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7" name="Google Shape;147;p15"/>
          <p:cNvSpPr/>
          <p:nvPr/>
        </p:nvSpPr>
        <p:spPr>
          <a:xfrm>
            <a:off x="7069650" y="2930100"/>
            <a:ext cx="386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6861750" y="2739600"/>
            <a:ext cx="801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b="1"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5324400" y="3897750"/>
            <a:ext cx="1657800" cy="89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Error in prediction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= R - Q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5"/>
          <p:cNvCxnSpPr>
            <a:stCxn id="141" idx="2"/>
            <a:endCxn id="149" idx="0"/>
          </p:cNvCxnSpPr>
          <p:nvPr/>
        </p:nvCxnSpPr>
        <p:spPr>
          <a:xfrm>
            <a:off x="6153300" y="3460800"/>
            <a:ext cx="0" cy="437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1" name="Google Shape;151;p15"/>
          <p:cNvSpPr/>
          <p:nvPr/>
        </p:nvSpPr>
        <p:spPr>
          <a:xfrm>
            <a:off x="6085800" y="3483975"/>
            <a:ext cx="621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15"/>
          <p:cNvCxnSpPr>
            <a:stCxn id="145" idx="2"/>
            <a:endCxn id="149" idx="3"/>
          </p:cNvCxnSpPr>
          <p:nvPr/>
        </p:nvCxnSpPr>
        <p:spPr>
          <a:xfrm rot="5400000">
            <a:off x="7121100" y="3228300"/>
            <a:ext cx="976200" cy="1254000"/>
          </a:xfrm>
          <a:prstGeom prst="bent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3" name="Google Shape;153;p15"/>
          <p:cNvSpPr/>
          <p:nvPr/>
        </p:nvSpPr>
        <p:spPr>
          <a:xfrm>
            <a:off x="7492800" y="4082400"/>
            <a:ext cx="801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reward</a:t>
            </a:r>
            <a:endParaRPr b="1"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7700700" y="4238700"/>
            <a:ext cx="386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3674250" y="193950"/>
            <a:ext cx="1485900" cy="52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Correct choice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5"/>
          <p:cNvCxnSpPr>
            <a:stCxn id="130" idx="6"/>
            <a:endCxn id="155" idx="1"/>
          </p:cNvCxnSpPr>
          <p:nvPr/>
        </p:nvCxnSpPr>
        <p:spPr>
          <a:xfrm>
            <a:off x="2509500" y="457050"/>
            <a:ext cx="1164900" cy="6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" name="Google Shape;157;p15"/>
          <p:cNvCxnSpPr>
            <a:stCxn id="155" idx="3"/>
            <a:endCxn id="145" idx="0"/>
          </p:cNvCxnSpPr>
          <p:nvPr/>
        </p:nvCxnSpPr>
        <p:spPr>
          <a:xfrm>
            <a:off x="5160150" y="457050"/>
            <a:ext cx="3076200" cy="2206500"/>
          </a:xfrm>
          <a:prstGeom prst="bent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8" name="Google Shape;158;p15"/>
          <p:cNvSpPr/>
          <p:nvPr/>
        </p:nvSpPr>
        <p:spPr>
          <a:xfrm>
            <a:off x="474300" y="326850"/>
            <a:ext cx="8019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b="1"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1755000" y="3897750"/>
            <a:ext cx="2373000" cy="89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Q-values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for the next trial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15"/>
          <p:cNvCxnSpPr>
            <a:stCxn id="131" idx="2"/>
            <a:endCxn id="159" idx="0"/>
          </p:cNvCxnSpPr>
          <p:nvPr/>
        </p:nvCxnSpPr>
        <p:spPr>
          <a:xfrm rot="5400000">
            <a:off x="2774250" y="2300100"/>
            <a:ext cx="1764900" cy="1430400"/>
          </a:xfrm>
          <a:prstGeom prst="bentConnector3">
            <a:avLst>
              <a:gd fmla="val 79288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1" name="Google Shape;161;p15"/>
          <p:cNvCxnSpPr>
            <a:stCxn id="149" idx="1"/>
            <a:endCxn id="159" idx="3"/>
          </p:cNvCxnSpPr>
          <p:nvPr/>
        </p:nvCxnSpPr>
        <p:spPr>
          <a:xfrm flipH="1">
            <a:off x="4128000" y="4343250"/>
            <a:ext cx="11964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2" name="Google Shape;162;p15"/>
          <p:cNvSpPr/>
          <p:nvPr/>
        </p:nvSpPr>
        <p:spPr>
          <a:xfrm>
            <a:off x="6769950" y="774300"/>
            <a:ext cx="9855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585788"/>
            <a:ext cx="513397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0"/>
            <a:ext cx="91439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