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71" r:id="rId6"/>
    <p:sldId id="273" r:id="rId7"/>
    <p:sldId id="268" r:id="rId8"/>
    <p:sldId id="272" r:id="rId9"/>
    <p:sldId id="265" r:id="rId10"/>
    <p:sldId id="270" r:id="rId11"/>
    <p:sldId id="274" r:id="rId12"/>
    <p:sldId id="275" r:id="rId13"/>
    <p:sldId id="276" r:id="rId14"/>
    <p:sldId id="278" r:id="rId15"/>
    <p:sldId id="282" r:id="rId16"/>
    <p:sldId id="287" r:id="rId17"/>
    <p:sldId id="305" r:id="rId18"/>
    <p:sldId id="306" r:id="rId19"/>
    <p:sldId id="307" r:id="rId20"/>
    <p:sldId id="313" r:id="rId21"/>
    <p:sldId id="314" r:id="rId22"/>
    <p:sldId id="319" r:id="rId23"/>
    <p:sldId id="322" r:id="rId24"/>
    <p:sldId id="324" r:id="rId25"/>
    <p:sldId id="325" r:id="rId26"/>
    <p:sldId id="326" r:id="rId27"/>
    <p:sldId id="327" r:id="rId28"/>
    <p:sldId id="320" r:id="rId29"/>
    <p:sldId id="328" r:id="rId30"/>
    <p:sldId id="32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44"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81254B-C209-4E6C-8AB1-A128BE1EAA53}" type="datetimeFigureOut">
              <a:rPr lang="en-US" smtClean="0"/>
              <a:pPr/>
              <a:t>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81254B-C209-4E6C-8AB1-A128BE1EAA53}" type="datetimeFigureOut">
              <a:rPr lang="en-US" smtClean="0"/>
              <a:pPr/>
              <a:t>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81254B-C209-4E6C-8AB1-A128BE1EAA53}" type="datetimeFigureOut">
              <a:rPr lang="en-US" smtClean="0"/>
              <a:pPr/>
              <a:t>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81254B-C209-4E6C-8AB1-A128BE1EAA53}" type="datetimeFigureOut">
              <a:rPr lang="en-US" smtClean="0"/>
              <a:pPr/>
              <a:t>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1254B-C209-4E6C-8AB1-A128BE1EAA53}" type="datetimeFigureOut">
              <a:rPr lang="en-US" smtClean="0"/>
              <a:pPr/>
              <a:t>4/10/2017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81254B-C209-4E6C-8AB1-A128BE1EAA53}" type="datetimeFigureOut">
              <a:rPr lang="en-US" smtClean="0"/>
              <a:pPr/>
              <a:t>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81254B-C209-4E6C-8AB1-A128BE1EAA53}" type="datetimeFigureOut">
              <a:rPr lang="en-US" smtClean="0"/>
              <a:pPr/>
              <a:t>4/10/2017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81254B-C209-4E6C-8AB1-A128BE1EAA53}" type="datetimeFigureOut">
              <a:rPr lang="en-US" smtClean="0"/>
              <a:pPr/>
              <a:t>4/10/2017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1254B-C209-4E6C-8AB1-A128BE1EAA53}" type="datetimeFigureOut">
              <a:rPr lang="en-US" smtClean="0"/>
              <a:pPr/>
              <a:t>4/10/2017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1254B-C209-4E6C-8AB1-A128BE1EAA53}" type="datetimeFigureOut">
              <a:rPr lang="en-US" smtClean="0"/>
              <a:pPr/>
              <a:t>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1254B-C209-4E6C-8AB1-A128BE1EAA53}" type="datetimeFigureOut">
              <a:rPr lang="en-US" smtClean="0"/>
              <a:pPr/>
              <a:t>4/10/2017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A0266E-68F6-412C-AE97-14B5794B4EC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1254B-C209-4E6C-8AB1-A128BE1EAA53}" type="datetimeFigureOut">
              <a:rPr lang="en-US" smtClean="0"/>
              <a:pPr/>
              <a:t>4/10/2017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A0266E-68F6-412C-AE97-14B5794B4EC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u="sng" dirty="0" smtClean="0">
                <a:solidFill>
                  <a:srgbClr val="C00000"/>
                </a:solidFill>
              </a:rPr>
              <a:t/>
            </a:r>
            <a:br>
              <a:rPr lang="en-IN" b="1" u="sng" dirty="0" smtClean="0">
                <a:solidFill>
                  <a:srgbClr val="C00000"/>
                </a:solidFill>
              </a:rPr>
            </a:br>
            <a:r>
              <a:rPr lang="en-IN" b="1" u="sng" dirty="0" smtClean="0">
                <a:solidFill>
                  <a:srgbClr val="C00000"/>
                </a:solidFill>
              </a:rPr>
              <a:t/>
            </a:r>
            <a:br>
              <a:rPr lang="en-IN" b="1" u="sng" dirty="0" smtClean="0">
                <a:solidFill>
                  <a:srgbClr val="C00000"/>
                </a:solidFill>
              </a:rPr>
            </a:br>
            <a:r>
              <a:rPr lang="en-IN" b="1" u="sng" dirty="0">
                <a:solidFill>
                  <a:srgbClr val="C00000"/>
                </a:solidFill>
              </a:rPr>
              <a:t/>
            </a:r>
            <a:br>
              <a:rPr lang="en-IN" b="1" u="sng" dirty="0">
                <a:solidFill>
                  <a:srgbClr val="C00000"/>
                </a:solidFill>
              </a:rPr>
            </a:br>
            <a:r>
              <a:rPr lang="en-IN" b="1" u="sng" dirty="0" smtClean="0">
                <a:solidFill>
                  <a:srgbClr val="C00000"/>
                </a:solidFill>
              </a:rPr>
              <a:t/>
            </a:r>
            <a:br>
              <a:rPr lang="en-IN" b="1" u="sng" dirty="0" smtClean="0">
                <a:solidFill>
                  <a:srgbClr val="C00000"/>
                </a:solidFill>
              </a:rPr>
            </a:br>
            <a:endParaRPr lang="en-IN" b="1" u="sng" dirty="0">
              <a:solidFill>
                <a:srgbClr val="C00000"/>
              </a:solidFill>
            </a:endParaRPr>
          </a:p>
        </p:txBody>
      </p:sp>
      <p:sp>
        <p:nvSpPr>
          <p:cNvPr id="3" name="Subtitle 2"/>
          <p:cNvSpPr>
            <a:spLocks noGrp="1"/>
          </p:cNvSpPr>
          <p:nvPr>
            <p:ph type="subTitle" idx="1"/>
          </p:nvPr>
        </p:nvSpPr>
        <p:spPr>
          <a:xfrm>
            <a:off x="1371600" y="1214422"/>
            <a:ext cx="6400800" cy="4424378"/>
          </a:xfrm>
        </p:spPr>
        <p:txBody>
          <a:bodyPr/>
          <a:lstStyle/>
          <a:p>
            <a:endParaRPr lang="en-IN" b="1" u="sng" dirty="0" smtClean="0">
              <a:solidFill>
                <a:srgbClr val="C00000"/>
              </a:solidFill>
            </a:endParaRPr>
          </a:p>
          <a:p>
            <a:endParaRPr lang="en-IN" b="1" u="sng" dirty="0">
              <a:solidFill>
                <a:srgbClr val="C00000"/>
              </a:solidFill>
            </a:endParaRPr>
          </a:p>
          <a:p>
            <a:endParaRPr lang="en-IN" b="1" u="sng" dirty="0" smtClean="0">
              <a:solidFill>
                <a:srgbClr val="C00000"/>
              </a:solidFill>
            </a:endParaRPr>
          </a:p>
          <a:p>
            <a:r>
              <a:rPr lang="en-IN" sz="4400" b="1" u="sng" dirty="0" smtClean="0">
                <a:solidFill>
                  <a:srgbClr val="C00000"/>
                </a:solidFill>
              </a:rPr>
              <a:t>ONLINE VOTING SYSTEM</a:t>
            </a:r>
          </a:p>
          <a:p>
            <a:r>
              <a:rPr lang="en-IN" sz="4400" b="1" u="sng" dirty="0" smtClean="0">
                <a:solidFill>
                  <a:srgbClr val="C00000"/>
                </a:solidFill>
              </a:rPr>
              <a:t>(OVS)</a:t>
            </a:r>
            <a:endParaRPr lang="en-IN" sz="4400" dirty="0"/>
          </a:p>
        </p:txBody>
      </p:sp>
    </p:spTree>
  </p:cSld>
  <p:clrMapOvr>
    <a:masterClrMapping/>
  </p:clrMapOvr>
  <p:transition>
    <p:cut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C00000"/>
                </a:solidFill>
              </a:rPr>
              <a:t>REQURIEMENTS BEFORE VOTING :</a:t>
            </a:r>
            <a:r>
              <a:rPr lang="en-IN" b="1" u="sng" dirty="0" smtClean="0">
                <a:solidFill>
                  <a:srgbClr val="C00000"/>
                </a:solidFill>
              </a:rPr>
              <a:t/>
            </a:r>
            <a:br>
              <a:rPr lang="en-IN" b="1" u="sng" dirty="0" smtClean="0">
                <a:solidFill>
                  <a:srgbClr val="C00000"/>
                </a:solidFill>
              </a:rPr>
            </a:br>
            <a:endParaRPr lang="en-IN" b="1" u="sng"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lvl="0"/>
            <a:r>
              <a:rPr lang="en-US" dirty="0"/>
              <a:t>Registration of the voter is done by ELECTION COMMISION OF INDIA.</a:t>
            </a:r>
            <a:endParaRPr lang="en-IN" dirty="0"/>
          </a:p>
          <a:p>
            <a:pPr lvl="0"/>
            <a:r>
              <a:rPr lang="en-US" dirty="0"/>
              <a:t>ELECTION COMMISION OF INDIA can change the information any time as and if required.</a:t>
            </a:r>
            <a:endParaRPr lang="en-IN" dirty="0"/>
          </a:p>
          <a:p>
            <a:pPr lvl="0"/>
            <a:r>
              <a:rPr lang="en-US" dirty="0"/>
              <a:t>Registration of the Voter depends upon the information filled by the user.</a:t>
            </a:r>
            <a:endParaRPr lang="en-IN" dirty="0"/>
          </a:p>
          <a:p>
            <a:pPr lvl="0"/>
            <a:r>
              <a:rPr lang="en-US" dirty="0"/>
              <a:t>Voter is given a unique ID and PASSWORD.</a:t>
            </a:r>
            <a:endParaRPr lang="en-IN" dirty="0"/>
          </a:p>
          <a:p>
            <a:pPr lvl="0"/>
            <a:r>
              <a:rPr lang="en-US" dirty="0"/>
              <a:t>In the DATABASE information of every voter is stored</a:t>
            </a:r>
            <a:r>
              <a:rPr lang="en-US" dirty="0" smtClean="0"/>
              <a: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C00000"/>
                </a:solidFill>
              </a:rPr>
              <a:t>Advantages</a:t>
            </a:r>
            <a:r>
              <a:rPr lang="en-US" dirty="0"/>
              <a:t>:-</a:t>
            </a:r>
            <a:endParaRPr lang="en-IN" dirty="0"/>
          </a:p>
        </p:txBody>
      </p:sp>
      <p:sp>
        <p:nvSpPr>
          <p:cNvPr id="3" name="Content Placeholder 2"/>
          <p:cNvSpPr>
            <a:spLocks noGrp="1"/>
          </p:cNvSpPr>
          <p:nvPr>
            <p:ph idx="1"/>
          </p:nvPr>
        </p:nvSpPr>
        <p:spPr/>
        <p:txBody>
          <a:bodyPr>
            <a:normAutofit fontScale="92500" lnSpcReduction="20000"/>
          </a:bodyPr>
          <a:lstStyle/>
          <a:p>
            <a:pPr lvl="0"/>
            <a:r>
              <a:rPr lang="en-US" dirty="0"/>
              <a:t>By using our project we can reduce the cost which is  </a:t>
            </a:r>
            <a:r>
              <a:rPr lang="en-US" dirty="0" smtClean="0"/>
              <a:t>used </a:t>
            </a:r>
            <a:r>
              <a:rPr lang="en-US" dirty="0"/>
              <a:t>for elections.</a:t>
            </a:r>
            <a:endParaRPr lang="en-IN" dirty="0"/>
          </a:p>
          <a:p>
            <a:pPr lvl="0"/>
            <a:r>
              <a:rPr lang="en-US" dirty="0"/>
              <a:t> This will become a corruption free voting system.</a:t>
            </a:r>
            <a:endParaRPr lang="en-IN" dirty="0"/>
          </a:p>
          <a:p>
            <a:pPr lvl="0"/>
            <a:r>
              <a:rPr lang="en-US" dirty="0"/>
              <a:t> No proxy voting</a:t>
            </a:r>
            <a:r>
              <a:rPr lang="en-US" dirty="0" smtClean="0"/>
              <a:t>.</a:t>
            </a:r>
          </a:p>
          <a:p>
            <a:pPr lvl="0"/>
            <a:r>
              <a:rPr lang="en-US" dirty="0" smtClean="0"/>
              <a:t>Huge amount of time can be saved by voting online.</a:t>
            </a:r>
            <a:endParaRPr lang="en-IN" dirty="0"/>
          </a:p>
          <a:p>
            <a:pPr lvl="0"/>
            <a:r>
              <a:rPr lang="en-US" dirty="0"/>
              <a:t>Secured voting with the One Time Password (OTP) to voters mobile.</a:t>
            </a:r>
            <a:endParaRPr lang="en-IN" dirty="0"/>
          </a:p>
          <a:p>
            <a:pPr lvl="0"/>
            <a:r>
              <a:rPr lang="en-US" dirty="0"/>
              <a:t>Fully secured with FINGER PRINT SCANNER &amp; RETINA SCANNER (OPTIONAL FOR FUTURE USE).</a:t>
            </a:r>
            <a:endParaRPr lang="en-IN" dirty="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IN" dirty="0"/>
              <a:t/>
            </a:r>
            <a:br>
              <a:rPr lang="en-IN" dirty="0"/>
            </a:br>
            <a:r>
              <a:rPr lang="en-US" b="1" u="sng" dirty="0">
                <a:solidFill>
                  <a:srgbClr val="C00000"/>
                </a:solidFill>
              </a:rPr>
              <a:t>Disadvantages</a:t>
            </a:r>
            <a:r>
              <a:rPr lang="en-US" dirty="0"/>
              <a:t>:-</a:t>
            </a:r>
            <a:r>
              <a:rPr lang="en-IN" dirty="0"/>
              <a:t/>
            </a:r>
            <a:br>
              <a:rPr lang="en-IN" dirty="0"/>
            </a:br>
            <a:endParaRPr lang="en-IN" dirty="0"/>
          </a:p>
        </p:txBody>
      </p:sp>
      <p:sp>
        <p:nvSpPr>
          <p:cNvPr id="3" name="Content Placeholder 2"/>
          <p:cNvSpPr>
            <a:spLocks noGrp="1"/>
          </p:cNvSpPr>
          <p:nvPr>
            <p:ph idx="1"/>
          </p:nvPr>
        </p:nvSpPr>
        <p:spPr/>
        <p:txBody>
          <a:bodyPr/>
          <a:lstStyle/>
          <a:p>
            <a:pPr lvl="0"/>
            <a:r>
              <a:rPr lang="en-US" dirty="0" smtClean="0"/>
              <a:t>To </a:t>
            </a:r>
            <a:r>
              <a:rPr lang="en-US" dirty="0"/>
              <a:t>access </a:t>
            </a:r>
            <a:r>
              <a:rPr lang="en-US" dirty="0" smtClean="0"/>
              <a:t>this, </a:t>
            </a:r>
            <a:r>
              <a:rPr lang="en-US" dirty="0"/>
              <a:t>user must have internet </a:t>
            </a:r>
            <a:r>
              <a:rPr lang="en-US" dirty="0" smtClean="0"/>
              <a:t>facility.</a:t>
            </a:r>
          </a:p>
          <a:p>
            <a:pPr lvl="0"/>
            <a:r>
              <a:rPr lang="en-US" dirty="0" smtClean="0"/>
              <a:t>Should </a:t>
            </a:r>
            <a:r>
              <a:rPr lang="en-US" dirty="0"/>
              <a:t>have the knowledge of using web sites</a:t>
            </a:r>
            <a:r>
              <a:rPr lang="en-US" dirty="0" smtClean="0"/>
              <a:t>.</a:t>
            </a:r>
          </a:p>
          <a:p>
            <a:pPr lvl="0"/>
            <a:r>
              <a:rPr lang="en-IN" dirty="0" smtClean="0"/>
              <a:t>Should have mobile for receiving OTP.</a:t>
            </a:r>
          </a:p>
          <a:p>
            <a:pPr lvl="0"/>
            <a:r>
              <a:rPr lang="en-IN" dirty="0" smtClean="0"/>
              <a:t>The OTP can shared to anyone and miss voting can be done.</a:t>
            </a:r>
          </a:p>
          <a:p>
            <a:pPr lvl="0"/>
            <a:r>
              <a:rPr lang="en-IN" dirty="0" smtClean="0"/>
              <a:t>Secret voting cannot </a:t>
            </a:r>
            <a:r>
              <a:rPr lang="en-IN" smtClean="0"/>
              <a:t>be maintained. </a:t>
            </a:r>
            <a:endParaRPr lang="en-IN" dirty="0"/>
          </a:p>
          <a:p>
            <a:pPr>
              <a:buNone/>
            </a:pP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Conclusion</a:t>
            </a:r>
            <a:r>
              <a:rPr lang="en-IN" dirty="0"/>
              <a:t/>
            </a:r>
            <a:br>
              <a:rPr lang="en-IN" dirty="0"/>
            </a:br>
            <a:r>
              <a:rPr lang="en-US" dirty="0"/>
              <a:t> </a:t>
            </a:r>
            <a:endParaRPr lang="en-IN" dirty="0"/>
          </a:p>
        </p:txBody>
      </p:sp>
      <p:sp>
        <p:nvSpPr>
          <p:cNvPr id="3" name="Content Placeholder 2"/>
          <p:cNvSpPr>
            <a:spLocks noGrp="1"/>
          </p:cNvSpPr>
          <p:nvPr>
            <p:ph idx="1"/>
          </p:nvPr>
        </p:nvSpPr>
        <p:spPr/>
        <p:txBody>
          <a:bodyPr/>
          <a:lstStyle/>
          <a:p>
            <a:r>
              <a:rPr lang="en-US" dirty="0"/>
              <a:t>By using this application election can be conducted with good percentage of voting </a:t>
            </a:r>
            <a:endParaRPr lang="en-US" dirty="0" smtClean="0"/>
          </a:p>
          <a:p>
            <a:r>
              <a:rPr lang="en-US" dirty="0" smtClean="0"/>
              <a:t>We </a:t>
            </a:r>
            <a:r>
              <a:rPr lang="en-US" dirty="0"/>
              <a:t>can involve </a:t>
            </a:r>
            <a:r>
              <a:rPr lang="en-US" dirty="0" smtClean="0"/>
              <a:t>more </a:t>
            </a:r>
            <a:r>
              <a:rPr lang="en-US" dirty="0"/>
              <a:t>number of citizens in voting </a:t>
            </a:r>
            <a:endParaRPr lang="en-US" dirty="0" smtClean="0"/>
          </a:p>
          <a:p>
            <a:r>
              <a:rPr lang="en-US" dirty="0" smtClean="0"/>
              <a:t>This provides </a:t>
            </a:r>
            <a:r>
              <a:rPr lang="en-US" dirty="0"/>
              <a:t>good results for elections. </a:t>
            </a:r>
            <a:endParaRPr lang="en-US" dirty="0" smtClean="0"/>
          </a:p>
          <a:p>
            <a:r>
              <a:rPr lang="en-US" b="1" dirty="0" smtClean="0"/>
              <a:t>MAIN AIM: No </a:t>
            </a:r>
            <a:r>
              <a:rPr lang="en-US" b="1" dirty="0"/>
              <a:t>one </a:t>
            </a:r>
            <a:r>
              <a:rPr lang="en-US" b="1" dirty="0" smtClean="0"/>
              <a:t>should </a:t>
            </a:r>
            <a:r>
              <a:rPr lang="en-US" b="1" dirty="0"/>
              <a:t>miss the elections in our country</a:t>
            </a:r>
            <a:r>
              <a:rPr lang="en-US" b="1" dirty="0" smtClean="0"/>
              <a:t>. And can be done with less cost, voter friendly and safely.</a:t>
            </a:r>
            <a:endParaRPr lang="en-IN"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C00000"/>
                </a:solidFill>
              </a:rPr>
              <a:t>Screen shots of the project</a:t>
            </a:r>
            <a:br>
              <a:rPr lang="en-IN" b="1" dirty="0" smtClean="0">
                <a:solidFill>
                  <a:srgbClr val="C00000"/>
                </a:solidFill>
              </a:rPr>
            </a:br>
            <a:r>
              <a:rPr lang="en-IN" b="1" dirty="0" smtClean="0">
                <a:solidFill>
                  <a:srgbClr val="C00000"/>
                </a:solidFill>
              </a:rPr>
              <a:t>main page</a:t>
            </a:r>
            <a:endParaRPr lang="en-IN" b="1" dirty="0">
              <a:solidFill>
                <a:srgbClr val="C00000"/>
              </a:solidFill>
            </a:endParaRPr>
          </a:p>
        </p:txBody>
      </p:sp>
      <p:pic>
        <p:nvPicPr>
          <p:cNvPr id="4" name="Content Placeholder 3"/>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Login page</a:t>
            </a:r>
            <a:endParaRPr lang="en-IN" b="1" dirty="0">
              <a:solidFill>
                <a:srgbClr val="C00000"/>
              </a:solidFill>
            </a:endParaRPr>
          </a:p>
        </p:txBody>
      </p:sp>
      <p:sp>
        <p:nvSpPr>
          <p:cNvPr id="4" name="Content Placeholder 3"/>
          <p:cNvSpPr>
            <a:spLocks noGrp="1"/>
          </p:cNvSpPr>
          <p:nvPr>
            <p:ph idx="1"/>
          </p:nvPr>
        </p:nvSpPr>
        <p:spPr/>
        <p:txBody>
          <a:bodyPr/>
          <a:lstStyle/>
          <a:p>
            <a:endParaRPr lang="en-IN"/>
          </a:p>
        </p:txBody>
      </p:sp>
      <p:pic>
        <p:nvPicPr>
          <p:cNvPr id="6" name="Content Placeholder 6"/>
          <p:cNvPicPr>
            <a:picLocks/>
          </p:cNvPicPr>
          <p:nvPr/>
        </p:nvPicPr>
        <p:blipFill>
          <a:blip r:embed="rId2"/>
          <a:srcRect l="33412" t="22854" r="31460" b="13155"/>
          <a:stretch>
            <a:fillRect/>
          </a:stretch>
        </p:blipFill>
        <p:spPr bwMode="auto">
          <a:xfrm>
            <a:off x="3000364" y="2214554"/>
            <a:ext cx="3500462" cy="3143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Admin Home page</a:t>
            </a:r>
            <a:r>
              <a:rPr lang="en-IN" dirty="0" smtClean="0">
                <a:solidFill>
                  <a:srgbClr val="C00000"/>
                </a:solidFill>
              </a:rPr>
              <a:t> </a:t>
            </a:r>
            <a:endParaRPr lang="en-IN" dirty="0">
              <a:solidFill>
                <a:srgbClr val="C00000"/>
              </a:solidFill>
            </a:endParaRPr>
          </a:p>
        </p:txBody>
      </p:sp>
      <p:pic>
        <p:nvPicPr>
          <p:cNvPr id="4" name="Content Placeholder 3"/>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VOTER REGISTERED PAGE AND OTP GENERATION</a:t>
            </a:r>
            <a:endParaRPr lang="en-IN" dirty="0">
              <a:solidFill>
                <a:srgbClr val="FF0000"/>
              </a:solidFill>
            </a:endParaRPr>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a:srcRect r="36689" b="29603"/>
          <a:stretch>
            <a:fillRect/>
          </a:stretch>
        </p:blipFill>
        <p:spPr bwMode="auto">
          <a:xfrm>
            <a:off x="214282" y="1500174"/>
            <a:ext cx="8429684"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to verification the register the voter</a:t>
            </a:r>
            <a:endParaRPr lang="en-IN" dirty="0"/>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a:srcRect r="31364" b="31182"/>
          <a:stretch>
            <a:fillRect/>
          </a:stretch>
        </p:blipFill>
        <p:spPr bwMode="auto">
          <a:xfrm>
            <a:off x="546957" y="1600200"/>
            <a:ext cx="8097009" cy="4472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Entering the OTP </a:t>
            </a:r>
            <a:endParaRPr lang="en-IN" b="1" dirty="0">
              <a:solidFill>
                <a:srgbClr val="C00000"/>
              </a:solidFill>
            </a:endParaRPr>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a:srcRect r="1192" b="48544"/>
          <a:stretch>
            <a:fillRect/>
          </a:stretch>
        </p:blipFill>
        <p:spPr bwMode="auto">
          <a:xfrm>
            <a:off x="546957" y="1600200"/>
            <a:ext cx="8168447" cy="44005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solidFill>
                  <a:srgbClr val="C00000"/>
                </a:solidFill>
              </a:rPr>
              <a:t>INDEX</a:t>
            </a:r>
            <a:endParaRPr lang="en-IN" b="1" i="1" u="sng"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lvl="0"/>
            <a:r>
              <a:rPr lang="en-US" sz="5200" b="1" dirty="0" smtClean="0"/>
              <a:t>Introduction</a:t>
            </a:r>
          </a:p>
          <a:p>
            <a:pPr lvl="0"/>
            <a:r>
              <a:rPr lang="en-US" sz="5200" b="1" dirty="0" smtClean="0"/>
              <a:t>Objective </a:t>
            </a:r>
            <a:r>
              <a:rPr lang="en-US" sz="5200" b="1" dirty="0"/>
              <a:t>of Project</a:t>
            </a:r>
            <a:endParaRPr lang="en-IN" sz="5200" b="1" dirty="0"/>
          </a:p>
          <a:p>
            <a:pPr lvl="0"/>
            <a:r>
              <a:rPr lang="en-US" sz="5200" b="1" dirty="0" smtClean="0"/>
              <a:t>Software  Requirements</a:t>
            </a:r>
          </a:p>
          <a:p>
            <a:pPr lvl="0"/>
            <a:r>
              <a:rPr lang="en-US" sz="5200" b="1" dirty="0" smtClean="0"/>
              <a:t>Hardware Requirements</a:t>
            </a:r>
            <a:endParaRPr lang="en-IN" sz="5200" b="1" dirty="0" smtClean="0"/>
          </a:p>
          <a:p>
            <a:r>
              <a:rPr lang="en-US" sz="5200" b="1" dirty="0" smtClean="0"/>
              <a:t>Old Methods Of Voting</a:t>
            </a:r>
            <a:endParaRPr lang="en-IN" sz="5200" b="1" dirty="0" smtClean="0"/>
          </a:p>
          <a:p>
            <a:pPr lvl="0"/>
            <a:r>
              <a:rPr lang="en-US" sz="5200" b="1" dirty="0" smtClean="0"/>
              <a:t>Problems with Existing Voting Registration System</a:t>
            </a:r>
          </a:p>
          <a:p>
            <a:pPr lvl="0"/>
            <a:r>
              <a:rPr lang="en-US" sz="5200" b="1" dirty="0" smtClean="0"/>
              <a:t>Proposed </a:t>
            </a:r>
            <a:r>
              <a:rPr lang="en-US" sz="5200" b="1" dirty="0"/>
              <a:t>system</a:t>
            </a:r>
            <a:endParaRPr lang="en-IN" sz="5200" b="1" dirty="0"/>
          </a:p>
          <a:p>
            <a:pPr lvl="0"/>
            <a:r>
              <a:rPr lang="en-US" sz="5200" b="1" dirty="0" smtClean="0"/>
              <a:t>Security </a:t>
            </a:r>
            <a:r>
              <a:rPr lang="en-US" sz="5200" b="1" dirty="0"/>
              <a:t>Issues Of Online </a:t>
            </a:r>
            <a:r>
              <a:rPr lang="en-US" sz="5200" b="1" dirty="0" smtClean="0"/>
              <a:t>Voting</a:t>
            </a:r>
          </a:p>
          <a:p>
            <a:pPr lvl="0"/>
            <a:r>
              <a:rPr lang="en-US" sz="5200" b="1" dirty="0" smtClean="0"/>
              <a:t>Advantages and disadvantages</a:t>
            </a:r>
            <a:endParaRPr lang="en-IN" sz="5200" b="1" dirty="0"/>
          </a:p>
          <a:p>
            <a:pPr lvl="0"/>
            <a:r>
              <a:rPr lang="en-US" sz="5200" b="1" dirty="0" smtClean="0"/>
              <a:t>Conclusion</a:t>
            </a:r>
            <a:endParaRPr lang="en-IN" sz="52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LOGGED IN AS VOTER</a:t>
            </a:r>
            <a:endParaRPr lang="en-IN" dirty="0">
              <a:solidFill>
                <a:srgbClr val="FF0000"/>
              </a:solidFill>
            </a:endParaRPr>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a:srcRect l="31364" r="31364" b="26447"/>
          <a:stretch>
            <a:fillRect/>
          </a:stretch>
        </p:blipFill>
        <p:spPr bwMode="auto">
          <a:xfrm>
            <a:off x="2357422" y="1600200"/>
            <a:ext cx="5214974" cy="45434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VOTER HOME PAGE</a:t>
            </a:r>
            <a:endParaRPr lang="en-IN" b="1" dirty="0">
              <a:solidFill>
                <a:srgbClr val="FF0000"/>
              </a:solidFill>
            </a:endParaRPr>
          </a:p>
        </p:txBody>
      </p:sp>
      <p:pic>
        <p:nvPicPr>
          <p:cNvPr id="27650"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Apply vote</a:t>
            </a:r>
            <a:endParaRPr lang="en-IN" dirty="0">
              <a:solidFill>
                <a:srgbClr val="FF0000"/>
              </a:solidFill>
            </a:endParaRPr>
          </a:p>
        </p:txBody>
      </p:sp>
      <p:pic>
        <p:nvPicPr>
          <p:cNvPr id="32770" name="Picture 2"/>
          <p:cNvPicPr>
            <a:picLocks noGrp="1" noChangeAspect="1" noChangeArrowheads="1"/>
          </p:cNvPicPr>
          <p:nvPr>
            <p:ph idx="1"/>
          </p:nvPr>
        </p:nvPicPr>
        <p:blipFill>
          <a:blip r:embed="rId2"/>
          <a:srcRect b="21711"/>
          <a:stretch>
            <a:fillRect/>
          </a:stretch>
        </p:blipFill>
        <p:spPr bwMode="auto">
          <a:xfrm>
            <a:off x="546957" y="1600200"/>
            <a:ext cx="8050085" cy="468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Voting process</a:t>
            </a:r>
            <a:endParaRPr lang="en-IN" dirty="0">
              <a:solidFill>
                <a:srgbClr val="FF0000"/>
              </a:solidFill>
            </a:endParaRPr>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a:srcRect r="305" b="20133"/>
          <a:stretch>
            <a:fillRect/>
          </a:stretch>
        </p:blipFill>
        <p:spPr bwMode="auto">
          <a:xfrm>
            <a:off x="546957" y="1600200"/>
            <a:ext cx="8025571" cy="4472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VERIFICATION PROCESS</a:t>
            </a:r>
            <a:endParaRPr lang="en-IN" dirty="0">
              <a:solidFill>
                <a:srgbClr val="FF0000"/>
              </a:solidFill>
            </a:endParaRPr>
          </a:p>
        </p:txBody>
      </p:sp>
      <p:pic>
        <p:nvPicPr>
          <p:cNvPr id="8" name="Content Placeholder 3"/>
          <p:cNvPicPr>
            <a:picLocks noGrp="1"/>
          </p:cNvPicPr>
          <p:nvPr>
            <p:ph idx="1"/>
          </p:nvPr>
        </p:nvPicPr>
        <p:blipFill>
          <a:blip r:embed="rId2"/>
          <a:srcRect r="2555" b="29603"/>
          <a:stretch>
            <a:fillRect/>
          </a:stretch>
        </p:blipFill>
        <p:spPr bwMode="auto">
          <a:xfrm>
            <a:off x="457200" y="1928802"/>
            <a:ext cx="8229600" cy="42148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Voting process</a:t>
            </a:r>
            <a:endParaRPr lang="en-IN" dirty="0">
              <a:solidFill>
                <a:srgbClr val="FF0000"/>
              </a:solidFill>
            </a:endParaRPr>
          </a:p>
        </p:txBody>
      </p:sp>
      <p:pic>
        <p:nvPicPr>
          <p:cNvPr id="6" name="Content Placeholder 3"/>
          <p:cNvPicPr>
            <a:picLocks noGrp="1"/>
          </p:cNvPicPr>
          <p:nvPr>
            <p:ph idx="1"/>
          </p:nvPr>
        </p:nvPicPr>
        <p:blipFill>
          <a:blip r:embed="rId2"/>
          <a:srcRect r="2079" b="26447"/>
          <a:stretch>
            <a:fillRect/>
          </a:stretch>
        </p:blipFill>
        <p:spPr bwMode="auto">
          <a:xfrm>
            <a:off x="457200" y="2125444"/>
            <a:ext cx="8043890" cy="39467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endParaRPr lang="en-IN"/>
          </a:p>
        </p:txBody>
      </p:sp>
      <p:pic>
        <p:nvPicPr>
          <p:cNvPr id="6" name="Content Placeholder 3"/>
          <p:cNvPicPr>
            <a:picLocks/>
          </p:cNvPicPr>
          <p:nvPr/>
        </p:nvPicPr>
        <p:blipFill>
          <a:blip r:embed="rId2"/>
          <a:srcRect b="29603"/>
          <a:stretch>
            <a:fillRect/>
          </a:stretch>
        </p:blipFill>
        <p:spPr bwMode="auto">
          <a:xfrm>
            <a:off x="546957" y="1600200"/>
            <a:ext cx="8050085" cy="42576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APPLIED VOTE</a:t>
            </a:r>
            <a:endParaRPr lang="en-IN" dirty="0">
              <a:solidFill>
                <a:srgbClr val="FF0000"/>
              </a:solidFill>
            </a:endParaRPr>
          </a:p>
        </p:txBody>
      </p:sp>
      <p:pic>
        <p:nvPicPr>
          <p:cNvPr id="6" name="Content Placeholder 3"/>
          <p:cNvPicPr>
            <a:picLocks noGrp="1"/>
          </p:cNvPicPr>
          <p:nvPr>
            <p:ph idx="1"/>
          </p:nvPr>
        </p:nvPicPr>
        <p:blipFill>
          <a:blip r:embed="rId2"/>
          <a:srcRect b="28025"/>
          <a:stretch>
            <a:fillRect/>
          </a:stretch>
        </p:blipFill>
        <p:spPr bwMode="auto">
          <a:xfrm>
            <a:off x="457200" y="1928803"/>
            <a:ext cx="8229600" cy="43577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CHECK RESULT</a:t>
            </a:r>
            <a:endParaRPr lang="en-IN" dirty="0">
              <a:solidFill>
                <a:srgbClr val="FF0000"/>
              </a:solidFill>
            </a:endParaRPr>
          </a:p>
        </p:txBody>
      </p:sp>
      <p:sp>
        <p:nvSpPr>
          <p:cNvPr id="4" name="Content Placeholder 3"/>
          <p:cNvSpPr>
            <a:spLocks noGrp="1"/>
          </p:cNvSpPr>
          <p:nvPr>
            <p:ph idx="1"/>
          </p:nvPr>
        </p:nvSpPr>
        <p:spPr/>
        <p:txBody>
          <a:bodyPr/>
          <a:lstStyle/>
          <a:p>
            <a:endParaRPr lang="en-IN"/>
          </a:p>
        </p:txBody>
      </p:sp>
      <p:pic>
        <p:nvPicPr>
          <p:cNvPr id="5" name="Picture 2"/>
          <p:cNvPicPr>
            <a:picLocks noChangeAspect="1" noChangeArrowheads="1"/>
          </p:cNvPicPr>
          <p:nvPr/>
        </p:nvPicPr>
        <p:blipFill>
          <a:blip r:embed="rId2"/>
          <a:srcRect r="-1470" b="18555"/>
          <a:stretch>
            <a:fillRect/>
          </a:stretch>
        </p:blipFill>
        <p:spPr bwMode="auto">
          <a:xfrm>
            <a:off x="546957" y="1600200"/>
            <a:ext cx="8168447" cy="44005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RESULT</a:t>
            </a:r>
            <a:endParaRPr lang="en-IN" dirty="0">
              <a:solidFill>
                <a:srgbClr val="FF0000"/>
              </a:solidFill>
            </a:endParaRPr>
          </a:p>
        </p:txBody>
      </p:sp>
      <p:pic>
        <p:nvPicPr>
          <p:cNvPr id="6" name="Content Placeholder 3"/>
          <p:cNvPicPr>
            <a:picLocks noGrp="1"/>
          </p:cNvPicPr>
          <p:nvPr>
            <p:ph idx="1"/>
          </p:nvPr>
        </p:nvPicPr>
        <p:blipFill>
          <a:blip r:embed="rId2"/>
          <a:srcRect b="16345"/>
          <a:stretch>
            <a:fillRect/>
          </a:stretch>
        </p:blipFill>
        <p:spPr bwMode="auto">
          <a:xfrm>
            <a:off x="457200" y="1927868"/>
            <a:ext cx="8229600" cy="3870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u="sng" dirty="0" smtClean="0">
                <a:solidFill>
                  <a:srgbClr val="C00000"/>
                </a:solidFill>
              </a:rPr>
              <a:t>INTRODUCTION TO ONLINE VOTING SYSTEM(OVS)</a:t>
            </a:r>
            <a:endParaRPr lang="en-IN" b="1" i="1" u="sng" dirty="0">
              <a:solidFill>
                <a:srgbClr val="C00000"/>
              </a:solidFill>
            </a:endParaRPr>
          </a:p>
        </p:txBody>
      </p:sp>
      <p:sp>
        <p:nvSpPr>
          <p:cNvPr id="3" name="Content Placeholder 2"/>
          <p:cNvSpPr>
            <a:spLocks noGrp="1"/>
          </p:cNvSpPr>
          <p:nvPr>
            <p:ph idx="1"/>
          </p:nvPr>
        </p:nvSpPr>
        <p:spPr/>
        <p:txBody>
          <a:bodyPr>
            <a:noAutofit/>
          </a:bodyPr>
          <a:lstStyle/>
          <a:p>
            <a:r>
              <a:rPr lang="en-US" sz="2000" b="1" dirty="0"/>
              <a:t>“ONLINE VOTING SYSTEM” is an online voting technique. In this system people who have citizenship of INDIA and whose age is above 18 years and any sex can cast the vote online without going to any physical polling station. There is a database which is maintained in which all the names of voters with complete information are stored</a:t>
            </a:r>
            <a:r>
              <a:rPr lang="en-US" sz="2000" b="1" dirty="0" smtClean="0"/>
              <a:t>.</a:t>
            </a:r>
          </a:p>
          <a:p>
            <a:endParaRPr lang="en-US" sz="2000" b="1" dirty="0" smtClean="0"/>
          </a:p>
          <a:p>
            <a:r>
              <a:rPr lang="en-US" sz="2000" b="1" dirty="0" smtClean="0"/>
              <a:t>Registration </a:t>
            </a:r>
            <a:r>
              <a:rPr lang="en-US" sz="2000" b="1" dirty="0"/>
              <a:t>is mainly done by the system administrator for security reasons. The system Administrator registers the voters on a special site of the system visited by him only by simply filling a registration form to register voter</a:t>
            </a:r>
            <a:r>
              <a:rPr lang="en-US" sz="2000" b="1" dirty="0" smtClean="0"/>
              <a:t>.</a:t>
            </a:r>
          </a:p>
          <a:p>
            <a:endParaRPr lang="en-US" sz="2000" b="1" dirty="0" smtClean="0"/>
          </a:p>
          <a:p>
            <a:r>
              <a:rPr lang="en-US" sz="2000" b="1" dirty="0" smtClean="0"/>
              <a:t>After </a:t>
            </a:r>
            <a:r>
              <a:rPr lang="en-US" sz="2000" b="1" dirty="0"/>
              <a:t>registration,  the  voter  is  assigned  a  secret  Voter  ID with  which  he/she  can  use to  log  into  the  system  and  enjoy  services provided  by  the  system  such  as  voting.  If invalid/wrong details are submitted, then the citizen is not registered to vote.</a:t>
            </a:r>
            <a:endParaRPr lang="en-IN" sz="2000" b="1" dirty="0"/>
          </a:p>
          <a:p>
            <a:endParaRPr lang="en-IN" sz="165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THANK YOU</a:t>
            </a:r>
            <a:endParaRPr lang="en-IN" dirty="0"/>
          </a:p>
        </p:txBody>
      </p:sp>
      <p:sp>
        <p:nvSpPr>
          <p:cNvPr id="3" name="Content Placeholder 2"/>
          <p:cNvSpPr>
            <a:spLocks noGrp="1"/>
          </p:cNvSpPr>
          <p:nvPr>
            <p:ph idx="1"/>
          </p:nvPr>
        </p:nvSpPr>
        <p:spPr/>
        <p:txBody>
          <a:bodyPr/>
          <a:lstStyle/>
          <a:p>
            <a:pPr>
              <a:buNone/>
            </a:pPr>
            <a:endParaRPr lang="en-IN" dirty="0" smtClean="0"/>
          </a:p>
          <a:p>
            <a:pPr algn="just">
              <a:buNone/>
            </a:pPr>
            <a:endParaRPr lang="en-IN" dirty="0" smtClean="0"/>
          </a:p>
          <a:p>
            <a:pPr algn="just">
              <a:buNone/>
            </a:pPr>
            <a:r>
              <a:rPr lang="en-IN" smtClean="0"/>
              <a:t>               SUBMITTED BY:AMARNATH SWAMI</a:t>
            </a:r>
            <a:endParaRPr lang="en-IN" dirty="0" smtClean="0"/>
          </a:p>
          <a:p>
            <a:pPr algn="just">
              <a:buNone/>
            </a:pPr>
            <a:r>
              <a:rPr lang="en-IN" dirty="0" smtClean="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OBJECTIVE OF PROJECT</a:t>
            </a:r>
            <a:endParaRPr lang="en-IN" dirty="0">
              <a:solidFill>
                <a:srgbClr val="C00000"/>
              </a:solidFill>
            </a:endParaRPr>
          </a:p>
        </p:txBody>
      </p:sp>
      <p:sp>
        <p:nvSpPr>
          <p:cNvPr id="3" name="Content Placeholder 2"/>
          <p:cNvSpPr>
            <a:spLocks noGrp="1"/>
          </p:cNvSpPr>
          <p:nvPr>
            <p:ph idx="1"/>
          </p:nvPr>
        </p:nvSpPr>
        <p:spPr/>
        <p:txBody>
          <a:bodyPr>
            <a:normAutofit/>
          </a:bodyPr>
          <a:lstStyle/>
          <a:p>
            <a:pPr>
              <a:buNone/>
            </a:pPr>
            <a:r>
              <a:rPr lang="en-US" b="1" dirty="0"/>
              <a:t>The specific objectives of the project include:</a:t>
            </a:r>
            <a:endParaRPr lang="en-IN" dirty="0"/>
          </a:p>
          <a:p>
            <a:pPr lvl="0"/>
            <a:r>
              <a:rPr lang="en-US" dirty="0"/>
              <a:t>Reviewing the existing/current voting process or approach in INDIA;</a:t>
            </a:r>
            <a:endParaRPr lang="en-IN" dirty="0"/>
          </a:p>
          <a:p>
            <a:pPr lvl="0"/>
            <a:r>
              <a:rPr lang="en-US" dirty="0" smtClean="0"/>
              <a:t>Implementing  </a:t>
            </a:r>
            <a:r>
              <a:rPr lang="en-US" dirty="0"/>
              <a:t>an automated/online voting system;</a:t>
            </a:r>
            <a:endParaRPr lang="en-IN" dirty="0"/>
          </a:p>
          <a:p>
            <a:pPr lvl="0"/>
            <a:r>
              <a:rPr lang="en-US" dirty="0"/>
              <a:t>Validating the system to ensure that only legible voters are allowed to vote. </a:t>
            </a:r>
            <a:endParaRPr lang="en-US" dirty="0" smtClean="0"/>
          </a:p>
          <a:p>
            <a:pPr lvl="0">
              <a:buNone/>
            </a:pPr>
            <a:endParaRPr lang="en-IN" dirty="0"/>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SOFTWARE REQUIREMENTS</a:t>
            </a:r>
            <a:endParaRPr lang="en-IN" u="sng" dirty="0">
              <a:solidFill>
                <a:srgbClr val="C00000"/>
              </a:solidFill>
            </a:endParaRPr>
          </a:p>
        </p:txBody>
      </p:sp>
      <p:sp>
        <p:nvSpPr>
          <p:cNvPr id="3" name="Content Placeholder 2"/>
          <p:cNvSpPr>
            <a:spLocks noGrp="1"/>
          </p:cNvSpPr>
          <p:nvPr>
            <p:ph idx="1"/>
          </p:nvPr>
        </p:nvSpPr>
        <p:spPr/>
        <p:txBody>
          <a:bodyPr>
            <a:normAutofit/>
          </a:bodyPr>
          <a:lstStyle/>
          <a:p>
            <a:pPr lvl="0"/>
            <a:r>
              <a:rPr lang="en-US" b="1" dirty="0"/>
              <a:t>MYSQL </a:t>
            </a:r>
            <a:r>
              <a:rPr lang="en-US" b="1" dirty="0" smtClean="0"/>
              <a:t>DBMS.</a:t>
            </a:r>
          </a:p>
          <a:p>
            <a:pPr lvl="0"/>
            <a:r>
              <a:rPr lang="en-US" b="1" dirty="0" smtClean="0"/>
              <a:t>Testing- </a:t>
            </a:r>
            <a:r>
              <a:rPr lang="en-US" dirty="0"/>
              <a:t>is done via WAMPSERVER.</a:t>
            </a:r>
            <a:endParaRPr lang="en-IN" dirty="0"/>
          </a:p>
          <a:p>
            <a:pPr lvl="0"/>
            <a:r>
              <a:rPr lang="en-US" b="1" dirty="0"/>
              <a:t>Web </a:t>
            </a:r>
            <a:r>
              <a:rPr lang="en-US" b="1" dirty="0" smtClean="0"/>
              <a:t>browsers.</a:t>
            </a:r>
          </a:p>
          <a:p>
            <a:pPr lvl="0"/>
            <a:r>
              <a:rPr lang="en-US" b="1" dirty="0" smtClean="0"/>
              <a:t>Adobe Dreamweaver CS3.</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HARDWARE REQUIREMENTS:</a:t>
            </a:r>
            <a:r>
              <a:rPr lang="en-IN" dirty="0">
                <a:solidFill>
                  <a:srgbClr val="C00000"/>
                </a:solidFill>
              </a:rPr>
              <a:t/>
            </a:r>
            <a:br>
              <a:rPr lang="en-IN" dirty="0">
                <a:solidFill>
                  <a:srgbClr val="C00000"/>
                </a:solidFill>
              </a:rPr>
            </a:br>
            <a:endParaRPr lang="en-IN" dirty="0">
              <a:solidFill>
                <a:srgbClr val="C00000"/>
              </a:solidFill>
            </a:endParaRPr>
          </a:p>
        </p:txBody>
      </p:sp>
      <p:sp>
        <p:nvSpPr>
          <p:cNvPr id="3" name="Content Placeholder 2"/>
          <p:cNvSpPr>
            <a:spLocks noGrp="1"/>
          </p:cNvSpPr>
          <p:nvPr>
            <p:ph idx="1"/>
          </p:nvPr>
        </p:nvSpPr>
        <p:spPr/>
        <p:txBody>
          <a:bodyPr>
            <a:normAutofit/>
          </a:bodyPr>
          <a:lstStyle/>
          <a:p>
            <a:pPr lvl="0"/>
            <a:r>
              <a:rPr lang="en-US" b="1" dirty="0"/>
              <a:t>Microsoft Windows XP Professional </a:t>
            </a:r>
            <a:r>
              <a:rPr lang="en-US" b="1" dirty="0" smtClean="0"/>
              <a:t>: </a:t>
            </a:r>
            <a:r>
              <a:rPr lang="en-US" sz="2800" dirty="0" smtClean="0"/>
              <a:t>Packs like SP3/Vista SP1/ 7 /8/ 10.</a:t>
            </a:r>
            <a:endParaRPr lang="en-IN" sz="2800" dirty="0"/>
          </a:p>
          <a:p>
            <a:pPr>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solidFill>
                  <a:srgbClr val="C00000"/>
                </a:solidFill>
              </a:rPr>
              <a:t>OLD METHODS OF VOTING</a:t>
            </a:r>
            <a:r>
              <a:rPr lang="en-IN" b="1" u="sng" dirty="0" smtClean="0">
                <a:solidFill>
                  <a:srgbClr val="C00000"/>
                </a:solidFill>
              </a:rPr>
              <a:t/>
            </a:r>
            <a:br>
              <a:rPr lang="en-IN" b="1" u="sng" dirty="0" smtClean="0">
                <a:solidFill>
                  <a:srgbClr val="C00000"/>
                </a:solidFill>
              </a:rPr>
            </a:br>
            <a:endParaRPr lang="en-IN" b="1" u="sng" dirty="0">
              <a:solidFill>
                <a:srgbClr val="C00000"/>
              </a:solidFill>
            </a:endParaRPr>
          </a:p>
        </p:txBody>
      </p:sp>
      <p:sp>
        <p:nvSpPr>
          <p:cNvPr id="3" name="Content Placeholder 2"/>
          <p:cNvSpPr>
            <a:spLocks noGrp="1"/>
          </p:cNvSpPr>
          <p:nvPr>
            <p:ph idx="1"/>
          </p:nvPr>
        </p:nvSpPr>
        <p:spPr>
          <a:xfrm>
            <a:off x="457200" y="1600200"/>
            <a:ext cx="8229600" cy="4829196"/>
          </a:xfrm>
        </p:spPr>
        <p:txBody>
          <a:bodyPr>
            <a:normAutofit/>
          </a:bodyPr>
          <a:lstStyle/>
          <a:p>
            <a:pPr lvl="0"/>
            <a:r>
              <a:rPr lang="en-US" b="1" dirty="0"/>
              <a:t>Paper-based </a:t>
            </a:r>
            <a:r>
              <a:rPr lang="en-US" b="1" dirty="0" smtClean="0"/>
              <a:t>voting</a:t>
            </a:r>
            <a:endParaRPr lang="en-IN" dirty="0"/>
          </a:p>
          <a:p>
            <a:pPr lvl="0"/>
            <a:r>
              <a:rPr lang="en-US" b="1" dirty="0"/>
              <a:t>Lever voting </a:t>
            </a:r>
            <a:r>
              <a:rPr lang="en-US" b="1" dirty="0" smtClean="0"/>
              <a:t>machine</a:t>
            </a:r>
          </a:p>
          <a:p>
            <a:pPr lvl="0"/>
            <a:r>
              <a:rPr lang="en-US" b="1" dirty="0" smtClean="0"/>
              <a:t>Direct </a:t>
            </a:r>
            <a:r>
              <a:rPr lang="en-US" b="1" dirty="0"/>
              <a:t>recording electronic voting </a:t>
            </a:r>
            <a:r>
              <a:rPr lang="en-US" b="1" dirty="0" smtClean="0"/>
              <a:t>machine</a:t>
            </a:r>
            <a:endParaRPr lang="en-IN" dirty="0"/>
          </a:p>
          <a:p>
            <a:pPr lvl="0"/>
            <a:r>
              <a:rPr lang="en-US" b="1" dirty="0"/>
              <a:t>Punch </a:t>
            </a:r>
            <a:r>
              <a:rPr lang="en-US" b="1" dirty="0" smtClean="0"/>
              <a:t>card</a:t>
            </a:r>
            <a:endParaRPr lang="en-IN" dirty="0"/>
          </a:p>
          <a:p>
            <a:pPr lvl="0"/>
            <a:r>
              <a:rPr lang="en-US" b="1" dirty="0"/>
              <a:t>Optical voting </a:t>
            </a:r>
            <a:r>
              <a:rPr lang="en-US" b="1" dirty="0" smtClean="0"/>
              <a:t>machine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solidFill>
                  <a:srgbClr val="C00000"/>
                </a:solidFill>
              </a:rPr>
              <a:t/>
            </a:r>
            <a:br>
              <a:rPr lang="en-US" b="1" u="sng" dirty="0" smtClean="0">
                <a:solidFill>
                  <a:srgbClr val="C00000"/>
                </a:solidFill>
              </a:rPr>
            </a:br>
            <a:r>
              <a:rPr lang="en-US" b="1" u="sng" dirty="0" smtClean="0">
                <a:solidFill>
                  <a:srgbClr val="C00000"/>
                </a:solidFill>
              </a:rPr>
              <a:t>Problems with Existing Voting Registration System</a:t>
            </a:r>
            <a:r>
              <a:rPr lang="en-IN" b="1" u="sng" dirty="0" smtClean="0">
                <a:solidFill>
                  <a:srgbClr val="C00000"/>
                </a:solidFill>
              </a:rPr>
              <a:t/>
            </a:r>
            <a:br>
              <a:rPr lang="en-IN" b="1" u="sng" dirty="0" smtClean="0">
                <a:solidFill>
                  <a:srgbClr val="C00000"/>
                </a:solidFill>
              </a:rPr>
            </a:br>
            <a:endParaRPr lang="en-IN" u="sng" dirty="0">
              <a:solidFill>
                <a:srgbClr val="C00000"/>
              </a:solidFill>
            </a:endParaRPr>
          </a:p>
        </p:txBody>
      </p:sp>
      <p:sp>
        <p:nvSpPr>
          <p:cNvPr id="3" name="Content Placeholder 2"/>
          <p:cNvSpPr>
            <a:spLocks noGrp="1"/>
          </p:cNvSpPr>
          <p:nvPr>
            <p:ph idx="1"/>
          </p:nvPr>
        </p:nvSpPr>
        <p:spPr/>
        <p:txBody>
          <a:bodyPr/>
          <a:lstStyle/>
          <a:p>
            <a:r>
              <a:rPr lang="en-US" b="1" dirty="0"/>
              <a:t>Expensive and Time </a:t>
            </a:r>
            <a:r>
              <a:rPr lang="en-US" b="1" dirty="0" smtClean="0"/>
              <a:t>consuming,</a:t>
            </a:r>
          </a:p>
          <a:p>
            <a:r>
              <a:rPr lang="en-US" b="1" dirty="0"/>
              <a:t>Too much paper </a:t>
            </a:r>
            <a:r>
              <a:rPr lang="en-US" b="1" dirty="0" smtClean="0"/>
              <a:t>work,</a:t>
            </a:r>
          </a:p>
          <a:p>
            <a:r>
              <a:rPr lang="en-US" b="1" dirty="0"/>
              <a:t>Errors during data </a:t>
            </a:r>
            <a:r>
              <a:rPr lang="en-US" b="1" dirty="0" smtClean="0"/>
              <a:t>entry,</a:t>
            </a:r>
          </a:p>
          <a:p>
            <a:r>
              <a:rPr lang="en-US" b="1" dirty="0"/>
              <a:t>Loss of registration </a:t>
            </a:r>
            <a:r>
              <a:rPr lang="en-US" b="1" dirty="0" smtClean="0"/>
              <a:t>forms,</a:t>
            </a:r>
          </a:p>
          <a:p>
            <a:r>
              <a:rPr lang="en-US" b="1" dirty="0"/>
              <a:t>Short time provided to view the voter </a:t>
            </a:r>
            <a:r>
              <a:rPr lang="en-US" b="1" dirty="0" smtClean="0"/>
              <a:t>register</a:t>
            </a:r>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i="1" u="sng" dirty="0" smtClean="0">
                <a:solidFill>
                  <a:srgbClr val="C00000"/>
                </a:solidFill>
              </a:rPr>
              <a:t/>
            </a:r>
            <a:br>
              <a:rPr lang="en-IN" b="1" i="1" u="sng" dirty="0" smtClean="0">
                <a:solidFill>
                  <a:srgbClr val="C00000"/>
                </a:solidFill>
              </a:rPr>
            </a:br>
            <a:r>
              <a:rPr lang="en-US" b="1" i="1" u="sng" dirty="0" smtClean="0">
                <a:solidFill>
                  <a:srgbClr val="C00000"/>
                </a:solidFill>
              </a:rPr>
              <a:t>PROPOSED SYSTEM</a:t>
            </a:r>
            <a:endParaRPr lang="en-IN" i="1" u="sng" dirty="0">
              <a:solidFill>
                <a:srgbClr val="C00000"/>
              </a:solidFill>
            </a:endParaRPr>
          </a:p>
        </p:txBody>
      </p:sp>
      <p:sp>
        <p:nvSpPr>
          <p:cNvPr id="3" name="Content Placeholder 2"/>
          <p:cNvSpPr>
            <a:spLocks noGrp="1"/>
          </p:cNvSpPr>
          <p:nvPr>
            <p:ph idx="1"/>
          </p:nvPr>
        </p:nvSpPr>
        <p:spPr/>
        <p:txBody>
          <a:bodyPr>
            <a:normAutofit fontScale="92500"/>
          </a:bodyPr>
          <a:lstStyle/>
          <a:p>
            <a:r>
              <a:rPr lang="en-US" dirty="0"/>
              <a:t>With the existing system we are planning to implement the online voting through mobiles and internet. </a:t>
            </a:r>
            <a:endParaRPr lang="en-US" dirty="0" smtClean="0"/>
          </a:p>
          <a:p>
            <a:r>
              <a:rPr lang="en-US" dirty="0" smtClean="0"/>
              <a:t>By </a:t>
            </a:r>
            <a:r>
              <a:rPr lang="en-US" dirty="0"/>
              <a:t>using our application user can vote from any corner of the world and a authentication is performed to verify the user who is going to vote. </a:t>
            </a:r>
            <a:endParaRPr lang="en-US" dirty="0" smtClean="0"/>
          </a:p>
          <a:p>
            <a:r>
              <a:rPr lang="en-US" dirty="0" smtClean="0"/>
              <a:t>Once </a:t>
            </a:r>
            <a:r>
              <a:rPr lang="en-US" dirty="0"/>
              <a:t>the authentication is done </a:t>
            </a:r>
            <a:r>
              <a:rPr lang="en-US" dirty="0" smtClean="0"/>
              <a:t>password </a:t>
            </a:r>
            <a:r>
              <a:rPr lang="en-US" dirty="0"/>
              <a:t>will be </a:t>
            </a:r>
            <a:r>
              <a:rPr lang="en-US" dirty="0" smtClean="0"/>
              <a:t>sent as message. </a:t>
            </a:r>
            <a:r>
              <a:rPr lang="en-US" dirty="0"/>
              <a:t>Then we can show the list of </a:t>
            </a:r>
            <a:r>
              <a:rPr lang="en-US" dirty="0" smtClean="0"/>
              <a:t>candidates </a:t>
            </a:r>
            <a:r>
              <a:rPr lang="en-US" dirty="0"/>
              <a:t>and user can vote.</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1128</TotalTime>
  <Words>673</Words>
  <Application>Microsoft Office PowerPoint</Application>
  <PresentationFormat>On-screen Show (4:3)</PresentationFormat>
  <Paragraphs>95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vt:lpstr>
      <vt:lpstr>INDEX</vt:lpstr>
      <vt:lpstr>INTRODUCTION TO ONLINE VOTING SYSTEM(OVS)</vt:lpstr>
      <vt:lpstr>OBJECTIVE OF PROJECT</vt:lpstr>
      <vt:lpstr>SOFTWARE REQUIREMENTS</vt:lpstr>
      <vt:lpstr>HARDWARE REQUIREMENTS: </vt:lpstr>
      <vt:lpstr>OLD METHODS OF VOTING </vt:lpstr>
      <vt:lpstr> Problems with Existing Voting Registration System </vt:lpstr>
      <vt:lpstr> PROPOSED SYSTEM</vt:lpstr>
      <vt:lpstr>REQURIEMENTS BEFORE VOTING : </vt:lpstr>
      <vt:lpstr>Advantages:-</vt:lpstr>
      <vt:lpstr>  Disadvantages:- </vt:lpstr>
      <vt:lpstr>Conclusion  </vt:lpstr>
      <vt:lpstr>Screen shots of the project main page</vt:lpstr>
      <vt:lpstr>Login page</vt:lpstr>
      <vt:lpstr>Admin Home page </vt:lpstr>
      <vt:lpstr>VOTER REGISTERED PAGE AND OTP GENERATION</vt:lpstr>
      <vt:lpstr>Steps to verification the register the voter</vt:lpstr>
      <vt:lpstr>Entering the OTP </vt:lpstr>
      <vt:lpstr>LOGGED IN AS VOTER</vt:lpstr>
      <vt:lpstr>VOTER HOME PAGE</vt:lpstr>
      <vt:lpstr>Apply vote</vt:lpstr>
      <vt:lpstr>Voting process</vt:lpstr>
      <vt:lpstr>VERIFICATION PROCESS</vt:lpstr>
      <vt:lpstr>Voting process</vt:lpstr>
      <vt:lpstr>Slide 26</vt:lpstr>
      <vt:lpstr>APPLIED VOTE</vt:lpstr>
      <vt:lpstr>CHECK RESULT</vt:lpstr>
      <vt:lpstr>RESULT</vt:lpstr>
      <vt:lpstr>          THANK YOU</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Amar</dc:creator>
  <cp:lastModifiedBy>Amar</cp:lastModifiedBy>
  <cp:revision>68</cp:revision>
  <dcterms:created xsi:type="dcterms:W3CDTF">2017-03-02T16:48:56Z</dcterms:created>
  <dcterms:modified xsi:type="dcterms:W3CDTF">2017-04-10T04:48:01Z</dcterms:modified>
</cp:coreProperties>
</file>