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5"/>
  </p:notesMasterIdLst>
  <p:sldIdLst>
    <p:sldId id="256" r:id="rId3"/>
    <p:sldId id="257" r:id="rId4"/>
    <p:sldId id="258" r:id="rId5"/>
    <p:sldId id="299" r:id="rId6"/>
    <p:sldId id="259" r:id="rId7"/>
    <p:sldId id="260" r:id="rId8"/>
    <p:sldId id="331" r:id="rId9"/>
    <p:sldId id="332" r:id="rId10"/>
    <p:sldId id="330" r:id="rId11"/>
    <p:sldId id="261" r:id="rId12"/>
    <p:sldId id="313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16" r:id="rId27"/>
    <p:sldId id="275" r:id="rId28"/>
    <p:sldId id="317" r:id="rId29"/>
    <p:sldId id="318" r:id="rId30"/>
    <p:sldId id="319" r:id="rId31"/>
    <p:sldId id="320" r:id="rId32"/>
    <p:sldId id="278" r:id="rId33"/>
    <p:sldId id="328" r:id="rId34"/>
    <p:sldId id="279" r:id="rId35"/>
    <p:sldId id="280" r:id="rId36"/>
    <p:sldId id="293" r:id="rId37"/>
    <p:sldId id="281" r:id="rId38"/>
    <p:sldId id="296" r:id="rId39"/>
    <p:sldId id="282" r:id="rId40"/>
    <p:sldId id="283" r:id="rId41"/>
    <p:sldId id="284" r:id="rId42"/>
    <p:sldId id="285" r:id="rId43"/>
    <p:sldId id="295" r:id="rId44"/>
    <p:sldId id="286" r:id="rId45"/>
    <p:sldId id="287" r:id="rId46"/>
    <p:sldId id="288" r:id="rId47"/>
    <p:sldId id="290" r:id="rId48"/>
    <p:sldId id="301" r:id="rId49"/>
    <p:sldId id="294" r:id="rId50"/>
    <p:sldId id="297" r:id="rId51"/>
    <p:sldId id="292" r:id="rId52"/>
    <p:sldId id="302" r:id="rId53"/>
    <p:sldId id="303" r:id="rId54"/>
    <p:sldId id="304" r:id="rId55"/>
    <p:sldId id="321" r:id="rId56"/>
    <p:sldId id="305" r:id="rId57"/>
    <p:sldId id="306" r:id="rId58"/>
    <p:sldId id="307" r:id="rId59"/>
    <p:sldId id="308" r:id="rId60"/>
    <p:sldId id="309" r:id="rId61"/>
    <p:sldId id="322" r:id="rId62"/>
    <p:sldId id="310" r:id="rId63"/>
    <p:sldId id="323" r:id="rId64"/>
    <p:sldId id="324" r:id="rId65"/>
    <p:sldId id="31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62529" autoAdjust="0"/>
  </p:normalViewPr>
  <p:slideViewPr>
    <p:cSldViewPr snapToGrid="0">
      <p:cViewPr varScale="1">
        <p:scale>
          <a:sx n="81" d="100"/>
          <a:sy n="8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32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547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814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774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546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227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524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mongo folder</a:t>
            </a:r>
          </a:p>
          <a:p>
            <a:pPr marL="228600" indent="-228600">
              <a:buAutoNum type="arabicPeriod"/>
            </a:pPr>
            <a:r>
              <a:rPr lang="sv-SE" dirty="0" err="1"/>
              <a:t>Open</a:t>
            </a:r>
            <a:r>
              <a:rPr lang="sv-SE" dirty="0"/>
              <a:t> a </a:t>
            </a:r>
            <a:r>
              <a:rPr lang="sv-SE" dirty="0" err="1"/>
              <a:t>command</a:t>
            </a:r>
            <a:r>
              <a:rPr lang="sv-SE" dirty="0"/>
              <a:t> prompt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 </a:t>
            </a:r>
            <a:r>
              <a:rPr lang="sv-SE" dirty="0" err="1"/>
              <a:t>veify</a:t>
            </a:r>
            <a:r>
              <a:rPr lang="sv-SE" baseline="0" dirty="0"/>
              <a:t> </a:t>
            </a:r>
            <a:r>
              <a:rPr lang="sv-SE" baseline="0" dirty="0" err="1"/>
              <a:t>it’s</a:t>
            </a:r>
            <a:r>
              <a:rPr lang="sv-SE" baseline="0" dirty="0"/>
              <a:t> not </a:t>
            </a:r>
            <a:r>
              <a:rPr lang="sv-SE" baseline="0" dirty="0" err="1"/>
              <a:t>working</a:t>
            </a:r>
            <a:r>
              <a:rPr lang="sv-SE" baseline="0" dirty="0"/>
              <a:t> </a:t>
            </a:r>
            <a:r>
              <a:rPr lang="sv-SE" baseline="0" dirty="0" err="1"/>
              <a:t>since</a:t>
            </a:r>
            <a:r>
              <a:rPr lang="sv-SE" baseline="0" dirty="0"/>
              <a:t> it </a:t>
            </a:r>
            <a:r>
              <a:rPr lang="sv-SE" baseline="0" dirty="0" err="1"/>
              <a:t>exprects</a:t>
            </a:r>
            <a:r>
              <a:rPr lang="sv-SE" baseline="0" dirty="0"/>
              <a:t> a data/</a:t>
            </a:r>
            <a:r>
              <a:rPr lang="sv-SE" baseline="0" dirty="0" err="1"/>
              <a:t>db</a:t>
            </a:r>
            <a:r>
              <a:rPr lang="sv-SE" baseline="0" dirty="0"/>
              <a:t> folder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</a:t>
            </a:r>
            <a:r>
              <a:rPr lang="sv-SE" dirty="0" err="1"/>
              <a:t>dbpath</a:t>
            </a:r>
            <a:r>
              <a:rPr lang="sv-SE" dirty="0"/>
              <a:t> ./data </a:t>
            </a:r>
            <a:r>
              <a:rPr lang="sv-SE" dirty="0" err="1"/>
              <a:t>point</a:t>
            </a:r>
            <a:r>
              <a:rPr lang="sv-SE" dirty="0"/>
              <a:t> to</a:t>
            </a:r>
            <a:r>
              <a:rPr lang="sv-SE" baseline="0" dirty="0"/>
              <a:t> the port 27017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Open</a:t>
            </a:r>
            <a:r>
              <a:rPr lang="sv-SE" baseline="0" dirty="0"/>
              <a:t> second </a:t>
            </a:r>
            <a:r>
              <a:rPr lang="sv-SE" baseline="0" dirty="0" err="1"/>
              <a:t>cmd</a:t>
            </a:r>
            <a:r>
              <a:rPr lang="sv-SE" baseline="0" dirty="0"/>
              <a:t> and start mongo </a:t>
            </a:r>
            <a:r>
              <a:rPr lang="sv-SE" baseline="0" dirty="0" err="1"/>
              <a:t>shell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local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db.createCollection</a:t>
            </a:r>
            <a:r>
              <a:rPr lang="sv-SE" baseline="0" dirty="0"/>
              <a:t>(’…);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--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--rest</a:t>
            </a: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3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mongo folder</a:t>
            </a:r>
          </a:p>
          <a:p>
            <a:pPr marL="228600" indent="-228600">
              <a:buAutoNum type="arabicPeriod"/>
            </a:pPr>
            <a:r>
              <a:rPr lang="sv-SE" dirty="0" err="1"/>
              <a:t>Open</a:t>
            </a:r>
            <a:r>
              <a:rPr lang="sv-SE" dirty="0"/>
              <a:t> a </a:t>
            </a:r>
            <a:r>
              <a:rPr lang="sv-SE" dirty="0" err="1"/>
              <a:t>command</a:t>
            </a:r>
            <a:r>
              <a:rPr lang="sv-SE" dirty="0"/>
              <a:t> prompt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 </a:t>
            </a:r>
            <a:r>
              <a:rPr lang="sv-SE" dirty="0" err="1"/>
              <a:t>veify</a:t>
            </a:r>
            <a:r>
              <a:rPr lang="sv-SE" baseline="0" dirty="0"/>
              <a:t> </a:t>
            </a:r>
            <a:r>
              <a:rPr lang="sv-SE" baseline="0" dirty="0" err="1"/>
              <a:t>it’s</a:t>
            </a:r>
            <a:r>
              <a:rPr lang="sv-SE" baseline="0" dirty="0"/>
              <a:t> not </a:t>
            </a:r>
            <a:r>
              <a:rPr lang="sv-SE" baseline="0" dirty="0" err="1"/>
              <a:t>working</a:t>
            </a:r>
            <a:r>
              <a:rPr lang="sv-SE" baseline="0" dirty="0"/>
              <a:t> </a:t>
            </a:r>
            <a:r>
              <a:rPr lang="sv-SE" baseline="0" dirty="0" err="1"/>
              <a:t>since</a:t>
            </a:r>
            <a:r>
              <a:rPr lang="sv-SE" baseline="0" dirty="0"/>
              <a:t> it </a:t>
            </a:r>
            <a:r>
              <a:rPr lang="sv-SE" baseline="0" dirty="0" err="1"/>
              <a:t>exprects</a:t>
            </a:r>
            <a:r>
              <a:rPr lang="sv-SE" baseline="0" dirty="0"/>
              <a:t> a data/</a:t>
            </a:r>
            <a:r>
              <a:rPr lang="sv-SE" baseline="0" dirty="0" err="1"/>
              <a:t>db</a:t>
            </a:r>
            <a:r>
              <a:rPr lang="sv-SE" baseline="0" dirty="0"/>
              <a:t> folder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</a:t>
            </a:r>
            <a:r>
              <a:rPr lang="sv-SE" dirty="0" err="1"/>
              <a:t>dbpath</a:t>
            </a:r>
            <a:r>
              <a:rPr lang="sv-SE" dirty="0"/>
              <a:t> ./data </a:t>
            </a:r>
            <a:r>
              <a:rPr lang="sv-SE" dirty="0" err="1"/>
              <a:t>point</a:t>
            </a:r>
            <a:r>
              <a:rPr lang="sv-SE" dirty="0"/>
              <a:t> to</a:t>
            </a:r>
            <a:r>
              <a:rPr lang="sv-SE" baseline="0" dirty="0"/>
              <a:t> the port 27017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Open</a:t>
            </a:r>
            <a:r>
              <a:rPr lang="sv-SE" baseline="0" dirty="0"/>
              <a:t> second </a:t>
            </a:r>
            <a:r>
              <a:rPr lang="sv-SE" baseline="0" dirty="0" err="1"/>
              <a:t>cmd</a:t>
            </a:r>
            <a:r>
              <a:rPr lang="sv-SE" baseline="0" dirty="0"/>
              <a:t> and start mongo </a:t>
            </a:r>
            <a:r>
              <a:rPr lang="sv-SE" baseline="0" dirty="0" err="1"/>
              <a:t>shell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local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db.createCollection</a:t>
            </a:r>
            <a:r>
              <a:rPr lang="sv-SE" baseline="0" dirty="0"/>
              <a:t>(’…);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--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--rest</a:t>
            </a: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	RUP		SCRUM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	4 phases		Each sprint is a complete cycle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	End-data driven	No end-to-end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</a:t>
            </a:r>
          </a:p>
          <a:p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Backlog, which is re-evaluated at the end of each sprint.</a:t>
            </a:r>
          </a:p>
          <a:p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Vision/Scope Document	Operational software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Functional requirements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System architecture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Development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Test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Test scripts,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05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Last 10 </a:t>
            </a:r>
            <a:r>
              <a:rPr lang="sv-SE" dirty="0" err="1"/>
              <a:t>years</a:t>
            </a:r>
            <a:r>
              <a:rPr lang="sv-SE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475" y="2025650"/>
            <a:ext cx="5124450" cy="4351338"/>
          </a:xfrm>
        </p:spPr>
        <p:txBody>
          <a:bodyPr/>
          <a:lstStyle/>
          <a:p>
            <a:r>
              <a:rPr lang="sv-SE" dirty="0"/>
              <a:t>RUP &amp;&amp; UML</a:t>
            </a:r>
          </a:p>
          <a:p>
            <a:r>
              <a:rPr lang="sv-SE" dirty="0"/>
              <a:t>C# || Java</a:t>
            </a:r>
          </a:p>
          <a:p>
            <a:r>
              <a:rPr lang="sv-SE" dirty="0"/>
              <a:t>SQL || Oracle</a:t>
            </a:r>
          </a:p>
          <a:p>
            <a:r>
              <a:rPr lang="sv-SE" dirty="0"/>
              <a:t>Hyper-V || </a:t>
            </a:r>
            <a:r>
              <a:rPr lang="sv-SE" dirty="0" err="1"/>
              <a:t>Vmware</a:t>
            </a:r>
            <a:endParaRPr lang="sv-SE" dirty="0"/>
          </a:p>
          <a:p>
            <a:r>
              <a:rPr lang="sv-SE" dirty="0" err="1"/>
              <a:t>Out-sourcing</a:t>
            </a:r>
            <a:endParaRPr lang="sv-SE" dirty="0"/>
          </a:p>
          <a:p>
            <a:r>
              <a:rPr lang="sv-SE" dirty="0"/>
              <a:t>SOA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8950" y="1987552"/>
            <a:ext cx="5124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Agile</a:t>
            </a:r>
            <a:r>
              <a:rPr lang="sv-SE" dirty="0"/>
              <a:t> &amp;&amp; </a:t>
            </a:r>
            <a:r>
              <a:rPr lang="sv-SE" dirty="0" err="1"/>
              <a:t>Scrum</a:t>
            </a:r>
            <a:endParaRPr lang="sv-SE" dirty="0"/>
          </a:p>
          <a:p>
            <a:r>
              <a:rPr lang="sv-SE" dirty="0"/>
              <a:t>JavaScript || </a:t>
            </a:r>
            <a:r>
              <a:rPr lang="sv-SE" dirty="0" err="1"/>
              <a:t>Python</a:t>
            </a:r>
            <a:endParaRPr lang="sv-SE" dirty="0"/>
          </a:p>
          <a:p>
            <a:r>
              <a:rPr lang="sv-SE" dirty="0" err="1"/>
              <a:t>NoSql</a:t>
            </a:r>
            <a:endParaRPr lang="sv-SE" dirty="0"/>
          </a:p>
          <a:p>
            <a:r>
              <a:rPr lang="sv-SE" dirty="0" err="1"/>
              <a:t>Docker</a:t>
            </a:r>
            <a:endParaRPr lang="sv-SE" dirty="0"/>
          </a:p>
          <a:p>
            <a:r>
              <a:rPr lang="sv-SE" dirty="0"/>
              <a:t>Cloud</a:t>
            </a:r>
          </a:p>
          <a:p>
            <a:r>
              <a:rPr lang="sv-SE" dirty="0"/>
              <a:t>Micro services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553743" y="3120232"/>
            <a:ext cx="2584452" cy="395288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102" y="569167"/>
            <a:ext cx="10524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3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Date(value);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</a:t>
            </a:r>
            <a:r>
              <a:rPr lang="en-US" dirty="0" err="1">
                <a:latin typeface="Consolas" panose="020B0609020204030204" pitchFamily="49" charset="0"/>
              </a:rPr>
              <a:t>dateString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Date(year, month, day, hour, minutes, seconds, milliseconds);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If no arguments are provided, the constructor creates a JavaScript Date object for the current date and time according to system settings (UTC).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en-US" dirty="0"/>
              <a:t>returns the numeric value corresponding to the current time - the number of milliseconds elapsed since 1 January 1970 00:00:00 UTC.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2, 3, 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4395537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8459"/>
          </a:xfrm>
        </p:spPr>
        <p:txBody>
          <a:bodyPr/>
          <a:lstStyle/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String()</a:t>
            </a:r>
          </a:p>
          <a:p>
            <a:pPr lvl="1"/>
            <a:r>
              <a:rPr lang="en-US" dirty="0"/>
              <a:t>Number()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Implicit Conversion</a:t>
            </a:r>
          </a:p>
          <a:p>
            <a:pPr marL="457200" lvl="1" indent="0">
              <a:buNone/>
            </a:pPr>
            <a:endParaRPr lang="sv-S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736" y="5031857"/>
            <a:ext cx="3534942" cy="1098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1" y="2550695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253" y="2892425"/>
            <a:ext cx="6862011" cy="22089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//(Function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16;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//(Block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AGE = 7;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85975" y="1539875"/>
            <a:ext cx="7812314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Tools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 Package Manager (NPM)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Web API’s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IoT solutions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Web apps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Hosting Node.js in the cloud</a:t>
            </a:r>
          </a:p>
          <a:p>
            <a:endParaRPr lang="sv-SE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40" y="2287051"/>
            <a:ext cx="364445" cy="337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98" y="2714873"/>
            <a:ext cx="364445" cy="337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54" y="3141876"/>
            <a:ext cx="364445" cy="337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57" y="3546875"/>
            <a:ext cx="364445" cy="337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55" y="3920463"/>
            <a:ext cx="364445" cy="3373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94" y="4315968"/>
            <a:ext cx="364445" cy="337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20" y="4757377"/>
            <a:ext cx="364445" cy="3373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53" y="5184466"/>
            <a:ext cx="364445" cy="3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4" y="2253915"/>
            <a:ext cx="4900863" cy="37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74" y="1777498"/>
            <a:ext cx="4287253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Block</a:t>
            </a:r>
          </a:p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4;</a:t>
            </a:r>
          </a:p>
          <a:p>
            <a:pPr marL="457200" lvl="1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 = 2;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console.log(b);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console.log(t);</a:t>
            </a:r>
          </a:p>
          <a:p>
            <a:pPr marL="914400" lvl="2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04285" y="1777498"/>
            <a:ext cx="4916905" cy="4351338"/>
            <a:chOff x="6204285" y="1777498"/>
            <a:chExt cx="4916905" cy="4351338"/>
          </a:xfrm>
        </p:grpSpPr>
        <p:pic>
          <p:nvPicPr>
            <p:cNvPr id="6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327" y="2253915"/>
              <a:ext cx="4900863" cy="377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204285" y="1777498"/>
              <a:ext cx="4287253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4;</a:t>
              </a:r>
            </a:p>
            <a:p>
              <a:pPr marL="457200" lvl="1" indent="0">
                <a:buNone/>
              </a:pPr>
              <a:endParaRPr lang="sv-S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sv-S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 = 2;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console.log(b);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r>
                <a:rPr lang="sv-SE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console.log(t);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/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5; b &lt; 10; b++)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console.log(b);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Chrome</a:t>
            </a:r>
          </a:p>
          <a:p>
            <a:r>
              <a:rPr lang="en-US" sz="3200" dirty="0"/>
              <a:t>… Postman</a:t>
            </a:r>
          </a:p>
          <a:p>
            <a:r>
              <a:rPr lang="sv-SE" sz="3200" dirty="0"/>
              <a:t>… </a:t>
            </a:r>
            <a:r>
              <a:rPr lang="sv-SE" sz="3200" dirty="0" err="1"/>
              <a:t>MongoDB</a:t>
            </a:r>
            <a:endParaRPr lang="sv-SE" sz="3200" dirty="0"/>
          </a:p>
          <a:p>
            <a:r>
              <a:rPr lang="sv-SE" sz="3200" dirty="0"/>
              <a:t>… Git</a:t>
            </a:r>
          </a:p>
          <a:p>
            <a:pPr marL="0" indent="0">
              <a:buNone/>
            </a:pPr>
            <a:r>
              <a:rPr lang="sv-SE" sz="3200" dirty="0"/>
              <a:t>… </a:t>
            </a:r>
            <a:r>
              <a:rPr lang="en-US" sz="3200" dirty="0"/>
              <a:t>and created an account for </a:t>
            </a:r>
            <a:r>
              <a:rPr lang="sv-SE" sz="3200" dirty="0"/>
              <a:t>microServiceBus.com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1813970"/>
            <a:ext cx="5807242" cy="39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2" y="1813970"/>
            <a:ext cx="5807242" cy="39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en-US" dirty="0"/>
              <a:t>Promises</a:t>
            </a:r>
            <a:r>
              <a:rPr lang="sv-SE" dirty="0"/>
              <a:t> (</a:t>
            </a: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dirty="0" err="1"/>
              <a:t>programing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2355015"/>
            <a:ext cx="53853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x / y;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Promise.resolve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(e)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Promise.reject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7214" y="2355015"/>
            <a:ext cx="43745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(4, 0)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1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Immediately Invoked Function Expressions (IIFEs)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68" y="1213933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14265" y="2730318"/>
            <a:ext cx="5404043" cy="1614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IIFE(){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console.log( </a:t>
            </a:r>
            <a:r>
              <a:rPr lang="sv-SE" sz="2400" dirty="0">
                <a:solidFill>
                  <a:srgbClr val="FF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"Hello!"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})();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"Hello!"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7"/>
            <a:ext cx="11389895" cy="51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2069814"/>
            <a:ext cx="100399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Contact(first, last, phone)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last;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phone;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theDude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"Bridges"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"123456789"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console.log(theDude.name());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1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Prepare for lab…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6"/>
            <a:ext cx="11389895" cy="547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#1 – JavaScript 101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658" y="1713969"/>
            <a:ext cx="106462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VAT = 0.2;</a:t>
            </a:r>
          </a:p>
          <a:p>
            <a:r>
              <a:rPr lang="sv-SE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1,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"Fazer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Kexchoklad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12.4 },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2,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"Snickers"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8.2 },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3,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Dajm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19.0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buy(product, callback) {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calculateVAT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sv-SE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sv-SE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buy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"You balance is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accountBalance.toFixed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 +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 SEK"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C:\Users\wmmih\AppData\Local\Temp\SNAGHTML1296bb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77" y="1151892"/>
            <a:ext cx="3869796" cy="2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mmih\AppData\Local\Temp\SNAGHTML12972f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16" y="3580643"/>
            <a:ext cx="3424873" cy="21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#1 – </a:t>
            </a:r>
            <a:r>
              <a:rPr lang="en-US" dirty="0"/>
              <a:t>What is JavaScript?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manuals/hol1.md</a:t>
            </a:r>
          </a:p>
          <a:p>
            <a:r>
              <a:rPr lang="en-US" dirty="0"/>
              <a:t>Create a course folder and name it ”</a:t>
            </a:r>
            <a:r>
              <a:rPr lang="en-US" b="1" dirty="0"/>
              <a:t>Introduction to Node.js”</a:t>
            </a:r>
          </a:p>
          <a:p>
            <a:r>
              <a:rPr lang="en-US" dirty="0"/>
              <a:t>Copy the </a:t>
            </a:r>
            <a:r>
              <a:rPr lang="en-US" b="1" dirty="0"/>
              <a:t>/start/hol1.js</a:t>
            </a:r>
            <a:r>
              <a:rPr lang="en-US" dirty="0"/>
              <a:t> from the repo to your course folder.</a:t>
            </a:r>
          </a:p>
          <a:p>
            <a:r>
              <a:rPr lang="en-US" dirty="0"/>
              <a:t>Open a command prompt and navigate to the folder</a:t>
            </a:r>
          </a:p>
          <a:p>
            <a:r>
              <a:rPr lang="en-US" dirty="0"/>
              <a:t>Type ”npm </a:t>
            </a:r>
            <a:r>
              <a:rPr lang="en-US" dirty="0" err="1"/>
              <a:t>init</a:t>
            </a:r>
            <a:r>
              <a:rPr lang="en-US" dirty="0"/>
              <a:t>” and answer by hitting [enter]</a:t>
            </a:r>
          </a:p>
          <a:p>
            <a:r>
              <a:rPr lang="en-US" dirty="0"/>
              <a:t>Open </a:t>
            </a:r>
            <a:r>
              <a:rPr lang="en-US" b="1" dirty="0"/>
              <a:t>code</a:t>
            </a:r>
            <a:r>
              <a:rPr lang="en-US" dirty="0"/>
              <a:t> and navigate to your lab folder</a:t>
            </a:r>
          </a:p>
        </p:txBody>
      </p:sp>
    </p:spTree>
    <p:extLst>
      <p:ext uri="{BB962C8B-B14F-4D97-AF65-F5344CB8AC3E}">
        <p14:creationId xmlns:p14="http://schemas.microsoft.com/office/powerpoint/2010/main" val="3614032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9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npm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npm install </a:t>
            </a:r>
            <a:r>
              <a:rPr lang="sv-SE" dirty="0"/>
              <a:t>{</a:t>
            </a:r>
            <a:r>
              <a:rPr lang="sv-SE" dirty="0" err="1"/>
              <a:t>package</a:t>
            </a:r>
            <a:r>
              <a:rPr lang="sv-SE" dirty="0"/>
              <a:t>} [{</a:t>
            </a:r>
            <a:r>
              <a:rPr lang="sv-SE" dirty="0" err="1"/>
              <a:t>package</a:t>
            </a:r>
            <a:r>
              <a:rPr lang="sv-SE" dirty="0"/>
              <a:t>}]</a:t>
            </a:r>
            <a:endParaRPr lang="en-GB" dirty="0"/>
          </a:p>
          <a:p>
            <a:r>
              <a:rPr lang="sv-SE" dirty="0"/>
              <a:t>npm </a:t>
            </a:r>
            <a:r>
              <a:rPr lang="sv-SE" dirty="0" err="1"/>
              <a:t>install</a:t>
            </a:r>
            <a:r>
              <a:rPr lang="sv-SE" dirty="0"/>
              <a:t> {</a:t>
            </a:r>
            <a:r>
              <a:rPr lang="sv-SE" dirty="0" err="1"/>
              <a:t>package</a:t>
            </a:r>
            <a:r>
              <a:rPr lang="sv-SE" dirty="0"/>
              <a:t>} --save</a:t>
            </a:r>
            <a:endParaRPr lang="en-GB" dirty="0"/>
          </a:p>
          <a:p>
            <a:r>
              <a:rPr lang="sv-SE" dirty="0"/>
              <a:t>npm </a:t>
            </a:r>
            <a:r>
              <a:rPr lang="sv-SE" dirty="0" err="1"/>
              <a:t>install</a:t>
            </a:r>
            <a:r>
              <a:rPr lang="sv-SE" dirty="0"/>
              <a:t> {</a:t>
            </a:r>
            <a:r>
              <a:rPr lang="sv-SE" dirty="0" err="1"/>
              <a:t>package</a:t>
            </a:r>
            <a:r>
              <a:rPr lang="sv-SE" dirty="0"/>
              <a:t>} --save-</a:t>
            </a:r>
            <a:r>
              <a:rPr lang="sv-SE" dirty="0" err="1"/>
              <a:t>dev</a:t>
            </a:r>
            <a:endParaRPr lang="en-GB" dirty="0"/>
          </a:p>
          <a:p>
            <a:r>
              <a:rPr lang="en-GB" dirty="0"/>
              <a:t>npm publish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BTW… npm is a npm package…  </a:t>
            </a:r>
          </a:p>
        </p:txBody>
      </p:sp>
    </p:spTree>
    <p:extLst>
      <p:ext uri="{BB962C8B-B14F-4D97-AF65-F5344CB8AC3E}">
        <p14:creationId xmlns:p14="http://schemas.microsoft.com/office/powerpoint/2010/main" val="1607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at http://bit.ly/</a:t>
            </a:r>
            <a:r>
              <a:rPr lang="en-US" b="1" dirty="0"/>
              <a:t>xlent-nodejs</a:t>
            </a:r>
          </a:p>
          <a:p>
            <a:pPr lvl="1"/>
            <a:r>
              <a:rPr lang="en-US" b="1" dirty="0"/>
              <a:t>./manuals – Hands on labs (HOL) manuals</a:t>
            </a:r>
          </a:p>
          <a:p>
            <a:pPr lvl="1"/>
            <a:r>
              <a:rPr lang="en-US" b="1" dirty="0"/>
              <a:t>./start – files required for some of the labs</a:t>
            </a:r>
          </a:p>
          <a:p>
            <a:pPr lvl="1"/>
            <a:r>
              <a:rPr lang="en-US" b="1" dirty="0"/>
              <a:t>./completed – completed labs</a:t>
            </a:r>
          </a:p>
          <a:p>
            <a:r>
              <a:rPr lang="en-US" dirty="0"/>
              <a:t>Create a folder e.g. ”</a:t>
            </a:r>
            <a:r>
              <a:rPr lang="en-US" i="1" dirty="0"/>
              <a:t>Introduction to Node.js</a:t>
            </a:r>
            <a:r>
              <a:rPr lang="en-US" dirty="0"/>
              <a:t>”</a:t>
            </a:r>
          </a:p>
          <a:p>
            <a:r>
              <a:rPr lang="en-US" dirty="0"/>
              <a:t>Clone the </a:t>
            </a:r>
            <a:r>
              <a:rPr lang="en-US" dirty="0" err="1"/>
              <a:t>Git</a:t>
            </a:r>
            <a:r>
              <a:rPr lang="en-US" dirty="0"/>
              <a:t> repo or download the zip locally</a:t>
            </a:r>
          </a:p>
          <a:p>
            <a:r>
              <a:rPr lang="en-US" dirty="0"/>
              <a:t>Create a local folder for all labs e.g. “</a:t>
            </a:r>
            <a:r>
              <a:rPr lang="en-US" i="1" dirty="0"/>
              <a:t>Labs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084" y="2494547"/>
            <a:ext cx="10515600" cy="1325563"/>
          </a:xfrm>
        </p:spPr>
        <p:txBody>
          <a:bodyPr/>
          <a:lstStyle/>
          <a:p>
            <a:r>
              <a:rPr lang="en-GB" dirty="0"/>
              <a:t>Demo npm</a:t>
            </a:r>
          </a:p>
        </p:txBody>
      </p:sp>
    </p:spTree>
    <p:extLst>
      <p:ext uri="{BB962C8B-B14F-4D97-AF65-F5344CB8AC3E}">
        <p14:creationId xmlns:p14="http://schemas.microsoft.com/office/powerpoint/2010/main" val="29191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#2 –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manuals/hol2.md</a:t>
            </a:r>
          </a:p>
          <a:p>
            <a:r>
              <a:rPr lang="en-GB" dirty="0"/>
              <a:t>Browse to www.npmjs.com</a:t>
            </a:r>
          </a:p>
          <a:p>
            <a:r>
              <a:rPr lang="en-GB" dirty="0"/>
              <a:t>Import the </a:t>
            </a:r>
            <a:r>
              <a:rPr lang="en-GB" b="1" dirty="0" err="1"/>
              <a:t>colors</a:t>
            </a:r>
            <a:r>
              <a:rPr lang="en-GB" b="1" dirty="0"/>
              <a:t> </a:t>
            </a:r>
            <a:r>
              <a:rPr lang="en-GB" dirty="0"/>
              <a:t>package</a:t>
            </a:r>
            <a:endParaRPr lang="en-GB" b="1" dirty="0"/>
          </a:p>
          <a:p>
            <a:r>
              <a:rPr lang="en-GB" dirty="0"/>
              <a:t>Provide an colour depending on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53" y="3638665"/>
            <a:ext cx="3257143" cy="1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16" y="3638665"/>
            <a:ext cx="3133333" cy="16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5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68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REST?</a:t>
            </a:r>
          </a:p>
          <a:p>
            <a:r>
              <a:rPr lang="en-GB" dirty="0"/>
              <a:t>Using the express package</a:t>
            </a:r>
          </a:p>
          <a:p>
            <a:r>
              <a:rPr lang="en-GB" dirty="0"/>
              <a:t>Building a service</a:t>
            </a:r>
          </a:p>
        </p:txBody>
      </p:sp>
    </p:spTree>
    <p:extLst>
      <p:ext uri="{BB962C8B-B14F-4D97-AF65-F5344CB8AC3E}">
        <p14:creationId xmlns:p14="http://schemas.microsoft.com/office/powerpoint/2010/main" val="860683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HTTP/HTTPS</a:t>
            </a:r>
          </a:p>
          <a:p>
            <a:r>
              <a:rPr lang="en-GB" dirty="0"/>
              <a:t>Use Verbs - </a:t>
            </a:r>
            <a:r>
              <a:rPr lang="en-GB" dirty="0" err="1"/>
              <a:t>Eg</a:t>
            </a:r>
            <a:r>
              <a:rPr lang="en-GB" dirty="0"/>
              <a:t> GET, POST, PUT, DELETE</a:t>
            </a:r>
          </a:p>
          <a:p>
            <a:r>
              <a:rPr lang="en-GB" dirty="0"/>
              <a:t>Use Status codes - </a:t>
            </a:r>
            <a:r>
              <a:rPr lang="en-GB" dirty="0" err="1"/>
              <a:t>Eg</a:t>
            </a:r>
            <a:r>
              <a:rPr lang="en-GB" dirty="0"/>
              <a:t> 200, 201, 400, 403, 404</a:t>
            </a:r>
          </a:p>
          <a:p>
            <a:r>
              <a:rPr lang="en-GB" dirty="0"/>
              <a:t>Caller dictates formats – </a:t>
            </a:r>
            <a:r>
              <a:rPr lang="en-GB" dirty="0" err="1"/>
              <a:t>Eg</a:t>
            </a:r>
            <a:r>
              <a:rPr lang="en-GB" dirty="0"/>
              <a:t> Content-Type &amp; Accept </a:t>
            </a:r>
          </a:p>
          <a:p>
            <a:r>
              <a:rPr lang="en-GB" dirty="0"/>
              <a:t>…</a:t>
            </a:r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994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express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</a:t>
            </a:r>
            <a:r>
              <a:rPr lang="en-US" dirty="0"/>
              <a:t> is a minimal and flexible Node.js web application framework that provides a robust set of features to develop web and mobile applications. It facilitates the rapid development of Node based Web applications.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815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#3 – </a:t>
            </a:r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v-SE" dirty="0"/>
              <a:t>Get </a:t>
            </a:r>
            <a:r>
              <a:rPr lang="sv-SE" b="1" dirty="0"/>
              <a:t>express</a:t>
            </a:r>
            <a:r>
              <a:rPr lang="sv-SE" dirty="0"/>
              <a:t> and </a:t>
            </a:r>
            <a:r>
              <a:rPr lang="sv-SE" b="1" dirty="0" err="1"/>
              <a:t>body</a:t>
            </a:r>
            <a:r>
              <a:rPr lang="sv-SE" b="1" dirty="0"/>
              <a:t>-parser</a:t>
            </a:r>
            <a:r>
              <a:rPr lang="sv-SE" dirty="0"/>
              <a:t> </a:t>
            </a:r>
            <a:r>
              <a:rPr lang="sv-SE" dirty="0" err="1"/>
              <a:t>packages</a:t>
            </a:r>
            <a:r>
              <a:rPr lang="sv-SE" dirty="0"/>
              <a:t> from npm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Add logic for GET, POST and DELETE (optional)</a:t>
            </a:r>
          </a:p>
          <a:p>
            <a:pPr marL="514350" indent="-514350">
              <a:buAutoNum type="arabicPeriod"/>
            </a:pPr>
            <a:r>
              <a:rPr lang="en-US" dirty="0"/>
              <a:t>Use Postman to test: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GET 	http://localhost:8080/products</a:t>
            </a:r>
          </a:p>
          <a:p>
            <a:pPr marL="457200" lvl="1" indent="0">
              <a:buNone/>
            </a:pPr>
            <a:r>
              <a:rPr lang="en-GB" dirty="0"/>
              <a:t>GET 	http://localhost:8080/products?id</a:t>
            </a:r>
            <a:r>
              <a:rPr lang="en-US" dirty="0"/>
              <a:t>=1</a:t>
            </a:r>
          </a:p>
          <a:p>
            <a:pPr marL="457200" lvl="1" indent="0">
              <a:buNone/>
            </a:pPr>
            <a:r>
              <a:rPr lang="en-US" dirty="0"/>
              <a:t>POST 	http://localhost:8080/products</a:t>
            </a:r>
          </a:p>
          <a:p>
            <a:pPr marL="457200" lvl="1" indent="0">
              <a:buNone/>
            </a:pPr>
            <a:r>
              <a:rPr lang="en-US" dirty="0"/>
              <a:t>DELETE 	http://localhost:8080/products?id=2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633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#3 – </a:t>
            </a:r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documentation/hol3.md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5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70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Commonly used npm packages for testing:</a:t>
            </a:r>
            <a:endParaRPr lang="en-US" b="1" dirty="0"/>
          </a:p>
          <a:p>
            <a:r>
              <a:rPr lang="en-US" b="1" dirty="0"/>
              <a:t>mocha</a:t>
            </a:r>
            <a:r>
              <a:rPr lang="en-US" dirty="0"/>
              <a:t> - </a:t>
            </a:r>
            <a:r>
              <a:rPr lang="en-US" i="1" dirty="0"/>
              <a:t>JavaScript test framework</a:t>
            </a:r>
          </a:p>
          <a:p>
            <a:r>
              <a:rPr lang="en-US" b="1" dirty="0"/>
              <a:t>chai</a:t>
            </a:r>
            <a:r>
              <a:rPr lang="en-US" dirty="0"/>
              <a:t> - </a:t>
            </a:r>
            <a:r>
              <a:rPr lang="en-US" i="1" dirty="0"/>
              <a:t>assertion library</a:t>
            </a:r>
          </a:p>
          <a:p>
            <a:r>
              <a:rPr lang="en-US" b="1" dirty="0" err="1"/>
              <a:t>istanbul</a:t>
            </a:r>
            <a:r>
              <a:rPr lang="en-US" dirty="0"/>
              <a:t> - </a:t>
            </a:r>
            <a:r>
              <a:rPr lang="en-US" i="1" dirty="0"/>
              <a:t>code coverage</a:t>
            </a:r>
          </a:p>
          <a:p>
            <a:r>
              <a:rPr lang="en-US" b="1" dirty="0" err="1"/>
              <a:t>jshint</a:t>
            </a:r>
            <a:r>
              <a:rPr lang="en-US" dirty="0"/>
              <a:t> – </a:t>
            </a:r>
            <a:r>
              <a:rPr lang="en-US" i="1" dirty="0"/>
              <a:t>for testing code conventions</a:t>
            </a:r>
          </a:p>
          <a:p>
            <a:r>
              <a:rPr lang="en-US" b="1" dirty="0"/>
              <a:t>npm </a:t>
            </a:r>
            <a:r>
              <a:rPr lang="en-US" i="1" dirty="0"/>
              <a:t>– used for executing tests locally</a:t>
            </a:r>
          </a:p>
          <a:p>
            <a:r>
              <a:rPr lang="en-US" b="1" dirty="0"/>
              <a:t>Travis CI – </a:t>
            </a:r>
            <a:r>
              <a:rPr lang="en-US" i="1" dirty="0"/>
              <a:t>Continuous Integration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TDD (Test-Driven Development) method is the most commonly used approach when testing node applications.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4610100" y="1485900"/>
            <a:ext cx="3057525" cy="19335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Tooling</a:t>
            </a:r>
            <a:endParaRPr lang="sv-SE" dirty="0"/>
          </a:p>
        </p:txBody>
      </p:sp>
      <p:pic>
        <p:nvPicPr>
          <p:cNvPr id="7176" name="Picture 8" descr="Image result for Sublime Tex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05" y="13192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6809" y="4036741"/>
            <a:ext cx="41328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sv-S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sv-S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9 (online)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Sublime Text</a:t>
            </a:r>
          </a:p>
          <a:p>
            <a:endParaRPr lang="sv-SE" dirty="0"/>
          </a:p>
        </p:txBody>
      </p:sp>
      <p:pic>
        <p:nvPicPr>
          <p:cNvPr id="16386" name="Picture 2" descr="Image result for visual studio cod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192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24" y="1604691"/>
            <a:ext cx="2695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51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using mocha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55572" y="2973300"/>
            <a:ext cx="5767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description: </a:t>
            </a:r>
            <a:r>
              <a:rPr lang="en-US" sz="2800" b="1" dirty="0"/>
              <a:t>Getting all items</a:t>
            </a:r>
          </a:p>
          <a:p>
            <a:r>
              <a:rPr lang="sv-SE" sz="2800" b="1" dirty="0"/>
              <a:t>   </a:t>
            </a:r>
            <a:r>
              <a:rPr lang="sv-SE" sz="2800" b="1" dirty="0" err="1"/>
              <a:t>fact</a:t>
            </a:r>
            <a:endParaRPr lang="en-US" sz="2800" b="1" dirty="0"/>
          </a:p>
          <a:p>
            <a:r>
              <a:rPr lang="en-US" sz="2800" dirty="0"/>
              <a:t>   it </a:t>
            </a:r>
            <a:r>
              <a:rPr lang="en-US" sz="2800" b="1" dirty="0"/>
              <a:t>should execute without errors</a:t>
            </a:r>
          </a:p>
          <a:p>
            <a:r>
              <a:rPr lang="en-US" sz="2800" dirty="0"/>
              <a:t>   it </a:t>
            </a:r>
            <a:r>
              <a:rPr lang="en-US" sz="2800" b="1" dirty="0"/>
              <a:t>should return an http status 200</a:t>
            </a:r>
          </a:p>
          <a:p>
            <a:r>
              <a:rPr lang="en-US" sz="2800" dirty="0"/>
              <a:t>   it </a:t>
            </a:r>
            <a:r>
              <a:rPr lang="en-US" sz="2800" b="1" dirty="0"/>
              <a:t>should return an array</a:t>
            </a:r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600246" y="1343025"/>
            <a:ext cx="6591755" cy="5510508"/>
            <a:chOff x="5600246" y="1343025"/>
            <a:chExt cx="6591755" cy="5510508"/>
          </a:xfrm>
        </p:grpSpPr>
        <p:pic>
          <p:nvPicPr>
            <p:cNvPr id="5" name="Picture 2" descr="C:\Users\wmmih\AppData\Local\Temp\SNAGHTML129ff2b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1343025"/>
              <a:ext cx="6096000" cy="551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600246" y="1343025"/>
              <a:ext cx="6416505" cy="5330509"/>
              <a:chOff x="5600246" y="1343025"/>
              <a:chExt cx="6416505" cy="533050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266459" y="1625998"/>
                <a:ext cx="5750292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describe(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"Getting all items"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products;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error;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before(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(done)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request.get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(options,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(err, res, body)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products =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JSON.parse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(body);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res.statusCode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error = err;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done();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execute without errors'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expect(error).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to.equal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return an http status 200'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to.equal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(200);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return an array'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products.length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to.be.above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(0);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});</a:t>
                </a:r>
                <a:endParaRPr lang="en-US" sz="1400" dirty="0"/>
              </a:p>
            </p:txBody>
          </p:sp>
          <p:sp>
            <p:nvSpPr>
              <p:cNvPr id="8" name="Left Brace 7"/>
              <p:cNvSpPr/>
              <p:nvPr/>
            </p:nvSpPr>
            <p:spPr>
              <a:xfrm>
                <a:off x="5600246" y="1343025"/>
                <a:ext cx="504288" cy="533050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7" y="2274945"/>
            <a:ext cx="450476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0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25899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#4 –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manual: /</a:t>
            </a:r>
            <a:r>
              <a:rPr lang="en-US" b="1" dirty="0"/>
              <a:t>documentation/hol4.md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78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43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mongod</a:t>
            </a:r>
            <a:r>
              <a:rPr lang="sv-SE" dirty="0"/>
              <a:t> (Mongo </a:t>
            </a:r>
            <a:r>
              <a:rPr lang="sv-SE" dirty="0" err="1"/>
              <a:t>Deamon</a:t>
            </a:r>
            <a:r>
              <a:rPr lang="sv-SE" dirty="0"/>
              <a:t>) -&gt; </a:t>
            </a:r>
            <a:r>
              <a:rPr lang="sv-SE" dirty="0" err="1"/>
              <a:t>Host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dbpath</a:t>
            </a:r>
            <a:r>
              <a:rPr lang="sv-SE" dirty="0"/>
              <a:t> [</a:t>
            </a:r>
            <a:r>
              <a:rPr lang="sv-SE" dirty="0" err="1"/>
              <a:t>database</a:t>
            </a:r>
            <a:r>
              <a:rPr lang="sv-SE" dirty="0"/>
              <a:t> folder]</a:t>
            </a:r>
          </a:p>
          <a:p>
            <a:pPr lvl="1"/>
            <a:r>
              <a:rPr lang="sv-SE" dirty="0"/>
              <a:t>-</a:t>
            </a:r>
            <a:r>
              <a:rPr lang="sv-SE" dirty="0" err="1"/>
              <a:t>logpath</a:t>
            </a:r>
            <a:r>
              <a:rPr lang="sv-SE" dirty="0"/>
              <a:t> [</a:t>
            </a:r>
            <a:r>
              <a:rPr lang="sv-SE" dirty="0" err="1"/>
              <a:t>logfile</a:t>
            </a:r>
            <a:r>
              <a:rPr lang="sv-SE" dirty="0"/>
              <a:t>]</a:t>
            </a:r>
          </a:p>
          <a:p>
            <a:pPr lvl="1"/>
            <a:r>
              <a:rPr lang="sv-SE" dirty="0"/>
              <a:t>--</a:t>
            </a:r>
            <a:r>
              <a:rPr lang="sv-SE" dirty="0" err="1"/>
              <a:t>httpinstance</a:t>
            </a:r>
            <a:r>
              <a:rPr lang="sv-SE" dirty="0"/>
              <a:t> –rest</a:t>
            </a:r>
          </a:p>
          <a:p>
            <a:pPr lvl="1"/>
            <a:r>
              <a:rPr lang="sv-SE" dirty="0"/>
              <a:t>-f [</a:t>
            </a:r>
            <a:r>
              <a:rPr lang="sv-SE" dirty="0" err="1"/>
              <a:t>config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]</a:t>
            </a:r>
          </a:p>
          <a:p>
            <a:r>
              <a:rPr lang="sv-SE" dirty="0"/>
              <a:t>mongo -&gt; Shell</a:t>
            </a:r>
          </a:p>
          <a:p>
            <a:pPr lvl="1"/>
            <a:r>
              <a:rPr lang="sv-SE" dirty="0"/>
              <a:t>-show </a:t>
            </a:r>
            <a:r>
              <a:rPr lang="sv-SE" dirty="0" err="1"/>
              <a:t>dbs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db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use</a:t>
            </a:r>
            <a:r>
              <a:rPr lang="sv-SE" dirty="0"/>
              <a:t> [</a:t>
            </a:r>
            <a:r>
              <a:rPr lang="sv-SE" dirty="0" err="1"/>
              <a:t>db</a:t>
            </a:r>
            <a:r>
              <a:rPr lang="sv-SE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#5 –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documentation/hol5.md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95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63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IoT solution using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IoT?</a:t>
            </a:r>
          </a:p>
          <a:p>
            <a:r>
              <a:rPr lang="en-US" dirty="0"/>
              <a:t>Why is </a:t>
            </a:r>
            <a:r>
              <a:rPr lang="en-US" dirty="0" err="1"/>
              <a:t>Node.Js</a:t>
            </a:r>
            <a:r>
              <a:rPr lang="en-US" dirty="0"/>
              <a:t> important for IoT?</a:t>
            </a:r>
          </a:p>
          <a:p>
            <a:r>
              <a:rPr lang="sv-SE" dirty="0"/>
              <a:t>IoT plattforms</a:t>
            </a:r>
            <a:endParaRPr lang="en-US" dirty="0"/>
          </a:p>
          <a:p>
            <a:r>
              <a:rPr lang="en-US" dirty="0"/>
              <a:t>IoT challenges</a:t>
            </a:r>
          </a:p>
          <a:p>
            <a:r>
              <a:rPr lang="en-US" dirty="0"/>
              <a:t>What is microServiceBus.com?</a:t>
            </a:r>
          </a:p>
        </p:txBody>
      </p:sp>
    </p:spTree>
    <p:extLst>
      <p:ext uri="{BB962C8B-B14F-4D97-AF65-F5344CB8AC3E}">
        <p14:creationId xmlns:p14="http://schemas.microsoft.com/office/powerpoint/2010/main" val="1180974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IoT?</a:t>
            </a:r>
            <a:endParaRPr lang="en-US" dirty="0"/>
          </a:p>
        </p:txBody>
      </p:sp>
      <p:pic>
        <p:nvPicPr>
          <p:cNvPr id="1026" name="Picture 2" descr="Image result for what is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87" y="2249713"/>
            <a:ext cx="40100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89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79" y="1137639"/>
            <a:ext cx="1536327" cy="15363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4" y="916482"/>
            <a:ext cx="2165780" cy="2165780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 bwMode="auto">
          <a:xfrm>
            <a:off x="269240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Configuration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Reference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Collect on-demand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Commands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ktangel 7"/>
          <p:cNvSpPr/>
          <p:nvPr/>
        </p:nvSpPr>
        <p:spPr bwMode="auto">
          <a:xfrm>
            <a:off x="269241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Information distribution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4199033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Telemetry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Big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Point-of-sale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Alerts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ktangel 9"/>
          <p:cNvSpPr/>
          <p:nvPr/>
        </p:nvSpPr>
        <p:spPr bwMode="auto">
          <a:xfrm>
            <a:off x="4199034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Data collection</a:t>
            </a:r>
          </a:p>
        </p:txBody>
      </p:sp>
      <p:sp>
        <p:nvSpPr>
          <p:cNvPr id="11" name="Rektangel 10"/>
          <p:cNvSpPr/>
          <p:nvPr/>
        </p:nvSpPr>
        <p:spPr bwMode="auto">
          <a:xfrm>
            <a:off x="8132949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LOB systems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Workflows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Routing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Databases &amp; Queues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Security &amp; Scale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ktangel 11"/>
          <p:cNvSpPr/>
          <p:nvPr/>
        </p:nvSpPr>
        <p:spPr bwMode="auto">
          <a:xfrm>
            <a:off x="8132950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Integration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40931" y="1256722"/>
            <a:ext cx="1512068" cy="1298162"/>
            <a:chOff x="8525151" y="1218622"/>
            <a:chExt cx="1512068" cy="12981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3" y="1218622"/>
              <a:ext cx="408031" cy="38895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2" y="1673224"/>
              <a:ext cx="408031" cy="38895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1" y="2127826"/>
              <a:ext cx="408031" cy="38895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714590" y="1636953"/>
              <a:ext cx="1027808" cy="3599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3804" y="1550655"/>
              <a:ext cx="513415" cy="51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spberry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839" y="12492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mega o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03" y="2432942"/>
            <a:ext cx="1229497" cy="12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ss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01" y="1676461"/>
            <a:ext cx="2443549" cy="24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Building and IoT solution using Node.js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500" y="4007610"/>
            <a:ext cx="1385636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~$30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2056" name="Picture 8" descr="Image result for intel edi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02" y="2171905"/>
            <a:ext cx="1751570" cy="17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77701" y="4007610"/>
            <a:ext cx="1385636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~$30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3967" y="4007610"/>
            <a:ext cx="1565172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~$70*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95703" y="4007610"/>
            <a:ext cx="157318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~$25*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25" y="6086475"/>
            <a:ext cx="35462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With developer board</a:t>
            </a:r>
          </a:p>
        </p:txBody>
      </p:sp>
      <p:pic>
        <p:nvPicPr>
          <p:cNvPr id="2062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16683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83" y="4502955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62" y="4502954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49" y="4475499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3606" y="3583114"/>
            <a:ext cx="1555104" cy="12809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isometricTop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iamond 40"/>
          <p:cNvSpPr/>
          <p:nvPr/>
        </p:nvSpPr>
        <p:spPr>
          <a:xfrm rot="19741709">
            <a:off x="4832791" y="3506117"/>
            <a:ext cx="806654" cy="1446466"/>
          </a:xfrm>
          <a:custGeom>
            <a:avLst/>
            <a:gdLst>
              <a:gd name="connsiteX0" fmla="*/ 0 w 1158542"/>
              <a:gd name="connsiteY0" fmla="*/ 1047841 h 2095681"/>
              <a:gd name="connsiteX1" fmla="*/ 579271 w 1158542"/>
              <a:gd name="connsiteY1" fmla="*/ 0 h 2095681"/>
              <a:gd name="connsiteX2" fmla="*/ 1158542 w 1158542"/>
              <a:gd name="connsiteY2" fmla="*/ 1047841 h 2095681"/>
              <a:gd name="connsiteX3" fmla="*/ 579271 w 1158542"/>
              <a:gd name="connsiteY3" fmla="*/ 2095681 h 2095681"/>
              <a:gd name="connsiteX4" fmla="*/ 0 w 1158542"/>
              <a:gd name="connsiteY4" fmla="*/ 1047841 h 2095681"/>
              <a:gd name="connsiteX0" fmla="*/ 0 w 1158542"/>
              <a:gd name="connsiteY0" fmla="*/ 314041 h 1361881"/>
              <a:gd name="connsiteX1" fmla="*/ 136078 w 1158542"/>
              <a:gd name="connsiteY1" fmla="*/ 0 h 1361881"/>
              <a:gd name="connsiteX2" fmla="*/ 1158542 w 1158542"/>
              <a:gd name="connsiteY2" fmla="*/ 314041 h 1361881"/>
              <a:gd name="connsiteX3" fmla="*/ 579271 w 1158542"/>
              <a:gd name="connsiteY3" fmla="*/ 1361881 h 1361881"/>
              <a:gd name="connsiteX4" fmla="*/ 0 w 1158542"/>
              <a:gd name="connsiteY4" fmla="*/ 314041 h 1361881"/>
              <a:gd name="connsiteX0" fmla="*/ 0 w 927342"/>
              <a:gd name="connsiteY0" fmla="*/ 314041 h 1361881"/>
              <a:gd name="connsiteX1" fmla="*/ 136078 w 927342"/>
              <a:gd name="connsiteY1" fmla="*/ 0 h 1361881"/>
              <a:gd name="connsiteX2" fmla="*/ 927342 w 927342"/>
              <a:gd name="connsiteY2" fmla="*/ 736276 h 1361881"/>
              <a:gd name="connsiteX3" fmla="*/ 579271 w 927342"/>
              <a:gd name="connsiteY3" fmla="*/ 1361881 h 1361881"/>
              <a:gd name="connsiteX4" fmla="*/ 0 w 927342"/>
              <a:gd name="connsiteY4" fmla="*/ 314041 h 1361881"/>
              <a:gd name="connsiteX0" fmla="*/ 0 w 927342"/>
              <a:gd name="connsiteY0" fmla="*/ 629282 h 1677122"/>
              <a:gd name="connsiteX1" fmla="*/ 355830 w 927342"/>
              <a:gd name="connsiteY1" fmla="*/ 0 h 1677122"/>
              <a:gd name="connsiteX2" fmla="*/ 927342 w 927342"/>
              <a:gd name="connsiteY2" fmla="*/ 1051517 h 1677122"/>
              <a:gd name="connsiteX3" fmla="*/ 579271 w 927342"/>
              <a:gd name="connsiteY3" fmla="*/ 1677122 h 1677122"/>
              <a:gd name="connsiteX4" fmla="*/ 0 w 927342"/>
              <a:gd name="connsiteY4" fmla="*/ 629282 h 16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342" h="1677122">
                <a:moveTo>
                  <a:pt x="0" y="629282"/>
                </a:moveTo>
                <a:lnTo>
                  <a:pt x="355830" y="0"/>
                </a:lnTo>
                <a:lnTo>
                  <a:pt x="927342" y="1051517"/>
                </a:lnTo>
                <a:lnTo>
                  <a:pt x="579271" y="1677122"/>
                </a:lnTo>
                <a:lnTo>
                  <a:pt x="0" y="629282"/>
                </a:lnTo>
                <a:close/>
              </a:path>
            </a:pathLst>
          </a:custGeom>
          <a:solidFill>
            <a:srgbClr val="5B9BD5">
              <a:alpha val="37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44"/>
          <p:cNvSpPr/>
          <p:nvPr/>
        </p:nvSpPr>
        <p:spPr>
          <a:xfrm rot="1717509" flipH="1">
            <a:off x="5754294" y="3356122"/>
            <a:ext cx="985185" cy="1624095"/>
          </a:xfrm>
          <a:custGeom>
            <a:avLst/>
            <a:gdLst>
              <a:gd name="connsiteX0" fmla="*/ 0 w 1222271"/>
              <a:gd name="connsiteY0" fmla="*/ 1051206 h 2102412"/>
              <a:gd name="connsiteX1" fmla="*/ 611136 w 1222271"/>
              <a:gd name="connsiteY1" fmla="*/ 0 h 2102412"/>
              <a:gd name="connsiteX2" fmla="*/ 1222271 w 1222271"/>
              <a:gd name="connsiteY2" fmla="*/ 1051206 h 2102412"/>
              <a:gd name="connsiteX3" fmla="*/ 611136 w 1222271"/>
              <a:gd name="connsiteY3" fmla="*/ 2102412 h 2102412"/>
              <a:gd name="connsiteX4" fmla="*/ 0 w 1222271"/>
              <a:gd name="connsiteY4" fmla="*/ 1051206 h 2102412"/>
              <a:gd name="connsiteX0" fmla="*/ 0 w 1222271"/>
              <a:gd name="connsiteY0" fmla="*/ 1238757 h 2289963"/>
              <a:gd name="connsiteX1" fmla="*/ 453067 w 1222271"/>
              <a:gd name="connsiteY1" fmla="*/ 0 h 2289963"/>
              <a:gd name="connsiteX2" fmla="*/ 1222271 w 1222271"/>
              <a:gd name="connsiteY2" fmla="*/ 1238757 h 2289963"/>
              <a:gd name="connsiteX3" fmla="*/ 611136 w 1222271"/>
              <a:gd name="connsiteY3" fmla="*/ 2289963 h 2289963"/>
              <a:gd name="connsiteX4" fmla="*/ 0 w 1222271"/>
              <a:gd name="connsiteY4" fmla="*/ 1238757 h 2289963"/>
              <a:gd name="connsiteX0" fmla="*/ 0 w 1378309"/>
              <a:gd name="connsiteY0" fmla="*/ 1034228 h 2289963"/>
              <a:gd name="connsiteX1" fmla="*/ 609105 w 1378309"/>
              <a:gd name="connsiteY1" fmla="*/ 0 h 2289963"/>
              <a:gd name="connsiteX2" fmla="*/ 1378309 w 1378309"/>
              <a:gd name="connsiteY2" fmla="*/ 1238757 h 2289963"/>
              <a:gd name="connsiteX3" fmla="*/ 767174 w 1378309"/>
              <a:gd name="connsiteY3" fmla="*/ 2289963 h 2289963"/>
              <a:gd name="connsiteX4" fmla="*/ 0 w 1378309"/>
              <a:gd name="connsiteY4" fmla="*/ 1034228 h 2289963"/>
              <a:gd name="connsiteX0" fmla="*/ 0 w 1375452"/>
              <a:gd name="connsiteY0" fmla="*/ 1034228 h 2289963"/>
              <a:gd name="connsiteX1" fmla="*/ 609105 w 1375452"/>
              <a:gd name="connsiteY1" fmla="*/ 0 h 2289963"/>
              <a:gd name="connsiteX2" fmla="*/ 1375452 w 1375452"/>
              <a:gd name="connsiteY2" fmla="*/ 1258901 h 2289963"/>
              <a:gd name="connsiteX3" fmla="*/ 767174 w 1375452"/>
              <a:gd name="connsiteY3" fmla="*/ 2289963 h 2289963"/>
              <a:gd name="connsiteX4" fmla="*/ 0 w 1375452"/>
              <a:gd name="connsiteY4" fmla="*/ 1034228 h 2289963"/>
              <a:gd name="connsiteX0" fmla="*/ 0 w 1582893"/>
              <a:gd name="connsiteY0" fmla="*/ 509427 h 2289963"/>
              <a:gd name="connsiteX1" fmla="*/ 816546 w 1582893"/>
              <a:gd name="connsiteY1" fmla="*/ 0 h 2289963"/>
              <a:gd name="connsiteX2" fmla="*/ 1582893 w 1582893"/>
              <a:gd name="connsiteY2" fmla="*/ 1258901 h 2289963"/>
              <a:gd name="connsiteX3" fmla="*/ 974615 w 1582893"/>
              <a:gd name="connsiteY3" fmla="*/ 2289963 h 2289963"/>
              <a:gd name="connsiteX4" fmla="*/ 0 w 1582893"/>
              <a:gd name="connsiteY4" fmla="*/ 509427 h 2289963"/>
              <a:gd name="connsiteX0" fmla="*/ 0 w 1415722"/>
              <a:gd name="connsiteY0" fmla="*/ 509427 h 2289963"/>
              <a:gd name="connsiteX1" fmla="*/ 816546 w 1415722"/>
              <a:gd name="connsiteY1" fmla="*/ 0 h 2289963"/>
              <a:gd name="connsiteX2" fmla="*/ 1415721 w 1415722"/>
              <a:gd name="connsiteY2" fmla="*/ 1402803 h 2289963"/>
              <a:gd name="connsiteX3" fmla="*/ 974615 w 1415722"/>
              <a:gd name="connsiteY3" fmla="*/ 2289963 h 2289963"/>
              <a:gd name="connsiteX4" fmla="*/ 0 w 1415722"/>
              <a:gd name="connsiteY4" fmla="*/ 509427 h 2289963"/>
              <a:gd name="connsiteX0" fmla="*/ 0 w 1415721"/>
              <a:gd name="connsiteY0" fmla="*/ 720055 h 2500591"/>
              <a:gd name="connsiteX1" fmla="*/ 360582 w 1415721"/>
              <a:gd name="connsiteY1" fmla="*/ 0 h 2500591"/>
              <a:gd name="connsiteX2" fmla="*/ 1415721 w 1415721"/>
              <a:gd name="connsiteY2" fmla="*/ 1613431 h 2500591"/>
              <a:gd name="connsiteX3" fmla="*/ 974615 w 1415721"/>
              <a:gd name="connsiteY3" fmla="*/ 2500591 h 2500591"/>
              <a:gd name="connsiteX4" fmla="*/ 0 w 1415721"/>
              <a:gd name="connsiteY4" fmla="*/ 720055 h 2500591"/>
              <a:gd name="connsiteX0" fmla="*/ 0 w 1416908"/>
              <a:gd name="connsiteY0" fmla="*/ 715436 h 2500591"/>
              <a:gd name="connsiteX1" fmla="*/ 361769 w 1416908"/>
              <a:gd name="connsiteY1" fmla="*/ 0 h 2500591"/>
              <a:gd name="connsiteX2" fmla="*/ 1416908 w 1416908"/>
              <a:gd name="connsiteY2" fmla="*/ 1613431 h 2500591"/>
              <a:gd name="connsiteX3" fmla="*/ 975802 w 1416908"/>
              <a:gd name="connsiteY3" fmla="*/ 2500591 h 2500591"/>
              <a:gd name="connsiteX4" fmla="*/ 0 w 1416908"/>
              <a:gd name="connsiteY4" fmla="*/ 715436 h 2500591"/>
              <a:gd name="connsiteX0" fmla="*/ 0 w 1416908"/>
              <a:gd name="connsiteY0" fmla="*/ 745856 h 2531011"/>
              <a:gd name="connsiteX1" fmla="*/ 362726 w 1416908"/>
              <a:gd name="connsiteY1" fmla="*/ 0 h 2531011"/>
              <a:gd name="connsiteX2" fmla="*/ 1416908 w 1416908"/>
              <a:gd name="connsiteY2" fmla="*/ 1643851 h 2531011"/>
              <a:gd name="connsiteX3" fmla="*/ 975802 w 1416908"/>
              <a:gd name="connsiteY3" fmla="*/ 2531011 h 2531011"/>
              <a:gd name="connsiteX4" fmla="*/ 0 w 1416908"/>
              <a:gd name="connsiteY4" fmla="*/ 745856 h 2531011"/>
              <a:gd name="connsiteX0" fmla="*/ 0 w 1416908"/>
              <a:gd name="connsiteY0" fmla="*/ 911238 h 2696393"/>
              <a:gd name="connsiteX1" fmla="*/ 451922 w 1416908"/>
              <a:gd name="connsiteY1" fmla="*/ 0 h 2696393"/>
              <a:gd name="connsiteX2" fmla="*/ 1416908 w 1416908"/>
              <a:gd name="connsiteY2" fmla="*/ 1809233 h 2696393"/>
              <a:gd name="connsiteX3" fmla="*/ 975802 w 1416908"/>
              <a:gd name="connsiteY3" fmla="*/ 2696393 h 2696393"/>
              <a:gd name="connsiteX4" fmla="*/ 0 w 1416908"/>
              <a:gd name="connsiteY4" fmla="*/ 911238 h 2696393"/>
              <a:gd name="connsiteX0" fmla="*/ 0 w 1416908"/>
              <a:gd name="connsiteY0" fmla="*/ 911238 h 2691228"/>
              <a:gd name="connsiteX1" fmla="*/ 451922 w 1416908"/>
              <a:gd name="connsiteY1" fmla="*/ 0 h 2691228"/>
              <a:gd name="connsiteX2" fmla="*/ 1416908 w 1416908"/>
              <a:gd name="connsiteY2" fmla="*/ 1809233 h 2691228"/>
              <a:gd name="connsiteX3" fmla="*/ 961301 w 1416908"/>
              <a:gd name="connsiteY3" fmla="*/ 2691228 h 2691228"/>
              <a:gd name="connsiteX4" fmla="*/ 0 w 1416908"/>
              <a:gd name="connsiteY4" fmla="*/ 911238 h 2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908" h="2691228">
                <a:moveTo>
                  <a:pt x="0" y="911238"/>
                </a:moveTo>
                <a:lnTo>
                  <a:pt x="451922" y="0"/>
                </a:lnTo>
                <a:lnTo>
                  <a:pt x="1416908" y="1809233"/>
                </a:lnTo>
                <a:lnTo>
                  <a:pt x="961301" y="2691228"/>
                </a:lnTo>
                <a:lnTo>
                  <a:pt x="0" y="911238"/>
                </a:lnTo>
                <a:close/>
              </a:path>
            </a:pathLst>
          </a:custGeom>
          <a:solidFill>
            <a:srgbClr val="5B9BD5">
              <a:alpha val="37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10566" y="4001829"/>
            <a:ext cx="1958064" cy="476250"/>
            <a:chOff x="5773839" y="4524531"/>
            <a:chExt cx="1958064" cy="476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39" y="4524531"/>
              <a:ext cx="476250" cy="4762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37414">
              <a:off x="6549435" y="4209214"/>
              <a:ext cx="295316" cy="11907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16425">
              <a:off x="7284166" y="4624205"/>
              <a:ext cx="447737" cy="19052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027384" y="2335895"/>
            <a:ext cx="1314712" cy="871747"/>
            <a:chOff x="7376675" y="3339529"/>
            <a:chExt cx="1314712" cy="8717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675" y="3339529"/>
              <a:ext cx="476250" cy="47625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 rot="2353078">
              <a:off x="7624298" y="3896531"/>
              <a:ext cx="1067089" cy="314745"/>
              <a:chOff x="5439263" y="5369687"/>
              <a:chExt cx="1067089" cy="3147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37414">
                <a:off x="5605285" y="5223094"/>
                <a:ext cx="295316" cy="6273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016425">
                <a:off x="6058615" y="5369687"/>
                <a:ext cx="447737" cy="190527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6195978" y="4300934"/>
            <a:ext cx="1750439" cy="673728"/>
            <a:chOff x="9545269" y="5304568"/>
            <a:chExt cx="1750439" cy="67372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9458" y="5502046"/>
              <a:ext cx="476250" cy="47625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12031325">
              <a:off x="9545269" y="5304568"/>
              <a:ext cx="1377341" cy="195518"/>
              <a:chOff x="4912288" y="5400535"/>
              <a:chExt cx="1377341" cy="195518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2288" y="5415053"/>
                <a:ext cx="924054" cy="181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016425">
                <a:off x="5841892" y="5400535"/>
                <a:ext cx="447737" cy="190527"/>
              </a:xfrm>
              <a:prstGeom prst="rect">
                <a:avLst/>
              </a:prstGeom>
            </p:spPr>
          </p:pic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13" y="3330243"/>
            <a:ext cx="732598" cy="820960"/>
          </a:xfrm>
          <a:prstGeom prst="rect">
            <a:avLst/>
          </a:prstGeom>
        </p:spPr>
      </p:pic>
      <p:sp>
        <p:nvSpPr>
          <p:cNvPr id="22" name="Rectangle 25"/>
          <p:cNvSpPr/>
          <p:nvPr/>
        </p:nvSpPr>
        <p:spPr>
          <a:xfrm>
            <a:off x="4998631" y="2952557"/>
            <a:ext cx="1572411" cy="1283021"/>
          </a:xfrm>
          <a:custGeom>
            <a:avLst/>
            <a:gdLst>
              <a:gd name="connsiteX0" fmla="*/ 0 w 1787772"/>
              <a:gd name="connsiteY0" fmla="*/ 0 h 1485233"/>
              <a:gd name="connsiteX1" fmla="*/ 1787772 w 1787772"/>
              <a:gd name="connsiteY1" fmla="*/ 0 h 1485233"/>
              <a:gd name="connsiteX2" fmla="*/ 1787772 w 1787772"/>
              <a:gd name="connsiteY2" fmla="*/ 1485233 h 1485233"/>
              <a:gd name="connsiteX3" fmla="*/ 0 w 1787772"/>
              <a:gd name="connsiteY3" fmla="*/ 1485233 h 1485233"/>
              <a:gd name="connsiteX4" fmla="*/ 0 w 1787772"/>
              <a:gd name="connsiteY4" fmla="*/ 0 h 1485233"/>
              <a:gd name="connsiteX0" fmla="*/ 0 w 1787772"/>
              <a:gd name="connsiteY0" fmla="*/ 0 h 1485233"/>
              <a:gd name="connsiteX1" fmla="*/ 1787772 w 1787772"/>
              <a:gd name="connsiteY1" fmla="*/ 0 h 1485233"/>
              <a:gd name="connsiteX2" fmla="*/ 1573459 w 1787772"/>
              <a:gd name="connsiteY2" fmla="*/ 1387602 h 1485233"/>
              <a:gd name="connsiteX3" fmla="*/ 0 w 1787772"/>
              <a:gd name="connsiteY3" fmla="*/ 1485233 h 1485233"/>
              <a:gd name="connsiteX4" fmla="*/ 0 w 1787772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299496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63972"/>
              <a:gd name="connsiteY0" fmla="*/ 0 h 1485233"/>
              <a:gd name="connsiteX1" fmla="*/ 1787772 w 1863972"/>
              <a:gd name="connsiteY1" fmla="*/ 0 h 1485233"/>
              <a:gd name="connsiteX2" fmla="*/ 1863972 w 1863972"/>
              <a:gd name="connsiteY2" fmla="*/ 1342358 h 1485233"/>
              <a:gd name="connsiteX3" fmla="*/ 0 w 1863972"/>
              <a:gd name="connsiteY3" fmla="*/ 1485233 h 1485233"/>
              <a:gd name="connsiteX4" fmla="*/ 0 w 1863972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375696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430465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33016"/>
              <a:gd name="connsiteY0" fmla="*/ 0 h 1485233"/>
              <a:gd name="connsiteX1" fmla="*/ 1787772 w 1833016"/>
              <a:gd name="connsiteY1" fmla="*/ 0 h 1485233"/>
              <a:gd name="connsiteX2" fmla="*/ 1833016 w 1833016"/>
              <a:gd name="connsiteY2" fmla="*/ 1439990 h 1485233"/>
              <a:gd name="connsiteX3" fmla="*/ 0 w 1833016"/>
              <a:gd name="connsiteY3" fmla="*/ 1485233 h 1485233"/>
              <a:gd name="connsiteX4" fmla="*/ 0 w 1833016"/>
              <a:gd name="connsiteY4" fmla="*/ 0 h 1485233"/>
              <a:gd name="connsiteX0" fmla="*/ 0 w 1833016"/>
              <a:gd name="connsiteY0" fmla="*/ 0 h 1485233"/>
              <a:gd name="connsiteX1" fmla="*/ 1787772 w 1833016"/>
              <a:gd name="connsiteY1" fmla="*/ 0 h 1485233"/>
              <a:gd name="connsiteX2" fmla="*/ 1833016 w 1833016"/>
              <a:gd name="connsiteY2" fmla="*/ 1463802 h 1485233"/>
              <a:gd name="connsiteX3" fmla="*/ 0 w 1833016"/>
              <a:gd name="connsiteY3" fmla="*/ 1485233 h 1485233"/>
              <a:gd name="connsiteX4" fmla="*/ 0 w 1833016"/>
              <a:gd name="connsiteY4" fmla="*/ 0 h 1485233"/>
              <a:gd name="connsiteX0" fmla="*/ 0 w 1787772"/>
              <a:gd name="connsiteY0" fmla="*/ 0 h 1492377"/>
              <a:gd name="connsiteX1" fmla="*/ 1787772 w 1787772"/>
              <a:gd name="connsiteY1" fmla="*/ 0 h 1492377"/>
              <a:gd name="connsiteX2" fmla="*/ 1783009 w 1787772"/>
              <a:gd name="connsiteY2" fmla="*/ 1492377 h 1492377"/>
              <a:gd name="connsiteX3" fmla="*/ 0 w 1787772"/>
              <a:gd name="connsiteY3" fmla="*/ 1485233 h 1492377"/>
              <a:gd name="connsiteX4" fmla="*/ 0 w 1787772"/>
              <a:gd name="connsiteY4" fmla="*/ 0 h 1492377"/>
              <a:gd name="connsiteX0" fmla="*/ 0 w 1797433"/>
              <a:gd name="connsiteY0" fmla="*/ 0 h 1485233"/>
              <a:gd name="connsiteX1" fmla="*/ 1787772 w 1797433"/>
              <a:gd name="connsiteY1" fmla="*/ 0 h 1485233"/>
              <a:gd name="connsiteX2" fmla="*/ 1797296 w 1797433"/>
              <a:gd name="connsiteY2" fmla="*/ 1470946 h 1485233"/>
              <a:gd name="connsiteX3" fmla="*/ 0 w 1797433"/>
              <a:gd name="connsiteY3" fmla="*/ 1485233 h 1485233"/>
              <a:gd name="connsiteX4" fmla="*/ 0 w 1797433"/>
              <a:gd name="connsiteY4" fmla="*/ 0 h 1485233"/>
              <a:gd name="connsiteX0" fmla="*/ 0 w 1799794"/>
              <a:gd name="connsiteY0" fmla="*/ 0 h 1485233"/>
              <a:gd name="connsiteX1" fmla="*/ 1787772 w 1799794"/>
              <a:gd name="connsiteY1" fmla="*/ 0 h 1485233"/>
              <a:gd name="connsiteX2" fmla="*/ 1799677 w 1799794"/>
              <a:gd name="connsiteY2" fmla="*/ 1470946 h 1485233"/>
              <a:gd name="connsiteX3" fmla="*/ 0 w 1799794"/>
              <a:gd name="connsiteY3" fmla="*/ 1485233 h 1485233"/>
              <a:gd name="connsiteX4" fmla="*/ 0 w 1799794"/>
              <a:gd name="connsiteY4" fmla="*/ 0 h 1485233"/>
              <a:gd name="connsiteX0" fmla="*/ 0 w 1806902"/>
              <a:gd name="connsiteY0" fmla="*/ 0 h 1485233"/>
              <a:gd name="connsiteX1" fmla="*/ 1787772 w 1806902"/>
              <a:gd name="connsiteY1" fmla="*/ 0 h 1485233"/>
              <a:gd name="connsiteX2" fmla="*/ 1806821 w 1806902"/>
              <a:gd name="connsiteY2" fmla="*/ 1466184 h 1485233"/>
              <a:gd name="connsiteX3" fmla="*/ 0 w 1806902"/>
              <a:gd name="connsiteY3" fmla="*/ 1485233 h 1485233"/>
              <a:gd name="connsiteX4" fmla="*/ 0 w 1806902"/>
              <a:gd name="connsiteY4" fmla="*/ 0 h 1485233"/>
              <a:gd name="connsiteX0" fmla="*/ 0 w 1818780"/>
              <a:gd name="connsiteY0" fmla="*/ 0 h 1485233"/>
              <a:gd name="connsiteX1" fmla="*/ 1787772 w 1818780"/>
              <a:gd name="connsiteY1" fmla="*/ 0 h 1485233"/>
              <a:gd name="connsiteX2" fmla="*/ 1818727 w 1818780"/>
              <a:gd name="connsiteY2" fmla="*/ 1473328 h 1485233"/>
              <a:gd name="connsiteX3" fmla="*/ 0 w 1818780"/>
              <a:gd name="connsiteY3" fmla="*/ 1485233 h 1485233"/>
              <a:gd name="connsiteX4" fmla="*/ 0 w 1818780"/>
              <a:gd name="connsiteY4" fmla="*/ 0 h 1485233"/>
              <a:gd name="connsiteX0" fmla="*/ 0 w 1811651"/>
              <a:gd name="connsiteY0" fmla="*/ 0 h 1485233"/>
              <a:gd name="connsiteX1" fmla="*/ 1787772 w 1811651"/>
              <a:gd name="connsiteY1" fmla="*/ 0 h 1485233"/>
              <a:gd name="connsiteX2" fmla="*/ 1811584 w 1811651"/>
              <a:gd name="connsiteY2" fmla="*/ 1475709 h 1485233"/>
              <a:gd name="connsiteX3" fmla="*/ 0 w 1811651"/>
              <a:gd name="connsiteY3" fmla="*/ 1485233 h 1485233"/>
              <a:gd name="connsiteX4" fmla="*/ 0 w 1811651"/>
              <a:gd name="connsiteY4" fmla="*/ 0 h 1485233"/>
              <a:gd name="connsiteX0" fmla="*/ 0 w 1802161"/>
              <a:gd name="connsiteY0" fmla="*/ 0 h 1485233"/>
              <a:gd name="connsiteX1" fmla="*/ 1787772 w 1802161"/>
              <a:gd name="connsiteY1" fmla="*/ 0 h 1485233"/>
              <a:gd name="connsiteX2" fmla="*/ 1802059 w 1802161"/>
              <a:gd name="connsiteY2" fmla="*/ 1478091 h 1485233"/>
              <a:gd name="connsiteX3" fmla="*/ 0 w 1802161"/>
              <a:gd name="connsiteY3" fmla="*/ 1485233 h 1485233"/>
              <a:gd name="connsiteX4" fmla="*/ 0 w 1802161"/>
              <a:gd name="connsiteY4" fmla="*/ 0 h 1485233"/>
              <a:gd name="connsiteX0" fmla="*/ 0 w 1802161"/>
              <a:gd name="connsiteY0" fmla="*/ 0 h 1480470"/>
              <a:gd name="connsiteX1" fmla="*/ 1787772 w 1802161"/>
              <a:gd name="connsiteY1" fmla="*/ 0 h 1480470"/>
              <a:gd name="connsiteX2" fmla="*/ 1802059 w 1802161"/>
              <a:gd name="connsiteY2" fmla="*/ 1478091 h 1480470"/>
              <a:gd name="connsiteX3" fmla="*/ 11906 w 1802161"/>
              <a:gd name="connsiteY3" fmla="*/ 1480470 h 1480470"/>
              <a:gd name="connsiteX4" fmla="*/ 0 w 1802161"/>
              <a:gd name="connsiteY4" fmla="*/ 0 h 1480470"/>
              <a:gd name="connsiteX0" fmla="*/ 0 w 1802161"/>
              <a:gd name="connsiteY0" fmla="*/ 0 h 1489995"/>
              <a:gd name="connsiteX1" fmla="*/ 1787772 w 1802161"/>
              <a:gd name="connsiteY1" fmla="*/ 0 h 1489995"/>
              <a:gd name="connsiteX2" fmla="*/ 1802059 w 1802161"/>
              <a:gd name="connsiteY2" fmla="*/ 1478091 h 1489995"/>
              <a:gd name="connsiteX3" fmla="*/ 42862 w 1802161"/>
              <a:gd name="connsiteY3" fmla="*/ 1489995 h 1489995"/>
              <a:gd name="connsiteX4" fmla="*/ 0 w 1802161"/>
              <a:gd name="connsiteY4" fmla="*/ 0 h 1489995"/>
              <a:gd name="connsiteX0" fmla="*/ 0 w 1802161"/>
              <a:gd name="connsiteY0" fmla="*/ 0 h 1478091"/>
              <a:gd name="connsiteX1" fmla="*/ 1787772 w 1802161"/>
              <a:gd name="connsiteY1" fmla="*/ 0 h 1478091"/>
              <a:gd name="connsiteX2" fmla="*/ 1802059 w 1802161"/>
              <a:gd name="connsiteY2" fmla="*/ 1478091 h 1478091"/>
              <a:gd name="connsiteX3" fmla="*/ 52387 w 1802161"/>
              <a:gd name="connsiteY3" fmla="*/ 1428082 h 1478091"/>
              <a:gd name="connsiteX4" fmla="*/ 0 w 1802161"/>
              <a:gd name="connsiteY4" fmla="*/ 0 h 1478091"/>
              <a:gd name="connsiteX0" fmla="*/ 0 w 1802161"/>
              <a:gd name="connsiteY0" fmla="*/ 0 h 1485232"/>
              <a:gd name="connsiteX1" fmla="*/ 1787772 w 1802161"/>
              <a:gd name="connsiteY1" fmla="*/ 0 h 1485232"/>
              <a:gd name="connsiteX2" fmla="*/ 1802059 w 1802161"/>
              <a:gd name="connsiteY2" fmla="*/ 1478091 h 1485232"/>
              <a:gd name="connsiteX3" fmla="*/ 52387 w 1802161"/>
              <a:gd name="connsiteY3" fmla="*/ 1485232 h 1485232"/>
              <a:gd name="connsiteX4" fmla="*/ 0 w 1802161"/>
              <a:gd name="connsiteY4" fmla="*/ 0 h 1485232"/>
              <a:gd name="connsiteX0" fmla="*/ 0 w 1802161"/>
              <a:gd name="connsiteY0" fmla="*/ 0 h 1499520"/>
              <a:gd name="connsiteX1" fmla="*/ 1787772 w 1802161"/>
              <a:gd name="connsiteY1" fmla="*/ 0 h 1499520"/>
              <a:gd name="connsiteX2" fmla="*/ 1802059 w 1802161"/>
              <a:gd name="connsiteY2" fmla="*/ 1478091 h 1499520"/>
              <a:gd name="connsiteX3" fmla="*/ 26193 w 1802161"/>
              <a:gd name="connsiteY3" fmla="*/ 1499520 h 1499520"/>
              <a:gd name="connsiteX4" fmla="*/ 0 w 1802161"/>
              <a:gd name="connsiteY4" fmla="*/ 0 h 1499520"/>
              <a:gd name="connsiteX0" fmla="*/ 0 w 1802161"/>
              <a:gd name="connsiteY0" fmla="*/ 0 h 1501901"/>
              <a:gd name="connsiteX1" fmla="*/ 1787772 w 1802161"/>
              <a:gd name="connsiteY1" fmla="*/ 0 h 1501901"/>
              <a:gd name="connsiteX2" fmla="*/ 1802059 w 1802161"/>
              <a:gd name="connsiteY2" fmla="*/ 1478091 h 1501901"/>
              <a:gd name="connsiteX3" fmla="*/ 11905 w 1802161"/>
              <a:gd name="connsiteY3" fmla="*/ 1501901 h 1501901"/>
              <a:gd name="connsiteX4" fmla="*/ 0 w 1802161"/>
              <a:gd name="connsiteY4" fmla="*/ 0 h 1501901"/>
              <a:gd name="connsiteX0" fmla="*/ 0 w 1802161"/>
              <a:gd name="connsiteY0" fmla="*/ 0 h 1489995"/>
              <a:gd name="connsiteX1" fmla="*/ 1787772 w 1802161"/>
              <a:gd name="connsiteY1" fmla="*/ 0 h 1489995"/>
              <a:gd name="connsiteX2" fmla="*/ 1802059 w 1802161"/>
              <a:gd name="connsiteY2" fmla="*/ 1478091 h 1489995"/>
              <a:gd name="connsiteX3" fmla="*/ 4762 w 1802161"/>
              <a:gd name="connsiteY3" fmla="*/ 1489995 h 1489995"/>
              <a:gd name="connsiteX4" fmla="*/ 0 w 1802161"/>
              <a:gd name="connsiteY4" fmla="*/ 0 h 1489995"/>
              <a:gd name="connsiteX0" fmla="*/ 1146 w 1803307"/>
              <a:gd name="connsiteY0" fmla="*/ 0 h 1480470"/>
              <a:gd name="connsiteX1" fmla="*/ 1788918 w 1803307"/>
              <a:gd name="connsiteY1" fmla="*/ 0 h 1480470"/>
              <a:gd name="connsiteX2" fmla="*/ 1803205 w 1803307"/>
              <a:gd name="connsiteY2" fmla="*/ 1478091 h 1480470"/>
              <a:gd name="connsiteX3" fmla="*/ 1145 w 1803307"/>
              <a:gd name="connsiteY3" fmla="*/ 1480470 h 1480470"/>
              <a:gd name="connsiteX4" fmla="*/ 1146 w 1803307"/>
              <a:gd name="connsiteY4" fmla="*/ 0 h 1480470"/>
              <a:gd name="connsiteX0" fmla="*/ 0 w 1802161"/>
              <a:gd name="connsiteY0" fmla="*/ 0 h 1487614"/>
              <a:gd name="connsiteX1" fmla="*/ 1787772 w 1802161"/>
              <a:gd name="connsiteY1" fmla="*/ 0 h 1487614"/>
              <a:gd name="connsiteX2" fmla="*/ 1802059 w 1802161"/>
              <a:gd name="connsiteY2" fmla="*/ 1478091 h 1487614"/>
              <a:gd name="connsiteX3" fmla="*/ 4762 w 1802161"/>
              <a:gd name="connsiteY3" fmla="*/ 1487614 h 1487614"/>
              <a:gd name="connsiteX4" fmla="*/ 0 w 1802161"/>
              <a:gd name="connsiteY4" fmla="*/ 0 h 1487614"/>
              <a:gd name="connsiteX0" fmla="*/ 17104 w 1797834"/>
              <a:gd name="connsiteY0" fmla="*/ 14287 h 1487614"/>
              <a:gd name="connsiteX1" fmla="*/ 1783445 w 1797834"/>
              <a:gd name="connsiteY1" fmla="*/ 0 h 1487614"/>
              <a:gd name="connsiteX2" fmla="*/ 1797732 w 1797834"/>
              <a:gd name="connsiteY2" fmla="*/ 1478091 h 1487614"/>
              <a:gd name="connsiteX3" fmla="*/ 435 w 1797834"/>
              <a:gd name="connsiteY3" fmla="*/ 1487614 h 1487614"/>
              <a:gd name="connsiteX4" fmla="*/ 17104 w 1797834"/>
              <a:gd name="connsiteY4" fmla="*/ 14287 h 1487614"/>
              <a:gd name="connsiteX0" fmla="*/ 5541 w 1798177"/>
              <a:gd name="connsiteY0" fmla="*/ 16669 h 1487614"/>
              <a:gd name="connsiteX1" fmla="*/ 1783788 w 1798177"/>
              <a:gd name="connsiteY1" fmla="*/ 0 h 1487614"/>
              <a:gd name="connsiteX2" fmla="*/ 1798075 w 1798177"/>
              <a:gd name="connsiteY2" fmla="*/ 1478091 h 1487614"/>
              <a:gd name="connsiteX3" fmla="*/ 778 w 1798177"/>
              <a:gd name="connsiteY3" fmla="*/ 1487614 h 1487614"/>
              <a:gd name="connsiteX4" fmla="*/ 5541 w 1798177"/>
              <a:gd name="connsiteY4" fmla="*/ 16669 h 1487614"/>
              <a:gd name="connsiteX0" fmla="*/ 0 w 1802161"/>
              <a:gd name="connsiteY0" fmla="*/ 14287 h 1487614"/>
              <a:gd name="connsiteX1" fmla="*/ 1787772 w 1802161"/>
              <a:gd name="connsiteY1" fmla="*/ 0 h 1487614"/>
              <a:gd name="connsiteX2" fmla="*/ 1802059 w 1802161"/>
              <a:gd name="connsiteY2" fmla="*/ 1478091 h 1487614"/>
              <a:gd name="connsiteX3" fmla="*/ 4762 w 1802161"/>
              <a:gd name="connsiteY3" fmla="*/ 1487614 h 1487614"/>
              <a:gd name="connsiteX4" fmla="*/ 0 w 1802161"/>
              <a:gd name="connsiteY4" fmla="*/ 14287 h 1487614"/>
              <a:gd name="connsiteX0" fmla="*/ 5542 w 1798178"/>
              <a:gd name="connsiteY0" fmla="*/ 4762 h 1487614"/>
              <a:gd name="connsiteX1" fmla="*/ 1783789 w 1798178"/>
              <a:gd name="connsiteY1" fmla="*/ 0 h 1487614"/>
              <a:gd name="connsiteX2" fmla="*/ 1798076 w 1798178"/>
              <a:gd name="connsiteY2" fmla="*/ 1478091 h 1487614"/>
              <a:gd name="connsiteX3" fmla="*/ 779 w 1798178"/>
              <a:gd name="connsiteY3" fmla="*/ 1487614 h 1487614"/>
              <a:gd name="connsiteX4" fmla="*/ 5542 w 1798178"/>
              <a:gd name="connsiteY4" fmla="*/ 4762 h 1487614"/>
              <a:gd name="connsiteX0" fmla="*/ 5542 w 1800548"/>
              <a:gd name="connsiteY0" fmla="*/ 4762 h 1487614"/>
              <a:gd name="connsiteX1" fmla="*/ 1783789 w 1800548"/>
              <a:gd name="connsiteY1" fmla="*/ 0 h 1487614"/>
              <a:gd name="connsiteX2" fmla="*/ 1800458 w 1800548"/>
              <a:gd name="connsiteY2" fmla="*/ 1461422 h 1487614"/>
              <a:gd name="connsiteX3" fmla="*/ 779 w 1800548"/>
              <a:gd name="connsiteY3" fmla="*/ 1487614 h 1487614"/>
              <a:gd name="connsiteX4" fmla="*/ 5542 w 1800548"/>
              <a:gd name="connsiteY4" fmla="*/ 4762 h 1487614"/>
              <a:gd name="connsiteX0" fmla="*/ 5542 w 1817177"/>
              <a:gd name="connsiteY0" fmla="*/ 4762 h 1487614"/>
              <a:gd name="connsiteX1" fmla="*/ 1783789 w 1817177"/>
              <a:gd name="connsiteY1" fmla="*/ 0 h 1487614"/>
              <a:gd name="connsiteX2" fmla="*/ 1817127 w 1817177"/>
              <a:gd name="connsiteY2" fmla="*/ 1456659 h 1487614"/>
              <a:gd name="connsiteX3" fmla="*/ 779 w 1817177"/>
              <a:gd name="connsiteY3" fmla="*/ 1487614 h 1487614"/>
              <a:gd name="connsiteX4" fmla="*/ 5542 w 1817177"/>
              <a:gd name="connsiteY4" fmla="*/ 4762 h 1487614"/>
              <a:gd name="connsiteX0" fmla="*/ 5542 w 1814798"/>
              <a:gd name="connsiteY0" fmla="*/ 4762 h 1487614"/>
              <a:gd name="connsiteX1" fmla="*/ 1783789 w 1814798"/>
              <a:gd name="connsiteY1" fmla="*/ 0 h 1487614"/>
              <a:gd name="connsiteX2" fmla="*/ 1814745 w 1814798"/>
              <a:gd name="connsiteY2" fmla="*/ 1468566 h 1487614"/>
              <a:gd name="connsiteX3" fmla="*/ 779 w 1814798"/>
              <a:gd name="connsiteY3" fmla="*/ 1487614 h 1487614"/>
              <a:gd name="connsiteX4" fmla="*/ 5542 w 1814798"/>
              <a:gd name="connsiteY4" fmla="*/ 4762 h 1487614"/>
              <a:gd name="connsiteX0" fmla="*/ 5542 w 1802920"/>
              <a:gd name="connsiteY0" fmla="*/ 4762 h 1487614"/>
              <a:gd name="connsiteX1" fmla="*/ 1783789 w 1802920"/>
              <a:gd name="connsiteY1" fmla="*/ 0 h 1487614"/>
              <a:gd name="connsiteX2" fmla="*/ 1802839 w 1802920"/>
              <a:gd name="connsiteY2" fmla="*/ 1470947 h 1487614"/>
              <a:gd name="connsiteX3" fmla="*/ 779 w 1802920"/>
              <a:gd name="connsiteY3" fmla="*/ 1487614 h 1487614"/>
              <a:gd name="connsiteX4" fmla="*/ 5542 w 1802920"/>
              <a:gd name="connsiteY4" fmla="*/ 4762 h 1487614"/>
              <a:gd name="connsiteX0" fmla="*/ 5542 w 1807668"/>
              <a:gd name="connsiteY0" fmla="*/ 4762 h 1487614"/>
              <a:gd name="connsiteX1" fmla="*/ 1783789 w 1807668"/>
              <a:gd name="connsiteY1" fmla="*/ 0 h 1487614"/>
              <a:gd name="connsiteX2" fmla="*/ 1807601 w 1807668"/>
              <a:gd name="connsiteY2" fmla="*/ 1470947 h 1487614"/>
              <a:gd name="connsiteX3" fmla="*/ 779 w 1807668"/>
              <a:gd name="connsiteY3" fmla="*/ 1487614 h 1487614"/>
              <a:gd name="connsiteX4" fmla="*/ 5542 w 1807668"/>
              <a:gd name="connsiteY4" fmla="*/ 4762 h 148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68" h="1487614">
                <a:moveTo>
                  <a:pt x="5542" y="4762"/>
                </a:moveTo>
                <a:lnTo>
                  <a:pt x="1783789" y="0"/>
                </a:lnTo>
                <a:cubicBezTo>
                  <a:pt x="1782201" y="497459"/>
                  <a:pt x="1809189" y="973488"/>
                  <a:pt x="1807601" y="1470947"/>
                </a:cubicBezTo>
                <a:lnTo>
                  <a:pt x="779" y="1487614"/>
                </a:lnTo>
                <a:cubicBezTo>
                  <a:pt x="-3190" y="994124"/>
                  <a:pt x="9511" y="498252"/>
                  <a:pt x="5542" y="4762"/>
                </a:cubicBezTo>
                <a:close/>
              </a:path>
            </a:pathLst>
          </a:custGeom>
          <a:solidFill>
            <a:srgbClr val="5B9BD5">
              <a:alpha val="61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isometricTop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31110" y="593650"/>
            <a:ext cx="3915810" cy="4073341"/>
            <a:chOff x="4883285" y="1479475"/>
            <a:chExt cx="3915810" cy="4073341"/>
          </a:xfrm>
        </p:grpSpPr>
        <p:pic>
          <p:nvPicPr>
            <p:cNvPr id="24" name="Picture 2" descr="https://www.drupal.org/files/project-images/Cloud-Storage-blu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401" y="1479475"/>
              <a:ext cx="2122694" cy="212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/>
            <p:cNvSpPr/>
            <p:nvPr/>
          </p:nvSpPr>
          <p:spPr>
            <a:xfrm rot="16503215">
              <a:off x="5076397" y="2464495"/>
              <a:ext cx="2895209" cy="3281433"/>
            </a:xfrm>
            <a:prstGeom prst="arc">
              <a:avLst/>
            </a:prstGeom>
            <a:ln w="38100">
              <a:solidFill>
                <a:srgbClr val="1A669C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8750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IoT plattforms</a:t>
            </a:r>
            <a:endParaRPr lang="en-US" dirty="0"/>
          </a:p>
        </p:txBody>
      </p:sp>
      <p:sp>
        <p:nvSpPr>
          <p:cNvPr id="30" name="Rektangel 22"/>
          <p:cNvSpPr/>
          <p:nvPr/>
        </p:nvSpPr>
        <p:spPr bwMode="auto">
          <a:xfrm>
            <a:off x="8064903" y="3105206"/>
            <a:ext cx="1941718" cy="2155768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RULES &amp; ROUTING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ktangel 19"/>
          <p:cNvSpPr/>
          <p:nvPr/>
        </p:nvSpPr>
        <p:spPr bwMode="auto">
          <a:xfrm>
            <a:off x="6052529" y="4192615"/>
            <a:ext cx="2012372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DEVICE MGMT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Likbent triangel 20"/>
          <p:cNvSpPr/>
          <p:nvPr/>
        </p:nvSpPr>
        <p:spPr bwMode="auto">
          <a:xfrm rot="5400000">
            <a:off x="7996320" y="4587296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ktangel 17"/>
          <p:cNvSpPr/>
          <p:nvPr/>
        </p:nvSpPr>
        <p:spPr bwMode="auto">
          <a:xfrm>
            <a:off x="6052531" y="3107110"/>
            <a:ext cx="2012372" cy="1085505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SECURITY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Likbent triangel 18"/>
          <p:cNvSpPr/>
          <p:nvPr/>
        </p:nvSpPr>
        <p:spPr bwMode="auto">
          <a:xfrm rot="5400000">
            <a:off x="7996322" y="3517032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ktangel 13"/>
          <p:cNvSpPr/>
          <p:nvPr/>
        </p:nvSpPr>
        <p:spPr bwMode="auto">
          <a:xfrm>
            <a:off x="4110813" y="3107111"/>
            <a:ext cx="1941718" cy="2155768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TRANSPORT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Likbent triangel 14"/>
          <p:cNvSpPr/>
          <p:nvPr/>
        </p:nvSpPr>
        <p:spPr bwMode="auto">
          <a:xfrm rot="5400000">
            <a:off x="5983951" y="3577819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Likbent triangel 10"/>
          <p:cNvSpPr/>
          <p:nvPr/>
        </p:nvSpPr>
        <p:spPr bwMode="auto">
          <a:xfrm rot="5400000">
            <a:off x="4042234" y="4596821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Likbent triangel 12"/>
          <p:cNvSpPr/>
          <p:nvPr/>
        </p:nvSpPr>
        <p:spPr bwMode="auto">
          <a:xfrm rot="5400000">
            <a:off x="4042235" y="3511317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ktangel 23"/>
          <p:cNvSpPr/>
          <p:nvPr/>
        </p:nvSpPr>
        <p:spPr bwMode="auto">
          <a:xfrm>
            <a:off x="10006621" y="3107802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REPORTS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ktangel 26"/>
          <p:cNvSpPr/>
          <p:nvPr/>
        </p:nvSpPr>
        <p:spPr bwMode="auto">
          <a:xfrm>
            <a:off x="10006621" y="3828412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DATA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ktangel 27"/>
          <p:cNvSpPr/>
          <p:nvPr/>
        </p:nvSpPr>
        <p:spPr bwMode="auto">
          <a:xfrm>
            <a:off x="10006621" y="4537071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LOB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Likbent triangel 28"/>
          <p:cNvSpPr/>
          <p:nvPr/>
        </p:nvSpPr>
        <p:spPr bwMode="auto">
          <a:xfrm rot="5400000">
            <a:off x="9938041" y="3374455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Likbent triangel 29"/>
          <p:cNvSpPr/>
          <p:nvPr/>
        </p:nvSpPr>
        <p:spPr bwMode="auto">
          <a:xfrm rot="5400000">
            <a:off x="9938040" y="4057486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Likbent triangel 30"/>
          <p:cNvSpPr/>
          <p:nvPr/>
        </p:nvSpPr>
        <p:spPr bwMode="auto">
          <a:xfrm rot="5400000">
            <a:off x="9938039" y="4740517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ktangel 9"/>
          <p:cNvSpPr/>
          <p:nvPr/>
        </p:nvSpPr>
        <p:spPr bwMode="auto">
          <a:xfrm>
            <a:off x="1750119" y="4192615"/>
            <a:ext cx="2360696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GATEWAY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Likbent triangel 4"/>
          <p:cNvSpPr/>
          <p:nvPr/>
        </p:nvSpPr>
        <p:spPr bwMode="auto">
          <a:xfrm rot="5400000">
            <a:off x="1678780" y="4596821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ktangel 11"/>
          <p:cNvSpPr/>
          <p:nvPr/>
        </p:nvSpPr>
        <p:spPr bwMode="auto">
          <a:xfrm>
            <a:off x="1747359" y="3107110"/>
            <a:ext cx="2363455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      </a:t>
            </a:r>
            <a:r>
              <a:rPr kumimoji="0" lang="sv-SE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AGENT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upp 33"/>
          <p:cNvGrpSpPr/>
          <p:nvPr/>
        </p:nvGrpSpPr>
        <p:grpSpPr>
          <a:xfrm rot="16200000">
            <a:off x="3448048" y="3369860"/>
            <a:ext cx="813609" cy="544765"/>
            <a:chOff x="4684393" y="2507390"/>
            <a:chExt cx="813609" cy="544765"/>
          </a:xfrm>
        </p:grpSpPr>
        <p:sp>
          <p:nvSpPr>
            <p:cNvPr id="50" name="Rektangel 31"/>
            <p:cNvSpPr/>
            <p:nvPr/>
          </p:nvSpPr>
          <p:spPr bwMode="auto">
            <a:xfrm>
              <a:off x="4684393" y="2566033"/>
              <a:ext cx="813609" cy="409922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91440" tIns="91440" rIns="34294" bIns="34294" rtlCol="0" anchor="ctr" anchorCtr="0"/>
            <a:lstStyle/>
            <a:p>
              <a:pPr marL="0" marR="0" lvl="0" indent="0" algn="ctr" defTabSz="9324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extruta 32"/>
            <p:cNvSpPr txBox="1"/>
            <p:nvPr/>
          </p:nvSpPr>
          <p:spPr>
            <a:xfrm>
              <a:off x="4696537" y="2507390"/>
              <a:ext cx="78931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SDK</a:t>
              </a: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52" name="Rektangel 34"/>
          <p:cNvSpPr/>
          <p:nvPr/>
        </p:nvSpPr>
        <p:spPr bwMode="auto">
          <a:xfrm>
            <a:off x="86072" y="4194334"/>
            <a:ext cx="1664046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  ”</a:t>
            </a:r>
            <a:r>
              <a:rPr kumimoji="0" lang="sv-SE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AGENT”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p 35"/>
          <p:cNvGrpSpPr/>
          <p:nvPr/>
        </p:nvGrpSpPr>
        <p:grpSpPr>
          <a:xfrm rot="16200000">
            <a:off x="3442155" y="4462710"/>
            <a:ext cx="813609" cy="544765"/>
            <a:chOff x="4684393" y="2507390"/>
            <a:chExt cx="813609" cy="544765"/>
          </a:xfrm>
        </p:grpSpPr>
        <p:sp>
          <p:nvSpPr>
            <p:cNvPr id="54" name="Rektangel 36"/>
            <p:cNvSpPr/>
            <p:nvPr/>
          </p:nvSpPr>
          <p:spPr bwMode="auto">
            <a:xfrm>
              <a:off x="4684393" y="2566033"/>
              <a:ext cx="813609" cy="409922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91440" tIns="91440" rIns="34294" bIns="34294" rtlCol="0" anchor="ctr" anchorCtr="0"/>
            <a:lstStyle/>
            <a:p>
              <a:pPr marL="0" marR="0" lvl="0" indent="0" algn="ctr" defTabSz="9324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ruta 37"/>
            <p:cNvSpPr txBox="1"/>
            <p:nvPr/>
          </p:nvSpPr>
          <p:spPr>
            <a:xfrm>
              <a:off x="4696537" y="2507390"/>
              <a:ext cx="78931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SDK</a:t>
              </a: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1045321"/>
            <a:ext cx="400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Reference architecture</a:t>
            </a:r>
          </a:p>
        </p:txBody>
      </p:sp>
      <p:sp>
        <p:nvSpPr>
          <p:cNvPr id="39" name="Likbent triangel 21"/>
          <p:cNvSpPr/>
          <p:nvPr/>
        </p:nvSpPr>
        <p:spPr bwMode="auto">
          <a:xfrm rot="5400000">
            <a:off x="5983951" y="4596821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76447" y="4192615"/>
            <a:ext cx="3365345" cy="1832049"/>
            <a:chOff x="5404617" y="4173726"/>
            <a:chExt cx="3365345" cy="1832049"/>
          </a:xfrm>
        </p:grpSpPr>
        <p:grpSp>
          <p:nvGrpSpPr>
            <p:cNvPr id="57" name="Group 56"/>
            <p:cNvGrpSpPr/>
            <p:nvPr/>
          </p:nvGrpSpPr>
          <p:grpSpPr>
            <a:xfrm>
              <a:off x="6081629" y="4173726"/>
              <a:ext cx="2281920" cy="1070264"/>
              <a:chOff x="1756884" y="5148029"/>
              <a:chExt cx="2281920" cy="1070264"/>
            </a:xfrm>
          </p:grpSpPr>
          <p:sp>
            <p:nvSpPr>
              <p:cNvPr id="58" name="Rektangel 19"/>
              <p:cNvSpPr/>
              <p:nvPr/>
            </p:nvSpPr>
            <p:spPr bwMode="auto">
              <a:xfrm>
                <a:off x="1756884" y="5148029"/>
                <a:ext cx="2012372" cy="107026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ctr" anchorCtr="0"/>
              <a:lstStyle/>
              <a:p>
                <a:pPr algn="ctr" defTabSz="932406"/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Likbent triangel 21"/>
              <p:cNvSpPr/>
              <p:nvPr/>
            </p:nvSpPr>
            <p:spPr bwMode="auto">
              <a:xfrm rot="5400000">
                <a:off x="3708372" y="5551274"/>
                <a:ext cx="399011" cy="261852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algn="ctr" defTabSz="932406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8351" y="5260703"/>
                <a:ext cx="1029437" cy="844915"/>
              </a:xfrm>
              <a:prstGeom prst="rect">
                <a:avLst/>
              </a:prstGeom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5404617" y="5482555"/>
              <a:ext cx="3365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microServiceBus.com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35717" y="1746238"/>
            <a:ext cx="8483276" cy="1123028"/>
            <a:chOff x="3535717" y="1746238"/>
            <a:chExt cx="8483276" cy="1123028"/>
          </a:xfrm>
        </p:grpSpPr>
        <p:sp>
          <p:nvSpPr>
            <p:cNvPr id="62" name="Right Brace 61"/>
            <p:cNvSpPr/>
            <p:nvPr/>
          </p:nvSpPr>
          <p:spPr>
            <a:xfrm rot="16200000">
              <a:off x="7629717" y="-1520009"/>
              <a:ext cx="295275" cy="848327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56264" y="1746238"/>
              <a:ext cx="3042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IoT, AWS IoT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HOL#7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0" y="1325563"/>
            <a:ext cx="8580952" cy="508571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663604" y="1602557"/>
            <a:ext cx="2163678" cy="4383464"/>
          </a:xfrm>
          <a:prstGeom prst="roundRect">
            <a:avLst>
              <a:gd name="adj" fmla="val 301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with Accent Bar 6"/>
          <p:cNvSpPr/>
          <p:nvPr/>
        </p:nvSpPr>
        <p:spPr>
          <a:xfrm>
            <a:off x="4515440" y="662781"/>
            <a:ext cx="1762812" cy="459009"/>
          </a:xfrm>
          <a:prstGeom prst="accentCallout1">
            <a:avLst>
              <a:gd name="adj1" fmla="val 18750"/>
              <a:gd name="adj2" fmla="val -8333"/>
              <a:gd name="adj3" fmla="val 196703"/>
              <a:gd name="adj4" fmla="val -40472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Toolbox</a:t>
            </a:r>
          </a:p>
        </p:txBody>
      </p:sp>
      <p:sp>
        <p:nvSpPr>
          <p:cNvPr id="8" name="Callout: Line with Accent Bar 7"/>
          <p:cNvSpPr/>
          <p:nvPr/>
        </p:nvSpPr>
        <p:spPr>
          <a:xfrm>
            <a:off x="7806168" y="4461782"/>
            <a:ext cx="1762812" cy="459009"/>
          </a:xfrm>
          <a:prstGeom prst="accentCallout1">
            <a:avLst>
              <a:gd name="adj1" fmla="val 59825"/>
              <a:gd name="adj2" fmla="val -7798"/>
              <a:gd name="adj3" fmla="val -25099"/>
              <a:gd name="adj4" fmla="val -47958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5" name="Callout: Line with Accent Bar 14"/>
          <p:cNvSpPr/>
          <p:nvPr/>
        </p:nvSpPr>
        <p:spPr>
          <a:xfrm>
            <a:off x="8145533" y="2133005"/>
            <a:ext cx="1762812" cy="459009"/>
          </a:xfrm>
          <a:prstGeom prst="accentCallout1">
            <a:avLst>
              <a:gd name="adj1" fmla="val 43395"/>
              <a:gd name="adj2" fmla="val -7263"/>
              <a:gd name="adj3" fmla="val 71425"/>
              <a:gd name="adj4" fmla="val -21221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42538" y="2416087"/>
            <a:ext cx="4852879" cy="2366927"/>
            <a:chOff x="4242538" y="2416087"/>
            <a:chExt cx="4852879" cy="2366927"/>
          </a:xfrm>
        </p:grpSpPr>
        <p:sp>
          <p:nvSpPr>
            <p:cNvPr id="16" name="TextBox 15"/>
            <p:cNvSpPr txBox="1"/>
            <p:nvPr/>
          </p:nvSpPr>
          <p:spPr>
            <a:xfrm>
              <a:off x="4242538" y="3499088"/>
              <a:ext cx="981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”garage”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1155" y="2416087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home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1521" y="3499088"/>
              <a:ext cx="88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office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9490" y="4413682"/>
              <a:ext cx="88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office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82" y="2508578"/>
            <a:ext cx="6705956" cy="40009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5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785049" cy="1325563"/>
          </a:xfrm>
        </p:spPr>
        <p:txBody>
          <a:bodyPr>
            <a:normAutofit/>
          </a:bodyPr>
          <a:lstStyle/>
          <a:p>
            <a:r>
              <a:rPr lang="sv-SE" sz="4000" dirty="0"/>
              <a:t>HOL #6 – </a:t>
            </a:r>
            <a:r>
              <a:rPr lang="en-US" sz="4000" dirty="0"/>
              <a:t>Building and IoT solution using Node.js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documentation/hol6.md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16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392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346400" y="2378758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User/Browser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273772" y="2370369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Controller/API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312997" y="2370369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Model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260642" y="2370369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View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109798" y="2840153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57443" y="2823375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7005088" y="2831764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952734" y="2831764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09798" y="328477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57443" y="366367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05088" y="4042576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09798" y="4421479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09797" y="487238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109798" y="5177886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8512" y="1044806"/>
            <a:ext cx="300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02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512" y="1044806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View Engines</a:t>
            </a:r>
          </a:p>
        </p:txBody>
      </p:sp>
      <p:pic>
        <p:nvPicPr>
          <p:cNvPr id="1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1" y="2876976"/>
            <a:ext cx="4900863" cy="307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6772" y="3580993"/>
            <a:ext cx="4282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"/home"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=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"Welcome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"home/index"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model);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61" y="2372903"/>
            <a:ext cx="3455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./controllers/</a:t>
            </a:r>
            <a:r>
              <a:rPr lang="sv-SE" sz="2000" b="1" dirty="0"/>
              <a:t>homeController.js</a:t>
            </a:r>
            <a:endParaRPr lang="en-US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9785" y="2370369"/>
            <a:ext cx="4974015" cy="3580504"/>
            <a:chOff x="6379785" y="2167780"/>
            <a:chExt cx="4974015" cy="3580504"/>
          </a:xfrm>
        </p:grpSpPr>
        <p:pic>
          <p:nvPicPr>
            <p:cNvPr id="23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937" y="2674387"/>
              <a:ext cx="4900863" cy="30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853588" y="3035656"/>
              <a:ext cx="37256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doctype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html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head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title=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title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body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h1=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title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 This is an express app!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footer This is the footer</a:t>
              </a:r>
              <a:br>
                <a:rPr lang="en-US" dirty="0">
                  <a:latin typeface="Consolas" panose="020B0609020204030204" pitchFamily="49" charset="0"/>
                </a:rPr>
              </a:b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79785" y="2167780"/>
              <a:ext cx="2844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dirty="0"/>
                <a:t>./</a:t>
              </a:r>
              <a:r>
                <a:rPr lang="sv-SE" sz="2000" dirty="0" err="1"/>
                <a:t>views</a:t>
              </a:r>
              <a:r>
                <a:rPr lang="sv-SE" sz="2000" dirty="0"/>
                <a:t>/</a:t>
              </a:r>
              <a:r>
                <a:rPr lang="sv-SE" sz="2000" dirty="0" err="1"/>
                <a:t>home</a:t>
              </a:r>
              <a:r>
                <a:rPr lang="sv-SE" sz="2000" dirty="0"/>
                <a:t>/</a:t>
              </a:r>
              <a:r>
                <a:rPr lang="sv-SE" sz="2000" b="1" dirty="0" err="1"/>
                <a:t>index.jade</a:t>
              </a:r>
              <a:endParaRPr lang="en-US" sz="20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46445"/>
            <a:ext cx="12192000" cy="407588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729028" y="1855455"/>
            <a:ext cx="4900863" cy="2633646"/>
            <a:chOff x="3729028" y="1855455"/>
            <a:chExt cx="4900863" cy="2633646"/>
          </a:xfrm>
        </p:grpSpPr>
        <p:pic>
          <p:nvPicPr>
            <p:cNvPr id="28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28" y="2421083"/>
              <a:ext cx="4900863" cy="2068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038239" y="3125099"/>
              <a:ext cx="42824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app.set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"view engine"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“jade"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dirty="0">
                  <a:latin typeface="Consolas" panose="020B0609020204030204" pitchFamily="49" charset="0"/>
                </a:rPr>
              </a:b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7537" y="1855455"/>
              <a:ext cx="1445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/>
                <a:t>./server.js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4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512" y="1044806"/>
            <a:ext cx="447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View Engines - </a:t>
            </a:r>
            <a:r>
              <a:rPr lang="sv-SE" sz="3200" b="1" dirty="0" err="1"/>
              <a:t>mustache</a:t>
            </a:r>
            <a:endParaRPr lang="en-US" sz="32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1" y="2876976"/>
            <a:ext cx="4900863" cy="307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6772" y="3580993"/>
            <a:ext cx="4282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"/home"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=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"Welcome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"home/index"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model);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61" y="2372903"/>
            <a:ext cx="3455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./controllers/</a:t>
            </a:r>
            <a:r>
              <a:rPr lang="sv-SE" sz="2000" b="1" dirty="0"/>
              <a:t>homeController.js</a:t>
            </a:r>
            <a:endParaRPr lang="en-US" sz="2000" b="1" dirty="0"/>
          </a:p>
        </p:txBody>
      </p:sp>
      <p:pic>
        <p:nvPicPr>
          <p:cNvPr id="23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37" y="2876976"/>
            <a:ext cx="4900863" cy="37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040518" y="3104021"/>
            <a:ext cx="4313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&lt;meta charset="utf-8" /&gt;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&lt;title&gt;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 title 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&lt;h1&gt;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{{ title 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&lt;p&gt;This is an express app&lt;/p&gt;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&lt;/div&gt;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9785" y="2370369"/>
            <a:ext cx="3475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</a:t>
            </a:r>
            <a:r>
              <a:rPr lang="sv-SE" sz="2000" dirty="0" err="1"/>
              <a:t>views</a:t>
            </a:r>
            <a:r>
              <a:rPr lang="sv-SE" sz="2000" dirty="0"/>
              <a:t>/</a:t>
            </a:r>
            <a:r>
              <a:rPr lang="sv-SE" sz="2000" dirty="0" err="1"/>
              <a:t>home</a:t>
            </a:r>
            <a:r>
              <a:rPr lang="sv-SE" sz="2000" dirty="0"/>
              <a:t>/</a:t>
            </a:r>
            <a:r>
              <a:rPr lang="sv-SE" sz="2000" b="1" dirty="0" err="1"/>
              <a:t>index.mustache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6394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512" y="1044806"/>
            <a:ext cx="330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View Engines - </a:t>
            </a:r>
            <a:r>
              <a:rPr lang="sv-SE" sz="3200" b="1" dirty="0" err="1"/>
              <a:t>ejs</a:t>
            </a:r>
            <a:endParaRPr lang="en-US" sz="32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1" y="2876976"/>
            <a:ext cx="4900863" cy="307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6772" y="3580993"/>
            <a:ext cx="4282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"/home"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=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"Welcome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"home/index"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model);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61" y="2372903"/>
            <a:ext cx="3455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./controllers/</a:t>
            </a:r>
            <a:r>
              <a:rPr lang="sv-SE" sz="2000" b="1" dirty="0"/>
              <a:t>homeController.js</a:t>
            </a:r>
            <a:endParaRPr lang="en-US" sz="2000" b="1" dirty="0"/>
          </a:p>
        </p:txBody>
      </p:sp>
      <p:pic>
        <p:nvPicPr>
          <p:cNvPr id="23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37" y="2876976"/>
            <a:ext cx="4900863" cy="37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040518" y="3104021"/>
            <a:ext cx="4313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&lt;meta charset="utf-8" /&gt;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&lt;title&gt;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&lt;%- title%&gt;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&lt;%- title%&gt;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&lt;p&gt;This is an express app&lt;/p&gt;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&lt;/div&gt;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9785" y="2370369"/>
            <a:ext cx="268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</a:t>
            </a:r>
            <a:r>
              <a:rPr lang="sv-SE" sz="2000" dirty="0" err="1"/>
              <a:t>views</a:t>
            </a:r>
            <a:r>
              <a:rPr lang="sv-SE" sz="2000" dirty="0"/>
              <a:t>/</a:t>
            </a:r>
            <a:r>
              <a:rPr lang="sv-SE" sz="2000" dirty="0" err="1"/>
              <a:t>home</a:t>
            </a:r>
            <a:r>
              <a:rPr lang="sv-SE" sz="2000" dirty="0"/>
              <a:t>/</a:t>
            </a:r>
            <a:r>
              <a:rPr lang="sv-SE" sz="2000" b="1" dirty="0" err="1"/>
              <a:t>index.ejs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984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8512" y="1044806"/>
            <a:ext cx="359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View Engines - </a:t>
            </a:r>
            <a:r>
              <a:rPr lang="sv-SE" sz="3200" b="1" dirty="0" err="1"/>
              <a:t>vash</a:t>
            </a:r>
            <a:endParaRPr lang="en-US" sz="32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1" y="2876976"/>
            <a:ext cx="4900863" cy="307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6772" y="3580993"/>
            <a:ext cx="4282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"/home"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req,res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=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"Welcome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"home/index"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model);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61" y="2372903"/>
            <a:ext cx="3455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./controllers/</a:t>
            </a:r>
            <a:r>
              <a:rPr lang="sv-SE" sz="2000" b="1" dirty="0"/>
              <a:t>homeController.js</a:t>
            </a:r>
            <a:endParaRPr lang="en-US" sz="2000" b="1" dirty="0"/>
          </a:p>
        </p:txBody>
      </p:sp>
      <p:pic>
        <p:nvPicPr>
          <p:cNvPr id="23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37" y="2876976"/>
            <a:ext cx="4900863" cy="37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040518" y="3104021"/>
            <a:ext cx="4313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&lt;meta charset="utf-8" /&gt;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&lt;title&gt;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model.title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&lt;/head&gt;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model.title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  &lt;p&gt;This is an express app&lt;/p&gt;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  &lt;/div&gt;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  &lt;/body&gt; 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1600" dirty="0">
              <a:latin typeface="Consolas" panose="020B0609020204030204" pitchFamily="49" charset="0"/>
            </a:endParaRPr>
          </a:p>
          <a:p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9785" y="2370369"/>
            <a:ext cx="28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./</a:t>
            </a:r>
            <a:r>
              <a:rPr lang="sv-SE" sz="2000" dirty="0" err="1"/>
              <a:t>views</a:t>
            </a:r>
            <a:r>
              <a:rPr lang="sv-SE" sz="2000" dirty="0"/>
              <a:t>/</a:t>
            </a:r>
            <a:r>
              <a:rPr lang="sv-SE" sz="2000" dirty="0" err="1"/>
              <a:t>home</a:t>
            </a:r>
            <a:r>
              <a:rPr lang="sv-SE" sz="2000" dirty="0"/>
              <a:t>/</a:t>
            </a:r>
            <a:r>
              <a:rPr lang="sv-SE" sz="2000" b="1" dirty="0" err="1"/>
              <a:t>index.vash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35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67350"/>
            <a:ext cx="12192000" cy="3290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/>
              <a:t>The </a:t>
            </a:r>
            <a:r>
              <a:rPr lang="sv-SE" sz="3600" dirty="0" err="1"/>
              <a:t>project</a:t>
            </a:r>
            <a:endParaRPr lang="en-US" dirty="0"/>
          </a:p>
          <a:p>
            <a:r>
              <a:rPr lang="en-US" dirty="0"/>
              <a:t>The Node.js project is supported by the Node.js Foundation</a:t>
            </a:r>
          </a:p>
          <a:p>
            <a:r>
              <a:rPr lang="en-US" dirty="0"/>
              <a:t>Sourced at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Managed under an open governance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6" y="3939017"/>
            <a:ext cx="5295547" cy="254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97" y="387009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1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#7 Building Web apps using Node.js</a:t>
            </a:r>
          </a:p>
        </p:txBody>
      </p:sp>
      <p:pic>
        <p:nvPicPr>
          <p:cNvPr id="1026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1552662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9319" y="1594121"/>
            <a:ext cx="3123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hol7 </a:t>
            </a:r>
            <a:r>
              <a:rPr lang="en-US" sz="2400" i="1" dirty="0"/>
              <a:t>(copy from ./start)</a:t>
            </a:r>
            <a:endParaRPr lang="en-US" b="1" i="1" dirty="0"/>
          </a:p>
        </p:txBody>
      </p:sp>
      <p:pic>
        <p:nvPicPr>
          <p:cNvPr id="12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9" y="2138706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3904" y="2180165"/>
            <a:ext cx="15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controllers</a:t>
            </a:r>
            <a:endParaRPr lang="en-US" b="1" dirty="0"/>
          </a:p>
        </p:txBody>
      </p:sp>
      <p:pic>
        <p:nvPicPr>
          <p:cNvPr id="1028" name="Picture 4" descr="Image result f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11" y="3979758"/>
            <a:ext cx="321840" cy="4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12251" y="3979758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server.js</a:t>
            </a:r>
            <a:endParaRPr lang="en-US" dirty="0"/>
          </a:p>
        </p:txBody>
      </p:sp>
      <p:pic>
        <p:nvPicPr>
          <p:cNvPr id="16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65" y="2724750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094450" y="2766209"/>
            <a:ext cx="7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</a:t>
            </a:r>
            <a:endParaRPr lang="en-US" b="1" dirty="0"/>
          </a:p>
        </p:txBody>
      </p:sp>
      <p:pic>
        <p:nvPicPr>
          <p:cNvPr id="19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11" y="3310794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134996" y="3352253"/>
            <a:ext cx="9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views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28345" y="3747721"/>
            <a:ext cx="2673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Setting</a:t>
            </a:r>
            <a:r>
              <a:rPr lang="sv-SE" dirty="0"/>
              <a:t> the </a:t>
            </a:r>
            <a:r>
              <a:rPr lang="sv-SE" dirty="0" err="1"/>
              <a:t>view</a:t>
            </a:r>
            <a:r>
              <a:rPr lang="sv-SE" dirty="0"/>
              <a:t> </a:t>
            </a:r>
            <a:r>
              <a:rPr lang="sv-SE" dirty="0" err="1"/>
              <a:t>engine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Initializing</a:t>
            </a:r>
            <a:r>
              <a:rPr lang="sv-SE" dirty="0"/>
              <a:t>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28345" y="3747721"/>
            <a:ext cx="0" cy="995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72840" y="4213860"/>
            <a:ext cx="185550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40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#7 Building Web apps using Node.js</a:t>
            </a:r>
          </a:p>
        </p:txBody>
      </p:sp>
      <p:pic>
        <p:nvPicPr>
          <p:cNvPr id="1026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1552662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9319" y="159412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hol7</a:t>
            </a:r>
            <a:endParaRPr lang="en-US" b="1" dirty="0"/>
          </a:p>
        </p:txBody>
      </p:sp>
      <p:pic>
        <p:nvPicPr>
          <p:cNvPr id="12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9" y="2138706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3904" y="2180165"/>
            <a:ext cx="15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controllers</a:t>
            </a:r>
            <a:endParaRPr lang="en-US" b="1" dirty="0"/>
          </a:p>
        </p:txBody>
      </p:sp>
      <p:pic>
        <p:nvPicPr>
          <p:cNvPr id="16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9" y="3808395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053904" y="3849854"/>
            <a:ext cx="7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</a:t>
            </a:r>
            <a:endParaRPr lang="en-US" b="1" dirty="0"/>
          </a:p>
        </p:txBody>
      </p:sp>
      <p:pic>
        <p:nvPicPr>
          <p:cNvPr id="19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9" y="4876479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53904" y="4917938"/>
            <a:ext cx="9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views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5170" y="3111190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to render home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95170" y="3111190"/>
            <a:ext cx="0" cy="995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591175" y="3577329"/>
            <a:ext cx="1203996" cy="1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Image result f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04" y="3309004"/>
            <a:ext cx="321840" cy="4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75744" y="3309004"/>
            <a:ext cx="266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productController.js</a:t>
            </a:r>
            <a:endParaRPr lang="en-US" dirty="0"/>
          </a:p>
        </p:txBody>
      </p:sp>
      <p:pic>
        <p:nvPicPr>
          <p:cNvPr id="22" name="Picture 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04" y="5458786"/>
            <a:ext cx="544585" cy="5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98489" y="5500245"/>
            <a:ext cx="130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products</a:t>
            </a:r>
            <a:endParaRPr lang="en-US" b="1" dirty="0"/>
          </a:p>
        </p:txBody>
      </p:sp>
      <p:pic>
        <p:nvPicPr>
          <p:cNvPr id="24" name="Picture 4" descr="Image result f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98" y="6082552"/>
            <a:ext cx="321840" cy="4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64538" y="6082552"/>
            <a:ext cx="149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index.vash</a:t>
            </a:r>
            <a:endParaRPr lang="en-US" dirty="0"/>
          </a:p>
        </p:txBody>
      </p:sp>
      <p:cxnSp>
        <p:nvCxnSpPr>
          <p:cNvPr id="8" name="Connector: Elbow 7"/>
          <p:cNvCxnSpPr/>
          <p:nvPr/>
        </p:nvCxnSpPr>
        <p:spPr>
          <a:xfrm rot="10800000" flipV="1">
            <a:off x="4572001" y="3743922"/>
            <a:ext cx="4486275" cy="2599727"/>
          </a:xfrm>
          <a:prstGeom prst="bentConnector3">
            <a:avLst>
              <a:gd name="adj1" fmla="val -1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 result f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54" y="2759159"/>
            <a:ext cx="321840" cy="4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366794" y="2759159"/>
            <a:ext cx="240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homeController.js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07412" y="2756756"/>
            <a:ext cx="2769630" cy="5048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Image result f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09" y="4407362"/>
            <a:ext cx="321840" cy="43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361349" y="4407362"/>
            <a:ext cx="113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Index.js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5887" y="4484063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the model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875887" y="4440155"/>
            <a:ext cx="0" cy="47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71891" y="4665799"/>
            <a:ext cx="1203996" cy="1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78504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HOL #7 Building Web apps using Node.js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documentation/hol7.md</a:t>
            </a:r>
          </a:p>
          <a:p>
            <a:r>
              <a:rPr lang="sv-SE" dirty="0" err="1"/>
              <a:t>Open</a:t>
            </a:r>
            <a:r>
              <a:rPr lang="sv-SE" dirty="0"/>
              <a:t> ./start/hol7 </a:t>
            </a:r>
            <a:r>
              <a:rPr lang="sv-SE" dirty="0" err="1"/>
              <a:t>using</a:t>
            </a:r>
            <a:r>
              <a:rPr lang="sv-SE" dirty="0"/>
              <a:t> VS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b="1" dirty="0"/>
              <a:t>express, </a:t>
            </a:r>
            <a:r>
              <a:rPr lang="sv-SE" b="1" dirty="0" err="1"/>
              <a:t>mongodb</a:t>
            </a:r>
            <a:r>
              <a:rPr lang="sv-SE" b="1" dirty="0"/>
              <a:t> &amp; </a:t>
            </a:r>
            <a:r>
              <a:rPr lang="sv-SE" b="1" dirty="0" err="1"/>
              <a:t>vash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1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0" y="2375710"/>
            <a:ext cx="9646920" cy="4664355"/>
            <a:chOff x="1234440" y="2375710"/>
            <a:chExt cx="9646920" cy="4664355"/>
          </a:xfrm>
        </p:grpSpPr>
        <p:sp>
          <p:nvSpPr>
            <p:cNvPr id="4" name="Rectangle 3"/>
            <p:cNvSpPr/>
            <p:nvPr/>
          </p:nvSpPr>
          <p:spPr>
            <a:xfrm>
              <a:off x="1234440" y="2843784"/>
              <a:ext cx="9646920" cy="38129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LTS Schedu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721" y="2375710"/>
              <a:ext cx="8799372" cy="466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0" y="146304"/>
            <a:ext cx="12192000" cy="275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 err="1"/>
              <a:t>Versioning</a:t>
            </a:r>
            <a:endParaRPr lang="en-US" dirty="0"/>
          </a:p>
          <a:p>
            <a:r>
              <a:rPr lang="en-US" dirty="0"/>
              <a:t>CURRENT - </a:t>
            </a:r>
            <a:r>
              <a:rPr lang="en-US" sz="2400" i="1" dirty="0"/>
              <a:t>Released from active development branches of this repository</a:t>
            </a:r>
          </a:p>
          <a:p>
            <a:r>
              <a:rPr lang="en-US" dirty="0"/>
              <a:t>LTS - </a:t>
            </a:r>
            <a:r>
              <a:rPr lang="en-US" sz="2400" i="1" dirty="0"/>
              <a:t>Releases that receive Long-term Support (18 + </a:t>
            </a:r>
            <a:r>
              <a:rPr lang="en-US" sz="2400" i="1"/>
              <a:t>12 months)</a:t>
            </a:r>
            <a:endParaRPr lang="en-US" sz="2400" i="1" dirty="0"/>
          </a:p>
        </p:txBody>
      </p:sp>
      <p:sp>
        <p:nvSpPr>
          <p:cNvPr id="15" name="Rectangle 14"/>
          <p:cNvSpPr/>
          <p:nvPr/>
        </p:nvSpPr>
        <p:spPr>
          <a:xfrm>
            <a:off x="1677721" y="3374356"/>
            <a:ext cx="8707773" cy="2877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7497"/>
              </p:ext>
            </p:extLst>
          </p:nvPr>
        </p:nvGraphicFramePr>
        <p:xfrm>
          <a:off x="1789417" y="3497210"/>
          <a:ext cx="8462010" cy="26060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92402">
                  <a:extLst>
                    <a:ext uri="{9D8B030D-6E8A-4147-A177-3AD203B41FA5}">
                      <a16:colId xmlns:a16="http://schemas.microsoft.com/office/drawing/2014/main" val="26417421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312095876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678932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17448602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91356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Release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LTS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End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988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256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2016-12-31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919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2017-04-01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2018-04-01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1223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v5</a:t>
                      </a:r>
                    </a:p>
                  </a:txBody>
                  <a:tcPr marL="123825" marR="123825" marT="57150" marB="5715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1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Pending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2019-04-18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3769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17868</TotalTime>
  <Words>3576</Words>
  <Application>Microsoft Office PowerPoint</Application>
  <PresentationFormat>Widescreen</PresentationFormat>
  <Paragraphs>798</Paragraphs>
  <Slides>72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ＭＳ Ｐゴシック</vt:lpstr>
      <vt:lpstr>Arial</vt:lpstr>
      <vt:lpstr>Avenir LT Pro 45 Book</vt:lpstr>
      <vt:lpstr>Calibri</vt:lpstr>
      <vt:lpstr>Cambria</vt:lpstr>
      <vt:lpstr>Consolas</vt:lpstr>
      <vt:lpstr>Segoe UI</vt:lpstr>
      <vt:lpstr>Segoe UI Light</vt:lpstr>
      <vt:lpstr>Office Theme</vt:lpstr>
      <vt:lpstr>1_5-30629_Build_Template_WHITE</vt:lpstr>
      <vt:lpstr>Introduction to Node.js</vt:lpstr>
      <vt:lpstr>Modules</vt:lpstr>
      <vt:lpstr>You should have installed…</vt:lpstr>
      <vt:lpstr>Setup of this course</vt:lpstr>
      <vt:lpstr>Tooling</vt:lpstr>
      <vt:lpstr>What is Node.js?</vt:lpstr>
      <vt:lpstr>What is Node.js?</vt:lpstr>
      <vt:lpstr>What is Node.js?</vt:lpstr>
      <vt:lpstr>What is Node.js?</vt:lpstr>
      <vt:lpstr>What is JavaScript?</vt:lpstr>
      <vt:lpstr>Last 10 years…</vt:lpstr>
      <vt:lpstr>PowerPoint Presentation</vt:lpstr>
      <vt:lpstr>JavaScript Syntax</vt:lpstr>
      <vt:lpstr>JavaScript – Values and Types</vt:lpstr>
      <vt:lpstr>JavaScript – Values and Types</vt:lpstr>
      <vt:lpstr>JavaScript – Values and Types</vt:lpstr>
      <vt:lpstr>JavaScript – Values and Types</vt:lpstr>
      <vt:lpstr>JavaScript - Operators</vt:lpstr>
      <vt:lpstr>JavaScript - Variables and Blocks</vt:lpstr>
      <vt:lpstr>JavaScript - Variables and Blocks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JavaScript – Promises (Async programing)</vt:lpstr>
      <vt:lpstr>Immediately Invoked Function Expressions (IIFEs)</vt:lpstr>
      <vt:lpstr>JavaScript – modules</vt:lpstr>
      <vt:lpstr>Prepare for lab…</vt:lpstr>
      <vt:lpstr>HOL #1 – JavaScript 101 …</vt:lpstr>
      <vt:lpstr>HOL #1 – What is JavaScript? </vt:lpstr>
      <vt:lpstr>PowerPoint Presentation</vt:lpstr>
      <vt:lpstr>Node Package Manager (NPM)</vt:lpstr>
      <vt:lpstr>Node Package Manager (NPM)</vt:lpstr>
      <vt:lpstr>Demo npm</vt:lpstr>
      <vt:lpstr>HOL #2 – Working with npm</vt:lpstr>
      <vt:lpstr>PowerPoint Presentation</vt:lpstr>
      <vt:lpstr>Building Web API’s using Node.js</vt:lpstr>
      <vt:lpstr>What is REST</vt:lpstr>
      <vt:lpstr>Using the express package</vt:lpstr>
      <vt:lpstr>HOL #3 – Building Web API’s using Node.js</vt:lpstr>
      <vt:lpstr>HOL #3 – Building Web API’s using Node.js</vt:lpstr>
      <vt:lpstr>PowerPoint Presentation</vt:lpstr>
      <vt:lpstr>Unit testing</vt:lpstr>
      <vt:lpstr>Test-Driven Development using mocha</vt:lpstr>
      <vt:lpstr>HOL #4 – Unit Testing</vt:lpstr>
      <vt:lpstr>PowerPoint Presentation</vt:lpstr>
      <vt:lpstr>Working with data</vt:lpstr>
      <vt:lpstr>HOL #5 – Working with data</vt:lpstr>
      <vt:lpstr>PowerPoint Presentation</vt:lpstr>
      <vt:lpstr>Building and IoT solution using Node.js</vt:lpstr>
      <vt:lpstr>What is IoT?</vt:lpstr>
      <vt:lpstr>PowerPoint Presentation</vt:lpstr>
      <vt:lpstr>Building and IoT solution using Node.js</vt:lpstr>
      <vt:lpstr>PowerPoint Presentation</vt:lpstr>
      <vt:lpstr>IoT plattforms</vt:lpstr>
      <vt:lpstr>HOL#7</vt:lpstr>
      <vt:lpstr>HOL #6 – Building and IoT solution using Node.js</vt:lpstr>
      <vt:lpstr>PowerPoint Presentation</vt:lpstr>
      <vt:lpstr>Building Web apps using Node.js</vt:lpstr>
      <vt:lpstr>Building Web apps using Node.js</vt:lpstr>
      <vt:lpstr>Building Web apps using Node.js</vt:lpstr>
      <vt:lpstr>Building Web apps using Node.js</vt:lpstr>
      <vt:lpstr>Building Web apps using Node.js</vt:lpstr>
      <vt:lpstr>HOL #7 Building Web apps using Node.js</vt:lpstr>
      <vt:lpstr>HOL #7 Building Web apps using Node.js</vt:lpstr>
      <vt:lpstr>HOL #7 Building Web apps using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81</cp:revision>
  <dcterms:created xsi:type="dcterms:W3CDTF">2016-10-05T06:37:59Z</dcterms:created>
  <dcterms:modified xsi:type="dcterms:W3CDTF">2017-02-24T13:55:14Z</dcterms:modified>
</cp:coreProperties>
</file>