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4"/>
  </p:handoutMasterIdLst>
  <p:sldIdLst>
    <p:sldId id="375" r:id="rId2"/>
    <p:sldId id="376" r:id="rId3"/>
    <p:sldId id="258" r:id="rId4"/>
    <p:sldId id="260" r:id="rId5"/>
    <p:sldId id="259" r:id="rId6"/>
    <p:sldId id="261" r:id="rId7"/>
    <p:sldId id="377" r:id="rId8"/>
    <p:sldId id="378" r:id="rId9"/>
    <p:sldId id="262" r:id="rId10"/>
    <p:sldId id="263"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993" autoAdjust="0"/>
  </p:normalViewPr>
  <p:slideViewPr>
    <p:cSldViewPr snapToGrid="0" snapToObjects="1">
      <p:cViewPr varScale="1">
        <p:scale>
          <a:sx n="69" d="100"/>
          <a:sy n="69" d="100"/>
        </p:scale>
        <p:origin x="690" y="60"/>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bar"/>
        <c:grouping val="stacked"/>
        <c:varyColors val="0"/>
        <c:ser>
          <c:idx val="0"/>
          <c:order val="0"/>
          <c:tx>
            <c:strRef>
              <c:f>Sheet1!$B$1</c:f>
              <c:strCache>
                <c:ptCount val="1"/>
                <c:pt idx="0">
                  <c:v>No of Reviews</c:v>
                </c:pt>
              </c:strCache>
            </c:strRef>
          </c:tx>
          <c:spPr>
            <a:solidFill>
              <a:schemeClr val="dk1">
                <a:tint val="88500"/>
              </a:schemeClr>
            </a:solidFill>
            <a:ln>
              <a:noFill/>
            </a:ln>
            <a:effectLst/>
          </c:spPr>
          <c:invertIfNegative val="0"/>
          <c:cat>
            <c:strRef>
              <c:f>Sheet1!$A$2:$A$9</c:f>
              <c:strCache>
                <c:ptCount val="8"/>
                <c:pt idx="0">
                  <c:v>Lack of Control</c:v>
                </c:pt>
                <c:pt idx="1">
                  <c:v>Lack of Security</c:v>
                </c:pt>
                <c:pt idx="2">
                  <c:v>Lack of Personaliation</c:v>
                </c:pt>
                <c:pt idx="3">
                  <c:v>Poor Customer Service</c:v>
                </c:pt>
                <c:pt idx="4">
                  <c:v>Lack of variety of options</c:v>
                </c:pt>
                <c:pt idx="5">
                  <c:v>Unaffordability</c:v>
                </c:pt>
                <c:pt idx="6">
                  <c:v>Lack of trust</c:v>
                </c:pt>
                <c:pt idx="7">
                  <c:v>Usability Issue</c:v>
                </c:pt>
              </c:strCache>
            </c:strRef>
          </c:cat>
          <c:val>
            <c:numRef>
              <c:f>Sheet1!$B$2:$B$9</c:f>
              <c:numCache>
                <c:formatCode>General</c:formatCode>
                <c:ptCount val="8"/>
                <c:pt idx="0">
                  <c:v>8</c:v>
                </c:pt>
                <c:pt idx="1">
                  <c:v>15</c:v>
                </c:pt>
                <c:pt idx="2">
                  <c:v>15</c:v>
                </c:pt>
                <c:pt idx="3">
                  <c:v>30</c:v>
                </c:pt>
                <c:pt idx="4">
                  <c:v>30</c:v>
                </c:pt>
                <c:pt idx="5">
                  <c:v>120</c:v>
                </c:pt>
                <c:pt idx="6">
                  <c:v>125</c:v>
                </c:pt>
                <c:pt idx="7">
                  <c:v>1250</c:v>
                </c:pt>
              </c:numCache>
            </c:numRef>
          </c:val>
          <c:extLst>
            <c:ext xmlns:c16="http://schemas.microsoft.com/office/drawing/2014/chart" uri="{C3380CC4-5D6E-409C-BE32-E72D297353CC}">
              <c16:uniqueId val="{00000000-D725-42CD-83D6-D5DDEB3C38EF}"/>
            </c:ext>
          </c:extLst>
        </c:ser>
        <c:ser>
          <c:idx val="1"/>
          <c:order val="1"/>
          <c:tx>
            <c:strRef>
              <c:f>Sheet1!$C$1</c:f>
              <c:strCache>
                <c:ptCount val="1"/>
                <c:pt idx="0">
                  <c:v>Column1</c:v>
                </c:pt>
              </c:strCache>
            </c:strRef>
          </c:tx>
          <c:spPr>
            <a:solidFill>
              <a:schemeClr val="dk1">
                <a:tint val="55000"/>
              </a:schemeClr>
            </a:solidFill>
            <a:ln>
              <a:noFill/>
            </a:ln>
            <a:effectLst/>
          </c:spPr>
          <c:invertIfNegative val="0"/>
          <c:cat>
            <c:strRef>
              <c:f>Sheet1!$A$2:$A$9</c:f>
              <c:strCache>
                <c:ptCount val="8"/>
                <c:pt idx="0">
                  <c:v>Lack of Control</c:v>
                </c:pt>
                <c:pt idx="1">
                  <c:v>Lack of Security</c:v>
                </c:pt>
                <c:pt idx="2">
                  <c:v>Lack of Personaliation</c:v>
                </c:pt>
                <c:pt idx="3">
                  <c:v>Poor Customer Service</c:v>
                </c:pt>
                <c:pt idx="4">
                  <c:v>Lack of variety of options</c:v>
                </c:pt>
                <c:pt idx="5">
                  <c:v>Unaffordability</c:v>
                </c:pt>
                <c:pt idx="6">
                  <c:v>Lack of trust</c:v>
                </c:pt>
                <c:pt idx="7">
                  <c:v>Usability Issue</c:v>
                </c:pt>
              </c:strCache>
            </c:strRef>
          </c:cat>
          <c:val>
            <c:numRef>
              <c:f>Sheet1!$C$2:$C$9</c:f>
              <c:numCache>
                <c:formatCode>General</c:formatCode>
                <c:ptCount val="8"/>
              </c:numCache>
            </c:numRef>
          </c:val>
          <c:extLst>
            <c:ext xmlns:c16="http://schemas.microsoft.com/office/drawing/2014/chart" uri="{C3380CC4-5D6E-409C-BE32-E72D297353CC}">
              <c16:uniqueId val="{00000001-D725-42CD-83D6-D5DDEB3C38EF}"/>
            </c:ext>
          </c:extLst>
        </c:ser>
        <c:ser>
          <c:idx val="2"/>
          <c:order val="2"/>
          <c:tx>
            <c:strRef>
              <c:f>Sheet1!$D$1</c:f>
              <c:strCache>
                <c:ptCount val="1"/>
                <c:pt idx="0">
                  <c:v>Column2</c:v>
                </c:pt>
              </c:strCache>
            </c:strRef>
          </c:tx>
          <c:spPr>
            <a:solidFill>
              <a:schemeClr val="dk1">
                <a:tint val="75000"/>
              </a:schemeClr>
            </a:solidFill>
            <a:ln>
              <a:noFill/>
            </a:ln>
            <a:effectLst/>
          </c:spPr>
          <c:invertIfNegative val="0"/>
          <c:cat>
            <c:strRef>
              <c:f>Sheet1!$A$2:$A$9</c:f>
              <c:strCache>
                <c:ptCount val="8"/>
                <c:pt idx="0">
                  <c:v>Lack of Control</c:v>
                </c:pt>
                <c:pt idx="1">
                  <c:v>Lack of Security</c:v>
                </c:pt>
                <c:pt idx="2">
                  <c:v>Lack of Personaliation</c:v>
                </c:pt>
                <c:pt idx="3">
                  <c:v>Poor Customer Service</c:v>
                </c:pt>
                <c:pt idx="4">
                  <c:v>Lack of variety of options</c:v>
                </c:pt>
                <c:pt idx="5">
                  <c:v>Unaffordability</c:v>
                </c:pt>
                <c:pt idx="6">
                  <c:v>Lack of trust</c:v>
                </c:pt>
                <c:pt idx="7">
                  <c:v>Usability Issue</c:v>
                </c:pt>
              </c:strCache>
            </c:strRef>
          </c:cat>
          <c:val>
            <c:numRef>
              <c:f>Sheet1!$D$2:$D$9</c:f>
              <c:numCache>
                <c:formatCode>General</c:formatCode>
                <c:ptCount val="8"/>
              </c:numCache>
            </c:numRef>
          </c:val>
          <c:extLst>
            <c:ext xmlns:c16="http://schemas.microsoft.com/office/drawing/2014/chart" uri="{C3380CC4-5D6E-409C-BE32-E72D297353CC}">
              <c16:uniqueId val="{00000002-D725-42CD-83D6-D5DDEB3C38EF}"/>
            </c:ext>
          </c:extLst>
        </c:ser>
        <c:dLbls>
          <c:showLegendKey val="0"/>
          <c:showVal val="0"/>
          <c:showCatName val="0"/>
          <c:showSerName val="0"/>
          <c:showPercent val="0"/>
          <c:showBubbleSize val="0"/>
        </c:dLbls>
        <c:gapWidth val="150"/>
        <c:overlap val="100"/>
        <c:axId val="49397376"/>
        <c:axId val="49398360"/>
      </c:barChart>
      <c:catAx>
        <c:axId val="493973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Speak Pro" panose="020B0504020101020102" pitchFamily="34" charset="0"/>
                <a:ea typeface="+mn-ea"/>
                <a:cs typeface="Times New Roman" panose="02020603050405020304" pitchFamily="18" charset="0"/>
              </a:defRPr>
            </a:pPr>
            <a:endParaRPr lang="en-US"/>
          </a:p>
        </c:txPr>
        <c:crossAx val="49398360"/>
        <c:crosses val="autoZero"/>
        <c:auto val="1"/>
        <c:lblAlgn val="ctr"/>
        <c:lblOffset val="100"/>
        <c:noMultiLvlLbl val="0"/>
      </c:catAx>
      <c:valAx>
        <c:axId val="493983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9397376"/>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1/26/2022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105463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1/26/2022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 id="2147483708"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0000">
              <a:schemeClr val="accent3">
                <a:lumMod val="7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53C85876-7031-434F-8DAD-CB7D48B86BF8}"/>
              </a:ext>
            </a:extLst>
          </p:cNvPr>
          <p:cNvPicPr>
            <a:picLocks noGrp="1" noChangeAspect="1"/>
          </p:cNvPicPr>
          <p:nvPr>
            <p:ph type="pic" sz="quarter" idx="10"/>
          </p:nvPr>
        </p:nvPicPr>
        <p:blipFill>
          <a:blip r:embed="rId2">
            <a:duotone>
              <a:schemeClr val="bg2">
                <a:shade val="45000"/>
                <a:satMod val="135000"/>
              </a:schemeClr>
              <a:prstClr val="white"/>
            </a:duotone>
          </a:blip>
          <a:srcRect t="3500" b="3500"/>
          <a:stretch>
            <a:fillRect/>
          </a:stretch>
        </p:blipFill>
        <p:spPr>
          <a:xfrm>
            <a:off x="1134317" y="0"/>
            <a:ext cx="11057683" cy="6858000"/>
          </a:xfrm>
        </p:spPr>
      </p:pic>
      <p:sp>
        <p:nvSpPr>
          <p:cNvPr id="18" name="TextBox 17">
            <a:extLst>
              <a:ext uri="{FF2B5EF4-FFF2-40B4-BE49-F238E27FC236}">
                <a16:creationId xmlns:a16="http://schemas.microsoft.com/office/drawing/2014/main" id="{C3E1B517-86BD-45B4-820E-F26412452895}"/>
              </a:ext>
            </a:extLst>
          </p:cNvPr>
          <p:cNvSpPr txBox="1"/>
          <p:nvPr/>
        </p:nvSpPr>
        <p:spPr>
          <a:xfrm>
            <a:off x="1134318" y="520325"/>
            <a:ext cx="9923363" cy="156966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b">
            <a:spAutoFit/>
          </a:bodyPr>
          <a:lstStyle/>
          <a:p>
            <a:pPr algn="ctr"/>
            <a:r>
              <a:rPr lang="en-US" sz="2400" b="1" dirty="0">
                <a:solidFill>
                  <a:schemeClr val="accent3">
                    <a:lumMod val="50000"/>
                  </a:schemeClr>
                </a:solidFill>
                <a:effectLst/>
                <a:latin typeface="Yu Gothic UI Light" panose="020B0300000000000000" pitchFamily="34" charset="-128"/>
                <a:ea typeface="Yu Gothic UI Light" panose="020B0300000000000000" pitchFamily="34" charset="-128"/>
                <a:cs typeface="Times New Roman" panose="02020603050405020304" pitchFamily="18" charset="0"/>
              </a:rPr>
              <a:t>An Authenticated Mental Health Care Digital Antidepressant Forum for Truncating Anxiety and Depression using Cloud Firestore Database and Figma</a:t>
            </a:r>
          </a:p>
          <a:p>
            <a:pPr algn="ctr"/>
            <a:endParaRPr lang="en-US" sz="2400" b="1" dirty="0">
              <a:solidFill>
                <a:schemeClr val="accent3">
                  <a:lumMod val="50000"/>
                </a:schemeClr>
              </a:solidFill>
              <a:latin typeface="Yu Gothic UI Light" panose="020B0300000000000000" pitchFamily="34" charset="-128"/>
              <a:ea typeface="Yu Gothic UI Light" panose="020B0300000000000000" pitchFamily="34" charset="-128"/>
              <a:cs typeface="Times New Roman" panose="02020603050405020304" pitchFamily="18" charset="0"/>
            </a:endParaRPr>
          </a:p>
        </p:txBody>
      </p:sp>
      <p:sp>
        <p:nvSpPr>
          <p:cNvPr id="19" name="TextBox 18">
            <a:extLst>
              <a:ext uri="{FF2B5EF4-FFF2-40B4-BE49-F238E27FC236}">
                <a16:creationId xmlns:a16="http://schemas.microsoft.com/office/drawing/2014/main" id="{3268D951-189E-4CCC-BC25-56AA8A28D43B}"/>
              </a:ext>
            </a:extLst>
          </p:cNvPr>
          <p:cNvSpPr txBox="1"/>
          <p:nvPr/>
        </p:nvSpPr>
        <p:spPr>
          <a:xfrm>
            <a:off x="8397601" y="4794194"/>
            <a:ext cx="3837709" cy="1846659"/>
          </a:xfrm>
          <a:prstGeom prst="rect">
            <a:avLst/>
          </a:prstGeom>
          <a:noFill/>
        </p:spPr>
        <p:txBody>
          <a:bodyPr wrap="square" rtlCol="0">
            <a:spAutoFit/>
          </a:bodyPr>
          <a:lstStyle/>
          <a:p>
            <a:pPr algn="r"/>
            <a:r>
              <a:rPr lang="en-US" dirty="0">
                <a:solidFill>
                  <a:schemeClr val="accent3">
                    <a:lumMod val="50000"/>
                  </a:schemeClr>
                </a:solidFill>
                <a:latin typeface="Yu Gothic UI Light" panose="020B0300000000000000" pitchFamily="34" charset="-128"/>
                <a:ea typeface="Yu Gothic UI Light" panose="020B0300000000000000" pitchFamily="34" charset="-128"/>
                <a:cs typeface="Times New Roman" panose="02020603050405020304" pitchFamily="18" charset="0"/>
              </a:rPr>
              <a:t>Authors:</a:t>
            </a:r>
          </a:p>
          <a:p>
            <a:pPr algn="r"/>
            <a:r>
              <a:rPr lang="en-US" sz="2400" dirty="0">
                <a:solidFill>
                  <a:schemeClr val="accent3">
                    <a:lumMod val="50000"/>
                  </a:schemeClr>
                </a:solidFill>
                <a:latin typeface="Yu Gothic UI Light" panose="020B0300000000000000" pitchFamily="34" charset="-128"/>
                <a:ea typeface="Yu Gothic UI Light" panose="020B0300000000000000" pitchFamily="34" charset="-128"/>
                <a:cs typeface="Times New Roman" panose="02020603050405020304" pitchFamily="18" charset="0"/>
              </a:rPr>
              <a:t>Richa Saxena</a:t>
            </a:r>
          </a:p>
          <a:p>
            <a:pPr algn="r"/>
            <a:r>
              <a:rPr lang="en-US" sz="2400" dirty="0">
                <a:solidFill>
                  <a:schemeClr val="accent3">
                    <a:lumMod val="50000"/>
                  </a:schemeClr>
                </a:solidFill>
                <a:latin typeface="Yu Gothic UI Light" panose="020B0300000000000000" pitchFamily="34" charset="-128"/>
                <a:ea typeface="Yu Gothic UI Light" panose="020B0300000000000000" pitchFamily="34" charset="-128"/>
                <a:cs typeface="Times New Roman" panose="02020603050405020304" pitchFamily="18" charset="0"/>
              </a:rPr>
              <a:t>Mohd Zaid Amaan</a:t>
            </a:r>
          </a:p>
          <a:p>
            <a:pPr algn="r"/>
            <a:r>
              <a:rPr lang="en-US" sz="2400" dirty="0">
                <a:solidFill>
                  <a:schemeClr val="accent3">
                    <a:lumMod val="50000"/>
                  </a:schemeClr>
                </a:solidFill>
                <a:latin typeface="Yu Gothic UI Light" panose="020B0300000000000000" pitchFamily="34" charset="-128"/>
                <a:ea typeface="Yu Gothic UI Light" panose="020B0300000000000000" pitchFamily="34" charset="-128"/>
                <a:cs typeface="Times New Roman" panose="02020603050405020304" pitchFamily="18" charset="0"/>
              </a:rPr>
              <a:t>Ibad Ur Razzaq</a:t>
            </a:r>
          </a:p>
          <a:p>
            <a:pPr algn="r"/>
            <a:r>
              <a:rPr lang="en-US" sz="2400" dirty="0">
                <a:solidFill>
                  <a:schemeClr val="accent3">
                    <a:lumMod val="50000"/>
                  </a:schemeClr>
                </a:solidFill>
                <a:latin typeface="Yu Gothic UI Light" panose="020B0300000000000000" pitchFamily="34" charset="-128"/>
                <a:ea typeface="Yu Gothic UI Light" panose="020B0300000000000000" pitchFamily="34" charset="-128"/>
                <a:cs typeface="Times New Roman" panose="02020603050405020304" pitchFamily="18" charset="0"/>
              </a:rPr>
              <a:t>Mohammad Amaan</a:t>
            </a:r>
          </a:p>
        </p:txBody>
      </p:sp>
      <p:sp>
        <p:nvSpPr>
          <p:cNvPr id="20" name="TextBox 19">
            <a:extLst>
              <a:ext uri="{FF2B5EF4-FFF2-40B4-BE49-F238E27FC236}">
                <a16:creationId xmlns:a16="http://schemas.microsoft.com/office/drawing/2014/main" id="{56A82F9F-72E0-4F1B-BEF1-658489C955FA}"/>
              </a:ext>
            </a:extLst>
          </p:cNvPr>
          <p:cNvSpPr txBox="1"/>
          <p:nvPr/>
        </p:nvSpPr>
        <p:spPr>
          <a:xfrm>
            <a:off x="4301836" y="2197706"/>
            <a:ext cx="3588327" cy="1046440"/>
          </a:xfrm>
          <a:prstGeom prst="rect">
            <a:avLst/>
          </a:prstGeom>
          <a:noFill/>
          <a:effectLst/>
        </p:spPr>
        <p:txBody>
          <a:bodyPr wrap="square" rtlCol="0">
            <a:spAutoFit/>
          </a:bodyPr>
          <a:lstStyle/>
          <a:p>
            <a:pPr algn="ctr"/>
            <a:r>
              <a:rPr lang="en-US" dirty="0">
                <a:solidFill>
                  <a:schemeClr val="accent3">
                    <a:lumMod val="50000"/>
                  </a:schemeClr>
                </a:solidFill>
                <a:latin typeface="Yu Gothic UI Light" panose="020B0300000000000000" pitchFamily="34" charset="-128"/>
                <a:ea typeface="Yu Gothic UI Light" panose="020B0300000000000000" pitchFamily="34" charset="-128"/>
              </a:rPr>
              <a:t>Presented in:</a:t>
            </a:r>
          </a:p>
          <a:p>
            <a:pPr algn="ctr"/>
            <a:r>
              <a:rPr lang="en-US" sz="4400" dirty="0">
                <a:solidFill>
                  <a:schemeClr val="accent3">
                    <a:lumMod val="50000"/>
                  </a:schemeClr>
                </a:solidFill>
                <a:latin typeface="Yu Gothic UI Light" panose="020B0300000000000000" pitchFamily="34" charset="-128"/>
                <a:ea typeface="Yu Gothic UI Light" panose="020B0300000000000000" pitchFamily="34" charset="-128"/>
              </a:rPr>
              <a:t>IIRA-2022</a:t>
            </a:r>
          </a:p>
        </p:txBody>
      </p:sp>
      <p:sp>
        <p:nvSpPr>
          <p:cNvPr id="21" name="TextBox 20">
            <a:extLst>
              <a:ext uri="{FF2B5EF4-FFF2-40B4-BE49-F238E27FC236}">
                <a16:creationId xmlns:a16="http://schemas.microsoft.com/office/drawing/2014/main" id="{771BD545-B8CA-44BB-9790-5589DC44D1E4}"/>
              </a:ext>
            </a:extLst>
          </p:cNvPr>
          <p:cNvSpPr txBox="1"/>
          <p:nvPr/>
        </p:nvSpPr>
        <p:spPr>
          <a:xfrm>
            <a:off x="4509650" y="4734845"/>
            <a:ext cx="3172691" cy="800219"/>
          </a:xfrm>
          <a:prstGeom prst="rect">
            <a:avLst/>
          </a:prstGeom>
          <a:noFill/>
        </p:spPr>
        <p:txBody>
          <a:bodyPr wrap="square" rtlCol="0">
            <a:spAutoFit/>
          </a:bodyPr>
          <a:lstStyle/>
          <a:p>
            <a:pPr algn="ctr"/>
            <a:r>
              <a:rPr lang="en-US" dirty="0">
                <a:solidFill>
                  <a:schemeClr val="accent3">
                    <a:lumMod val="50000"/>
                  </a:schemeClr>
                </a:solidFill>
                <a:latin typeface="Yu Gothic UI Light" panose="020B0300000000000000" pitchFamily="34" charset="-128"/>
                <a:ea typeface="Yu Gothic UI Light" panose="020B0300000000000000" pitchFamily="34" charset="-128"/>
              </a:rPr>
              <a:t>Presented by:</a:t>
            </a:r>
          </a:p>
          <a:p>
            <a:pPr algn="ctr"/>
            <a:r>
              <a:rPr lang="en-US" sz="2800" dirty="0">
                <a:solidFill>
                  <a:schemeClr val="accent3">
                    <a:lumMod val="50000"/>
                  </a:schemeClr>
                </a:solidFill>
                <a:latin typeface="Yu Gothic UI Light" panose="020B0300000000000000" pitchFamily="34" charset="-128"/>
                <a:ea typeface="Yu Gothic UI Light" panose="020B0300000000000000" pitchFamily="34" charset="-128"/>
              </a:rPr>
              <a:t>Ibad Ur Razzaq</a:t>
            </a:r>
          </a:p>
        </p:txBody>
      </p:sp>
      <p:sp>
        <p:nvSpPr>
          <p:cNvPr id="22" name="TextBox 21">
            <a:extLst>
              <a:ext uri="{FF2B5EF4-FFF2-40B4-BE49-F238E27FC236}">
                <a16:creationId xmlns:a16="http://schemas.microsoft.com/office/drawing/2014/main" id="{9B2A5838-FCE5-4F76-8D92-51A0ED8350DC}"/>
              </a:ext>
            </a:extLst>
          </p:cNvPr>
          <p:cNvSpPr txBox="1"/>
          <p:nvPr/>
        </p:nvSpPr>
        <p:spPr>
          <a:xfrm>
            <a:off x="2877397" y="3626851"/>
            <a:ext cx="6437198" cy="892552"/>
          </a:xfrm>
          <a:prstGeom prst="rect">
            <a:avLst/>
          </a:prstGeom>
          <a:noFill/>
        </p:spPr>
        <p:txBody>
          <a:bodyPr wrap="square" rtlCol="0">
            <a:spAutoFit/>
          </a:bodyPr>
          <a:lstStyle/>
          <a:p>
            <a:pPr algn="ctr"/>
            <a:r>
              <a:rPr lang="en-US" sz="2000" dirty="0">
                <a:solidFill>
                  <a:schemeClr val="accent3">
                    <a:lumMod val="50000"/>
                  </a:schemeClr>
                </a:solidFill>
                <a:latin typeface="Yu Gothic UI Light" panose="020B0300000000000000" pitchFamily="34" charset="-128"/>
                <a:ea typeface="Yu Gothic UI Light" panose="020B0300000000000000" pitchFamily="34" charset="-128"/>
              </a:rPr>
              <a:t>Held at:</a:t>
            </a:r>
          </a:p>
          <a:p>
            <a:pPr algn="ctr"/>
            <a:r>
              <a:rPr lang="en-US" sz="3200" dirty="0">
                <a:solidFill>
                  <a:schemeClr val="accent3">
                    <a:lumMod val="50000"/>
                  </a:schemeClr>
                </a:solidFill>
                <a:latin typeface="Yu Gothic UI Light" panose="020B0300000000000000" pitchFamily="34" charset="-128"/>
                <a:ea typeface="Yu Gothic UI Light" panose="020B0300000000000000" pitchFamily="34" charset="-128"/>
              </a:rPr>
              <a:t>Moradabad Institute of Technology</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811F565-46CF-4CF6-81BE-0A5FAB501FE9}"/>
              </a:ext>
            </a:extLst>
          </p:cNvPr>
          <p:cNvSpPr>
            <a:spLocks noGrp="1"/>
          </p:cNvSpPr>
          <p:nvPr>
            <p:ph type="title"/>
          </p:nvPr>
        </p:nvSpPr>
        <p:spPr>
          <a:xfrm>
            <a:off x="1402080" y="346419"/>
            <a:ext cx="9692640" cy="1325562"/>
          </a:xfrm>
        </p:spPr>
        <p:txBody>
          <a:bodyPr>
            <a:normAutofit/>
          </a:bodyPr>
          <a:lstStyle/>
          <a:p>
            <a:pPr algn="l"/>
            <a:r>
              <a:rPr lang="en-US" sz="4400" b="1" dirty="0">
                <a:solidFill>
                  <a:schemeClr val="accent4">
                    <a:lumMod val="50000"/>
                  </a:schemeClr>
                </a:solidFill>
                <a:latin typeface="Sagona ExtraLight" panose="02020303050505020204" pitchFamily="18" charset="0"/>
                <a:cs typeface="Times New Roman" panose="02020603050405020304" pitchFamily="18" charset="0"/>
              </a:rPr>
              <a:t>CONCLUSION</a:t>
            </a:r>
          </a:p>
        </p:txBody>
      </p:sp>
      <p:sp>
        <p:nvSpPr>
          <p:cNvPr id="9" name="TextBox 8">
            <a:extLst>
              <a:ext uri="{FF2B5EF4-FFF2-40B4-BE49-F238E27FC236}">
                <a16:creationId xmlns:a16="http://schemas.microsoft.com/office/drawing/2014/main" id="{BED57B20-26EF-424D-9067-3972E1FEA26E}"/>
              </a:ext>
            </a:extLst>
          </p:cNvPr>
          <p:cNvSpPr txBox="1"/>
          <p:nvPr/>
        </p:nvSpPr>
        <p:spPr>
          <a:xfrm>
            <a:off x="1005839" y="2228671"/>
            <a:ext cx="6245141"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solidFill>
                  <a:schemeClr val="accent4">
                    <a:lumMod val="75000"/>
                  </a:schemeClr>
                </a:solidFill>
                <a:effectLst/>
                <a:latin typeface="Speak Pro" panose="020B0504020101020102" pitchFamily="34" charset="0"/>
                <a:ea typeface="Calibri" panose="020F0502020204030204" pitchFamily="34" charset="0"/>
              </a:rPr>
              <a:t>One need to understand that mental health is as much as important as physical health that’s why this site has been created to create awareness and in lowering the mental health depression.</a:t>
            </a:r>
          </a:p>
          <a:p>
            <a:pPr marL="285750" indent="-285750" algn="just">
              <a:buFont typeface="Arial" panose="020B0604020202020204" pitchFamily="34" charset="0"/>
              <a:buChar char="•"/>
            </a:pPr>
            <a:r>
              <a:rPr lang="en-US" sz="1800" dirty="0">
                <a:solidFill>
                  <a:schemeClr val="accent4">
                    <a:lumMod val="75000"/>
                  </a:schemeClr>
                </a:solidFill>
                <a:effectLst/>
                <a:latin typeface="Speak Pro" panose="020B0504020101020102" pitchFamily="34" charset="0"/>
                <a:ea typeface="Calibri" panose="020F0502020204030204" pitchFamily="34" charset="0"/>
              </a:rPr>
              <a:t>It predominantly focuses upon the information that is needed for a person to acquire proper solution.</a:t>
            </a:r>
          </a:p>
          <a:p>
            <a:pPr marL="285750" indent="-285750" algn="just">
              <a:buFont typeface="Arial" panose="020B0604020202020204" pitchFamily="34" charset="0"/>
              <a:buChar char="•"/>
            </a:pPr>
            <a:endParaRPr lang="en-US" dirty="0">
              <a:solidFill>
                <a:schemeClr val="accent4">
                  <a:lumMod val="75000"/>
                </a:schemeClr>
              </a:solidFill>
              <a:latin typeface="Speak Pro" panose="020B0504020101020102" pitchFamily="34" charset="0"/>
              <a:ea typeface="Calibri" panose="020F0502020204030204" pitchFamily="34" charset="0"/>
            </a:endParaRPr>
          </a:p>
          <a:p>
            <a:pPr marL="285750" indent="-285750" algn="just">
              <a:buFont typeface="Arial" panose="020B0604020202020204" pitchFamily="34" charset="0"/>
              <a:buChar char="•"/>
            </a:pPr>
            <a:endParaRPr lang="en-US" sz="1800" dirty="0">
              <a:solidFill>
                <a:schemeClr val="accent4">
                  <a:lumMod val="75000"/>
                </a:schemeClr>
              </a:solidFill>
              <a:effectLst/>
              <a:latin typeface="Speak Pro" panose="020B0504020101020102" pitchFamily="34" charset="0"/>
              <a:ea typeface="Calibri" panose="020F0502020204030204" pitchFamily="34" charset="0"/>
            </a:endParaRPr>
          </a:p>
          <a:p>
            <a:pPr marL="285750" indent="-285750" algn="just">
              <a:buFont typeface="Arial" panose="020B0604020202020204" pitchFamily="34" charset="0"/>
              <a:buChar char="•"/>
            </a:pPr>
            <a:endParaRPr lang="en-US" sz="1800" dirty="0">
              <a:solidFill>
                <a:schemeClr val="accent4">
                  <a:lumMod val="75000"/>
                </a:schemeClr>
              </a:solidFill>
              <a:effectLst/>
              <a:latin typeface="Speak Pro" panose="020B0504020101020102" pitchFamily="34" charset="0"/>
              <a:ea typeface="Calibri" panose="020F0502020204030204" pitchFamily="34" charset="0"/>
            </a:endParaRPr>
          </a:p>
          <a:p>
            <a:pPr marL="285750" indent="-285750" algn="just">
              <a:buFont typeface="Arial" panose="020B0604020202020204" pitchFamily="34" charset="0"/>
              <a:buChar char="•"/>
            </a:pPr>
            <a:endParaRPr lang="en-US" b="0" i="0" dirty="0">
              <a:solidFill>
                <a:schemeClr val="accent4">
                  <a:lumMod val="75000"/>
                </a:schemeClr>
              </a:solidFill>
              <a:latin typeface="Speak Pro" panose="020B0504020101020102" pitchFamily="34" charset="0"/>
            </a:endParaRPr>
          </a:p>
        </p:txBody>
      </p:sp>
      <p:graphicFrame>
        <p:nvGraphicFramePr>
          <p:cNvPr id="14" name="Table 13">
            <a:extLst>
              <a:ext uri="{FF2B5EF4-FFF2-40B4-BE49-F238E27FC236}">
                <a16:creationId xmlns:a16="http://schemas.microsoft.com/office/drawing/2014/main" id="{B82331AD-C7CA-42DC-A86D-81967B856CFB}"/>
              </a:ext>
            </a:extLst>
          </p:cNvPr>
          <p:cNvGraphicFramePr>
            <a:graphicFrameLocks noGrp="1"/>
          </p:cNvGraphicFramePr>
          <p:nvPr/>
        </p:nvGraphicFramePr>
        <p:xfrm>
          <a:off x="7260973" y="1828012"/>
          <a:ext cx="4800343" cy="3663639"/>
        </p:xfrm>
        <a:graphic>
          <a:graphicData uri="http://schemas.openxmlformats.org/drawingml/2006/table">
            <a:tbl>
              <a:tblPr firstRow="1" firstCol="1" lastRow="1" lastCol="1" bandRow="1" bandCol="1">
                <a:tableStyleId>{5C22544A-7EE6-4342-B048-85BDC9FD1C3A}</a:tableStyleId>
              </a:tblPr>
              <a:tblGrid>
                <a:gridCol w="3601645">
                  <a:extLst>
                    <a:ext uri="{9D8B030D-6E8A-4147-A177-3AD203B41FA5}">
                      <a16:colId xmlns:a16="http://schemas.microsoft.com/office/drawing/2014/main" val="927643243"/>
                    </a:ext>
                  </a:extLst>
                </a:gridCol>
                <a:gridCol w="1198698">
                  <a:extLst>
                    <a:ext uri="{9D8B030D-6E8A-4147-A177-3AD203B41FA5}">
                      <a16:colId xmlns:a16="http://schemas.microsoft.com/office/drawing/2014/main" val="844777811"/>
                    </a:ext>
                  </a:extLst>
                </a:gridCol>
              </a:tblGrid>
              <a:tr h="50800">
                <a:tc>
                  <a:txBody>
                    <a:bodyPr/>
                    <a:lstStyle/>
                    <a:p>
                      <a:pPr marL="127000" marR="114935" algn="ctr">
                        <a:lnSpc>
                          <a:spcPct val="107000"/>
                        </a:lnSpc>
                        <a:spcBef>
                          <a:spcPts val="0"/>
                        </a:spcBef>
                        <a:spcAft>
                          <a:spcPts val="0"/>
                        </a:spcAft>
                      </a:pPr>
                      <a:r>
                        <a:rPr lang="en-US" sz="1400" b="0">
                          <a:solidFill>
                            <a:schemeClr val="tx1"/>
                          </a:solidFill>
                          <a:effectLst/>
                          <a:latin typeface="Raleway" pitchFamily="2" charset="0"/>
                        </a:rPr>
                        <a:t>Symptoms</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solidFill>
                      <a:srgbClr val="00B0F0">
                        <a:alpha val="30000"/>
                      </a:srgbClr>
                    </a:solidFill>
                  </a:tcPr>
                </a:tc>
                <a:tc>
                  <a:txBody>
                    <a:bodyPr/>
                    <a:lstStyle/>
                    <a:p>
                      <a:pPr marL="7620" marR="0" algn="ctr">
                        <a:lnSpc>
                          <a:spcPct val="107000"/>
                        </a:lnSpc>
                        <a:spcBef>
                          <a:spcPts val="0"/>
                        </a:spcBef>
                        <a:spcAft>
                          <a:spcPts val="0"/>
                        </a:spcAft>
                      </a:pPr>
                      <a:r>
                        <a:rPr lang="en-US" sz="1400" b="0" dirty="0">
                          <a:solidFill>
                            <a:schemeClr val="tx1"/>
                          </a:solidFill>
                          <a:effectLst/>
                          <a:latin typeface="Raleway" pitchFamily="2" charset="0"/>
                        </a:rPr>
                        <a:t>%</a:t>
                      </a:r>
                      <a:endParaRPr lang="en-US" sz="1800" b="0" dirty="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solidFill>
                      <a:srgbClr val="00B0F0">
                        <a:alpha val="30000"/>
                      </a:srgbClr>
                    </a:solidFill>
                  </a:tcPr>
                </a:tc>
                <a:extLst>
                  <a:ext uri="{0D108BD9-81ED-4DB2-BD59-A6C34878D82A}">
                    <a16:rowId xmlns:a16="http://schemas.microsoft.com/office/drawing/2014/main" val="550458236"/>
                  </a:ext>
                </a:extLst>
              </a:tr>
              <a:tr h="48895">
                <a:tc>
                  <a:txBody>
                    <a:bodyPr/>
                    <a:lstStyle/>
                    <a:p>
                      <a:pPr marL="127000" marR="114935" algn="ctr">
                        <a:lnSpc>
                          <a:spcPct val="107000"/>
                        </a:lnSpc>
                        <a:spcBef>
                          <a:spcPts val="0"/>
                        </a:spcBef>
                        <a:spcAft>
                          <a:spcPts val="0"/>
                        </a:spcAft>
                      </a:pPr>
                      <a:r>
                        <a:rPr lang="en-US" sz="1400" b="0">
                          <a:solidFill>
                            <a:schemeClr val="tx1"/>
                          </a:solidFill>
                          <a:effectLst/>
                          <a:latin typeface="Raleway" pitchFamily="2" charset="0"/>
                        </a:rPr>
                        <a:t>Depression</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21.7</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1978486978"/>
                  </a:ext>
                </a:extLst>
              </a:tr>
              <a:tr h="49530">
                <a:tc>
                  <a:txBody>
                    <a:bodyPr/>
                    <a:lstStyle/>
                    <a:p>
                      <a:pPr marL="127000" marR="111125" algn="ctr">
                        <a:lnSpc>
                          <a:spcPct val="107000"/>
                        </a:lnSpc>
                        <a:spcBef>
                          <a:spcPts val="0"/>
                        </a:spcBef>
                        <a:spcAft>
                          <a:spcPts val="0"/>
                        </a:spcAft>
                      </a:pPr>
                      <a:r>
                        <a:rPr lang="en-US" sz="1400" b="0">
                          <a:solidFill>
                            <a:schemeClr val="tx1"/>
                          </a:solidFill>
                          <a:effectLst/>
                          <a:latin typeface="Raleway" pitchFamily="2" charset="0"/>
                        </a:rPr>
                        <a:t>Anxiety</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18.8</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1542319457"/>
                  </a:ext>
                </a:extLst>
              </a:tr>
              <a:tr h="48895">
                <a:tc>
                  <a:txBody>
                    <a:bodyPr/>
                    <a:lstStyle/>
                    <a:p>
                      <a:pPr marL="127000" marR="115570" algn="ctr">
                        <a:lnSpc>
                          <a:spcPct val="107000"/>
                        </a:lnSpc>
                        <a:spcBef>
                          <a:spcPts val="0"/>
                        </a:spcBef>
                        <a:spcAft>
                          <a:spcPts val="0"/>
                        </a:spcAft>
                      </a:pPr>
                      <a:r>
                        <a:rPr lang="en-US" sz="1400" b="0">
                          <a:solidFill>
                            <a:schemeClr val="tx1"/>
                          </a:solidFill>
                          <a:effectLst/>
                          <a:latin typeface="Raleway" pitchFamily="2" charset="0"/>
                        </a:rPr>
                        <a:t>General Mental Health</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25.4</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3598635735"/>
                  </a:ext>
                </a:extLst>
              </a:tr>
              <a:tr h="49530">
                <a:tc>
                  <a:txBody>
                    <a:bodyPr/>
                    <a:lstStyle/>
                    <a:p>
                      <a:pPr marL="127000" marR="111760" algn="ctr">
                        <a:lnSpc>
                          <a:spcPct val="107000"/>
                        </a:lnSpc>
                        <a:spcBef>
                          <a:spcPts val="0"/>
                        </a:spcBef>
                        <a:spcAft>
                          <a:spcPts val="0"/>
                        </a:spcAft>
                      </a:pPr>
                      <a:r>
                        <a:rPr lang="en-US" sz="1400" b="0">
                          <a:solidFill>
                            <a:schemeClr val="tx1"/>
                          </a:solidFill>
                          <a:effectLst/>
                          <a:latin typeface="Raleway" pitchFamily="2" charset="0"/>
                        </a:rPr>
                        <a:t>Stress</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10.0</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454172253"/>
                  </a:ext>
                </a:extLst>
              </a:tr>
              <a:tr h="48895">
                <a:tc>
                  <a:txBody>
                    <a:bodyPr/>
                    <a:lstStyle/>
                    <a:p>
                      <a:pPr marL="127000" marR="117475" algn="ctr">
                        <a:lnSpc>
                          <a:spcPct val="107000"/>
                        </a:lnSpc>
                        <a:spcBef>
                          <a:spcPts val="0"/>
                        </a:spcBef>
                        <a:spcAft>
                          <a:spcPts val="0"/>
                        </a:spcAft>
                      </a:pPr>
                      <a:r>
                        <a:rPr lang="en-US" sz="1400" b="0">
                          <a:solidFill>
                            <a:schemeClr val="tx1"/>
                          </a:solidFill>
                          <a:effectLst/>
                          <a:latin typeface="Raleway" pitchFamily="2" charset="0"/>
                        </a:rPr>
                        <a:t>Post-traumatic stress disorder</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2.6</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1055225059"/>
                  </a:ext>
                </a:extLst>
              </a:tr>
              <a:tr h="50165">
                <a:tc>
                  <a:txBody>
                    <a:bodyPr/>
                    <a:lstStyle/>
                    <a:p>
                      <a:pPr marL="127000" marR="116205" algn="ctr">
                        <a:lnSpc>
                          <a:spcPct val="107000"/>
                        </a:lnSpc>
                        <a:spcBef>
                          <a:spcPts val="0"/>
                        </a:spcBef>
                        <a:spcAft>
                          <a:spcPts val="0"/>
                        </a:spcAft>
                      </a:pPr>
                      <a:r>
                        <a:rPr lang="en-US" sz="1400" b="0">
                          <a:solidFill>
                            <a:schemeClr val="tx1"/>
                          </a:solidFill>
                          <a:effectLst/>
                          <a:latin typeface="Raleway" pitchFamily="2" charset="0"/>
                        </a:rPr>
                        <a:t>Bipolar disorder</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3.7</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2737976621"/>
                  </a:ext>
                </a:extLst>
              </a:tr>
              <a:tr h="48895">
                <a:tc>
                  <a:txBody>
                    <a:bodyPr/>
                    <a:lstStyle/>
                    <a:p>
                      <a:pPr marL="127000" marR="116205" algn="ctr">
                        <a:lnSpc>
                          <a:spcPct val="107000"/>
                        </a:lnSpc>
                        <a:spcBef>
                          <a:spcPts val="0"/>
                        </a:spcBef>
                        <a:spcAft>
                          <a:spcPts val="0"/>
                        </a:spcAft>
                      </a:pPr>
                      <a:r>
                        <a:rPr lang="en-US" sz="1400" b="0">
                          <a:solidFill>
                            <a:schemeClr val="tx1"/>
                          </a:solidFill>
                          <a:effectLst/>
                          <a:latin typeface="Raleway" pitchFamily="2" charset="0"/>
                        </a:rPr>
                        <a:t>Panic disorder</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3.6</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2951640531"/>
                  </a:ext>
                </a:extLst>
              </a:tr>
              <a:tr h="49530">
                <a:tc>
                  <a:txBody>
                    <a:bodyPr/>
                    <a:lstStyle/>
                    <a:p>
                      <a:pPr marL="127000" marR="113030" algn="ctr">
                        <a:lnSpc>
                          <a:spcPct val="107000"/>
                        </a:lnSpc>
                        <a:spcBef>
                          <a:spcPts val="0"/>
                        </a:spcBef>
                        <a:spcAft>
                          <a:spcPts val="0"/>
                        </a:spcAft>
                      </a:pPr>
                      <a:r>
                        <a:rPr lang="en-US" sz="1400" b="0">
                          <a:solidFill>
                            <a:schemeClr val="tx1"/>
                          </a:solidFill>
                          <a:effectLst/>
                          <a:latin typeface="Raleway" pitchFamily="2" charset="0"/>
                        </a:rPr>
                        <a:t>Sleep disorder</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7.5</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4259928131"/>
                  </a:ext>
                </a:extLst>
              </a:tr>
              <a:tr h="48895">
                <a:tc>
                  <a:txBody>
                    <a:bodyPr/>
                    <a:lstStyle/>
                    <a:p>
                      <a:pPr marL="127000" marR="113665" algn="ctr">
                        <a:lnSpc>
                          <a:spcPct val="107000"/>
                        </a:lnSpc>
                        <a:spcBef>
                          <a:spcPts val="0"/>
                        </a:spcBef>
                        <a:spcAft>
                          <a:spcPts val="0"/>
                        </a:spcAft>
                      </a:pPr>
                      <a:r>
                        <a:rPr lang="en-US" sz="1400" b="0">
                          <a:solidFill>
                            <a:schemeClr val="tx1"/>
                          </a:solidFill>
                          <a:effectLst/>
                          <a:latin typeface="Raleway" pitchFamily="2" charset="0"/>
                        </a:rPr>
                        <a:t>Schizophrenia</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1.9</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4160222093"/>
                  </a:ext>
                </a:extLst>
              </a:tr>
              <a:tr h="49530">
                <a:tc>
                  <a:txBody>
                    <a:bodyPr/>
                    <a:lstStyle/>
                    <a:p>
                      <a:pPr marL="127000" marR="113665" algn="ctr">
                        <a:lnSpc>
                          <a:spcPct val="107000"/>
                        </a:lnSpc>
                        <a:spcBef>
                          <a:spcPts val="0"/>
                        </a:spcBef>
                        <a:spcAft>
                          <a:spcPts val="0"/>
                        </a:spcAft>
                      </a:pPr>
                      <a:r>
                        <a:rPr lang="en-US" sz="1400" b="0" dirty="0">
                          <a:solidFill>
                            <a:schemeClr val="tx1"/>
                          </a:solidFill>
                          <a:effectLst/>
                          <a:latin typeface="Raleway" pitchFamily="2" charset="0"/>
                        </a:rPr>
                        <a:t>Obsessive compulsive disorder</a:t>
                      </a:r>
                      <a:endParaRPr lang="en-US" sz="1800" b="0" dirty="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4.5</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1895178807"/>
                  </a:ext>
                </a:extLst>
              </a:tr>
              <a:tr h="48895">
                <a:tc>
                  <a:txBody>
                    <a:bodyPr/>
                    <a:lstStyle/>
                    <a:p>
                      <a:pPr marL="127000" marR="118110" algn="ctr">
                        <a:lnSpc>
                          <a:spcPct val="107000"/>
                        </a:lnSpc>
                        <a:spcBef>
                          <a:spcPts val="0"/>
                        </a:spcBef>
                        <a:spcAft>
                          <a:spcPts val="0"/>
                        </a:spcAft>
                      </a:pPr>
                      <a:r>
                        <a:rPr lang="en-US" sz="1400" b="0">
                          <a:solidFill>
                            <a:schemeClr val="tx1"/>
                          </a:solidFill>
                          <a:effectLst/>
                          <a:latin typeface="Raleway" pitchFamily="2" charset="0"/>
                        </a:rPr>
                        <a:t>Substance abuse (Drug and Alcohol)</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0.3</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4095736082"/>
                  </a:ext>
                </a:extLst>
              </a:tr>
              <a:tr h="49530">
                <a:tc>
                  <a:txBody>
                    <a:bodyPr/>
                    <a:lstStyle/>
                    <a:p>
                      <a:pPr marL="127000" marR="118745" algn="ctr">
                        <a:lnSpc>
                          <a:spcPct val="107000"/>
                        </a:lnSpc>
                        <a:spcBef>
                          <a:spcPts val="0"/>
                        </a:spcBef>
                        <a:spcAft>
                          <a:spcPts val="0"/>
                        </a:spcAft>
                      </a:pPr>
                      <a:r>
                        <a:rPr lang="en-US" sz="1400" b="0">
                          <a:solidFill>
                            <a:schemeClr val="tx1"/>
                          </a:solidFill>
                          <a:effectLst/>
                          <a:latin typeface="Raleway" pitchFamily="2" charset="0"/>
                        </a:rPr>
                        <a:t>Addiction (Non drug and alcohol related addiction)</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2.2</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4045422510"/>
                  </a:ext>
                </a:extLst>
              </a:tr>
              <a:tr h="55880">
                <a:tc>
                  <a:txBody>
                    <a:bodyPr/>
                    <a:lstStyle/>
                    <a:p>
                      <a:pPr marL="127000" marR="113665" algn="ctr">
                        <a:lnSpc>
                          <a:spcPct val="107000"/>
                        </a:lnSpc>
                        <a:spcBef>
                          <a:spcPts val="0"/>
                        </a:spcBef>
                        <a:spcAft>
                          <a:spcPts val="0"/>
                        </a:spcAft>
                      </a:pPr>
                      <a:r>
                        <a:rPr lang="en-US" sz="1400" b="0">
                          <a:solidFill>
                            <a:schemeClr val="tx1"/>
                          </a:solidFill>
                          <a:effectLst/>
                          <a:latin typeface="Raleway" pitchFamily="2" charset="0"/>
                        </a:rPr>
                        <a:t>No specific symptom or diagnosis mentioned</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a:solidFill>
                            <a:schemeClr val="tx1"/>
                          </a:solidFill>
                          <a:effectLst/>
                          <a:latin typeface="Raleway" pitchFamily="2" charset="0"/>
                        </a:rPr>
                        <a:t>1.7</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4168885860"/>
                  </a:ext>
                </a:extLst>
              </a:tr>
              <a:tr h="45720">
                <a:tc>
                  <a:txBody>
                    <a:bodyPr/>
                    <a:lstStyle/>
                    <a:p>
                      <a:pPr marL="127000" marR="114300" algn="ctr">
                        <a:lnSpc>
                          <a:spcPct val="107000"/>
                        </a:lnSpc>
                        <a:spcBef>
                          <a:spcPts val="0"/>
                        </a:spcBef>
                        <a:spcAft>
                          <a:spcPts val="0"/>
                        </a:spcAft>
                      </a:pPr>
                      <a:r>
                        <a:rPr lang="en-US" sz="1400" b="0">
                          <a:solidFill>
                            <a:schemeClr val="tx1"/>
                          </a:solidFill>
                          <a:effectLst/>
                          <a:latin typeface="Raleway" pitchFamily="2" charset="0"/>
                        </a:rPr>
                        <a:t>Total</a:t>
                      </a:r>
                      <a:endParaRPr lang="en-US" sz="1800" b="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tc>
                  <a:txBody>
                    <a:bodyPr/>
                    <a:lstStyle/>
                    <a:p>
                      <a:pPr marL="0" marR="0" algn="ctr">
                        <a:lnSpc>
                          <a:spcPct val="107000"/>
                        </a:lnSpc>
                        <a:spcBef>
                          <a:spcPts val="0"/>
                        </a:spcBef>
                        <a:spcAft>
                          <a:spcPts val="0"/>
                        </a:spcAft>
                      </a:pPr>
                      <a:r>
                        <a:rPr lang="en-US" sz="1400" b="0" dirty="0">
                          <a:solidFill>
                            <a:schemeClr val="tx1"/>
                          </a:solidFill>
                          <a:effectLst/>
                          <a:latin typeface="Raleway" pitchFamily="2" charset="0"/>
                        </a:rPr>
                        <a:t>100.0</a:t>
                      </a:r>
                      <a:endParaRPr lang="en-US" sz="1800" b="0" dirty="0">
                        <a:solidFill>
                          <a:schemeClr val="tx1"/>
                        </a:solidFill>
                        <a:effectLst/>
                        <a:latin typeface="Raleway" pitchFamily="2" charset="0"/>
                        <a:ea typeface="Georgia" panose="02040502050405020303" pitchFamily="18" charset="0"/>
                        <a:cs typeface="Georgia" panose="02040502050405020303" pitchFamily="18" charset="0"/>
                      </a:endParaRPr>
                    </a:p>
                  </a:txBody>
                  <a:tcPr marL="0" marR="0" marT="0" marB="0">
                    <a:noFill/>
                  </a:tcPr>
                </a:tc>
                <a:extLst>
                  <a:ext uri="{0D108BD9-81ED-4DB2-BD59-A6C34878D82A}">
                    <a16:rowId xmlns:a16="http://schemas.microsoft.com/office/drawing/2014/main" val="688360535"/>
                  </a:ext>
                </a:extLst>
              </a:tr>
            </a:tbl>
          </a:graphicData>
        </a:graphic>
      </p:graphicFrame>
      <p:graphicFrame>
        <p:nvGraphicFramePr>
          <p:cNvPr id="15" name="Table 14">
            <a:extLst>
              <a:ext uri="{FF2B5EF4-FFF2-40B4-BE49-F238E27FC236}">
                <a16:creationId xmlns:a16="http://schemas.microsoft.com/office/drawing/2014/main" id="{C82EA862-FD37-4404-ACF3-5392B45CE637}"/>
              </a:ext>
            </a:extLst>
          </p:cNvPr>
          <p:cNvGraphicFramePr>
            <a:graphicFrameLocks noGrp="1"/>
          </p:cNvGraphicFramePr>
          <p:nvPr>
            <p:extLst>
              <p:ext uri="{D42A27DB-BD31-4B8C-83A1-F6EECF244321}">
                <p14:modId xmlns:p14="http://schemas.microsoft.com/office/powerpoint/2010/main" val="2518070991"/>
              </p:ext>
            </p:extLst>
          </p:nvPr>
        </p:nvGraphicFramePr>
        <p:xfrm>
          <a:off x="7773408" y="1857400"/>
          <a:ext cx="3843740" cy="2895908"/>
        </p:xfrm>
        <a:graphic>
          <a:graphicData uri="http://schemas.openxmlformats.org/drawingml/2006/table">
            <a:tbl>
              <a:tblPr firstRow="1" firstCol="1" bandRow="1">
                <a:tableStyleId>{5C22544A-7EE6-4342-B048-85BDC9FD1C3A}</a:tableStyleId>
              </a:tblPr>
              <a:tblGrid>
                <a:gridCol w="2718324">
                  <a:extLst>
                    <a:ext uri="{9D8B030D-6E8A-4147-A177-3AD203B41FA5}">
                      <a16:colId xmlns:a16="http://schemas.microsoft.com/office/drawing/2014/main" val="1061338167"/>
                    </a:ext>
                  </a:extLst>
                </a:gridCol>
                <a:gridCol w="1125416">
                  <a:extLst>
                    <a:ext uri="{9D8B030D-6E8A-4147-A177-3AD203B41FA5}">
                      <a16:colId xmlns:a16="http://schemas.microsoft.com/office/drawing/2014/main" val="2928172986"/>
                    </a:ext>
                  </a:extLst>
                </a:gridCol>
              </a:tblGrid>
              <a:tr h="273544">
                <a:tc>
                  <a:txBody>
                    <a:bodyPr/>
                    <a:lstStyle/>
                    <a:p>
                      <a:pPr marL="457200" marR="0" lvl="1" algn="ctr">
                        <a:lnSpc>
                          <a:spcPct val="107000"/>
                        </a:lnSpc>
                        <a:spcBef>
                          <a:spcPts val="0"/>
                        </a:spcBef>
                        <a:spcAft>
                          <a:spcPts val="0"/>
                        </a:spcAft>
                      </a:pPr>
                      <a:r>
                        <a:rPr lang="en-US" sz="1400" b="0" dirty="0">
                          <a:solidFill>
                            <a:schemeClr val="tx1"/>
                          </a:solidFill>
                          <a:effectLst/>
                          <a:latin typeface="Raleway" pitchFamily="2" charset="0"/>
                        </a:rPr>
                        <a:t>Approaches to improving mental health</a:t>
                      </a:r>
                      <a:endParaRPr lang="en-US" sz="1800" b="0" dirty="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alpha val="24000"/>
                      </a:srgbClr>
                    </a:solidFill>
                  </a:tcPr>
                </a:tc>
                <a:tc>
                  <a:txBody>
                    <a:bodyPr/>
                    <a:lstStyle/>
                    <a:p>
                      <a:pPr marL="457200" marR="0" lvl="1" algn="ctr">
                        <a:lnSpc>
                          <a:spcPct val="107000"/>
                        </a:lnSpc>
                        <a:spcBef>
                          <a:spcPts val="0"/>
                        </a:spcBef>
                        <a:spcAft>
                          <a:spcPts val="0"/>
                        </a:spcAft>
                      </a:pPr>
                      <a:r>
                        <a:rPr lang="en-US" sz="1400" b="0" dirty="0">
                          <a:solidFill>
                            <a:schemeClr val="tx1"/>
                          </a:solidFill>
                          <a:effectLst/>
                          <a:latin typeface="Raleway" pitchFamily="2" charset="0"/>
                        </a:rPr>
                        <a:t>%</a:t>
                      </a:r>
                      <a:endParaRPr lang="en-US" sz="1800" b="0" dirty="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alpha val="24000"/>
                      </a:srgbClr>
                    </a:solidFill>
                  </a:tcPr>
                </a:tc>
                <a:extLst>
                  <a:ext uri="{0D108BD9-81ED-4DB2-BD59-A6C34878D82A}">
                    <a16:rowId xmlns:a16="http://schemas.microsoft.com/office/drawing/2014/main" val="972132884"/>
                  </a:ext>
                </a:extLst>
              </a:tr>
              <a:tr h="264675">
                <a:tc>
                  <a:txBody>
                    <a:bodyPr/>
                    <a:lstStyle/>
                    <a:p>
                      <a:pPr marL="457200" marR="0" lvl="1" algn="ctr">
                        <a:lnSpc>
                          <a:spcPct val="107000"/>
                        </a:lnSpc>
                        <a:spcBef>
                          <a:spcPts val="0"/>
                        </a:spcBef>
                        <a:spcAft>
                          <a:spcPts val="0"/>
                        </a:spcAft>
                      </a:pPr>
                      <a:r>
                        <a:rPr lang="en-US" sz="1400" b="0" dirty="0">
                          <a:solidFill>
                            <a:schemeClr val="tx1"/>
                          </a:solidFill>
                          <a:effectLst/>
                          <a:latin typeface="Raleway" pitchFamily="2" charset="0"/>
                        </a:rPr>
                        <a:t>Relaxation</a:t>
                      </a:r>
                      <a:endParaRPr lang="en-US" sz="1800" b="0" dirty="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457200" marR="0" lvl="1" algn="ctr">
                        <a:lnSpc>
                          <a:spcPct val="107000"/>
                        </a:lnSpc>
                        <a:spcBef>
                          <a:spcPts val="0"/>
                        </a:spcBef>
                        <a:spcAft>
                          <a:spcPts val="0"/>
                        </a:spcAft>
                      </a:pPr>
                      <a:r>
                        <a:rPr lang="en-US" sz="1400" b="0" dirty="0">
                          <a:solidFill>
                            <a:schemeClr val="tx1"/>
                          </a:solidFill>
                          <a:effectLst/>
                          <a:latin typeface="Raleway" pitchFamily="2" charset="0"/>
                        </a:rPr>
                        <a:t>32.4</a:t>
                      </a:r>
                      <a:endParaRPr lang="en-US" sz="1800" b="0" dirty="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4623786"/>
                  </a:ext>
                </a:extLst>
              </a:tr>
              <a:tr h="288913">
                <a:tc>
                  <a:txBody>
                    <a:bodyPr/>
                    <a:lstStyle/>
                    <a:p>
                      <a:pPr marL="457200" marR="0" lvl="1" algn="ctr">
                        <a:lnSpc>
                          <a:spcPct val="107000"/>
                        </a:lnSpc>
                        <a:spcBef>
                          <a:spcPts val="0"/>
                        </a:spcBef>
                        <a:spcAft>
                          <a:spcPts val="0"/>
                        </a:spcAft>
                      </a:pPr>
                      <a:r>
                        <a:rPr lang="en-US" sz="1400" b="0" dirty="0">
                          <a:solidFill>
                            <a:schemeClr val="tx1"/>
                          </a:solidFill>
                          <a:effectLst/>
                          <a:latin typeface="Raleway" pitchFamily="2" charset="0"/>
                        </a:rPr>
                        <a:t>Stress management</a:t>
                      </a:r>
                      <a:endParaRPr lang="en-US" sz="1800" b="0" dirty="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457200" marR="0" lvl="1" algn="ctr">
                        <a:lnSpc>
                          <a:spcPct val="107000"/>
                        </a:lnSpc>
                        <a:spcBef>
                          <a:spcPts val="0"/>
                        </a:spcBef>
                        <a:spcAft>
                          <a:spcPts val="0"/>
                        </a:spcAft>
                      </a:pPr>
                      <a:r>
                        <a:rPr lang="en-US" sz="1400" b="0">
                          <a:solidFill>
                            <a:schemeClr val="tx1"/>
                          </a:solidFill>
                          <a:effectLst/>
                          <a:latin typeface="Raleway" pitchFamily="2" charset="0"/>
                        </a:rPr>
                        <a:t>12.5</a:t>
                      </a:r>
                      <a:endParaRPr lang="en-US" sz="1800" b="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9853054"/>
                  </a:ext>
                </a:extLst>
              </a:tr>
              <a:tr h="264675">
                <a:tc>
                  <a:txBody>
                    <a:bodyPr/>
                    <a:lstStyle/>
                    <a:p>
                      <a:pPr marL="457200" marR="0" lvl="1" algn="ctr">
                        <a:lnSpc>
                          <a:spcPct val="107000"/>
                        </a:lnSpc>
                        <a:spcBef>
                          <a:spcPts val="0"/>
                        </a:spcBef>
                        <a:spcAft>
                          <a:spcPts val="0"/>
                        </a:spcAft>
                      </a:pPr>
                      <a:r>
                        <a:rPr lang="en-US" sz="1400" b="0" dirty="0">
                          <a:solidFill>
                            <a:schemeClr val="tx1"/>
                          </a:solidFill>
                          <a:effectLst/>
                          <a:latin typeface="Raleway" pitchFamily="2" charset="0"/>
                        </a:rPr>
                        <a:t>Symptom tracking</a:t>
                      </a:r>
                      <a:endParaRPr lang="en-US" sz="1800" b="0" dirty="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457200" marR="0" lvl="1" algn="ctr">
                        <a:lnSpc>
                          <a:spcPct val="107000"/>
                        </a:lnSpc>
                        <a:spcBef>
                          <a:spcPts val="0"/>
                        </a:spcBef>
                        <a:spcAft>
                          <a:spcPts val="0"/>
                        </a:spcAft>
                      </a:pPr>
                      <a:r>
                        <a:rPr lang="en-US" sz="1400" b="0">
                          <a:solidFill>
                            <a:schemeClr val="tx1"/>
                          </a:solidFill>
                          <a:effectLst/>
                          <a:latin typeface="Raleway" pitchFamily="2" charset="0"/>
                        </a:rPr>
                        <a:t>23.6</a:t>
                      </a:r>
                      <a:endParaRPr lang="en-US" sz="1800" b="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9212947"/>
                  </a:ext>
                </a:extLst>
              </a:tr>
              <a:tr h="264675">
                <a:tc>
                  <a:txBody>
                    <a:bodyPr/>
                    <a:lstStyle/>
                    <a:p>
                      <a:pPr marL="457200" marR="0" lvl="1" algn="ctr">
                        <a:lnSpc>
                          <a:spcPct val="107000"/>
                        </a:lnSpc>
                        <a:spcBef>
                          <a:spcPts val="0"/>
                        </a:spcBef>
                        <a:spcAft>
                          <a:spcPts val="0"/>
                        </a:spcAft>
                      </a:pPr>
                      <a:r>
                        <a:rPr lang="en-US" sz="1400" b="0" dirty="0">
                          <a:solidFill>
                            <a:schemeClr val="tx1"/>
                          </a:solidFill>
                          <a:effectLst/>
                          <a:latin typeface="Raleway" pitchFamily="2" charset="0"/>
                        </a:rPr>
                        <a:t>Calming audio</a:t>
                      </a:r>
                      <a:endParaRPr lang="en-US" sz="1800" b="0" dirty="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457200" marR="0" lvl="1" algn="ctr">
                        <a:lnSpc>
                          <a:spcPct val="107000"/>
                        </a:lnSpc>
                        <a:spcBef>
                          <a:spcPts val="0"/>
                        </a:spcBef>
                        <a:spcAft>
                          <a:spcPts val="0"/>
                        </a:spcAft>
                      </a:pPr>
                      <a:r>
                        <a:rPr lang="en-US" sz="1400" b="0">
                          <a:solidFill>
                            <a:schemeClr val="tx1"/>
                          </a:solidFill>
                          <a:effectLst/>
                          <a:latin typeface="Raleway" pitchFamily="2" charset="0"/>
                        </a:rPr>
                        <a:t>10.7</a:t>
                      </a:r>
                      <a:endParaRPr lang="en-US" sz="1800" b="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0926307"/>
                  </a:ext>
                </a:extLst>
              </a:tr>
              <a:tr h="576858">
                <a:tc>
                  <a:txBody>
                    <a:bodyPr/>
                    <a:lstStyle/>
                    <a:p>
                      <a:pPr marL="457200" marR="0" lvl="1" algn="ctr">
                        <a:lnSpc>
                          <a:spcPct val="107000"/>
                        </a:lnSpc>
                        <a:spcBef>
                          <a:spcPts val="0"/>
                        </a:spcBef>
                        <a:spcAft>
                          <a:spcPts val="0"/>
                        </a:spcAft>
                      </a:pPr>
                      <a:r>
                        <a:rPr lang="en-US" sz="1400" b="0" dirty="0">
                          <a:solidFill>
                            <a:schemeClr val="tx1"/>
                          </a:solidFill>
                          <a:effectLst/>
                          <a:latin typeface="Raleway" pitchFamily="2" charset="0"/>
                        </a:rPr>
                        <a:t>Connect with mental health resources</a:t>
                      </a:r>
                      <a:endParaRPr lang="en-US" sz="1800" b="0" dirty="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457200" marR="0" lvl="1" algn="ctr">
                        <a:lnSpc>
                          <a:spcPct val="107000"/>
                        </a:lnSpc>
                        <a:spcBef>
                          <a:spcPts val="0"/>
                        </a:spcBef>
                        <a:spcAft>
                          <a:spcPts val="0"/>
                        </a:spcAft>
                      </a:pPr>
                      <a:r>
                        <a:rPr lang="en-US" sz="1400" b="0">
                          <a:solidFill>
                            <a:schemeClr val="tx1"/>
                          </a:solidFill>
                          <a:effectLst/>
                          <a:latin typeface="Raleway" pitchFamily="2" charset="0"/>
                        </a:rPr>
                        <a:t>2.1</a:t>
                      </a:r>
                      <a:endParaRPr lang="en-US" sz="1800" b="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6897514"/>
                  </a:ext>
                </a:extLst>
              </a:tr>
              <a:tr h="264675">
                <a:tc>
                  <a:txBody>
                    <a:bodyPr/>
                    <a:lstStyle/>
                    <a:p>
                      <a:pPr marL="457200" marR="0" lvl="1" algn="ctr">
                        <a:lnSpc>
                          <a:spcPct val="107000"/>
                        </a:lnSpc>
                        <a:spcBef>
                          <a:spcPts val="0"/>
                        </a:spcBef>
                        <a:spcAft>
                          <a:spcPts val="0"/>
                        </a:spcAft>
                      </a:pPr>
                      <a:r>
                        <a:rPr lang="en-US" sz="1400" b="0">
                          <a:solidFill>
                            <a:schemeClr val="tx1"/>
                          </a:solidFill>
                          <a:effectLst/>
                          <a:latin typeface="Raleway" pitchFamily="2" charset="0"/>
                        </a:rPr>
                        <a:t>Interpersonal support</a:t>
                      </a:r>
                      <a:endParaRPr lang="en-US" sz="1800" b="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457200" marR="0" lvl="1" algn="ctr">
                        <a:lnSpc>
                          <a:spcPct val="107000"/>
                        </a:lnSpc>
                        <a:spcBef>
                          <a:spcPts val="0"/>
                        </a:spcBef>
                        <a:spcAft>
                          <a:spcPts val="0"/>
                        </a:spcAft>
                      </a:pPr>
                      <a:r>
                        <a:rPr lang="en-US" sz="1400" b="0">
                          <a:solidFill>
                            <a:schemeClr val="tx1"/>
                          </a:solidFill>
                          <a:effectLst/>
                          <a:latin typeface="Raleway" pitchFamily="2" charset="0"/>
                        </a:rPr>
                        <a:t>3.7</a:t>
                      </a:r>
                      <a:endParaRPr lang="en-US" sz="1800" b="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78867076"/>
                  </a:ext>
                </a:extLst>
              </a:tr>
              <a:tr h="264675">
                <a:tc>
                  <a:txBody>
                    <a:bodyPr/>
                    <a:lstStyle/>
                    <a:p>
                      <a:pPr marL="457200" marR="0" lvl="1" algn="ctr">
                        <a:lnSpc>
                          <a:spcPct val="107000"/>
                        </a:lnSpc>
                        <a:spcBef>
                          <a:spcPts val="0"/>
                        </a:spcBef>
                        <a:spcAft>
                          <a:spcPts val="0"/>
                        </a:spcAft>
                      </a:pPr>
                      <a:r>
                        <a:rPr lang="en-US" sz="1400" b="0">
                          <a:solidFill>
                            <a:schemeClr val="tx1"/>
                          </a:solidFill>
                          <a:effectLst/>
                          <a:latin typeface="Raleway" pitchFamily="2" charset="0"/>
                        </a:rPr>
                        <a:t>Meditation</a:t>
                      </a:r>
                      <a:endParaRPr lang="en-US" sz="1800" b="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457200" marR="0" lvl="1" algn="ctr">
                        <a:lnSpc>
                          <a:spcPct val="107000"/>
                        </a:lnSpc>
                        <a:spcBef>
                          <a:spcPts val="0"/>
                        </a:spcBef>
                        <a:spcAft>
                          <a:spcPts val="0"/>
                        </a:spcAft>
                      </a:pPr>
                      <a:r>
                        <a:rPr lang="en-US" sz="1400" b="0">
                          <a:solidFill>
                            <a:schemeClr val="tx1"/>
                          </a:solidFill>
                          <a:effectLst/>
                          <a:latin typeface="Raleway" pitchFamily="2" charset="0"/>
                        </a:rPr>
                        <a:t>16.6</a:t>
                      </a:r>
                      <a:endParaRPr lang="en-US" sz="1800" b="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4262639"/>
                  </a:ext>
                </a:extLst>
              </a:tr>
              <a:tr h="264675">
                <a:tc>
                  <a:txBody>
                    <a:bodyPr/>
                    <a:lstStyle/>
                    <a:p>
                      <a:pPr marL="457200" marR="0" lvl="1" algn="ctr">
                        <a:lnSpc>
                          <a:spcPct val="107000"/>
                        </a:lnSpc>
                        <a:spcBef>
                          <a:spcPts val="0"/>
                        </a:spcBef>
                        <a:spcAft>
                          <a:spcPts val="0"/>
                        </a:spcAft>
                      </a:pPr>
                      <a:r>
                        <a:rPr lang="en-US" sz="1400" b="0" dirty="0">
                          <a:solidFill>
                            <a:schemeClr val="tx1"/>
                          </a:solidFill>
                          <a:effectLst/>
                          <a:latin typeface="Raleway" pitchFamily="2" charset="0"/>
                        </a:rPr>
                        <a:t>Total</a:t>
                      </a:r>
                      <a:endParaRPr lang="en-US" sz="1800" b="0" dirty="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457200" marR="0" lvl="1" algn="ctr">
                        <a:lnSpc>
                          <a:spcPct val="107000"/>
                        </a:lnSpc>
                        <a:spcBef>
                          <a:spcPts val="0"/>
                        </a:spcBef>
                        <a:spcAft>
                          <a:spcPts val="0"/>
                        </a:spcAft>
                      </a:pPr>
                      <a:r>
                        <a:rPr lang="en-US" sz="1400" b="0" dirty="0">
                          <a:solidFill>
                            <a:schemeClr val="tx1"/>
                          </a:solidFill>
                          <a:effectLst/>
                          <a:latin typeface="Raleway" pitchFamily="2" charset="0"/>
                        </a:rPr>
                        <a:t>100</a:t>
                      </a:r>
                      <a:endParaRPr lang="en-US" sz="1800" b="0" dirty="0">
                        <a:solidFill>
                          <a:schemeClr val="tx1"/>
                        </a:solidFill>
                        <a:effectLst/>
                        <a:latin typeface="Raleway" pitchFamily="2"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20489493"/>
                  </a:ext>
                </a:extLst>
              </a:tr>
            </a:tbl>
          </a:graphicData>
        </a:graphic>
      </p:graphicFrame>
    </p:spTree>
    <p:extLst>
      <p:ext uri="{BB962C8B-B14F-4D97-AF65-F5344CB8AC3E}">
        <p14:creationId xmlns:p14="http://schemas.microsoft.com/office/powerpoint/2010/main" val="29054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14"/>
                                        </p:tgtEl>
                                        <p:attrNameLst>
                                          <p:attrName>ppt_w</p:attrName>
                                        </p:attrNameLst>
                                      </p:cBhvr>
                                      <p:tavLst>
                                        <p:tav tm="0">
                                          <p:val>
                                            <p:strVal val="ppt_w"/>
                                          </p:val>
                                        </p:tav>
                                        <p:tav tm="100000">
                                          <p:val>
                                            <p:fltVal val="0"/>
                                          </p:val>
                                        </p:tav>
                                      </p:tavLst>
                                    </p:anim>
                                    <p:anim calcmode="lin" valueType="num">
                                      <p:cBhvr>
                                        <p:cTn id="14" dur="500"/>
                                        <p:tgtEl>
                                          <p:spTgt spid="14"/>
                                        </p:tgtEl>
                                        <p:attrNameLst>
                                          <p:attrName>ppt_h</p:attrName>
                                        </p:attrNameLst>
                                      </p:cBhvr>
                                      <p:tavLst>
                                        <p:tav tm="0">
                                          <p:val>
                                            <p:strVal val="ppt_h"/>
                                          </p:val>
                                        </p:tav>
                                        <p:tav tm="100000">
                                          <p:val>
                                            <p:fltVal val="0"/>
                                          </p:val>
                                        </p:tav>
                                      </p:tavLst>
                                    </p:anim>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73BFD2-3CA8-455E-A55B-E9001C9472FE}"/>
              </a:ext>
            </a:extLst>
          </p:cNvPr>
          <p:cNvSpPr txBox="1"/>
          <p:nvPr/>
        </p:nvSpPr>
        <p:spPr>
          <a:xfrm>
            <a:off x="2973429" y="2741526"/>
            <a:ext cx="6245141" cy="2154436"/>
          </a:xfrm>
          <a:prstGeom prst="rect">
            <a:avLst/>
          </a:prstGeom>
          <a:noFill/>
        </p:spPr>
        <p:txBody>
          <a:bodyPr wrap="square" rtlCol="0">
            <a:spAutoFit/>
          </a:bodyPr>
          <a:lstStyle/>
          <a:p>
            <a:pPr algn="ctr"/>
            <a:r>
              <a:rPr lang="en-US" sz="8000" dirty="0">
                <a:solidFill>
                  <a:srgbClr val="000000"/>
                </a:solidFill>
                <a:latin typeface="+mj-lt"/>
                <a:ea typeface="Calibri" panose="020F0502020204030204" pitchFamily="34" charset="0"/>
              </a:rPr>
              <a:t>Thank You!</a:t>
            </a:r>
          </a:p>
          <a:p>
            <a:pPr marL="285750" indent="-285750" algn="just">
              <a:buFont typeface="Arial" panose="020B0604020202020204" pitchFamily="34" charset="0"/>
              <a:buChar char="•"/>
            </a:pPr>
            <a:endParaRPr lang="en-US" sz="1800" dirty="0">
              <a:solidFill>
                <a:srgbClr val="000000"/>
              </a:solidFill>
              <a:effectLst/>
              <a:latin typeface="Raleway" pitchFamily="2" charset="0"/>
              <a:ea typeface="Calibri" panose="020F0502020204030204" pitchFamily="34" charset="0"/>
            </a:endParaRPr>
          </a:p>
          <a:p>
            <a:pPr marL="285750" indent="-285750" algn="just">
              <a:buFont typeface="Arial" panose="020B0604020202020204" pitchFamily="34" charset="0"/>
              <a:buChar char="•"/>
            </a:pPr>
            <a:endParaRPr lang="en-US" sz="1800" dirty="0">
              <a:solidFill>
                <a:srgbClr val="000000"/>
              </a:solidFill>
              <a:effectLst/>
              <a:latin typeface="Raleway" pitchFamily="2" charset="0"/>
              <a:ea typeface="Calibri" panose="020F0502020204030204" pitchFamily="34" charset="0"/>
            </a:endParaRPr>
          </a:p>
          <a:p>
            <a:pPr marL="285750" indent="-285750" algn="just">
              <a:buFont typeface="Arial" panose="020B0604020202020204" pitchFamily="34" charset="0"/>
              <a:buChar char="•"/>
            </a:pPr>
            <a:endParaRPr lang="en-US" b="0" i="0" dirty="0">
              <a:solidFill>
                <a:srgbClr val="000000"/>
              </a:solidFill>
              <a:latin typeface="Raleway" pitchFamily="2" charset="0"/>
            </a:endParaRPr>
          </a:p>
        </p:txBody>
      </p:sp>
    </p:spTree>
    <p:extLst>
      <p:ext uri="{BB962C8B-B14F-4D97-AF65-F5344CB8AC3E}">
        <p14:creationId xmlns:p14="http://schemas.microsoft.com/office/powerpoint/2010/main" val="4200902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73BFD2-3CA8-455E-A55B-E9001C9472FE}"/>
              </a:ext>
            </a:extLst>
          </p:cNvPr>
          <p:cNvSpPr txBox="1"/>
          <p:nvPr/>
        </p:nvSpPr>
        <p:spPr>
          <a:xfrm>
            <a:off x="2973429" y="2731610"/>
            <a:ext cx="6245141" cy="2154436"/>
          </a:xfrm>
          <a:prstGeom prst="rect">
            <a:avLst/>
          </a:prstGeom>
          <a:noFill/>
        </p:spPr>
        <p:txBody>
          <a:bodyPr wrap="square" rtlCol="0">
            <a:spAutoFit/>
          </a:bodyPr>
          <a:lstStyle/>
          <a:p>
            <a:pPr algn="ctr"/>
            <a:r>
              <a:rPr lang="en-US" sz="8000" dirty="0">
                <a:solidFill>
                  <a:srgbClr val="000000"/>
                </a:solidFill>
                <a:latin typeface="+mj-lt"/>
                <a:ea typeface="Calibri" panose="020F0502020204030204" pitchFamily="34" charset="0"/>
              </a:rPr>
              <a:t>Any Queries?</a:t>
            </a:r>
          </a:p>
          <a:p>
            <a:pPr marL="285750" indent="-285750" algn="just">
              <a:buFont typeface="Arial" panose="020B0604020202020204" pitchFamily="34" charset="0"/>
              <a:buChar char="•"/>
            </a:pPr>
            <a:endParaRPr lang="en-US" sz="1800" dirty="0">
              <a:solidFill>
                <a:srgbClr val="000000"/>
              </a:solidFill>
              <a:effectLst/>
              <a:latin typeface="Raleway" pitchFamily="2" charset="0"/>
              <a:ea typeface="Calibri" panose="020F0502020204030204" pitchFamily="34" charset="0"/>
            </a:endParaRPr>
          </a:p>
          <a:p>
            <a:pPr marL="285750" indent="-285750" algn="just">
              <a:buFont typeface="Arial" panose="020B0604020202020204" pitchFamily="34" charset="0"/>
              <a:buChar char="•"/>
            </a:pPr>
            <a:endParaRPr lang="en-US" sz="1800" dirty="0">
              <a:solidFill>
                <a:srgbClr val="000000"/>
              </a:solidFill>
              <a:effectLst/>
              <a:latin typeface="Raleway" pitchFamily="2" charset="0"/>
              <a:ea typeface="Calibri" panose="020F0502020204030204" pitchFamily="34" charset="0"/>
            </a:endParaRPr>
          </a:p>
          <a:p>
            <a:pPr marL="285750" indent="-285750" algn="just">
              <a:buFont typeface="Arial" panose="020B0604020202020204" pitchFamily="34" charset="0"/>
              <a:buChar char="•"/>
            </a:pPr>
            <a:endParaRPr lang="en-US" b="0" i="0" dirty="0">
              <a:solidFill>
                <a:srgbClr val="000000"/>
              </a:solidFill>
              <a:latin typeface="Raleway" pitchFamily="2" charset="0"/>
            </a:endParaRPr>
          </a:p>
        </p:txBody>
      </p:sp>
    </p:spTree>
    <p:extLst>
      <p:ext uri="{BB962C8B-B14F-4D97-AF65-F5344CB8AC3E}">
        <p14:creationId xmlns:p14="http://schemas.microsoft.com/office/powerpoint/2010/main" val="25838550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E488BC8C-A7B1-409C-A74D-66FF176CF3A2}"/>
              </a:ext>
            </a:extLst>
          </p:cNvPr>
          <p:cNvSpPr txBox="1">
            <a:spLocks/>
          </p:cNvSpPr>
          <p:nvPr/>
        </p:nvSpPr>
        <p:spPr>
          <a:xfrm>
            <a:off x="2384839" y="2497582"/>
            <a:ext cx="6135706" cy="3182782"/>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b="1" dirty="0">
                <a:solidFill>
                  <a:schemeClr val="accent4">
                    <a:lumMod val="75000"/>
                  </a:schemeClr>
                </a:solidFill>
                <a:latin typeface="Speak Pro" panose="020B0504020101020102" pitchFamily="34" charset="0"/>
                <a:ea typeface="Yu Gothic UI Light" panose="020B0300000000000000" pitchFamily="34" charset="-128"/>
              </a:rPr>
              <a:t>INTRODUCTION</a:t>
            </a:r>
          </a:p>
          <a:p>
            <a:r>
              <a:rPr lang="en-US" b="1" dirty="0">
                <a:solidFill>
                  <a:schemeClr val="accent4">
                    <a:lumMod val="75000"/>
                  </a:schemeClr>
                </a:solidFill>
                <a:latin typeface="Speak Pro" panose="020B0504020101020102" pitchFamily="34" charset="0"/>
                <a:ea typeface="Yu Gothic UI Light" panose="020B0300000000000000" pitchFamily="34" charset="-128"/>
              </a:rPr>
              <a:t>PROBLEM STATEMENT</a:t>
            </a:r>
          </a:p>
          <a:p>
            <a:r>
              <a:rPr lang="en-US" b="1" dirty="0">
                <a:solidFill>
                  <a:schemeClr val="accent4">
                    <a:lumMod val="75000"/>
                  </a:schemeClr>
                </a:solidFill>
                <a:latin typeface="Speak Pro" panose="020B0504020101020102" pitchFamily="34" charset="0"/>
                <a:ea typeface="Yu Gothic UI Light" panose="020B0300000000000000" pitchFamily="34" charset="-128"/>
              </a:rPr>
              <a:t>EXISTING TECHNOLOGIES</a:t>
            </a:r>
          </a:p>
          <a:p>
            <a:r>
              <a:rPr lang="en-US" b="1" dirty="0">
                <a:solidFill>
                  <a:schemeClr val="accent4">
                    <a:lumMod val="75000"/>
                  </a:schemeClr>
                </a:solidFill>
                <a:latin typeface="Speak Pro" panose="020B0504020101020102" pitchFamily="34" charset="0"/>
                <a:ea typeface="Yu Gothic UI Light" panose="020B0300000000000000" pitchFamily="34" charset="-128"/>
              </a:rPr>
              <a:t>METHODOLOGY</a:t>
            </a:r>
          </a:p>
          <a:p>
            <a:pPr lvl="1">
              <a:buFont typeface="Courier New" panose="02070309020205020404" pitchFamily="49" charset="0"/>
              <a:buChar char="o"/>
            </a:pPr>
            <a:r>
              <a:rPr lang="en-US" b="1" dirty="0">
                <a:solidFill>
                  <a:schemeClr val="accent4">
                    <a:lumMod val="75000"/>
                  </a:schemeClr>
                </a:solidFill>
                <a:latin typeface="Speak Pro" panose="020B0504020101020102" pitchFamily="34" charset="0"/>
                <a:ea typeface="Yu Gothic UI Light" panose="020B0300000000000000" pitchFamily="34" charset="-128"/>
              </a:rPr>
              <a:t>TECHNOLOGY USED</a:t>
            </a:r>
          </a:p>
          <a:p>
            <a:pPr lvl="1">
              <a:buFont typeface="Courier New" panose="02070309020205020404" pitchFamily="49" charset="0"/>
              <a:buChar char="o"/>
            </a:pPr>
            <a:r>
              <a:rPr lang="en-US" b="1" dirty="0">
                <a:solidFill>
                  <a:schemeClr val="accent4">
                    <a:lumMod val="75000"/>
                  </a:schemeClr>
                </a:solidFill>
                <a:latin typeface="Speak Pro" panose="020B0504020101020102" pitchFamily="34" charset="0"/>
                <a:ea typeface="Yu Gothic UI Light" panose="020B0300000000000000" pitchFamily="34" charset="-128"/>
              </a:rPr>
              <a:t>DATABASE HANDLING</a:t>
            </a:r>
          </a:p>
          <a:p>
            <a:r>
              <a:rPr lang="en-US" b="1" dirty="0">
                <a:solidFill>
                  <a:schemeClr val="accent4">
                    <a:lumMod val="75000"/>
                  </a:schemeClr>
                </a:solidFill>
                <a:latin typeface="Speak Pro" panose="020B0504020101020102" pitchFamily="34" charset="0"/>
                <a:ea typeface="Yu Gothic UI Light" panose="020B0300000000000000" pitchFamily="34" charset="-128"/>
              </a:rPr>
              <a:t>CONCLUSION</a:t>
            </a:r>
          </a:p>
          <a:p>
            <a:pPr marL="0" indent="0">
              <a:buNone/>
            </a:pPr>
            <a:endParaRPr lang="en-US" b="1" dirty="0">
              <a:solidFill>
                <a:schemeClr val="accent4">
                  <a:lumMod val="75000"/>
                </a:schemeClr>
              </a:solidFill>
              <a:latin typeface="Speak Pro" panose="020B0504020101020102" pitchFamily="34" charset="0"/>
              <a:ea typeface="Yu Gothic UI Light" panose="020B0300000000000000" pitchFamily="34" charset="-128"/>
            </a:endParaRPr>
          </a:p>
          <a:p>
            <a:pPr marL="0" indent="0">
              <a:buNone/>
            </a:pPr>
            <a:endParaRPr lang="en-US" b="1" dirty="0">
              <a:solidFill>
                <a:schemeClr val="accent4">
                  <a:lumMod val="75000"/>
                </a:schemeClr>
              </a:solidFill>
              <a:latin typeface="Speak Pro" panose="020B0504020101020102" pitchFamily="34" charset="0"/>
              <a:ea typeface="Yu Gothic UI Light" panose="020B0300000000000000" pitchFamily="34" charset="-128"/>
            </a:endParaRPr>
          </a:p>
          <a:p>
            <a:pPr marL="0" indent="0">
              <a:buNone/>
            </a:pPr>
            <a:endParaRPr lang="en-US" b="1" dirty="0">
              <a:solidFill>
                <a:schemeClr val="accent4">
                  <a:lumMod val="75000"/>
                </a:schemeClr>
              </a:solidFill>
              <a:latin typeface="Speak Pro" panose="020B0504020101020102" pitchFamily="34" charset="0"/>
              <a:ea typeface="Yu Gothic UI Light" panose="020B0300000000000000" pitchFamily="34" charset="-128"/>
            </a:endParaRPr>
          </a:p>
          <a:p>
            <a:pPr marL="0" indent="0">
              <a:buNone/>
            </a:pPr>
            <a:endParaRPr lang="en-US" b="1" dirty="0">
              <a:solidFill>
                <a:schemeClr val="accent4">
                  <a:lumMod val="75000"/>
                </a:schemeClr>
              </a:solidFill>
              <a:latin typeface="Speak Pro" panose="020B0504020101020102" pitchFamily="34" charset="0"/>
              <a:ea typeface="Yu Gothic UI Light" panose="020B0300000000000000" pitchFamily="34" charset="-128"/>
            </a:endParaRPr>
          </a:p>
          <a:p>
            <a:pPr marL="0" indent="0">
              <a:buNone/>
            </a:pPr>
            <a:endParaRPr lang="en-US" b="1" dirty="0">
              <a:solidFill>
                <a:schemeClr val="accent4">
                  <a:lumMod val="75000"/>
                </a:schemeClr>
              </a:solidFill>
              <a:latin typeface="Speak Pro" panose="020B0504020101020102" pitchFamily="34" charset="0"/>
              <a:ea typeface="Yu Gothic UI Light" panose="020B0300000000000000" pitchFamily="34" charset="-128"/>
            </a:endParaRPr>
          </a:p>
        </p:txBody>
      </p:sp>
      <p:cxnSp>
        <p:nvCxnSpPr>
          <p:cNvPr id="18" name="Straight Connector 17">
            <a:extLst>
              <a:ext uri="{FF2B5EF4-FFF2-40B4-BE49-F238E27FC236}">
                <a16:creationId xmlns:a16="http://schemas.microsoft.com/office/drawing/2014/main" id="{4B066615-79D1-424E-BF22-CF44D5FCBD69}"/>
              </a:ext>
            </a:extLst>
          </p:cNvPr>
          <p:cNvCxnSpPr>
            <a:cxnSpLocks/>
          </p:cNvCxnSpPr>
          <p:nvPr/>
        </p:nvCxnSpPr>
        <p:spPr>
          <a:xfrm>
            <a:off x="1111348" y="0"/>
            <a:ext cx="0" cy="6858000"/>
          </a:xfrm>
          <a:prstGeom prst="line">
            <a:avLst/>
          </a:prstGeom>
          <a:ln/>
        </p:spPr>
        <p:style>
          <a:lnRef idx="2">
            <a:schemeClr val="accent3"/>
          </a:lnRef>
          <a:fillRef idx="0">
            <a:schemeClr val="accent3"/>
          </a:fillRef>
          <a:effectRef idx="1">
            <a:schemeClr val="accent3"/>
          </a:effectRef>
          <a:fontRef idx="minor">
            <a:schemeClr val="tx1"/>
          </a:fontRef>
        </p:style>
      </p:cxnSp>
      <p:sp>
        <p:nvSpPr>
          <p:cNvPr id="24" name="Title 1">
            <a:extLst>
              <a:ext uri="{FF2B5EF4-FFF2-40B4-BE49-F238E27FC236}">
                <a16:creationId xmlns:a16="http://schemas.microsoft.com/office/drawing/2014/main" id="{9A5D9EAF-B756-4B00-8EDC-F417DCE54D57}"/>
              </a:ext>
            </a:extLst>
          </p:cNvPr>
          <p:cNvSpPr txBox="1">
            <a:spLocks/>
          </p:cNvSpPr>
          <p:nvPr/>
        </p:nvSpPr>
        <p:spPr>
          <a:xfrm>
            <a:off x="1913785" y="9380"/>
            <a:ext cx="9692640" cy="13255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4800" b="0" i="0" kern="1200" cap="all" baseline="0">
                <a:solidFill>
                  <a:schemeClr val="bg1"/>
                </a:solidFill>
                <a:latin typeface="Sagona ExtraLight" panose="02020303050505020204" pitchFamily="18" charset="0"/>
                <a:ea typeface="+mj-ea"/>
                <a:cs typeface="+mj-cs"/>
              </a:defRPr>
            </a:lvl1pPr>
          </a:lstStyle>
          <a:p>
            <a:r>
              <a:rPr lang="en-US" sz="4400" b="1" dirty="0">
                <a:solidFill>
                  <a:schemeClr val="accent4">
                    <a:lumMod val="50000"/>
                  </a:schemeClr>
                </a:solidFill>
                <a:cs typeface="Times New Roman" panose="02020603050405020304" pitchFamily="18" charset="0"/>
              </a:rPr>
              <a:t>overview</a:t>
            </a:r>
          </a:p>
        </p:txBody>
      </p:sp>
    </p:spTree>
    <p:extLst>
      <p:ext uri="{BB962C8B-B14F-4D97-AF65-F5344CB8AC3E}">
        <p14:creationId xmlns:p14="http://schemas.microsoft.com/office/powerpoint/2010/main" val="55128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A16E08-D6B5-4336-8966-A27ED4D713AD}"/>
              </a:ext>
            </a:extLst>
          </p:cNvPr>
          <p:cNvSpPr txBox="1"/>
          <p:nvPr/>
        </p:nvSpPr>
        <p:spPr>
          <a:xfrm>
            <a:off x="1005840" y="2228671"/>
            <a:ext cx="10180320" cy="1200329"/>
          </a:xfrm>
          <a:prstGeom prst="rect">
            <a:avLst/>
          </a:prstGeom>
          <a:noFill/>
        </p:spPr>
        <p:txBody>
          <a:bodyPr wrap="square" rtlCol="0">
            <a:spAutoFit/>
          </a:bodyPr>
          <a:lstStyle/>
          <a:p>
            <a:pPr marL="285750" indent="-285750" algn="just">
              <a:buFont typeface="Arial" panose="020B0604020202020204" pitchFamily="34" charset="0"/>
              <a:buChar char="•"/>
            </a:pPr>
            <a:r>
              <a:rPr lang="en-US" i="0" dirty="0">
                <a:solidFill>
                  <a:schemeClr val="accent4">
                    <a:lumMod val="75000"/>
                  </a:schemeClr>
                </a:solidFill>
                <a:effectLst/>
                <a:latin typeface="Speak Pro" panose="020B0504020101020102" pitchFamily="34" charset="0"/>
                <a:ea typeface="Yu Gothic UI Light" panose="020B0300000000000000" pitchFamily="34" charset="-128"/>
              </a:rPr>
              <a:t>Mental health problems range from the worries we all experience as part of everyday life to serious long-term conditions. The majority of people who experience mental health problems can get over them or learn to live with them, especially if they get help early on.</a:t>
            </a:r>
          </a:p>
          <a:p>
            <a:pPr marL="285750" indent="-285750" algn="just">
              <a:buFont typeface="Arial" panose="020B0604020202020204" pitchFamily="34" charset="0"/>
              <a:buChar char="•"/>
            </a:pPr>
            <a:endParaRPr lang="en-US" i="0" dirty="0">
              <a:solidFill>
                <a:schemeClr val="accent4">
                  <a:lumMod val="75000"/>
                </a:schemeClr>
              </a:solidFill>
              <a:effectLst/>
              <a:latin typeface="Speak Pro" panose="020B0504020101020102" pitchFamily="34" charset="0"/>
              <a:ea typeface="Yu Gothic UI Light" panose="020B0300000000000000" pitchFamily="34" charset="-128"/>
            </a:endParaRPr>
          </a:p>
        </p:txBody>
      </p:sp>
      <p:sp>
        <p:nvSpPr>
          <p:cNvPr id="13" name="TextBox 12">
            <a:extLst>
              <a:ext uri="{FF2B5EF4-FFF2-40B4-BE49-F238E27FC236}">
                <a16:creationId xmlns:a16="http://schemas.microsoft.com/office/drawing/2014/main" id="{540AF561-C560-4D97-80B6-87393E4BC583}"/>
              </a:ext>
            </a:extLst>
          </p:cNvPr>
          <p:cNvSpPr txBox="1"/>
          <p:nvPr/>
        </p:nvSpPr>
        <p:spPr>
          <a:xfrm>
            <a:off x="1005840" y="3827297"/>
            <a:ext cx="8019010" cy="1558568"/>
          </a:xfrm>
          <a:prstGeom prst="rect">
            <a:avLst/>
          </a:prstGeom>
          <a:noFill/>
        </p:spPr>
        <p:txBody>
          <a:bodyPr wrap="square">
            <a:spAutoFit/>
          </a:bodyPr>
          <a:lstStyle/>
          <a:p>
            <a:pPr marL="285750" marR="0" indent="-285750" algn="just">
              <a:lnSpc>
                <a:spcPct val="107000"/>
              </a:lnSpc>
              <a:spcBef>
                <a:spcPts val="0"/>
              </a:spcBef>
              <a:spcAft>
                <a:spcPts val="0"/>
              </a:spcAft>
              <a:buFont typeface="Arial" panose="020B0604020202020204" pitchFamily="34" charset="0"/>
              <a:buChar char="•"/>
            </a:pPr>
            <a:r>
              <a:rPr lang="en-US" sz="1800" dirty="0">
                <a:solidFill>
                  <a:schemeClr val="accent4">
                    <a:lumMod val="75000"/>
                  </a:schemeClr>
                </a:solidFill>
                <a:effectLst/>
                <a:latin typeface="Speak Pro" panose="020B0504020101020102" pitchFamily="34" charset="0"/>
                <a:ea typeface="Yu Gothic UI Light" panose="020B0300000000000000" pitchFamily="34" charset="-128"/>
                <a:cs typeface="Mangal" panose="02040503050203030202" pitchFamily="18" charset="0"/>
              </a:rPr>
              <a:t>Mental health problems are becoming frequent nowadays which cause </a:t>
            </a:r>
            <a:r>
              <a:rPr lang="en-US" dirty="0">
                <a:solidFill>
                  <a:schemeClr val="accent4">
                    <a:lumMod val="75000"/>
                  </a:schemeClr>
                </a:solidFill>
                <a:latin typeface="Speak Pro" panose="020B0504020101020102" pitchFamily="34" charset="0"/>
                <a:ea typeface="Yu Gothic UI Light" panose="020B0300000000000000" pitchFamily="34" charset="-128"/>
                <a:cs typeface="Mangal" panose="02040503050203030202" pitchFamily="18" charset="0"/>
              </a:rPr>
              <a:t>people</a:t>
            </a:r>
            <a:r>
              <a:rPr lang="en-US" sz="1800" dirty="0">
                <a:solidFill>
                  <a:schemeClr val="accent4">
                    <a:lumMod val="75000"/>
                  </a:schemeClr>
                </a:solidFill>
                <a:effectLst/>
                <a:latin typeface="Speak Pro" panose="020B0504020101020102" pitchFamily="34" charset="0"/>
                <a:ea typeface="Yu Gothic UI Light" panose="020B0300000000000000" pitchFamily="34" charset="-128"/>
                <a:cs typeface="Mangal" panose="02040503050203030202" pitchFamily="18" charset="0"/>
              </a:rPr>
              <a:t> depression and anxiety.</a:t>
            </a:r>
          </a:p>
          <a:p>
            <a:pPr marL="285750" marR="0" indent="-285750" algn="just">
              <a:lnSpc>
                <a:spcPct val="107000"/>
              </a:lnSpc>
              <a:spcBef>
                <a:spcPts val="0"/>
              </a:spcBef>
              <a:spcAft>
                <a:spcPts val="0"/>
              </a:spcAft>
              <a:buFont typeface="Arial" panose="020B0604020202020204" pitchFamily="34" charset="0"/>
              <a:buChar char="•"/>
            </a:pPr>
            <a:r>
              <a:rPr lang="en-US" dirty="0">
                <a:solidFill>
                  <a:schemeClr val="accent4">
                    <a:lumMod val="75000"/>
                  </a:schemeClr>
                </a:solidFill>
                <a:latin typeface="Speak Pro" panose="020B0504020101020102" pitchFamily="34" charset="0"/>
                <a:ea typeface="Yu Gothic UI Light" panose="020B0300000000000000" pitchFamily="34" charset="-128"/>
                <a:cs typeface="Mangal" panose="02040503050203030202" pitchFamily="18" charset="0"/>
              </a:rPr>
              <a:t>Mental Health is commonly affecting the youth which causing them deviation in the path of their aims and goals.</a:t>
            </a:r>
          </a:p>
          <a:p>
            <a:pPr marL="285750" marR="0" indent="-285750" algn="just">
              <a:lnSpc>
                <a:spcPct val="107000"/>
              </a:lnSpc>
              <a:spcBef>
                <a:spcPts val="0"/>
              </a:spcBef>
              <a:spcAft>
                <a:spcPts val="0"/>
              </a:spcAft>
              <a:buFont typeface="Arial" panose="020B0604020202020204" pitchFamily="34" charset="0"/>
              <a:buChar char="•"/>
            </a:pPr>
            <a:endParaRPr lang="en-US" dirty="0">
              <a:solidFill>
                <a:schemeClr val="accent4">
                  <a:lumMod val="75000"/>
                </a:schemeClr>
              </a:solidFill>
              <a:latin typeface="Speak Pro" panose="020B0504020101020102" pitchFamily="34" charset="0"/>
              <a:ea typeface="Yu Gothic UI Light" panose="020B0300000000000000" pitchFamily="34" charset="-128"/>
              <a:cs typeface="Mangal" panose="02040503050203030202" pitchFamily="18" charset="0"/>
            </a:endParaRPr>
          </a:p>
        </p:txBody>
      </p:sp>
      <p:sp>
        <p:nvSpPr>
          <p:cNvPr id="17" name="Title 1">
            <a:extLst>
              <a:ext uri="{FF2B5EF4-FFF2-40B4-BE49-F238E27FC236}">
                <a16:creationId xmlns:a16="http://schemas.microsoft.com/office/drawing/2014/main" id="{D88D09DF-C739-4A99-8670-8AC93BF45CE0}"/>
              </a:ext>
            </a:extLst>
          </p:cNvPr>
          <p:cNvSpPr>
            <a:spLocks noGrp="1"/>
          </p:cNvSpPr>
          <p:nvPr>
            <p:ph type="title"/>
          </p:nvPr>
        </p:nvSpPr>
        <p:spPr>
          <a:xfrm>
            <a:off x="1402080" y="346419"/>
            <a:ext cx="9692640" cy="1325562"/>
          </a:xfrm>
        </p:spPr>
        <p:txBody>
          <a:bodyPr>
            <a:normAutofit/>
          </a:bodyPr>
          <a:lstStyle/>
          <a:p>
            <a:pPr algn="l"/>
            <a:r>
              <a:rPr lang="en-US" sz="4400" b="1" dirty="0">
                <a:solidFill>
                  <a:schemeClr val="accent4">
                    <a:lumMod val="50000"/>
                  </a:schemeClr>
                </a:solidFill>
                <a:latin typeface="Sagona ExtraLight" panose="02020303050505020204" pitchFamily="18" charset="0"/>
                <a:cs typeface="Times New Roman" panose="02020603050405020304" pitchFamily="18" charset="0"/>
              </a:rPr>
              <a:t>INTRODUCTION</a:t>
            </a:r>
          </a:p>
        </p:txBody>
      </p:sp>
      <p:pic>
        <p:nvPicPr>
          <p:cNvPr id="6" name="Picture 5">
            <a:extLst>
              <a:ext uri="{FF2B5EF4-FFF2-40B4-BE49-F238E27FC236}">
                <a16:creationId xmlns:a16="http://schemas.microsoft.com/office/drawing/2014/main" id="{71D5A698-ACCA-4DFB-9839-F1CBCB9495E9}"/>
              </a:ext>
            </a:extLst>
          </p:cNvPr>
          <p:cNvPicPr>
            <a:picLocks noChangeAspect="1"/>
          </p:cNvPicPr>
          <p:nvPr/>
        </p:nvPicPr>
        <p:blipFill rotWithShape="1">
          <a:blip r:embed="rId2">
            <a:clrChange>
              <a:clrFrom>
                <a:srgbClr val="63C0E9"/>
              </a:clrFrom>
              <a:clrTo>
                <a:srgbClr val="63C0E9">
                  <a:alpha val="0"/>
                </a:srgbClr>
              </a:clrTo>
            </a:clrChange>
          </a:blip>
          <a:srcRect l="27638" r="11723"/>
          <a:stretch/>
        </p:blipFill>
        <p:spPr>
          <a:xfrm>
            <a:off x="9024851" y="3207327"/>
            <a:ext cx="2751514" cy="2551549"/>
          </a:xfrm>
          <a:prstGeom prst="rect">
            <a:avLst/>
          </a:prstGeom>
        </p:spPr>
      </p:pic>
    </p:spTree>
    <p:extLst>
      <p:ext uri="{BB962C8B-B14F-4D97-AF65-F5344CB8AC3E}">
        <p14:creationId xmlns:p14="http://schemas.microsoft.com/office/powerpoint/2010/main" val="419768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07BB1A-C5F4-46E6-AD0E-4C0DCA5E7EA0}"/>
              </a:ext>
            </a:extLst>
          </p:cNvPr>
          <p:cNvSpPr>
            <a:spLocks noGrp="1"/>
          </p:cNvSpPr>
          <p:nvPr>
            <p:ph type="title"/>
          </p:nvPr>
        </p:nvSpPr>
        <p:spPr>
          <a:xfrm>
            <a:off x="1402080" y="346419"/>
            <a:ext cx="9692640" cy="1325562"/>
          </a:xfrm>
        </p:spPr>
        <p:txBody>
          <a:bodyPr>
            <a:normAutofit/>
          </a:bodyPr>
          <a:lstStyle/>
          <a:p>
            <a:pPr algn="l"/>
            <a:r>
              <a:rPr lang="en-US" sz="4400" b="1" dirty="0">
                <a:solidFill>
                  <a:schemeClr val="accent4">
                    <a:lumMod val="50000"/>
                  </a:schemeClr>
                </a:solidFill>
                <a:latin typeface="Sagona ExtraLight" panose="020203030505050202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588915A2-B837-4A94-BB6F-0DC86FE57C1D}"/>
              </a:ext>
            </a:extLst>
          </p:cNvPr>
          <p:cNvSpPr txBox="1"/>
          <p:nvPr/>
        </p:nvSpPr>
        <p:spPr>
          <a:xfrm>
            <a:off x="1402079" y="4205697"/>
            <a:ext cx="5926975" cy="2677656"/>
          </a:xfrm>
          <a:prstGeom prst="rect">
            <a:avLst/>
          </a:prstGeom>
          <a:noFill/>
        </p:spPr>
        <p:txBody>
          <a:bodyPr wrap="square" rtlCol="0">
            <a:spAutoFit/>
          </a:bodyPr>
          <a:lstStyle/>
          <a:p>
            <a:pPr algn="just"/>
            <a:r>
              <a:rPr lang="en-US" dirty="0">
                <a:solidFill>
                  <a:schemeClr val="accent4">
                    <a:lumMod val="75000"/>
                  </a:schemeClr>
                </a:solidFill>
                <a:latin typeface="Speak Pro" panose="020B0504020101020102" pitchFamily="34" charset="0"/>
                <a:ea typeface="Yu Gothic UI Light" panose="020B0300000000000000" pitchFamily="34" charset="-128"/>
              </a:rPr>
              <a:t>    </a:t>
            </a:r>
            <a:r>
              <a:rPr lang="en-US" sz="2400" dirty="0">
                <a:solidFill>
                  <a:schemeClr val="accent4">
                    <a:lumMod val="75000"/>
                  </a:schemeClr>
                </a:solidFill>
                <a:latin typeface="Speak Pro" panose="020B0504020101020102" pitchFamily="34" charset="0"/>
                <a:ea typeface="Yu Gothic UI Light" panose="020B0300000000000000" pitchFamily="34" charset="-128"/>
              </a:rPr>
              <a:t>Some major Signs And Symptoms:</a:t>
            </a:r>
          </a:p>
          <a:p>
            <a:pPr marL="285750" indent="-285750" algn="just">
              <a:buFont typeface="Arial" panose="020B0604020202020204" pitchFamily="34" charset="0"/>
              <a:buChar char="•"/>
            </a:pPr>
            <a:r>
              <a:rPr lang="en-US" b="0" i="0" dirty="0">
                <a:solidFill>
                  <a:schemeClr val="accent4">
                    <a:lumMod val="75000"/>
                  </a:schemeClr>
                </a:solidFill>
                <a:effectLst/>
                <a:latin typeface="Speak Pro" panose="020B0504020101020102" pitchFamily="34" charset="0"/>
                <a:ea typeface="Yu Gothic UI Light" panose="020B0300000000000000" pitchFamily="34" charset="-128"/>
              </a:rPr>
              <a:t>Feeling sad or down</a:t>
            </a:r>
          </a:p>
          <a:p>
            <a:pPr marL="285750" indent="-285750" algn="just">
              <a:buFont typeface="Arial" panose="020B0604020202020204" pitchFamily="34" charset="0"/>
              <a:buChar char="•"/>
            </a:pPr>
            <a:r>
              <a:rPr lang="en-US" b="0" i="0" dirty="0">
                <a:solidFill>
                  <a:schemeClr val="accent4">
                    <a:lumMod val="75000"/>
                  </a:schemeClr>
                </a:solidFill>
                <a:effectLst/>
                <a:latin typeface="Speak Pro" panose="020B0504020101020102" pitchFamily="34" charset="0"/>
                <a:ea typeface="Yu Gothic UI Light" panose="020B0300000000000000" pitchFamily="34" charset="-128"/>
              </a:rPr>
              <a:t>Confused thinking</a:t>
            </a:r>
          </a:p>
          <a:p>
            <a:pPr marL="285750" indent="-285750" algn="just">
              <a:buFont typeface="Arial" panose="020B0604020202020204" pitchFamily="34" charset="0"/>
              <a:buChar char="•"/>
            </a:pPr>
            <a:r>
              <a:rPr lang="en-US" b="0" i="0" dirty="0">
                <a:solidFill>
                  <a:schemeClr val="accent4">
                    <a:lumMod val="75000"/>
                  </a:schemeClr>
                </a:solidFill>
                <a:effectLst/>
                <a:latin typeface="Speak Pro" panose="020B0504020101020102" pitchFamily="34" charset="0"/>
                <a:ea typeface="Yu Gothic UI Light" panose="020B0300000000000000" pitchFamily="34" charset="-128"/>
              </a:rPr>
              <a:t>Suicidal thinking</a:t>
            </a:r>
          </a:p>
          <a:p>
            <a:pPr marL="285750" indent="-285750" algn="just">
              <a:buFont typeface="Arial" panose="020B0604020202020204" pitchFamily="34" charset="0"/>
              <a:buChar char="•"/>
            </a:pPr>
            <a:r>
              <a:rPr lang="en-US" b="0" i="0" dirty="0">
                <a:solidFill>
                  <a:schemeClr val="accent4">
                    <a:lumMod val="75000"/>
                  </a:schemeClr>
                </a:solidFill>
                <a:effectLst/>
                <a:latin typeface="Speak Pro" panose="020B0504020101020102" pitchFamily="34" charset="0"/>
                <a:ea typeface="Yu Gothic UI Light" panose="020B0300000000000000" pitchFamily="34" charset="-128"/>
              </a:rPr>
              <a:t>Problems with alcohol or drug use</a:t>
            </a:r>
          </a:p>
          <a:p>
            <a:pPr marL="285750" indent="-285750" algn="just">
              <a:buFont typeface="Arial" panose="020B0604020202020204" pitchFamily="34" charset="0"/>
              <a:buChar char="•"/>
            </a:pPr>
            <a:r>
              <a:rPr lang="en-US" b="0" i="0" dirty="0">
                <a:solidFill>
                  <a:schemeClr val="accent4">
                    <a:lumMod val="75000"/>
                  </a:schemeClr>
                </a:solidFill>
                <a:effectLst/>
                <a:latin typeface="Speak Pro" panose="020B0504020101020102" pitchFamily="34" charset="0"/>
                <a:ea typeface="Yu Gothic UI Light" panose="020B0300000000000000" pitchFamily="34" charset="-128"/>
              </a:rPr>
              <a:t>Extreme mood changes</a:t>
            </a:r>
          </a:p>
          <a:p>
            <a:pPr marL="285750" indent="-285750" algn="just">
              <a:buFont typeface="Arial" panose="020B0604020202020204" pitchFamily="34" charset="0"/>
              <a:buChar char="•"/>
            </a:pPr>
            <a:r>
              <a:rPr lang="en-US" b="0" i="0" dirty="0">
                <a:solidFill>
                  <a:schemeClr val="accent4">
                    <a:lumMod val="75000"/>
                  </a:schemeClr>
                </a:solidFill>
                <a:effectLst/>
                <a:latin typeface="Speak Pro" panose="020B0504020101020102" pitchFamily="34" charset="0"/>
                <a:ea typeface="Yu Gothic UI Light" panose="020B0300000000000000" pitchFamily="34" charset="-128"/>
              </a:rPr>
              <a:t>Detachment from reality (delusions)</a:t>
            </a:r>
            <a:endParaRPr lang="en-US" dirty="0">
              <a:solidFill>
                <a:schemeClr val="accent4">
                  <a:lumMod val="75000"/>
                </a:schemeClr>
              </a:solidFill>
              <a:latin typeface="Speak Pro" panose="020B0504020101020102" pitchFamily="34" charset="0"/>
              <a:ea typeface="Yu Gothic UI Light" panose="020B0300000000000000" pitchFamily="34" charset="-128"/>
            </a:endParaRPr>
          </a:p>
          <a:p>
            <a:pPr marL="285750" indent="-285750" algn="just">
              <a:buFont typeface="Arial" panose="020B0604020202020204" pitchFamily="34" charset="0"/>
              <a:buChar char="•"/>
            </a:pPr>
            <a:endParaRPr lang="en-US" b="0" i="0" dirty="0">
              <a:solidFill>
                <a:schemeClr val="accent4">
                  <a:lumMod val="75000"/>
                </a:schemeClr>
              </a:solidFill>
              <a:effectLst/>
              <a:latin typeface="Speak Pro" panose="020B0504020101020102" pitchFamily="34" charset="0"/>
              <a:ea typeface="Yu Gothic UI Light" panose="020B0300000000000000" pitchFamily="34" charset="-128"/>
            </a:endParaRPr>
          </a:p>
          <a:p>
            <a:pPr algn="just">
              <a:buFont typeface="Arial" panose="020B0604020202020204" pitchFamily="34" charset="0"/>
              <a:buChar char="•"/>
            </a:pPr>
            <a:endParaRPr lang="en-US" dirty="0">
              <a:solidFill>
                <a:schemeClr val="accent4">
                  <a:lumMod val="75000"/>
                </a:schemeClr>
              </a:solidFill>
              <a:latin typeface="Speak Pro" panose="020B0504020101020102" pitchFamily="34" charset="0"/>
              <a:ea typeface="Yu Gothic UI Light" panose="020B0300000000000000" pitchFamily="34" charset="-128"/>
            </a:endParaRPr>
          </a:p>
        </p:txBody>
      </p:sp>
      <p:sp>
        <p:nvSpPr>
          <p:cNvPr id="12" name="TextBox 11">
            <a:extLst>
              <a:ext uri="{FF2B5EF4-FFF2-40B4-BE49-F238E27FC236}">
                <a16:creationId xmlns:a16="http://schemas.microsoft.com/office/drawing/2014/main" id="{2327C51A-39FC-4FCC-A6EF-0B1D8F39F3CE}"/>
              </a:ext>
            </a:extLst>
          </p:cNvPr>
          <p:cNvSpPr txBox="1"/>
          <p:nvPr/>
        </p:nvSpPr>
        <p:spPr>
          <a:xfrm>
            <a:off x="1005840" y="2228671"/>
            <a:ext cx="7348451"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accent4">
                    <a:lumMod val="75000"/>
                  </a:schemeClr>
                </a:solidFill>
                <a:latin typeface="Speak Pro" panose="020B0504020101020102" pitchFamily="34" charset="0"/>
                <a:ea typeface="Yu Gothic UI Light" panose="020B0300000000000000" pitchFamily="34" charset="-128"/>
              </a:rPr>
              <a:t>Mental health has growing priority across the Region, owing to the awareness of both the human and economic costs to society and the suffering of individuals</a:t>
            </a:r>
          </a:p>
          <a:p>
            <a:pPr marL="285750" indent="-285750" algn="just">
              <a:buFont typeface="Arial" panose="020B0604020202020204" pitchFamily="34" charset="0"/>
              <a:buChar char="•"/>
            </a:pPr>
            <a:endParaRPr lang="en-US" b="0" i="0" dirty="0">
              <a:solidFill>
                <a:schemeClr val="accent4">
                  <a:lumMod val="75000"/>
                </a:schemeClr>
              </a:solidFill>
              <a:effectLst/>
              <a:latin typeface="Speak Pro" panose="020B0504020101020102" pitchFamily="34" charset="0"/>
              <a:ea typeface="Yu Gothic UI Light" panose="020B0300000000000000" pitchFamily="34" charset="-128"/>
            </a:endParaRPr>
          </a:p>
        </p:txBody>
      </p:sp>
      <p:pic>
        <p:nvPicPr>
          <p:cNvPr id="14" name="Picture 13">
            <a:extLst>
              <a:ext uri="{FF2B5EF4-FFF2-40B4-BE49-F238E27FC236}">
                <a16:creationId xmlns:a16="http://schemas.microsoft.com/office/drawing/2014/main" id="{570075CE-4F15-477D-B0DC-58E89FA5E22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354291" y="2613049"/>
            <a:ext cx="3760561" cy="2677655"/>
          </a:xfrm>
          <a:prstGeom prst="rect">
            <a:avLst/>
          </a:prstGeom>
          <a:ln>
            <a:solidFill>
              <a:schemeClr val="bg1"/>
            </a:solidFill>
          </a:ln>
        </p:spPr>
      </p:pic>
      <p:pic>
        <p:nvPicPr>
          <p:cNvPr id="7" name="Picture 6">
            <a:extLst>
              <a:ext uri="{FF2B5EF4-FFF2-40B4-BE49-F238E27FC236}">
                <a16:creationId xmlns:a16="http://schemas.microsoft.com/office/drawing/2014/main" id="{AA501EA6-ABEF-4F09-A4EC-2A599B590E1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36101" y="2062500"/>
            <a:ext cx="3778751" cy="3778751"/>
          </a:xfrm>
          <a:prstGeom prst="rect">
            <a:avLst/>
          </a:prstGeom>
          <a:ln>
            <a:solidFill>
              <a:schemeClr val="bg1"/>
            </a:solidFill>
          </a:ln>
          <a:effectLst>
            <a:reflection stA="0" endPos="65000" dist="50800" dir="5400000" sy="-100000" algn="bl" rotWithShape="0"/>
          </a:effectLst>
        </p:spPr>
      </p:pic>
      <p:sp>
        <p:nvSpPr>
          <p:cNvPr id="9" name="TextBox 8">
            <a:extLst>
              <a:ext uri="{FF2B5EF4-FFF2-40B4-BE49-F238E27FC236}">
                <a16:creationId xmlns:a16="http://schemas.microsoft.com/office/drawing/2014/main" id="{7DB10FE8-DE61-4FAA-A36F-A7C242868F55}"/>
              </a:ext>
            </a:extLst>
          </p:cNvPr>
          <p:cNvSpPr txBox="1"/>
          <p:nvPr/>
        </p:nvSpPr>
        <p:spPr>
          <a:xfrm>
            <a:off x="1005840" y="3170327"/>
            <a:ext cx="7348450" cy="923330"/>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chemeClr val="accent4">
                    <a:lumMod val="75000"/>
                  </a:schemeClr>
                </a:solidFill>
                <a:effectLst/>
                <a:latin typeface="Speak Pro" panose="020B0504020101020102" pitchFamily="34" charset="0"/>
                <a:ea typeface="Yu Gothic UI Light" panose="020B0300000000000000" pitchFamily="34" charset="-128"/>
              </a:rPr>
              <a:t>Mental disorders among children are described as serious changes in the way children typically learn, behave, or handle their emotions as they are the youth of nation it effects the future world.</a:t>
            </a:r>
            <a:endParaRPr lang="en-US" dirty="0">
              <a:solidFill>
                <a:schemeClr val="accent4">
                  <a:lumMod val="75000"/>
                </a:schemeClr>
              </a:solidFill>
              <a:latin typeface="Speak Pro" panose="020B0504020101020102" pitchFamily="34" charset="0"/>
              <a:ea typeface="Yu Gothic UI Light" panose="020B0300000000000000" pitchFamily="34" charset="-128"/>
            </a:endParaRPr>
          </a:p>
        </p:txBody>
      </p:sp>
    </p:spTree>
    <p:extLst>
      <p:ext uri="{BB962C8B-B14F-4D97-AF65-F5344CB8AC3E}">
        <p14:creationId xmlns:p14="http://schemas.microsoft.com/office/powerpoint/2010/main" val="388757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14"/>
                                        </p:tgtEl>
                                        <p:attrNameLst>
                                          <p:attrName>ppt_w</p:attrName>
                                        </p:attrNameLst>
                                      </p:cBhvr>
                                      <p:tavLst>
                                        <p:tav tm="0">
                                          <p:val>
                                            <p:strVal val="ppt_w"/>
                                          </p:val>
                                        </p:tav>
                                        <p:tav tm="100000">
                                          <p:val>
                                            <p:fltVal val="0"/>
                                          </p:val>
                                        </p:tav>
                                      </p:tavLst>
                                    </p:anim>
                                    <p:anim calcmode="lin" valueType="num">
                                      <p:cBhvr>
                                        <p:cTn id="19" dur="500"/>
                                        <p:tgtEl>
                                          <p:spTgt spid="14"/>
                                        </p:tgtEl>
                                        <p:attrNameLst>
                                          <p:attrName>ppt_h</p:attrName>
                                        </p:attrNameLst>
                                      </p:cBhvr>
                                      <p:tavLst>
                                        <p:tav tm="0">
                                          <p:val>
                                            <p:strVal val="ppt_h"/>
                                          </p:val>
                                        </p:tav>
                                        <p:tav tm="100000">
                                          <p:val>
                                            <p:fltVal val="0"/>
                                          </p:val>
                                        </p:tav>
                                      </p:tavLst>
                                    </p:anim>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par>
                                <p:cTn id="29" presetID="53" presetClass="entr" presetSubtype="16"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63FC68-3881-4100-BEF3-92BA827233AB}"/>
              </a:ext>
            </a:extLst>
          </p:cNvPr>
          <p:cNvSpPr>
            <a:spLocks noGrp="1"/>
          </p:cNvSpPr>
          <p:nvPr>
            <p:ph type="title"/>
          </p:nvPr>
        </p:nvSpPr>
        <p:spPr>
          <a:xfrm>
            <a:off x="1402080" y="346419"/>
            <a:ext cx="9692640" cy="1325562"/>
          </a:xfrm>
        </p:spPr>
        <p:txBody>
          <a:bodyPr>
            <a:normAutofit/>
          </a:bodyPr>
          <a:lstStyle/>
          <a:p>
            <a:pPr algn="l"/>
            <a:r>
              <a:rPr lang="en-US" sz="4400" b="1" dirty="0">
                <a:solidFill>
                  <a:schemeClr val="accent4">
                    <a:lumMod val="50000"/>
                  </a:schemeClr>
                </a:solidFill>
                <a:latin typeface="Sagona ExtraLight" panose="02020303050505020204" pitchFamily="18" charset="0"/>
                <a:cs typeface="Times New Roman" panose="02020603050405020304" pitchFamily="18" charset="0"/>
              </a:rPr>
              <a:t>EXISTING TECHNOLOGIES</a:t>
            </a:r>
          </a:p>
        </p:txBody>
      </p:sp>
      <p:graphicFrame>
        <p:nvGraphicFramePr>
          <p:cNvPr id="6" name="Chart 5">
            <a:extLst>
              <a:ext uri="{FF2B5EF4-FFF2-40B4-BE49-F238E27FC236}">
                <a16:creationId xmlns:a16="http://schemas.microsoft.com/office/drawing/2014/main" id="{BF49DE24-06D6-4AFE-95FC-6DAE69A9721A}"/>
              </a:ext>
            </a:extLst>
          </p:cNvPr>
          <p:cNvGraphicFramePr/>
          <p:nvPr>
            <p:extLst>
              <p:ext uri="{D42A27DB-BD31-4B8C-83A1-F6EECF244321}">
                <p14:modId xmlns:p14="http://schemas.microsoft.com/office/powerpoint/2010/main" val="2398363348"/>
              </p:ext>
            </p:extLst>
          </p:nvPr>
        </p:nvGraphicFramePr>
        <p:xfrm>
          <a:off x="6788727" y="3429000"/>
          <a:ext cx="4305993" cy="281739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F87E7AD-15DD-43E0-A3AC-D67D13E0C5F9}"/>
              </a:ext>
            </a:extLst>
          </p:cNvPr>
          <p:cNvSpPr txBox="1"/>
          <p:nvPr/>
        </p:nvSpPr>
        <p:spPr>
          <a:xfrm>
            <a:off x="1005840" y="4059943"/>
            <a:ext cx="4846320" cy="1754326"/>
          </a:xfrm>
          <a:prstGeom prst="rect">
            <a:avLst/>
          </a:prstGeom>
          <a:noFill/>
        </p:spPr>
        <p:txBody>
          <a:bodyPr wrap="square" rtlCol="0">
            <a:spAutoFit/>
          </a:bodyPr>
          <a:lstStyle/>
          <a:p>
            <a:pPr marL="285750" marR="0" indent="-285750">
              <a:spcBef>
                <a:spcPts val="0"/>
              </a:spcBef>
              <a:spcAft>
                <a:spcPts val="0"/>
              </a:spcAft>
              <a:buFont typeface="Arial" panose="020B0604020202020204" pitchFamily="34" charset="0"/>
              <a:buChar char="•"/>
            </a:pPr>
            <a:r>
              <a:rPr lang="en-US" sz="1800" dirty="0">
                <a:solidFill>
                  <a:schemeClr val="accent4">
                    <a:lumMod val="75000"/>
                  </a:schemeClr>
                </a:solidFill>
                <a:effectLst/>
                <a:latin typeface="Speak Pro" panose="020B0504020101020102" pitchFamily="34" charset="0"/>
                <a:ea typeface="Times New Roman" panose="02020603050405020304" pitchFamily="18" charset="0"/>
              </a:rPr>
              <a:t>It clearly shows that a large number of users have usability issues because many users have complained </a:t>
            </a:r>
            <a:r>
              <a:rPr lang="en-US" dirty="0">
                <a:solidFill>
                  <a:schemeClr val="accent4">
                    <a:lumMod val="75000"/>
                  </a:schemeClr>
                </a:solidFill>
                <a:latin typeface="Speak Pro" panose="020B0504020101020102" pitchFamily="34" charset="0"/>
                <a:ea typeface="Times New Roman" panose="02020603050405020304" pitchFamily="18" charset="0"/>
              </a:rPr>
              <a:t>about</a:t>
            </a:r>
            <a:r>
              <a:rPr lang="en-US" sz="1800" dirty="0">
                <a:solidFill>
                  <a:schemeClr val="accent4">
                    <a:lumMod val="75000"/>
                  </a:schemeClr>
                </a:solidFill>
                <a:effectLst/>
                <a:latin typeface="Speak Pro" panose="020B0504020101020102" pitchFamily="34" charset="0"/>
                <a:ea typeface="Times New Roman" panose="02020603050405020304" pitchFamily="18" charset="0"/>
              </a:rPr>
              <a:t> UI design which includes layout/clarity problems, and bad navigation.</a:t>
            </a:r>
          </a:p>
          <a:p>
            <a:pPr marL="285750" marR="0" indent="-285750">
              <a:spcBef>
                <a:spcPts val="0"/>
              </a:spcBef>
              <a:spcAft>
                <a:spcPts val="0"/>
              </a:spcAft>
              <a:buFont typeface="Arial" panose="020B0604020202020204" pitchFamily="34" charset="0"/>
              <a:buChar char="•"/>
            </a:pPr>
            <a:r>
              <a:rPr lang="en-US" sz="1800" dirty="0">
                <a:solidFill>
                  <a:schemeClr val="accent4">
                    <a:lumMod val="75000"/>
                  </a:schemeClr>
                </a:solidFill>
                <a:effectLst/>
                <a:latin typeface="Speak Pro" panose="020B0504020101020102" pitchFamily="34" charset="0"/>
                <a:ea typeface="Times New Roman" panose="02020603050405020304" pitchFamily="18" charset="0"/>
              </a:rPr>
              <a:t>Unaffordability is also a major concern</a:t>
            </a:r>
          </a:p>
          <a:p>
            <a:pPr marL="0" marR="0" algn="just">
              <a:spcBef>
                <a:spcPts val="0"/>
              </a:spcBef>
              <a:spcAft>
                <a:spcPts val="0"/>
              </a:spcAft>
            </a:pPr>
            <a:r>
              <a:rPr lang="en-US" sz="1800" dirty="0">
                <a:solidFill>
                  <a:schemeClr val="accent4">
                    <a:lumMod val="75000"/>
                  </a:schemeClr>
                </a:solidFill>
                <a:effectLst/>
                <a:latin typeface="Speak Pro" panose="020B0504020101020102" pitchFamily="34" charset="0"/>
                <a:ea typeface="Times New Roman" panose="02020603050405020304" pitchFamily="18" charset="0"/>
              </a:rPr>
              <a:t> </a:t>
            </a:r>
            <a:endParaRPr lang="en-US" dirty="0">
              <a:solidFill>
                <a:schemeClr val="accent4">
                  <a:lumMod val="75000"/>
                </a:schemeClr>
              </a:solidFill>
              <a:latin typeface="Speak Pro" panose="020B0504020101020102" pitchFamily="34" charset="0"/>
            </a:endParaRPr>
          </a:p>
        </p:txBody>
      </p:sp>
      <p:sp>
        <p:nvSpPr>
          <p:cNvPr id="9" name="TextBox 8">
            <a:extLst>
              <a:ext uri="{FF2B5EF4-FFF2-40B4-BE49-F238E27FC236}">
                <a16:creationId xmlns:a16="http://schemas.microsoft.com/office/drawing/2014/main" id="{FF10963C-B64F-452B-B71C-916BC2C09658}"/>
              </a:ext>
            </a:extLst>
          </p:cNvPr>
          <p:cNvSpPr txBox="1"/>
          <p:nvPr/>
        </p:nvSpPr>
        <p:spPr>
          <a:xfrm>
            <a:off x="1310639" y="3138982"/>
            <a:ext cx="5173287" cy="830997"/>
          </a:xfrm>
          <a:prstGeom prst="rect">
            <a:avLst/>
          </a:prstGeom>
          <a:noFill/>
        </p:spPr>
        <p:txBody>
          <a:bodyPr wrap="square">
            <a:spAutoFit/>
          </a:bodyPr>
          <a:lstStyle/>
          <a:p>
            <a:r>
              <a:rPr lang="en-US" sz="2400" dirty="0">
                <a:solidFill>
                  <a:schemeClr val="accent4">
                    <a:lumMod val="75000"/>
                  </a:schemeClr>
                </a:solidFill>
                <a:effectLst/>
                <a:latin typeface="Speak Pro" panose="020B0504020101020102" pitchFamily="34" charset="0"/>
                <a:ea typeface="Times New Roman" panose="02020603050405020304" pitchFamily="18" charset="0"/>
              </a:rPr>
              <a:t>Weak areas of some of the </a:t>
            </a:r>
            <a:r>
              <a:rPr lang="en-US" sz="2400" dirty="0">
                <a:solidFill>
                  <a:schemeClr val="accent4">
                    <a:lumMod val="75000"/>
                  </a:schemeClr>
                </a:solidFill>
                <a:latin typeface="Speak Pro" panose="020B0504020101020102" pitchFamily="34" charset="0"/>
                <a:ea typeface="Times New Roman" panose="02020603050405020304" pitchFamily="18" charset="0"/>
              </a:rPr>
              <a:t>existing </a:t>
            </a:r>
            <a:r>
              <a:rPr lang="en-US" sz="2400" dirty="0">
                <a:solidFill>
                  <a:schemeClr val="accent4">
                    <a:lumMod val="75000"/>
                  </a:schemeClr>
                </a:solidFill>
                <a:effectLst/>
                <a:latin typeface="Speak Pro" panose="020B0504020101020102" pitchFamily="34" charset="0"/>
                <a:ea typeface="Times New Roman" panose="02020603050405020304" pitchFamily="18" charset="0"/>
              </a:rPr>
              <a:t>MHapps:</a:t>
            </a:r>
            <a:endParaRPr lang="en-US" sz="2400" dirty="0">
              <a:solidFill>
                <a:schemeClr val="accent4">
                  <a:lumMod val="75000"/>
                </a:schemeClr>
              </a:solidFill>
              <a:latin typeface="Speak Pro" panose="020B0504020101020102" pitchFamily="34" charset="0"/>
            </a:endParaRPr>
          </a:p>
        </p:txBody>
      </p:sp>
      <p:sp>
        <p:nvSpPr>
          <p:cNvPr id="13" name="TextBox 12">
            <a:extLst>
              <a:ext uri="{FF2B5EF4-FFF2-40B4-BE49-F238E27FC236}">
                <a16:creationId xmlns:a16="http://schemas.microsoft.com/office/drawing/2014/main" id="{9B27B727-4EB3-47B9-AB18-F338E5AE662A}"/>
              </a:ext>
            </a:extLst>
          </p:cNvPr>
          <p:cNvSpPr txBox="1"/>
          <p:nvPr/>
        </p:nvSpPr>
        <p:spPr>
          <a:xfrm>
            <a:off x="1005840" y="2228671"/>
            <a:ext cx="10088880" cy="92333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solidFill>
                  <a:schemeClr val="accent4">
                    <a:lumMod val="75000"/>
                  </a:schemeClr>
                </a:solidFill>
                <a:effectLst/>
                <a:latin typeface="Speak Pro" panose="020B0504020101020102" pitchFamily="34" charset="0"/>
                <a:ea typeface="Calibri" panose="020F0502020204030204" pitchFamily="34" charset="0"/>
              </a:rPr>
              <a:t>Previous researchers have discovered that mental health apps are somewhere effective in reducing anxieties and depression with a universal effect length of low to mild.</a:t>
            </a:r>
            <a:endParaRPr lang="en-US" b="0" i="0" dirty="0">
              <a:solidFill>
                <a:schemeClr val="accent4">
                  <a:lumMod val="75000"/>
                </a:schemeClr>
              </a:solidFill>
              <a:effectLst/>
              <a:latin typeface="Speak Pro" panose="020B0504020101020102" pitchFamily="34" charset="0"/>
            </a:endParaRPr>
          </a:p>
          <a:p>
            <a:pPr marL="285750" indent="-285750" algn="just">
              <a:buFont typeface="Arial" panose="020B0604020202020204" pitchFamily="34" charset="0"/>
              <a:buChar char="•"/>
            </a:pPr>
            <a:endParaRPr lang="en-US" b="0" i="0" dirty="0">
              <a:solidFill>
                <a:schemeClr val="accent4">
                  <a:lumMod val="75000"/>
                </a:schemeClr>
              </a:solidFill>
              <a:effectLst/>
              <a:latin typeface="Speak Pro" panose="020B0504020101020102" pitchFamily="34" charset="0"/>
            </a:endParaRPr>
          </a:p>
        </p:txBody>
      </p:sp>
    </p:spTree>
    <p:extLst>
      <p:ext uri="{BB962C8B-B14F-4D97-AF65-F5344CB8AC3E}">
        <p14:creationId xmlns:p14="http://schemas.microsoft.com/office/powerpoint/2010/main" val="20295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DEF979-8A29-4D5B-A103-141561019CEB}"/>
              </a:ext>
            </a:extLst>
          </p:cNvPr>
          <p:cNvSpPr txBox="1"/>
          <p:nvPr/>
        </p:nvSpPr>
        <p:spPr>
          <a:xfrm>
            <a:off x="1005839" y="2228671"/>
            <a:ext cx="5256415"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solidFill>
                  <a:schemeClr val="accent4">
                    <a:lumMod val="75000"/>
                  </a:schemeClr>
                </a:solidFill>
                <a:effectLst/>
                <a:latin typeface="Speak Pro" panose="020B0504020101020102" pitchFamily="34" charset="0"/>
                <a:ea typeface="Calibri" panose="020F0502020204030204" pitchFamily="34" charset="0"/>
              </a:rPr>
              <a:t>When a user searches a keyword regarding its mental health issue then the keyword will compare to our Firestore Cloud database, after finding it in database, it will extract the relevant solutions and displays on the site. It will also show the relevant Questions regarding that searched keyword. The site will also enlist the symptoms regarding that mental health problem and YouTube links of Meditation at the bottom of the page. </a:t>
            </a:r>
            <a:endParaRPr lang="en-US" b="0" i="0" dirty="0">
              <a:solidFill>
                <a:schemeClr val="accent4">
                  <a:lumMod val="75000"/>
                </a:schemeClr>
              </a:solidFill>
              <a:effectLst/>
              <a:latin typeface="Speak Pro" panose="020B0504020101020102" pitchFamily="34" charset="0"/>
            </a:endParaRPr>
          </a:p>
        </p:txBody>
      </p:sp>
      <p:sp>
        <p:nvSpPr>
          <p:cNvPr id="5" name="Title 1">
            <a:extLst>
              <a:ext uri="{FF2B5EF4-FFF2-40B4-BE49-F238E27FC236}">
                <a16:creationId xmlns:a16="http://schemas.microsoft.com/office/drawing/2014/main" id="{18006997-CA99-4FA3-B9C6-1F527C7CD2AB}"/>
              </a:ext>
            </a:extLst>
          </p:cNvPr>
          <p:cNvSpPr>
            <a:spLocks noGrp="1"/>
          </p:cNvSpPr>
          <p:nvPr>
            <p:ph type="title"/>
          </p:nvPr>
        </p:nvSpPr>
        <p:spPr>
          <a:xfrm>
            <a:off x="1402080" y="346419"/>
            <a:ext cx="9692640" cy="1325562"/>
          </a:xfrm>
        </p:spPr>
        <p:txBody>
          <a:bodyPr>
            <a:normAutofit/>
          </a:bodyPr>
          <a:lstStyle/>
          <a:p>
            <a:pPr algn="l"/>
            <a:r>
              <a:rPr lang="en-US" sz="4400" b="1" dirty="0">
                <a:solidFill>
                  <a:schemeClr val="accent4">
                    <a:lumMod val="50000"/>
                  </a:schemeClr>
                </a:solidFill>
                <a:latin typeface="Sagona ExtraLight" panose="02020303050505020204" pitchFamily="18" charset="0"/>
                <a:cs typeface="Times New Roman" panose="02020603050405020304" pitchFamily="18" charset="0"/>
              </a:rPr>
              <a:t>METHODOLOGY</a:t>
            </a:r>
          </a:p>
        </p:txBody>
      </p:sp>
      <p:pic>
        <p:nvPicPr>
          <p:cNvPr id="9" name="Picture 8">
            <a:extLst>
              <a:ext uri="{FF2B5EF4-FFF2-40B4-BE49-F238E27FC236}">
                <a16:creationId xmlns:a16="http://schemas.microsoft.com/office/drawing/2014/main" id="{B2A027C7-BE5A-42F7-A1A7-8655F060A77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656" b="8413"/>
          <a:stretch/>
        </p:blipFill>
        <p:spPr bwMode="auto">
          <a:xfrm>
            <a:off x="7401676" y="1456619"/>
            <a:ext cx="3690909" cy="4451885"/>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6AB449F9-614B-4419-BB96-3991CD3BF29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990" b="6670"/>
          <a:stretch/>
        </p:blipFill>
        <p:spPr bwMode="auto">
          <a:xfrm>
            <a:off x="7401668" y="2447119"/>
            <a:ext cx="4608637" cy="2289479"/>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8AF4C33B-A84B-4F97-A168-61BC185B1C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123" b="7182"/>
          <a:stretch/>
        </p:blipFill>
        <p:spPr bwMode="auto">
          <a:xfrm>
            <a:off x="7401684" y="1907703"/>
            <a:ext cx="4608636" cy="2300009"/>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A5DC9592-F7CF-42B9-A2BC-5EF904B08C0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4750" b="6666"/>
          <a:stretch/>
        </p:blipFill>
        <p:spPr bwMode="auto">
          <a:xfrm>
            <a:off x="7401685" y="4207712"/>
            <a:ext cx="4608635" cy="176247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444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9"/>
                                        </p:tgtEl>
                                        <p:attrNameLst>
                                          <p:attrName>ppt_w</p:attrName>
                                        </p:attrNameLst>
                                      </p:cBhvr>
                                      <p:tavLst>
                                        <p:tav tm="0">
                                          <p:val>
                                            <p:strVal val="ppt_w"/>
                                          </p:val>
                                        </p:tav>
                                        <p:tav tm="100000">
                                          <p:val>
                                            <p:fltVal val="0"/>
                                          </p:val>
                                        </p:tav>
                                      </p:tavLst>
                                    </p:anim>
                                    <p:anim calcmode="lin" valueType="num">
                                      <p:cBhvr>
                                        <p:cTn id="19" dur="500"/>
                                        <p:tgtEl>
                                          <p:spTgt spid="9"/>
                                        </p:tgtEl>
                                        <p:attrNameLst>
                                          <p:attrName>ppt_h</p:attrName>
                                        </p:attrNameLst>
                                      </p:cBhvr>
                                      <p:tavLst>
                                        <p:tav tm="0">
                                          <p:val>
                                            <p:strVal val="ppt_h"/>
                                          </p:val>
                                        </p:tav>
                                        <p:tav tm="100000">
                                          <p:val>
                                            <p:fltVal val="0"/>
                                          </p:val>
                                        </p:tav>
                                      </p:tavLst>
                                    </p:anim>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par>
                                <p:cTn id="36" presetID="53" presetClass="entr" presetSubtype="16"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FBBC8C-3891-4576-8E0E-A73DAED87076}"/>
              </a:ext>
            </a:extLst>
          </p:cNvPr>
          <p:cNvSpPr>
            <a:spLocks noGrp="1"/>
          </p:cNvSpPr>
          <p:nvPr>
            <p:ph type="title"/>
          </p:nvPr>
        </p:nvSpPr>
        <p:spPr>
          <a:xfrm>
            <a:off x="806334" y="485026"/>
            <a:ext cx="10526230" cy="1325562"/>
          </a:xfrm>
        </p:spPr>
        <p:txBody>
          <a:bodyPr>
            <a:normAutofit/>
          </a:bodyPr>
          <a:lstStyle/>
          <a:p>
            <a:pPr marL="571500" indent="-571500" algn="l">
              <a:buFont typeface="Wingdings" panose="05000000000000000000" pitchFamily="2" charset="2"/>
              <a:buChar char="§"/>
            </a:pPr>
            <a:r>
              <a:rPr lang="en-US" sz="3600" b="1" dirty="0">
                <a:solidFill>
                  <a:schemeClr val="accent4">
                    <a:lumMod val="50000"/>
                  </a:schemeClr>
                </a:solidFill>
                <a:latin typeface="Sagona ExtraLight" panose="02020303050505020204" pitchFamily="18" charset="0"/>
                <a:cs typeface="Times New Roman" panose="02020603050405020304" pitchFamily="18" charset="0"/>
              </a:rPr>
              <a:t>TECHNOLOGIES USED</a:t>
            </a:r>
          </a:p>
        </p:txBody>
      </p:sp>
      <p:sp>
        <p:nvSpPr>
          <p:cNvPr id="8" name="TextBox 7">
            <a:extLst>
              <a:ext uri="{FF2B5EF4-FFF2-40B4-BE49-F238E27FC236}">
                <a16:creationId xmlns:a16="http://schemas.microsoft.com/office/drawing/2014/main" id="{501C6DED-F865-41B1-BB4F-C930A1561B5A}"/>
              </a:ext>
            </a:extLst>
          </p:cNvPr>
          <p:cNvSpPr txBox="1"/>
          <p:nvPr/>
        </p:nvSpPr>
        <p:spPr>
          <a:xfrm>
            <a:off x="1005839" y="2228671"/>
            <a:ext cx="5256415" cy="1969770"/>
          </a:xfrm>
          <a:prstGeom prst="rect">
            <a:avLst/>
          </a:prstGeom>
          <a:noFill/>
        </p:spPr>
        <p:txBody>
          <a:bodyPr wrap="square" rtlCol="0">
            <a:spAutoFit/>
          </a:bodyPr>
          <a:lstStyle/>
          <a:p>
            <a:r>
              <a:rPr lang="en-US" sz="3200" b="1" dirty="0">
                <a:solidFill>
                  <a:schemeClr val="accent4">
                    <a:lumMod val="75000"/>
                  </a:schemeClr>
                </a:solidFill>
                <a:latin typeface="Speak Pro" panose="020B0504020101020102" pitchFamily="34" charset="0"/>
                <a:ea typeface="Calibri" panose="020F0502020204030204" pitchFamily="34" charset="0"/>
              </a:rPr>
              <a:t>FIGMA</a:t>
            </a:r>
            <a:endParaRPr lang="en-US" b="1" dirty="0">
              <a:solidFill>
                <a:schemeClr val="accent4">
                  <a:lumMod val="75000"/>
                </a:schemeClr>
              </a:solidFill>
              <a:latin typeface="Speak Pro" panose="020B0504020101020102" pitchFamily="34" charset="0"/>
              <a:ea typeface="Calibri" panose="020F0502020204030204" pitchFamily="34" charset="0"/>
            </a:endParaRPr>
          </a:p>
          <a:p>
            <a:pPr marL="285750" indent="-285750">
              <a:buFont typeface="Arial" panose="020B0604020202020204" pitchFamily="34" charset="0"/>
              <a:buChar char="•"/>
            </a:pPr>
            <a:r>
              <a:rPr lang="en-US" dirty="0">
                <a:solidFill>
                  <a:schemeClr val="accent4">
                    <a:lumMod val="75000"/>
                  </a:schemeClr>
                </a:solidFill>
                <a:latin typeface="Speak Pro" panose="020B0504020101020102" pitchFamily="34" charset="0"/>
                <a:ea typeface="Calibri" panose="020F0502020204030204" pitchFamily="34" charset="0"/>
              </a:rPr>
              <a:t>Figma is a layout tool</a:t>
            </a:r>
          </a:p>
          <a:p>
            <a:pPr marL="285750" indent="-285750">
              <a:buFont typeface="Arial" panose="020B0604020202020204" pitchFamily="34" charset="0"/>
              <a:buChar char="•"/>
            </a:pPr>
            <a:r>
              <a:rPr lang="en-US" dirty="0">
                <a:solidFill>
                  <a:schemeClr val="accent4">
                    <a:lumMod val="75000"/>
                  </a:schemeClr>
                </a:solidFill>
                <a:latin typeface="Speak Pro" panose="020B0504020101020102" pitchFamily="34" charset="0"/>
              </a:rPr>
              <a:t>It is frequently taken into consideration to</a:t>
            </a:r>
          </a:p>
          <a:p>
            <a:r>
              <a:rPr lang="en-US" dirty="0">
                <a:solidFill>
                  <a:schemeClr val="accent4">
                    <a:lumMod val="75000"/>
                  </a:schemeClr>
                </a:solidFill>
                <a:latin typeface="Speak Pro" panose="020B0504020101020102" pitchFamily="34" charset="0"/>
              </a:rPr>
              <a:t>    be an alternative to sketch.</a:t>
            </a:r>
          </a:p>
          <a:p>
            <a:pPr marL="285750" indent="-285750">
              <a:buFont typeface="Arial" panose="020B0604020202020204" pitchFamily="34" charset="0"/>
              <a:buChar char="•"/>
            </a:pPr>
            <a:endParaRPr lang="en-US" dirty="0">
              <a:solidFill>
                <a:schemeClr val="accent4">
                  <a:lumMod val="75000"/>
                </a:schemeClr>
              </a:solidFill>
              <a:latin typeface="Speak Pro" panose="020B0504020101020102" pitchFamily="34" charset="0"/>
            </a:endParaRPr>
          </a:p>
          <a:p>
            <a:pPr marL="285750" indent="-285750">
              <a:buFont typeface="Arial" panose="020B0604020202020204" pitchFamily="34" charset="0"/>
              <a:buChar char="•"/>
            </a:pPr>
            <a:endParaRPr lang="en-US" dirty="0">
              <a:solidFill>
                <a:schemeClr val="accent4">
                  <a:lumMod val="75000"/>
                </a:schemeClr>
              </a:solidFill>
              <a:latin typeface="Speak Pro" panose="020B0504020101020102"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1E39731F-782D-43D3-BDBB-A2D4C8D7209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971906" y="1810588"/>
            <a:ext cx="3052554" cy="3052554"/>
          </a:xfrm>
          <a:prstGeom prst="rect">
            <a:avLst/>
          </a:prstGeom>
        </p:spPr>
      </p:pic>
      <p:pic>
        <p:nvPicPr>
          <p:cNvPr id="12" name="Picture 11">
            <a:extLst>
              <a:ext uri="{FF2B5EF4-FFF2-40B4-BE49-F238E27FC236}">
                <a16:creationId xmlns:a16="http://schemas.microsoft.com/office/drawing/2014/main" id="{C80255DF-9471-4DF1-AF51-D63CE74E504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179"/>
          <a:stretch/>
        </p:blipFill>
        <p:spPr bwMode="auto">
          <a:xfrm>
            <a:off x="7178058" y="2191526"/>
            <a:ext cx="4640249" cy="2474947"/>
          </a:xfrm>
          <a:prstGeom prst="rect">
            <a:avLst/>
          </a:prstGeom>
          <a:noFill/>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3419BB63-2317-4339-BD92-875D1D04CA3F}"/>
              </a:ext>
            </a:extLst>
          </p:cNvPr>
          <p:cNvSpPr txBox="1"/>
          <p:nvPr/>
        </p:nvSpPr>
        <p:spPr>
          <a:xfrm>
            <a:off x="988530" y="4175803"/>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4">
                    <a:lumMod val="75000"/>
                  </a:schemeClr>
                </a:solidFill>
                <a:latin typeface="Speak Pro" panose="020B0504020101020102" pitchFamily="34" charset="0"/>
              </a:rPr>
              <a:t>The prototype of our site has been designed</a:t>
            </a:r>
          </a:p>
          <a:p>
            <a:r>
              <a:rPr lang="en-US" dirty="0">
                <a:solidFill>
                  <a:schemeClr val="accent4">
                    <a:lumMod val="75000"/>
                  </a:schemeClr>
                </a:solidFill>
                <a:latin typeface="Speak Pro" panose="020B0504020101020102" pitchFamily="34" charset="0"/>
              </a:rPr>
              <a:t>    by the Figma.</a:t>
            </a:r>
          </a:p>
        </p:txBody>
      </p:sp>
    </p:spTree>
    <p:extLst>
      <p:ext uri="{BB962C8B-B14F-4D97-AF65-F5344CB8AC3E}">
        <p14:creationId xmlns:p14="http://schemas.microsoft.com/office/powerpoint/2010/main" val="345006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1A6ADA-F3D8-4165-930E-9B0B83DBEBAB}"/>
              </a:ext>
            </a:extLst>
          </p:cNvPr>
          <p:cNvSpPr txBox="1"/>
          <p:nvPr/>
        </p:nvSpPr>
        <p:spPr>
          <a:xfrm>
            <a:off x="1005839" y="2228671"/>
            <a:ext cx="5256415" cy="2523768"/>
          </a:xfrm>
          <a:prstGeom prst="rect">
            <a:avLst/>
          </a:prstGeom>
          <a:noFill/>
        </p:spPr>
        <p:txBody>
          <a:bodyPr wrap="square" rtlCol="0">
            <a:spAutoFit/>
          </a:bodyPr>
          <a:lstStyle/>
          <a:p>
            <a:r>
              <a:rPr lang="en-US" sz="3200" b="1" dirty="0">
                <a:solidFill>
                  <a:schemeClr val="accent4">
                    <a:lumMod val="75000"/>
                  </a:schemeClr>
                </a:solidFill>
                <a:latin typeface="Speak Pro" panose="020B0504020101020102" pitchFamily="34" charset="0"/>
                <a:ea typeface="Calibri" panose="020F0502020204030204" pitchFamily="34" charset="0"/>
              </a:rPr>
              <a:t>FIRESTORE CLOUD DATABASE</a:t>
            </a:r>
          </a:p>
          <a:p>
            <a:pPr marL="285750" indent="-285750">
              <a:buFont typeface="Arial" panose="020B0604020202020204" pitchFamily="34" charset="0"/>
              <a:buChar char="•"/>
            </a:pPr>
            <a:r>
              <a:rPr lang="en-US" dirty="0">
                <a:solidFill>
                  <a:schemeClr val="accent4">
                    <a:lumMod val="75000"/>
                  </a:schemeClr>
                </a:solidFill>
                <a:latin typeface="Speak Pro" panose="020B0504020101020102" pitchFamily="34" charset="0"/>
              </a:rPr>
              <a:t>Firebase is a development platform that helps</a:t>
            </a:r>
          </a:p>
          <a:p>
            <a:r>
              <a:rPr lang="en-US" dirty="0">
                <a:solidFill>
                  <a:schemeClr val="accent4">
                    <a:lumMod val="75000"/>
                  </a:schemeClr>
                </a:solidFill>
                <a:latin typeface="Speak Pro" panose="020B0504020101020102" pitchFamily="34" charset="0"/>
              </a:rPr>
              <a:t>    you build, improve, and grow your app.</a:t>
            </a:r>
            <a:endParaRPr lang="en-US" dirty="0">
              <a:solidFill>
                <a:schemeClr val="accent4">
                  <a:lumMod val="75000"/>
                </a:schemeClr>
              </a:solidFill>
              <a:latin typeface="Speak Pro" panose="020B0504020101020102" pitchFamily="34" charset="0"/>
              <a:ea typeface="Calibri" panose="020F0502020204030204" pitchFamily="34" charset="0"/>
            </a:endParaRPr>
          </a:p>
          <a:p>
            <a:pPr marL="285750" indent="-285750">
              <a:buFont typeface="Arial" panose="020B0604020202020204" pitchFamily="34" charset="0"/>
              <a:buChar char="•"/>
            </a:pPr>
            <a:r>
              <a:rPr lang="en-US" dirty="0">
                <a:solidFill>
                  <a:schemeClr val="accent4">
                    <a:lumMod val="75000"/>
                  </a:schemeClr>
                </a:solidFill>
                <a:latin typeface="Speak Pro" panose="020B0504020101020102" pitchFamily="34" charset="0"/>
              </a:rPr>
              <a:t>Firebase is a Backend-as-a-service.</a:t>
            </a:r>
          </a:p>
          <a:p>
            <a:pPr marL="285750" indent="-285750">
              <a:buFont typeface="Arial" panose="020B0604020202020204" pitchFamily="34" charset="0"/>
              <a:buChar char="•"/>
            </a:pPr>
            <a:r>
              <a:rPr lang="en-US" dirty="0">
                <a:solidFill>
                  <a:schemeClr val="accent4">
                    <a:lumMod val="75000"/>
                  </a:schemeClr>
                </a:solidFill>
                <a:latin typeface="Speak Pro" panose="020B0504020101020102" pitchFamily="34" charset="0"/>
              </a:rPr>
              <a:t>Firebase uses NOSQL JSON based data for its Realtime database</a:t>
            </a:r>
          </a:p>
          <a:p>
            <a:pPr marL="285750" indent="-285750">
              <a:buFont typeface="Arial" panose="020B0604020202020204" pitchFamily="34" charset="0"/>
              <a:buChar char="•"/>
            </a:pPr>
            <a:endParaRPr lang="en-US" dirty="0">
              <a:solidFill>
                <a:schemeClr val="accent4">
                  <a:lumMod val="75000"/>
                </a:schemeClr>
              </a:solidFill>
              <a:latin typeface="Speak Pro" panose="020B0504020101020102" pitchFamily="34" charset="0"/>
            </a:endParaRPr>
          </a:p>
          <a:p>
            <a:pPr marL="285750" indent="-285750">
              <a:buFont typeface="Arial" panose="020B0604020202020204" pitchFamily="34" charset="0"/>
              <a:buChar char="•"/>
            </a:pPr>
            <a:endParaRPr lang="en-US" dirty="0">
              <a:solidFill>
                <a:schemeClr val="accent4">
                  <a:lumMod val="75000"/>
                </a:schemeClr>
              </a:solidFill>
              <a:latin typeface="Speak Pro" panose="020B0504020101020102" pitchFamily="34" charset="0"/>
              <a:ea typeface="Calibri" panose="020F0502020204030204" pitchFamily="34" charset="0"/>
            </a:endParaRPr>
          </a:p>
        </p:txBody>
      </p:sp>
      <p:pic>
        <p:nvPicPr>
          <p:cNvPr id="5" name="Picture 2">
            <a:extLst>
              <a:ext uri="{FF2B5EF4-FFF2-40B4-BE49-F238E27FC236}">
                <a16:creationId xmlns:a16="http://schemas.microsoft.com/office/drawing/2014/main" id="{2DD48B3A-0CC1-4ADF-A267-D81700BAAD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66" t="32129" r="10419" b="34616"/>
          <a:stretch/>
        </p:blipFill>
        <p:spPr bwMode="auto">
          <a:xfrm>
            <a:off x="8457675" y="3911240"/>
            <a:ext cx="3545901" cy="8258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oogle’s NoSQL database service Cloud Firestore now up for grabs">
            <a:extLst>
              <a:ext uri="{FF2B5EF4-FFF2-40B4-BE49-F238E27FC236}">
                <a16:creationId xmlns:a16="http://schemas.microsoft.com/office/drawing/2014/main" id="{906CEFB1-3592-4156-8860-E84A6A46618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57677" y="1911928"/>
            <a:ext cx="3545900" cy="202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5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48D7A2-233B-42CF-8F88-E41E11E1C836}"/>
              </a:ext>
            </a:extLst>
          </p:cNvPr>
          <p:cNvSpPr>
            <a:spLocks noGrp="1"/>
          </p:cNvSpPr>
          <p:nvPr>
            <p:ph type="title"/>
          </p:nvPr>
        </p:nvSpPr>
        <p:spPr>
          <a:xfrm>
            <a:off x="806334" y="485026"/>
            <a:ext cx="10526230" cy="1325562"/>
          </a:xfrm>
        </p:spPr>
        <p:txBody>
          <a:bodyPr>
            <a:normAutofit/>
          </a:bodyPr>
          <a:lstStyle/>
          <a:p>
            <a:pPr marL="571500" indent="-571500" algn="l">
              <a:buFont typeface="Wingdings" panose="05000000000000000000" pitchFamily="2" charset="2"/>
              <a:buChar char="§"/>
            </a:pPr>
            <a:r>
              <a:rPr lang="en-US" sz="3600" b="1" dirty="0">
                <a:solidFill>
                  <a:schemeClr val="accent4">
                    <a:lumMod val="50000"/>
                  </a:schemeClr>
                </a:solidFill>
                <a:latin typeface="Sagona ExtraLight" panose="02020303050505020204" pitchFamily="18" charset="0"/>
                <a:cs typeface="Times New Roman" panose="02020603050405020304" pitchFamily="18" charset="0"/>
              </a:rPr>
              <a:t>DATABASE HANDLING</a:t>
            </a:r>
          </a:p>
        </p:txBody>
      </p:sp>
      <p:sp>
        <p:nvSpPr>
          <p:cNvPr id="5" name="TextBox 4">
            <a:extLst>
              <a:ext uri="{FF2B5EF4-FFF2-40B4-BE49-F238E27FC236}">
                <a16:creationId xmlns:a16="http://schemas.microsoft.com/office/drawing/2014/main" id="{D9B5FE52-9AB8-439B-B0B1-1C9C49B112CE}"/>
              </a:ext>
            </a:extLst>
          </p:cNvPr>
          <p:cNvSpPr txBox="1"/>
          <p:nvPr/>
        </p:nvSpPr>
        <p:spPr>
          <a:xfrm>
            <a:off x="1005839" y="2228671"/>
            <a:ext cx="6364779" cy="923330"/>
          </a:xfrm>
          <a:prstGeom prst="rect">
            <a:avLst/>
          </a:prstGeom>
          <a:noFill/>
        </p:spPr>
        <p:txBody>
          <a:bodyPr wrap="square" rtlCol="0">
            <a:spAutoFit/>
          </a:bodyPr>
          <a:lstStyle/>
          <a:p>
            <a:pPr marL="342900" indent="-342900" algn="just">
              <a:buSzPct val="90000"/>
              <a:buFont typeface="+mj-lt"/>
              <a:buAutoNum type="arabicPeriod"/>
            </a:pPr>
            <a:r>
              <a:rPr lang="en-US" dirty="0">
                <a:solidFill>
                  <a:schemeClr val="accent4">
                    <a:lumMod val="75000"/>
                  </a:schemeClr>
                </a:solidFill>
                <a:latin typeface="Speak Pro" panose="020B0504020101020102" pitchFamily="34" charset="0"/>
                <a:ea typeface="Calibri" panose="020F0502020204030204" pitchFamily="34" charset="0"/>
              </a:rPr>
              <a:t>U</a:t>
            </a:r>
            <a:r>
              <a:rPr lang="en-US" sz="1800" dirty="0">
                <a:solidFill>
                  <a:schemeClr val="accent4">
                    <a:lumMod val="75000"/>
                  </a:schemeClr>
                </a:solidFill>
                <a:effectLst/>
                <a:latin typeface="Speak Pro" panose="020B0504020101020102" pitchFamily="34" charset="0"/>
                <a:ea typeface="Calibri" panose="020F0502020204030204" pitchFamily="34" charset="0"/>
              </a:rPr>
              <a:t>ser searches a keyword regarding its mental health issue </a:t>
            </a:r>
          </a:p>
          <a:p>
            <a:pPr marL="342900" indent="-342900" algn="just">
              <a:buSzPct val="90000"/>
              <a:buFont typeface="+mj-lt"/>
              <a:buAutoNum type="arabicPeriod"/>
            </a:pPr>
            <a:r>
              <a:rPr lang="en-US" dirty="0">
                <a:solidFill>
                  <a:schemeClr val="accent4">
                    <a:lumMod val="75000"/>
                  </a:schemeClr>
                </a:solidFill>
                <a:latin typeface="Speak Pro" panose="020B0504020101020102" pitchFamily="34" charset="0"/>
                <a:ea typeface="Calibri" panose="020F0502020204030204" pitchFamily="34" charset="0"/>
              </a:rPr>
              <a:t>K</a:t>
            </a:r>
            <a:r>
              <a:rPr lang="en-US" sz="1800" dirty="0">
                <a:solidFill>
                  <a:schemeClr val="accent4">
                    <a:lumMod val="75000"/>
                  </a:schemeClr>
                </a:solidFill>
                <a:effectLst/>
                <a:latin typeface="Speak Pro" panose="020B0504020101020102" pitchFamily="34" charset="0"/>
                <a:ea typeface="Calibri" panose="020F0502020204030204" pitchFamily="34" charset="0"/>
              </a:rPr>
              <a:t>eyword will match to our Firestore Cloud database,</a:t>
            </a:r>
          </a:p>
          <a:p>
            <a:pPr marL="342900" indent="-342900" algn="just">
              <a:buSzPct val="90000"/>
              <a:buFont typeface="+mj-lt"/>
              <a:buAutoNum type="arabicPeriod"/>
            </a:pPr>
            <a:r>
              <a:rPr lang="en-US" dirty="0">
                <a:solidFill>
                  <a:schemeClr val="accent4">
                    <a:lumMod val="75000"/>
                  </a:schemeClr>
                </a:solidFill>
                <a:latin typeface="Speak Pro" panose="020B0504020101020102" pitchFamily="34" charset="0"/>
                <a:ea typeface="Calibri" panose="020F0502020204030204" pitchFamily="34" charset="0"/>
              </a:rPr>
              <a:t>I</a:t>
            </a:r>
            <a:r>
              <a:rPr lang="en-US" sz="1800" dirty="0">
                <a:solidFill>
                  <a:schemeClr val="accent4">
                    <a:lumMod val="75000"/>
                  </a:schemeClr>
                </a:solidFill>
                <a:effectLst/>
                <a:latin typeface="Speak Pro" panose="020B0504020101020102" pitchFamily="34" charset="0"/>
                <a:ea typeface="Calibri" panose="020F0502020204030204" pitchFamily="34" charset="0"/>
              </a:rPr>
              <a:t>t will extract the relevant Data regarding that issue</a:t>
            </a:r>
          </a:p>
        </p:txBody>
      </p:sp>
      <p:sp>
        <p:nvSpPr>
          <p:cNvPr id="12" name="TextBox 11">
            <a:extLst>
              <a:ext uri="{FF2B5EF4-FFF2-40B4-BE49-F238E27FC236}">
                <a16:creationId xmlns:a16="http://schemas.microsoft.com/office/drawing/2014/main" id="{E8C62918-FBE6-4950-B002-57F2AA7A8024}"/>
              </a:ext>
            </a:extLst>
          </p:cNvPr>
          <p:cNvSpPr txBox="1"/>
          <p:nvPr/>
        </p:nvSpPr>
        <p:spPr>
          <a:xfrm>
            <a:off x="993369" y="3705999"/>
            <a:ext cx="6687590" cy="1107996"/>
          </a:xfrm>
          <a:prstGeom prst="rect">
            <a:avLst/>
          </a:prstGeom>
          <a:noFill/>
        </p:spPr>
        <p:txBody>
          <a:bodyPr wrap="square">
            <a:spAutoFit/>
          </a:bodyPr>
          <a:lstStyle/>
          <a:p>
            <a:r>
              <a:rPr lang="en-US" sz="2400" dirty="0">
                <a:solidFill>
                  <a:schemeClr val="accent4">
                    <a:lumMod val="75000"/>
                  </a:schemeClr>
                </a:solidFill>
                <a:latin typeface="Speak Pro" panose="020B0504020101020102" pitchFamily="34" charset="0"/>
              </a:rPr>
              <a:t>We have created two collections here in Firestore Database:</a:t>
            </a:r>
          </a:p>
          <a:p>
            <a:endParaRPr lang="en-US" dirty="0">
              <a:solidFill>
                <a:schemeClr val="accent4">
                  <a:lumMod val="75000"/>
                </a:schemeClr>
              </a:solidFill>
              <a:latin typeface="Speak Pro" panose="020B0504020101020102" pitchFamily="34" charset="0"/>
            </a:endParaRPr>
          </a:p>
        </p:txBody>
      </p:sp>
      <p:pic>
        <p:nvPicPr>
          <p:cNvPr id="14" name="Picture 13">
            <a:extLst>
              <a:ext uri="{FF2B5EF4-FFF2-40B4-BE49-F238E27FC236}">
                <a16:creationId xmlns:a16="http://schemas.microsoft.com/office/drawing/2014/main" id="{CC94A5E0-6C75-494C-B183-EA3D18189A2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938"/>
          <a:stretch/>
        </p:blipFill>
        <p:spPr bwMode="auto">
          <a:xfrm>
            <a:off x="7287503" y="2379310"/>
            <a:ext cx="4632958" cy="2478094"/>
          </a:xfrm>
          <a:prstGeom prst="rect">
            <a:avLst/>
          </a:prstGeom>
          <a:noFill/>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B8E37F43-F5B6-4C75-803B-9393974960AE}"/>
              </a:ext>
            </a:extLst>
          </p:cNvPr>
          <p:cNvPicPr>
            <a:picLocks noChangeAspect="1"/>
          </p:cNvPicPr>
          <p:nvPr/>
        </p:nvPicPr>
        <p:blipFill>
          <a:blip r:embed="rId3"/>
          <a:stretch>
            <a:fillRect/>
          </a:stretch>
        </p:blipFill>
        <p:spPr>
          <a:xfrm>
            <a:off x="7287503" y="2348931"/>
            <a:ext cx="4632958" cy="2606039"/>
          </a:xfrm>
          <a:prstGeom prst="rect">
            <a:avLst/>
          </a:prstGeom>
        </p:spPr>
      </p:pic>
      <p:sp>
        <p:nvSpPr>
          <p:cNvPr id="17" name="TextBox 16">
            <a:extLst>
              <a:ext uri="{FF2B5EF4-FFF2-40B4-BE49-F238E27FC236}">
                <a16:creationId xmlns:a16="http://schemas.microsoft.com/office/drawing/2014/main" id="{C46ED23E-B039-4E16-AA9B-706CDD0AB041}"/>
              </a:ext>
            </a:extLst>
          </p:cNvPr>
          <p:cNvSpPr txBox="1"/>
          <p:nvPr/>
        </p:nvSpPr>
        <p:spPr>
          <a:xfrm>
            <a:off x="1005839" y="4813995"/>
            <a:ext cx="609350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4">
                    <a:lumMod val="75000"/>
                  </a:schemeClr>
                </a:solidFill>
                <a:latin typeface="Speak Pro" panose="020B0504020101020102" pitchFamily="34" charset="0"/>
              </a:rPr>
              <a:t>First one is “123” which contains keywords and their corresponding data</a:t>
            </a:r>
          </a:p>
        </p:txBody>
      </p:sp>
      <p:sp>
        <p:nvSpPr>
          <p:cNvPr id="19" name="TextBox 18">
            <a:extLst>
              <a:ext uri="{FF2B5EF4-FFF2-40B4-BE49-F238E27FC236}">
                <a16:creationId xmlns:a16="http://schemas.microsoft.com/office/drawing/2014/main" id="{B7F0A5D1-019B-49E4-9378-D2A5E97B4ADA}"/>
              </a:ext>
            </a:extLst>
          </p:cNvPr>
          <p:cNvSpPr txBox="1"/>
          <p:nvPr/>
        </p:nvSpPr>
        <p:spPr>
          <a:xfrm>
            <a:off x="993369" y="5455630"/>
            <a:ext cx="609350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4">
                    <a:lumMod val="75000"/>
                  </a:schemeClr>
                </a:solidFill>
                <a:latin typeface="Speak Pro" panose="020B0504020101020102" pitchFamily="34" charset="0"/>
              </a:rPr>
              <a:t>Second one is “456” which is storing the feedbacks along with the customers data.</a:t>
            </a:r>
          </a:p>
        </p:txBody>
      </p:sp>
    </p:spTree>
    <p:extLst>
      <p:ext uri="{BB962C8B-B14F-4D97-AF65-F5344CB8AC3E}">
        <p14:creationId xmlns:p14="http://schemas.microsoft.com/office/powerpoint/2010/main" val="128715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1202</TotalTime>
  <Words>674</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Yu Gothic UI Light</vt:lpstr>
      <vt:lpstr>Arial</vt:lpstr>
      <vt:lpstr>Calibri</vt:lpstr>
      <vt:lpstr>Calibri Light</vt:lpstr>
      <vt:lpstr>Courier New</vt:lpstr>
      <vt:lpstr>Raleway</vt:lpstr>
      <vt:lpstr>Sagona ExtraLight</vt:lpstr>
      <vt:lpstr>Speak Pro</vt:lpstr>
      <vt:lpstr>Wingdings</vt:lpstr>
      <vt:lpstr>Office Theme</vt:lpstr>
      <vt:lpstr>PowerPoint Presentation</vt:lpstr>
      <vt:lpstr>PowerPoint Presentation</vt:lpstr>
      <vt:lpstr>INTRODUCTION</vt:lpstr>
      <vt:lpstr>PROBLEM STATEMENT</vt:lpstr>
      <vt:lpstr>EXISTING TECHNOLOGIES</vt:lpstr>
      <vt:lpstr>METHODOLOGY</vt:lpstr>
      <vt:lpstr>TECHNOLOGIES USED</vt:lpstr>
      <vt:lpstr>PowerPoint Presentation</vt:lpstr>
      <vt:lpstr>DATABASE HANDLING</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ibad's pc</dc:creator>
  <cp:lastModifiedBy>ibad's pc</cp:lastModifiedBy>
  <cp:revision>17</cp:revision>
  <dcterms:created xsi:type="dcterms:W3CDTF">2022-01-26T17:23:22Z</dcterms:created>
  <dcterms:modified xsi:type="dcterms:W3CDTF">2022-01-27T13:25:23Z</dcterms:modified>
</cp:coreProperties>
</file>