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90" r:id="rId6"/>
    <p:sldId id="278" r:id="rId7"/>
    <p:sldId id="257" r:id="rId8"/>
    <p:sldId id="258" r:id="rId9"/>
    <p:sldId id="259" r:id="rId10"/>
    <p:sldId id="260" r:id="rId11"/>
    <p:sldId id="268" r:id="rId12"/>
    <p:sldId id="271" r:id="rId13"/>
    <p:sldId id="269" r:id="rId14"/>
    <p:sldId id="270" r:id="rId15"/>
    <p:sldId id="277" r:id="rId16"/>
    <p:sldId id="262" r:id="rId17"/>
    <p:sldId id="263" r:id="rId18"/>
    <p:sldId id="264" r:id="rId19"/>
    <p:sldId id="265" r:id="rId20"/>
    <p:sldId id="266" r:id="rId21"/>
    <p:sldId id="267" r:id="rId22"/>
    <p:sldId id="281" r:id="rId23"/>
    <p:sldId id="282" r:id="rId24"/>
    <p:sldId id="283" r:id="rId25"/>
    <p:sldId id="286" r:id="rId26"/>
    <p:sldId id="284" r:id="rId27"/>
    <p:sldId id="285"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03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0" d="100"/>
          <a:sy n="50" d="100"/>
        </p:scale>
        <p:origin x="5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CA11A9-4ACC-409D-B7BB-AFEAA2E9DAB6}"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464428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A11A9-4ACC-409D-B7BB-AFEAA2E9DAB6}"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245019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A11A9-4ACC-409D-B7BB-AFEAA2E9DAB6}"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4567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CA11A9-4ACC-409D-B7BB-AFEAA2E9DAB6}"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2609443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CA11A9-4ACC-409D-B7BB-AFEAA2E9DAB6}" type="datetimeFigureOut">
              <a:rPr lang="en-US" smtClean="0"/>
              <a:pPr/>
              <a:t>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1719983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CA11A9-4ACC-409D-B7BB-AFEAA2E9DAB6}"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417405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CA11A9-4ACC-409D-B7BB-AFEAA2E9DAB6}" type="datetimeFigureOut">
              <a:rPr lang="en-US" smtClean="0"/>
              <a:pPr/>
              <a:t>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4651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CA11A9-4ACC-409D-B7BB-AFEAA2E9DAB6}" type="datetimeFigureOut">
              <a:rPr lang="en-US" smtClean="0"/>
              <a:pPr/>
              <a:t>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192557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CA11A9-4ACC-409D-B7BB-AFEAA2E9DAB6}" type="datetimeFigureOut">
              <a:rPr lang="en-US" smtClean="0"/>
              <a:pPr/>
              <a:t>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382792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A11A9-4ACC-409D-B7BB-AFEAA2E9DAB6}"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2764439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CA11A9-4ACC-409D-B7BB-AFEAA2E9DAB6}" type="datetimeFigureOut">
              <a:rPr lang="en-US" smtClean="0"/>
              <a:pPr/>
              <a:t>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4BA0F-9765-4996-8EC7-CA5C30E51118}" type="slidenum">
              <a:rPr lang="en-US" smtClean="0"/>
              <a:pPr/>
              <a:t>‹#›</a:t>
            </a:fld>
            <a:endParaRPr lang="en-US"/>
          </a:p>
        </p:txBody>
      </p:sp>
    </p:spTree>
    <p:extLst>
      <p:ext uri="{BB962C8B-B14F-4D97-AF65-F5344CB8AC3E}">
        <p14:creationId xmlns:p14="http://schemas.microsoft.com/office/powerpoint/2010/main" val="1366033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A11A9-4ACC-409D-B7BB-AFEAA2E9DAB6}" type="datetimeFigureOut">
              <a:rPr lang="en-US" smtClean="0"/>
              <a:pPr/>
              <a:t>2/3/2019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4BA0F-9765-4996-8EC7-CA5C30E51118}" type="slidenum">
              <a:rPr lang="en-US" smtClean="0"/>
              <a:pPr/>
              <a:t>‹#›</a:t>
            </a:fld>
            <a:endParaRPr lang="en-US"/>
          </a:p>
        </p:txBody>
      </p:sp>
    </p:spTree>
    <p:extLst>
      <p:ext uri="{BB962C8B-B14F-4D97-AF65-F5344CB8AC3E}">
        <p14:creationId xmlns:p14="http://schemas.microsoft.com/office/powerpoint/2010/main" val="3627748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www.google.co.in/url?sa=i&amp;rct=j&amp;q=&amp;esrc=s&amp;source=images&amp;cd=&amp;cad=rja&amp;uact=8&amp;ved=0CAcQjRw&amp;url=http://science.howstuffworks.com/environmental/earth/geophysics/can-we-manufacture-matter.htm&amp;ei=G0POVK-KPKHAmwWj1IHgBA&amp;bvm=bv.85076809,d.dGY&amp;psig=AFQjCNH5HwcpWB580P8ItRKbPjWCPji4AA&amp;ust=1422889539475860"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www.google.co.in/url?sa=i&amp;rct=j&amp;q=&amp;esrc=s&amp;source=images&amp;cd=&amp;cad=rja&amp;uact=8&amp;ved=0CAcQjRw&amp;url=http://spiff.rit.edu/classes/phys314/lectures/reste/reste.html&amp;ei=g-7OVJ-TMYilmQWBjYDQBw&amp;bvm=bv.85076809,d.dGY&amp;psig=AFQjCNHXR-ANozHDQuFF5h-XNeHvtWm3tw&amp;ust=1422933827493087" TargetMode="External"/><Relationship Id="rId2" Type="http://schemas.openxmlformats.org/officeDocument/2006/relationships/hyperlink" Target="http://www.google.co.in/url?sa=i&amp;rct=j&amp;q=&amp;esrc=s&amp;source=images&amp;cd=&amp;cad=rja&amp;uact=8&amp;ved=0CAcQjRw&amp;url=http://cph-theory.persiangig.com/1288-scp1.htm&amp;ei=Zu3OVNaPJYXdmAWom4Bg&amp;bvm=bv.85076809,d.dGY&amp;psig=AFQjCNGY3uW52BO6gtbjYnL7AjFnalC7hA&amp;ust=1422932914425130"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1903BD"/>
                </a:solidFill>
                <a:latin typeface="Century" pitchFamily="18" charset="0"/>
              </a:rPr>
              <a:t>Compton Effect</a:t>
            </a:r>
            <a:endParaRPr lang="en-US" dirty="0">
              <a:solidFill>
                <a:srgbClr val="1903BD"/>
              </a:solidFill>
              <a:latin typeface="Century" pitchFamily="18" charset="0"/>
            </a:endParaRPr>
          </a:p>
        </p:txBody>
      </p:sp>
    </p:spTree>
    <p:extLst>
      <p:ext uri="{BB962C8B-B14F-4D97-AF65-F5344CB8AC3E}">
        <p14:creationId xmlns:p14="http://schemas.microsoft.com/office/powerpoint/2010/main" val="539397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lstStyle/>
          <a:p>
            <a:pPr marL="0" indent="0">
              <a:buNone/>
            </a:pPr>
            <a:r>
              <a:rPr lang="en-US" dirty="0">
                <a:solidFill>
                  <a:srgbClr val="1903BD"/>
                </a:solidFill>
                <a:latin typeface="Bernard MT Condensed" pitchFamily="18" charset="0"/>
              </a:rPr>
              <a:t>Equating equation </a:t>
            </a:r>
            <a:r>
              <a:rPr lang="en-US" dirty="0" smtClean="0">
                <a:solidFill>
                  <a:srgbClr val="1903BD"/>
                </a:solidFill>
                <a:latin typeface="Bernard MT Condensed" pitchFamily="18" charset="0"/>
              </a:rPr>
              <a:t>(4)&amp;(5), </a:t>
            </a:r>
            <a:r>
              <a:rPr lang="en-US" dirty="0">
                <a:solidFill>
                  <a:srgbClr val="1903BD"/>
                </a:solidFill>
                <a:latin typeface="Bernard MT Condensed" pitchFamily="18" charset="0"/>
              </a:rPr>
              <a:t>we </a:t>
            </a:r>
            <a:r>
              <a:rPr lang="en-US" dirty="0" smtClean="0">
                <a:solidFill>
                  <a:srgbClr val="1903BD"/>
                </a:solidFill>
                <a:latin typeface="Bernard MT Condensed" pitchFamily="18" charset="0"/>
              </a:rPr>
              <a:t>get</a:t>
            </a:r>
            <a:endParaRPr lang="en-US" dirty="0">
              <a:solidFill>
                <a:srgbClr val="1903BD"/>
              </a:solidFill>
              <a:latin typeface="Bernard MT Condensed"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3048000" y="1177275"/>
                <a:ext cx="6096000" cy="3938322"/>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48000" y="1177275"/>
                <a:ext cx="6096000" cy="3938322"/>
              </a:xfrm>
              <a:prstGeom prst="rect">
                <a:avLst/>
              </a:prstGeom>
              <a:blipFill rotWithShape="0">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95468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845631"/>
          </a:xfrm>
        </p:spPr>
        <p:txBody>
          <a:bodyPr>
            <a:normAutofit/>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pPr>
              <a:buNone/>
            </a:pPr>
            <a:r>
              <a:rPr lang="en-US" dirty="0" smtClean="0"/>
              <a:t> </a:t>
            </a:r>
          </a:p>
          <a:p>
            <a:pPr marL="0" indent="0">
              <a:buNone/>
            </a:pPr>
            <a:r>
              <a:rPr lang="en-US" sz="3200" dirty="0" smtClean="0">
                <a:solidFill>
                  <a:srgbClr val="1903BD"/>
                </a:solidFill>
                <a:latin typeface="Bernard MT Condensed" pitchFamily="18" charset="0"/>
                <a:cs typeface="Aparajita" pitchFamily="34" charset="0"/>
              </a:rPr>
              <a:t>Compton Shift</a:t>
            </a:r>
            <a:endParaRPr lang="en-US" sz="3200" dirty="0">
              <a:solidFill>
                <a:srgbClr val="1903BD"/>
              </a:solidFill>
              <a:latin typeface="Bernard MT Condensed" pitchFamily="18" charset="0"/>
              <a:cs typeface="Aparajita" pitchFamily="34" charset="0"/>
            </a:endParaRPr>
          </a:p>
        </p:txBody>
      </p:sp>
      <mc:AlternateContent xmlns:mc="http://schemas.openxmlformats.org/markup-compatibility/2006" xmlns:a14="http://schemas.microsoft.com/office/drawing/2010/main">
        <mc:Choice Requires="a14">
          <p:sp>
            <p:nvSpPr>
              <p:cNvPr id="4" name="Rectangle 3"/>
              <p:cNvSpPr/>
              <p:nvPr/>
            </p:nvSpPr>
            <p:spPr>
              <a:xfrm>
                <a:off x="3215426" y="1978726"/>
                <a:ext cx="6096000" cy="4333174"/>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e>
                      </m:d>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215426" y="1978726"/>
                <a:ext cx="6096000" cy="4333174"/>
              </a:xfrm>
              <a:prstGeom prst="rect">
                <a:avLst/>
              </a:prstGeom>
              <a:blipFill rotWithShape="0">
                <a:blip r:embed="rId2" cstate="print"/>
                <a:stretch>
                  <a:fillRect/>
                </a:stretch>
              </a:blipFill>
            </p:spPr>
            <p:txBody>
              <a:bodyPr/>
              <a:lstStyle/>
              <a:p>
                <a:r>
                  <a:rPr lang="en-US">
                    <a:noFill/>
                  </a:rPr>
                  <a:t> </a:t>
                </a:r>
              </a:p>
            </p:txBody>
          </p:sp>
        </mc:Fallback>
      </mc:AlternateContent>
      <p:cxnSp>
        <p:nvCxnSpPr>
          <p:cNvPr id="9" name="Straight Arrow Connector 8"/>
          <p:cNvCxnSpPr/>
          <p:nvPr/>
        </p:nvCxnSpPr>
        <p:spPr>
          <a:xfrm flipV="1">
            <a:off x="3185377" y="5772150"/>
            <a:ext cx="1272323" cy="355348"/>
          </a:xfrm>
          <a:prstGeom prst="straightConnector1">
            <a:avLst/>
          </a:prstGeom>
          <a:ln w="155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455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6000" dirty="0" smtClean="0">
                <a:solidFill>
                  <a:srgbClr val="FF0000"/>
                </a:solidFill>
              </a:rPr>
              <a:t>Compton received Physics Noble Prize for this in 1927</a:t>
            </a:r>
            <a:endParaRPr lang="en-IN" sz="6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US" dirty="0" smtClean="0">
              <a:latin typeface="Bernard MT Condensed" pitchFamily="18" charset="0"/>
            </a:endParaRPr>
          </a:p>
          <a:p>
            <a:pPr>
              <a:buNone/>
            </a:pPr>
            <a:r>
              <a:rPr lang="en-US" dirty="0" smtClean="0">
                <a:solidFill>
                  <a:srgbClr val="1903BD"/>
                </a:solidFill>
                <a:latin typeface="Bernard MT Condensed" pitchFamily="18" charset="0"/>
              </a:rPr>
              <a:t>Compton Wavelength</a:t>
            </a:r>
          </a:p>
          <a:p>
            <a:pPr>
              <a:buNone/>
            </a:pPr>
            <a:endParaRPr lang="en-US" dirty="0" smtClean="0">
              <a:solidFill>
                <a:srgbClr val="1903BD"/>
              </a:solidFill>
              <a:latin typeface="Bernard MT Condensed" pitchFamily="18" charset="0"/>
            </a:endParaRPr>
          </a:p>
          <a:p>
            <a:pPr>
              <a:buNone/>
            </a:pPr>
            <a:endParaRPr lang="en-US" dirty="0" smtClean="0">
              <a:solidFill>
                <a:srgbClr val="1903BD"/>
              </a:solidFill>
              <a:latin typeface="Bernard MT Condensed" pitchFamily="18" charset="0"/>
            </a:endParaRPr>
          </a:p>
          <a:p>
            <a:pPr>
              <a:buNone/>
            </a:pPr>
            <a:r>
              <a:rPr lang="en-US" dirty="0" smtClean="0">
                <a:solidFill>
                  <a:srgbClr val="1903BD"/>
                </a:solidFill>
                <a:latin typeface="Bernard MT Condensed" pitchFamily="18" charset="0"/>
              </a:rPr>
              <a:t>                                                    = 2.426 x 10</a:t>
            </a:r>
            <a:r>
              <a:rPr lang="en-US" baseline="30000" dirty="0" smtClean="0">
                <a:solidFill>
                  <a:srgbClr val="1903BD"/>
                </a:solidFill>
                <a:latin typeface="Bernard MT Condensed" pitchFamily="18" charset="0"/>
              </a:rPr>
              <a:t>-12</a:t>
            </a:r>
            <a:r>
              <a:rPr lang="en-US" baseline="-25000" dirty="0" smtClean="0">
                <a:solidFill>
                  <a:srgbClr val="1903BD"/>
                </a:solidFill>
                <a:latin typeface="Bernard MT Condensed" pitchFamily="18" charset="0"/>
              </a:rPr>
              <a:t> </a:t>
            </a:r>
            <a:r>
              <a:rPr lang="en-US" dirty="0" smtClean="0">
                <a:solidFill>
                  <a:srgbClr val="1903BD"/>
                </a:solidFill>
                <a:latin typeface="Bernard MT Condensed" pitchFamily="18" charset="0"/>
              </a:rPr>
              <a:t> m</a:t>
            </a:r>
          </a:p>
          <a:p>
            <a:pPr>
              <a:buNone/>
            </a:pPr>
            <a:r>
              <a:rPr lang="en-US" dirty="0" smtClean="0">
                <a:solidFill>
                  <a:srgbClr val="1903BD"/>
                </a:solidFill>
                <a:latin typeface="Bernard MT Condensed" pitchFamily="18" charset="0"/>
              </a:rPr>
              <a:t>                                                    = 2.426 pm </a:t>
            </a:r>
          </a:p>
          <a:p>
            <a:pPr>
              <a:buNone/>
            </a:pPr>
            <a:r>
              <a:rPr lang="en-US" dirty="0" smtClean="0">
                <a:solidFill>
                  <a:srgbClr val="1903BD"/>
                </a:solidFill>
                <a:latin typeface="Bernard MT Condensed" pitchFamily="18" charset="0"/>
              </a:rPr>
              <a:t>                                                    </a:t>
            </a:r>
            <a:r>
              <a:rPr lang="en-US" smtClean="0">
                <a:solidFill>
                  <a:srgbClr val="1903BD"/>
                </a:solidFill>
                <a:latin typeface="Bernard MT Condensed" pitchFamily="18" charset="0"/>
              </a:rPr>
              <a:t>= </a:t>
            </a:r>
            <a:r>
              <a:rPr lang="en-US" smtClean="0">
                <a:solidFill>
                  <a:srgbClr val="1903BD"/>
                </a:solidFill>
                <a:latin typeface="Bernard MT Condensed" pitchFamily="18" charset="0"/>
              </a:rPr>
              <a:t>0.024 </a:t>
            </a:r>
            <a:r>
              <a:rPr lang="en-US" dirty="0" smtClean="0">
                <a:solidFill>
                  <a:srgbClr val="1903BD"/>
                </a:solidFill>
                <a:latin typeface="Bernard MT Condensed" pitchFamily="18" charset="0"/>
              </a:rPr>
              <a:t>Å</a:t>
            </a:r>
          </a:p>
          <a:p>
            <a:pPr>
              <a:buNone/>
            </a:pPr>
            <a:r>
              <a:rPr lang="en-US" baseline="30000" dirty="0" smtClean="0">
                <a:solidFill>
                  <a:srgbClr val="1903BD"/>
                </a:solidFill>
                <a:latin typeface="Bernard MT Condensed" pitchFamily="18" charset="0"/>
              </a:rPr>
              <a:t>                                                                              </a:t>
            </a:r>
            <a:endParaRPr lang="en-US" dirty="0" smtClean="0">
              <a:solidFill>
                <a:srgbClr val="1903BD"/>
              </a:solidFill>
              <a:latin typeface="Bernard MT Condensed" pitchFamily="18" charset="0"/>
            </a:endParaRPr>
          </a:p>
          <a:p>
            <a:endParaRPr lang="en-IN" dirty="0">
              <a:latin typeface="Bernard MT Condensed" pitchFamily="18" charset="0"/>
            </a:endParaRPr>
          </a:p>
        </p:txBody>
      </p:sp>
      <p:sp>
        <p:nvSpPr>
          <p:cNvPr id="1029" name="Rectangle 5"/>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667250" y="2106930"/>
            <a:ext cx="2533650" cy="152019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1903BD"/>
                </a:solidFill>
                <a:latin typeface="Bodoni MT Black" pitchFamily="18" charset="0"/>
              </a:rPr>
              <a:t>Compton Effect not observed for visible light</a:t>
            </a:r>
            <a:endParaRPr lang="en-IN" sz="3200" dirty="0">
              <a:solidFill>
                <a:srgbClr val="1903BD"/>
              </a:solidFill>
              <a:latin typeface="Bodoni MT Black" pitchFamily="18" charset="0"/>
            </a:endParaRPr>
          </a:p>
        </p:txBody>
      </p:sp>
      <p:sp>
        <p:nvSpPr>
          <p:cNvPr id="3" name="Content Placeholder 2"/>
          <p:cNvSpPr>
            <a:spLocks noGrp="1"/>
          </p:cNvSpPr>
          <p:nvPr>
            <p:ph idx="1"/>
          </p:nvPr>
        </p:nvSpPr>
        <p:spPr>
          <a:xfrm>
            <a:off x="914400" y="1825625"/>
            <a:ext cx="10515600" cy="4351338"/>
          </a:xfrm>
        </p:spPr>
        <p:txBody>
          <a:bodyPr/>
          <a:lstStyle/>
          <a:p>
            <a:r>
              <a:rPr lang="en-US" dirty="0" smtClean="0"/>
              <a:t>The change in wavelength due to Compton effect is given by:</a:t>
            </a:r>
          </a:p>
          <a:p>
            <a:endParaRPr lang="en-US" dirty="0" smtClean="0"/>
          </a:p>
          <a:p>
            <a:endParaRPr lang="en-US" dirty="0" smtClean="0"/>
          </a:p>
          <a:p>
            <a:endParaRPr lang="en-US" dirty="0" smtClean="0"/>
          </a:p>
          <a:p>
            <a:r>
              <a:rPr lang="en-US" dirty="0" smtClean="0"/>
              <a:t>                                       =  0.024                               Å</a:t>
            </a:r>
          </a:p>
          <a:p>
            <a:r>
              <a:rPr lang="en-US" dirty="0" smtClean="0"/>
              <a:t>The maximum value of                              is 2 when </a:t>
            </a:r>
            <a:r>
              <a:rPr lang="el-GR" dirty="0" smtClean="0"/>
              <a:t>ϕ</a:t>
            </a:r>
            <a:r>
              <a:rPr lang="en-US" dirty="0" smtClean="0"/>
              <a:t> = 180°, so that the maximum wavelength change possible is 0.048 Å or roughly 0.05Å only.</a:t>
            </a:r>
            <a:endParaRPr lang="en-IN" dirty="0"/>
          </a:p>
        </p:txBody>
      </p:sp>
      <p:sp>
        <p:nvSpPr>
          <p:cNvPr id="7170" name="Rectangle 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716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602404" y="2381250"/>
            <a:ext cx="4265246" cy="1171441"/>
          </a:xfrm>
          <a:prstGeom prst="rect">
            <a:avLst/>
          </a:prstGeom>
          <a:noFill/>
        </p:spPr>
      </p:pic>
      <p:pic>
        <p:nvPicPr>
          <p:cNvPr id="7174"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81650" y="3790950"/>
            <a:ext cx="2231708" cy="628650"/>
          </a:xfrm>
          <a:prstGeom prst="rect">
            <a:avLst/>
          </a:prstGeom>
          <a:noFill/>
        </p:spPr>
      </p:pic>
      <p:pic>
        <p:nvPicPr>
          <p:cNvPr id="12" name="Picture 6"/>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33900" y="4362450"/>
            <a:ext cx="2231708" cy="6286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3200" dirty="0" smtClean="0">
                <a:solidFill>
                  <a:srgbClr val="1903BD"/>
                </a:solidFill>
                <a:latin typeface="Bodoni MT Black" pitchFamily="18" charset="0"/>
              </a:rPr>
              <a:t>This means that Compton effect can be detected only for those radiations whose wavelength is not greater than a few Å. For example, for </a:t>
            </a:r>
            <a:r>
              <a:rPr lang="el-GR" sz="3200" dirty="0" smtClean="0">
                <a:solidFill>
                  <a:srgbClr val="1903BD"/>
                </a:solidFill>
              </a:rPr>
              <a:t>λ</a:t>
            </a:r>
            <a:r>
              <a:rPr lang="en-US" sz="3200" dirty="0" smtClean="0">
                <a:solidFill>
                  <a:srgbClr val="1903BD"/>
                </a:solidFill>
                <a:latin typeface="Bodoni MT Black" pitchFamily="18" charset="0"/>
              </a:rPr>
              <a:t>=5Å, there is a maximum wavelength-change of 1%, while for </a:t>
            </a:r>
            <a:r>
              <a:rPr lang="el-GR" sz="3200" dirty="0" smtClean="0">
                <a:solidFill>
                  <a:srgbClr val="1903BD"/>
                </a:solidFill>
              </a:rPr>
              <a:t>λ</a:t>
            </a:r>
            <a:r>
              <a:rPr lang="en-US" sz="3200" dirty="0" smtClean="0">
                <a:solidFill>
                  <a:srgbClr val="1903BD"/>
                </a:solidFill>
                <a:latin typeface="Bodoni MT Black" pitchFamily="18" charset="0"/>
              </a:rPr>
              <a:t>=1Å there is a 5% change. For visible light (</a:t>
            </a:r>
            <a:r>
              <a:rPr lang="el-GR" sz="3200" dirty="0" smtClean="0">
                <a:solidFill>
                  <a:srgbClr val="1903BD"/>
                </a:solidFill>
              </a:rPr>
              <a:t>λ≈</a:t>
            </a:r>
            <a:r>
              <a:rPr lang="en-US" sz="3200" dirty="0" smtClean="0">
                <a:solidFill>
                  <a:srgbClr val="1903BD"/>
                </a:solidFill>
                <a:latin typeface="Bodoni MT Black" pitchFamily="18" charset="0"/>
              </a:rPr>
              <a:t>5000Å) the maximum wavelength change (0.05Å) is only about 0.001% of the initial wavelength which is undetectable.</a:t>
            </a:r>
            <a:endParaRPr lang="en-IN" sz="3200" dirty="0">
              <a:solidFill>
                <a:srgbClr val="1903BD"/>
              </a:solidFill>
              <a:latin typeface="Bodoni MT Black"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normAutofit/>
          </a:bodyPr>
          <a:lstStyle/>
          <a:p>
            <a:pPr marL="0" indent="0">
              <a:buNone/>
            </a:pPr>
            <a:r>
              <a:rPr lang="en-US" sz="3200" dirty="0">
                <a:solidFill>
                  <a:srgbClr val="1903BD"/>
                </a:solidFill>
                <a:latin typeface="Bodoni MT Black" pitchFamily="18" charset="0"/>
              </a:rPr>
              <a:t>Kinetic energy of Scattered (recoil) electron:</a:t>
            </a:r>
          </a:p>
          <a:p>
            <a:pPr marL="0" indent="0">
              <a:buNone/>
            </a:pPr>
            <a:r>
              <a:rPr lang="en-US" sz="3200" dirty="0" smtClean="0">
                <a:solidFill>
                  <a:srgbClr val="1903BD"/>
                </a:solidFill>
                <a:latin typeface="Bodoni MT Black" pitchFamily="18" charset="0"/>
              </a:rPr>
              <a:t>From Eq. (1) </a:t>
            </a:r>
            <a:r>
              <a:rPr lang="en-US" sz="3200" dirty="0">
                <a:solidFill>
                  <a:srgbClr val="1903BD"/>
                </a:solidFill>
                <a:latin typeface="Bodoni MT Black" pitchFamily="18" charset="0"/>
              </a:rPr>
              <a:t>we know </a:t>
            </a:r>
            <a:r>
              <a:rPr lang="en-US" sz="3200" dirty="0" smtClean="0">
                <a:solidFill>
                  <a:srgbClr val="1903BD"/>
                </a:solidFill>
                <a:latin typeface="Bodoni MT Black" pitchFamily="18" charset="0"/>
              </a:rPr>
              <a:t>that</a:t>
            </a:r>
            <a:endParaRPr lang="en-US" sz="3200" dirty="0">
              <a:solidFill>
                <a:srgbClr val="1903BD"/>
              </a:solidFill>
              <a:latin typeface="Bodoni MT Black" pitchFamily="18" charset="0"/>
            </a:endParaRPr>
          </a:p>
        </p:txBody>
      </p:sp>
      <mc:AlternateContent xmlns:mc="http://schemas.openxmlformats.org/markup-compatibility/2006" xmlns:a14="http://schemas.microsoft.com/office/drawing/2010/main">
        <mc:Choice Requires="a14">
          <p:sp>
            <p:nvSpPr>
              <p:cNvPr id="5" name="Rectangle 4"/>
              <p:cNvSpPr/>
              <p:nvPr/>
            </p:nvSpPr>
            <p:spPr>
              <a:xfrm>
                <a:off x="3048000" y="1603507"/>
                <a:ext cx="6096000" cy="2932982"/>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den>
                          </m:f>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num>
                        <m:den>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num>
                            <m:den>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den>
                          </m:f>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80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den>
                      </m:f>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48000" y="1603507"/>
                <a:ext cx="6096000" cy="2932982"/>
              </a:xfrm>
              <a:prstGeom prst="rect">
                <a:avLst/>
              </a:prstGeom>
              <a:blipFill rotWithShape="0">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93426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lstStyle/>
          <a:p>
            <a:endParaRPr lang="en-US"/>
          </a:p>
        </p:txBody>
      </p:sp>
      <mc:AlternateContent xmlns:mc="http://schemas.openxmlformats.org/markup-compatibility/2006" xmlns:a14="http://schemas.microsoft.com/office/drawing/2010/main">
        <mc:Choice Requires="a14">
          <p:sp>
            <p:nvSpPr>
              <p:cNvPr id="4" name="Rectangle 3"/>
              <p:cNvSpPr/>
              <p:nvPr/>
            </p:nvSpPr>
            <p:spPr>
              <a:xfrm>
                <a:off x="3048000" y="618997"/>
                <a:ext cx="6096000" cy="4793235"/>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e>
                          </m:d>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e>
                          </m:d>
                        </m:den>
                      </m:f>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den>
                          </m:f>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e>
                          </m:d>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den>
                          </m:f>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e>
                          </m:d>
                        </m:den>
                      </m:f>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𝜈𝛼</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den>
                      </m:f>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048000" y="618997"/>
                <a:ext cx="6096000" cy="4793235"/>
              </a:xfrm>
              <a:prstGeom prst="rect">
                <a:avLst/>
              </a:prstGeom>
              <a:blipFill rotWithShape="0">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78622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72"/>
            <a:ext cx="10515600" cy="5854991"/>
          </a:xfrm>
        </p:spPr>
        <p:txBody>
          <a:bodyPr/>
          <a:lstStyle/>
          <a:p>
            <a:pPr marL="0" indent="0">
              <a:buNone/>
            </a:pPr>
            <a:r>
              <a:rPr lang="en-US" dirty="0"/>
              <a:t>Where, </a:t>
            </a:r>
          </a:p>
        </p:txBody>
      </p:sp>
      <mc:AlternateContent xmlns:mc="http://schemas.openxmlformats.org/markup-compatibility/2006" xmlns:a14="http://schemas.microsoft.com/office/drawing/2010/main">
        <mc:Choice Requires="a14">
          <p:sp>
            <p:nvSpPr>
              <p:cNvPr id="4" name="Rectangle 3"/>
              <p:cNvSpPr/>
              <p:nvPr/>
            </p:nvSpPr>
            <p:spPr>
              <a:xfrm>
                <a:off x="3048000" y="1149719"/>
                <a:ext cx="6096000" cy="3142270"/>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If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If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Calibri" panose="020F0502020204030204" pitchFamily="34" charset="0"/>
                            <a:cs typeface="Times New Roman" panose="02020603050405020304" pitchFamily="18" charset="0"/>
                          </a:rPr>
                          <m:t>𝜋</m:t>
                        </m:r>
                      </m:num>
                      <m:den>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𝜈𝛼</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𝛼</m:t>
                        </m:r>
                      </m:den>
                    </m:f>
                  </m:oMath>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If </a:t>
                </a:r>
                <a14:m>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𝜋</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=180, </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𝑚𝑎𝑥</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𝛼</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1+2</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𝛼</m:t>
                        </m:r>
                      </m:den>
                    </m:f>
                  </m:oMath>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048000" y="1149719"/>
                <a:ext cx="6096000" cy="3142270"/>
              </a:xfrm>
              <a:prstGeom prst="rect">
                <a:avLst/>
              </a:prstGeom>
              <a:blipFill rotWithShape="0">
                <a:blip r:embed="rId2" cstate="print"/>
                <a:stretch>
                  <a:fillRect l="-2000" b="-1942"/>
                </a:stretch>
              </a:blipFill>
            </p:spPr>
            <p:txBody>
              <a:bodyPr/>
              <a:lstStyle/>
              <a:p>
                <a:r>
                  <a:rPr lang="en-US">
                    <a:noFill/>
                  </a:rPr>
                  <a:t> </a:t>
                </a:r>
              </a:p>
            </p:txBody>
          </p:sp>
        </mc:Fallback>
      </mc:AlternateContent>
    </p:spTree>
    <p:extLst>
      <p:ext uri="{BB962C8B-B14F-4D97-AF65-F5344CB8AC3E}">
        <p14:creationId xmlns:p14="http://schemas.microsoft.com/office/powerpoint/2010/main" val="13034882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44699"/>
                <a:ext cx="10515600" cy="5932264"/>
              </a:xfrm>
            </p:spPr>
            <p:txBody>
              <a:bodyPr/>
              <a:lstStyle/>
              <a:p>
                <a:pPr marL="0" indent="0">
                  <a:buNone/>
                </a:pPr>
                <a:r>
                  <a:rPr lang="en-US" dirty="0"/>
                  <a:t>Thus, the maximum energy that the photon can transfer to the electron is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𝜈</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𝛼</m:t>
                        </m:r>
                      </m:num>
                      <m:den>
                        <m:r>
                          <a:rPr lang="en-US" i="1">
                            <a:latin typeface="Cambria Math" panose="02040503050406030204" pitchFamily="18" charset="0"/>
                          </a:rPr>
                          <m:t>1+2</m:t>
                        </m:r>
                        <m:r>
                          <a:rPr lang="en-US" i="1">
                            <a:latin typeface="Cambria Math" panose="02040503050406030204" pitchFamily="18" charset="0"/>
                          </a:rPr>
                          <m:t>𝛼</m:t>
                        </m:r>
                      </m:den>
                    </m:f>
                  </m:oMath>
                </a14:m>
                <a:r>
                  <a:rPr lang="en-US" dirty="0"/>
                  <a:t> which is less than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𝜈</m:t>
                    </m:r>
                  </m:oMath>
                </a14:m>
                <a:r>
                  <a:rPr lang="en-US" dirty="0"/>
                  <a:t>, since </a:t>
                </a:r>
                <a14:m>
                  <m:oMath xmlns:m="http://schemas.openxmlformats.org/officeDocument/2006/math">
                    <m:r>
                      <a:rPr lang="en-US" i="1">
                        <a:latin typeface="Cambria Math" panose="02040503050406030204" pitchFamily="18" charset="0"/>
                      </a:rPr>
                      <m:t>𝛼</m:t>
                    </m:r>
                  </m:oMath>
                </a14:m>
                <a:r>
                  <a:rPr lang="en-US" dirty="0"/>
                  <a:t> is a positive quantity. Hence, the </a:t>
                </a:r>
                <a:r>
                  <a:rPr lang="en-US" dirty="0" smtClean="0"/>
                  <a:t>incident </a:t>
                </a:r>
                <a:r>
                  <a:rPr lang="en-US" dirty="0"/>
                  <a:t>photon cannot transfer its entire energy to the electron</a:t>
                </a:r>
                <a:r>
                  <a:rPr lang="en-US" dirty="0" smtClean="0"/>
                  <a:t>.</a:t>
                </a:r>
              </a:p>
              <a:p>
                <a:pPr marL="0" indent="0">
                  <a:buNone/>
                </a:pPr>
                <a:endParaRPr lang="en-US" dirty="0" smtClean="0"/>
              </a:p>
              <a:p>
                <a:pPr marL="0" indent="0">
                  <a:buNone/>
                </a:pPr>
                <a:r>
                  <a:rPr lang="en-US" dirty="0" smtClean="0"/>
                  <a:t>Energy </a:t>
                </a:r>
                <a:r>
                  <a:rPr lang="en-US" dirty="0"/>
                  <a:t>of Scattered photon:</a:t>
                </a:r>
              </a:p>
              <a:p>
                <a:pPr marL="0" indent="0">
                  <a:buNone/>
                </a:pPr>
                <a:r>
                  <a:rPr lang="en-US" dirty="0"/>
                  <a:t>The change in wavelength in Compton Scattering is given by,</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44699"/>
                <a:ext cx="10515600" cy="5932264"/>
              </a:xfrm>
              <a:blipFill rotWithShape="0">
                <a:blip r:embed="rId2" cstate="print"/>
                <a:stretch>
                  <a:fillRect l="-1217" t="-1644" r="-1797"/>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048000" y="3210831"/>
                <a:ext cx="6096000" cy="2203937"/>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US" sz="2800" smtClean="0">
                          <a:effectLst/>
                          <a:latin typeface="Cambria Math" panose="02040503050406030204" pitchFamily="18" charset="0"/>
                          <a:ea typeface="Times New Roman" panose="02020603050405020304" pitchFamily="18" charset="0"/>
                          <a:cs typeface="Times New Roman" panose="02020603050405020304" pitchFamily="18" charset="0"/>
                        </a:rPr>
                        <m:t>Δ</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𝜆</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048000" y="3210831"/>
                <a:ext cx="6096000" cy="2203937"/>
              </a:xfrm>
              <a:prstGeom prst="rect">
                <a:avLst/>
              </a:prstGeom>
              <a:blipFill rotWithShape="0">
                <a:blip r:embed="rId3"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29427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28674" name="Picture 2" descr="http://hyperphysics.phy-astr.gsu.edu/hbase/imgmod2/pelec.gif"/>
          <p:cNvPicPr>
            <a:picLocks noChangeAspect="1" noChangeArrowheads="1"/>
          </p:cNvPicPr>
          <p:nvPr/>
        </p:nvPicPr>
        <p:blipFill>
          <a:blip r:embed="rId2" cstate="print"/>
          <a:srcRect/>
          <a:stretch>
            <a:fillRect/>
          </a:stretch>
        </p:blipFill>
        <p:spPr bwMode="auto">
          <a:xfrm>
            <a:off x="2876550" y="1885951"/>
            <a:ext cx="6457950" cy="42291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lstStyle/>
          <a:p>
            <a:endParaRPr lang="en-US" dirty="0"/>
          </a:p>
        </p:txBody>
      </p:sp>
      <mc:AlternateContent xmlns:mc="http://schemas.openxmlformats.org/markup-compatibility/2006" xmlns:a14="http://schemas.microsoft.com/office/drawing/2010/main">
        <mc:Choice Requires="a14">
          <p:sp>
            <p:nvSpPr>
              <p:cNvPr id="4" name="Rectangle 3"/>
              <p:cNvSpPr/>
              <p:nvPr/>
            </p:nvSpPr>
            <p:spPr>
              <a:xfrm>
                <a:off x="3048000" y="1380617"/>
                <a:ext cx="6096000" cy="3385992"/>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𝑐</m:t>
                      </m:r>
                      <m:d>
                        <m:d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den>
                          </m:f>
                        </m:e>
                      </m:d>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num>
                        <m:den>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048000" y="1380617"/>
                <a:ext cx="6096000" cy="3385992"/>
              </a:xfrm>
              <a:prstGeom prst="rect">
                <a:avLst/>
              </a:prstGeom>
              <a:blipFill rotWithShape="0">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432643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309093"/>
                <a:ext cx="10515600" cy="5867870"/>
              </a:xfrm>
            </p:spPr>
            <p:txBody>
              <a:bodyPr/>
              <a:lstStyle/>
              <a:p>
                <a:pPr marL="0" indent="0">
                  <a:buNone/>
                </a:pPr>
                <a:r>
                  <a:rPr lang="en-US" dirty="0"/>
                  <a:t>Energy of incident photon </a:t>
                </a: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𝜈</m:t>
                    </m:r>
                    <m:r>
                      <a:rPr lang="en-US" i="1">
                        <a:latin typeface="Cambria Math" panose="02040503050406030204" pitchFamily="18" charset="0"/>
                      </a:rPr>
                      <m:t>=</m:t>
                    </m:r>
                    <m:r>
                      <a:rPr lang="en-US" i="1">
                        <a:latin typeface="Cambria Math" panose="02040503050406030204" pitchFamily="18" charset="0"/>
                      </a:rPr>
                      <m:t>𝐸</m:t>
                    </m:r>
                  </m:oMath>
                </a14:m>
                <a:endParaRPr lang="en-US" dirty="0"/>
              </a:p>
              <a:p>
                <a:pPr marL="0" indent="0">
                  <a:buNone/>
                </a:pPr>
                <a:r>
                  <a:rPr lang="en-US" dirty="0"/>
                  <a:t>Energy of the scattered photon </a:t>
                </a:r>
                <a14:m>
                  <m:oMath xmlns:m="http://schemas.openxmlformats.org/officeDocument/2006/math">
                    <m:r>
                      <a:rPr lang="en-US" i="1">
                        <a:latin typeface="Cambria Math" panose="02040503050406030204" pitchFamily="18" charset="0"/>
                      </a:rPr>
                      <m:t>h</m:t>
                    </m:r>
                    <m:sSup>
                      <m:sSupPr>
                        <m:ctrlPr>
                          <a:rPr lang="en-US" i="1">
                            <a:latin typeface="Cambria Math" panose="02040503050406030204" pitchFamily="18" charset="0"/>
                          </a:rPr>
                        </m:ctrlPr>
                      </m:sSupPr>
                      <m:e>
                        <m:r>
                          <a:rPr lang="en-US" i="1">
                            <a:latin typeface="Cambria Math" panose="02040503050406030204" pitchFamily="18" charset="0"/>
                          </a:rPr>
                          <m:t>𝜈</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oMath>
                </a14:m>
                <a:r>
                  <a:rPr lang="en-US" dirty="0"/>
                  <a:t>, then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309093"/>
                <a:ext cx="10515600" cy="5867870"/>
              </a:xfrm>
              <a:blipFill rotWithShape="0">
                <a:blip r:embed="rId2" cstate="print"/>
                <a:stretch>
                  <a:fillRect l="-1217" t="-17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2494209" y="1390961"/>
                <a:ext cx="6096000" cy="5280420"/>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00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𝜑</m:t>
                                  </m:r>
                                </m:e>
                              </m:func>
                            </m:e>
                          </m:d>
                        </m:num>
                        <m:den>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𝐸𝐸</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num>
                        <m:den>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num>
                            <m:den>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num>
                        <m:den>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𝜑</m:t>
                                          </m:r>
                                        </m:e>
                                      </m:func>
                                    </m:e>
                                  </m:d>
                                </m:num>
                                <m:den>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den>
                      </m:f>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func>
                                <m:func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func>
                            </m:den>
                          </m:f>
                        </m:e>
                      </m:d>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𝑚𝑖𝑛</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1+2</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𝛼</m:t>
                              </m:r>
                            </m:den>
                          </m:f>
                        </m:e>
                      </m:d>
                    </m:oMath>
                  </m:oMathPara>
                </a14:m>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2494209" y="1390961"/>
                <a:ext cx="6096000" cy="5280420"/>
              </a:xfrm>
              <a:prstGeom prst="rect">
                <a:avLst/>
              </a:prstGeom>
              <a:blipFill rotWithShape="0">
                <a:blip r:embed="rId3"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8821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itchFamily="18" charset="0"/>
              </a:rPr>
              <a:t>Pair Production</a:t>
            </a:r>
            <a:endParaRPr lang="en-IN" dirty="0">
              <a:solidFill>
                <a:srgbClr val="FF0000"/>
              </a:solidFill>
              <a:latin typeface="Bodoni MT Black" pitchFamily="18" charset="0"/>
            </a:endParaRPr>
          </a:p>
        </p:txBody>
      </p:sp>
      <p:sp>
        <p:nvSpPr>
          <p:cNvPr id="3" name="Content Placeholder 2"/>
          <p:cNvSpPr>
            <a:spLocks noGrp="1"/>
          </p:cNvSpPr>
          <p:nvPr>
            <p:ph idx="1"/>
          </p:nvPr>
        </p:nvSpPr>
        <p:spPr>
          <a:xfrm>
            <a:off x="838200" y="1352550"/>
            <a:ext cx="10515600" cy="4824413"/>
          </a:xfrm>
        </p:spPr>
        <p:txBody>
          <a:bodyPr>
            <a:noAutofit/>
          </a:bodyPr>
          <a:lstStyle/>
          <a:p>
            <a:pPr algn="just"/>
            <a:r>
              <a:rPr lang="en-US" sz="3100" dirty="0" smtClean="0">
                <a:solidFill>
                  <a:srgbClr val="1903BD"/>
                </a:solidFill>
                <a:latin typeface="Bodoni MT Black" pitchFamily="18" charset="0"/>
              </a:rPr>
              <a:t>Pair production is a phenomenon of nature in which energy is converted to mass. Since the momentum of the initial photon must be absorbed by something, pair production can not occur in empty space out of a single photon, the nucleus is needed to conserve both momentum and energy.</a:t>
            </a:r>
          </a:p>
          <a:p>
            <a:pPr algn="just"/>
            <a:r>
              <a:rPr lang="en-US" sz="3100" dirty="0" smtClean="0">
                <a:solidFill>
                  <a:srgbClr val="1903BD"/>
                </a:solidFill>
                <a:latin typeface="Bodoni MT Black" pitchFamily="18" charset="0"/>
              </a:rPr>
              <a:t>Pair production is observed to occur when a photon of energy  ≥ 1.02 </a:t>
            </a:r>
            <a:r>
              <a:rPr lang="en-US" sz="3100" dirty="0" err="1" smtClean="0">
                <a:solidFill>
                  <a:srgbClr val="1903BD"/>
                </a:solidFill>
                <a:latin typeface="Bodoni MT Black" pitchFamily="18" charset="0"/>
              </a:rPr>
              <a:t>MeV</a:t>
            </a:r>
            <a:r>
              <a:rPr lang="en-US" sz="3100" dirty="0" smtClean="0">
                <a:solidFill>
                  <a:srgbClr val="1903BD"/>
                </a:solidFill>
                <a:latin typeface="Bodoni MT Black" pitchFamily="18" charset="0"/>
              </a:rPr>
              <a:t>  passes near a heavy nucleus.</a:t>
            </a:r>
          </a:p>
          <a:p>
            <a:pPr algn="just"/>
            <a:r>
              <a:rPr lang="en-US" sz="3100" dirty="0" smtClean="0">
                <a:solidFill>
                  <a:srgbClr val="1903BD"/>
                </a:solidFill>
                <a:latin typeface="Bodoni MT Black" pitchFamily="18" charset="0"/>
              </a:rPr>
              <a:t>Rest mass energy of electron = 0.51 </a:t>
            </a:r>
            <a:r>
              <a:rPr lang="en-US" sz="3100" dirty="0" err="1" smtClean="0">
                <a:solidFill>
                  <a:srgbClr val="1903BD"/>
                </a:solidFill>
                <a:latin typeface="Bodoni MT Black" pitchFamily="18" charset="0"/>
              </a:rPr>
              <a:t>MeV</a:t>
            </a:r>
            <a:endParaRPr lang="en-US" sz="3100" dirty="0" smtClean="0">
              <a:solidFill>
                <a:srgbClr val="1903BD"/>
              </a:solidFill>
              <a:latin typeface="Bodoni MT Black" pitchFamily="18" charset="0"/>
            </a:endParaRPr>
          </a:p>
          <a:p>
            <a:pPr algn="just"/>
            <a:endParaRPr lang="en-IN" sz="3200" dirty="0">
              <a:solidFill>
                <a:srgbClr val="1903BD"/>
              </a:solidFill>
              <a:latin typeface="Bodoni MT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s://encrypted-tbn3.gstatic.com/images?q=tbn:ANd9GcRrCBk_19kqdkU1MM7eZDsILYvj9OVXZhRqgo7D1GtxK5BWyvNa">
            <a:hlinkClick r:id="rId2"/>
          </p:cNvPr>
          <p:cNvPicPr>
            <a:picLocks noChangeAspect="1" noChangeArrowheads="1"/>
          </p:cNvPicPr>
          <p:nvPr/>
        </p:nvPicPr>
        <p:blipFill>
          <a:blip r:embed="rId3" cstate="print"/>
          <a:srcRect/>
          <a:stretch>
            <a:fillRect/>
          </a:stretch>
        </p:blipFill>
        <p:spPr bwMode="auto">
          <a:xfrm>
            <a:off x="0" y="-62441"/>
            <a:ext cx="12192000" cy="6955896"/>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itchFamily="18" charset="0"/>
              </a:rPr>
              <a:t>Pair Annihilation</a:t>
            </a:r>
            <a:endParaRPr lang="en-IN" dirty="0">
              <a:solidFill>
                <a:srgbClr val="FF0000"/>
              </a:solidFill>
              <a:latin typeface="Bodoni MT Black" pitchFamily="18" charset="0"/>
            </a:endParaRPr>
          </a:p>
        </p:txBody>
      </p:sp>
      <p:sp>
        <p:nvSpPr>
          <p:cNvPr id="3" name="Content Placeholder 2"/>
          <p:cNvSpPr>
            <a:spLocks noGrp="1"/>
          </p:cNvSpPr>
          <p:nvPr>
            <p:ph idx="1"/>
          </p:nvPr>
        </p:nvSpPr>
        <p:spPr/>
        <p:txBody>
          <a:bodyPr>
            <a:normAutofit/>
          </a:bodyPr>
          <a:lstStyle/>
          <a:p>
            <a:pPr algn="just"/>
            <a:r>
              <a:rPr lang="en-US" sz="3200" dirty="0" smtClean="0">
                <a:solidFill>
                  <a:srgbClr val="1903BD"/>
                </a:solidFill>
                <a:latin typeface="Bodoni MT Black" pitchFamily="18" charset="0"/>
              </a:rPr>
              <a:t>The inverse of pair production occurs when a positron is near an electron and the two come together under the influence of their opposite electric charges. Both particles vanish simultaneously, with the lost mass appearing  as energy in the form of two gamma ray photons.</a:t>
            </a:r>
            <a:endParaRPr lang="en-IN" sz="3200" dirty="0">
              <a:solidFill>
                <a:srgbClr val="1903BD"/>
              </a:solidFill>
              <a:latin typeface="Bodoni MT Black"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s://encrypted-tbn2.gstatic.com/images?q=tbn:ANd9GcTmniNzcRrn2Orn2A59PTgnXiPP_4NB3EENRX7Dvz38FRFD0WH9BQ"/>
          <p:cNvPicPr>
            <a:picLocks noChangeAspect="1" noChangeArrowheads="1"/>
          </p:cNvPicPr>
          <p:nvPr/>
        </p:nvPicPr>
        <p:blipFill>
          <a:blip r:embed="rId2" cstate="print"/>
          <a:srcRect/>
          <a:stretch>
            <a:fillRect/>
          </a:stretch>
        </p:blipFill>
        <p:spPr bwMode="auto">
          <a:xfrm>
            <a:off x="1314450" y="247650"/>
            <a:ext cx="8925530" cy="6583083"/>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39938" name="AutoShape 2" descr="https://encrypted-tbn1.gstatic.com/images?q=tbn:ANd9GcRxFX48B0zhyNUePDaQK02kQdStmw7gBZgV5IqVdRlznq5KcqRImg">
            <a:hlinkClick r:id="rId2"/>
          </p:cNvPr>
          <p:cNvSpPr>
            <a:spLocks noChangeAspect="1" noChangeArrowheads="1"/>
          </p:cNvSpPr>
          <p:nvPr/>
        </p:nvSpPr>
        <p:spPr bwMode="auto">
          <a:xfrm>
            <a:off x="95250" y="-928688"/>
            <a:ext cx="4095750" cy="19431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39940" name="Picture 4" descr="https://encrypted-tbn2.gstatic.com/images?q=tbn:ANd9GcRqXV-XzsWzcYjcPBuqC_cJG3do1e_k4JRPvD-5DT5o_OMH46xx0w">
            <a:hlinkClick r:id="rId3"/>
          </p:cNvPr>
          <p:cNvPicPr>
            <a:picLocks noChangeAspect="1" noChangeArrowheads="1"/>
          </p:cNvPicPr>
          <p:nvPr/>
        </p:nvPicPr>
        <p:blipFill>
          <a:blip r:embed="rId4" cstate="print"/>
          <a:srcRect/>
          <a:stretch>
            <a:fillRect/>
          </a:stretch>
        </p:blipFill>
        <p:spPr bwMode="auto">
          <a:xfrm>
            <a:off x="914400" y="1748204"/>
            <a:ext cx="10325100" cy="4385895"/>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26.14 Pair production"/>
          <p:cNvPicPr>
            <a:picLocks noChangeAspect="1" noChangeArrowheads="1"/>
          </p:cNvPicPr>
          <p:nvPr/>
        </p:nvPicPr>
        <p:blipFill>
          <a:blip r:embed="rId2" cstate="print"/>
          <a:srcRect/>
          <a:stretch>
            <a:fillRect/>
          </a:stretch>
        </p:blipFill>
        <p:spPr bwMode="auto">
          <a:xfrm>
            <a:off x="1524000" y="381000"/>
            <a:ext cx="8439150" cy="64770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Bodoni MT Black" pitchFamily="18" charset="0"/>
              </a:rPr>
              <a:t>Show that pair production can not take place in empty space.</a:t>
            </a:r>
            <a:endParaRPr lang="en-IN" dirty="0">
              <a:solidFill>
                <a:srgbClr val="FF0000"/>
              </a:solidFill>
              <a:latin typeface="Bodoni MT Black" pitchFamily="18" charset="0"/>
            </a:endParaRPr>
          </a:p>
        </p:txBody>
      </p:sp>
      <p:sp>
        <p:nvSpPr>
          <p:cNvPr id="3" name="Content Placeholder 2"/>
          <p:cNvSpPr>
            <a:spLocks noGrp="1"/>
          </p:cNvSpPr>
          <p:nvPr>
            <p:ph idx="1"/>
          </p:nvPr>
        </p:nvSpPr>
        <p:spPr/>
        <p:txBody>
          <a:bodyPr/>
          <a:lstStyle/>
          <a:p>
            <a:endParaRPr lang="en-IN" dirty="0"/>
          </a:p>
        </p:txBody>
      </p:sp>
      <p:cxnSp>
        <p:nvCxnSpPr>
          <p:cNvPr id="11" name="Straight Arrow Connector 10"/>
          <p:cNvCxnSpPr/>
          <p:nvPr/>
        </p:nvCxnSpPr>
        <p:spPr>
          <a:xfrm flipV="1">
            <a:off x="3257550" y="4267200"/>
            <a:ext cx="3238500"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181850" y="2362200"/>
            <a:ext cx="3048000" cy="1714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181850" y="3981450"/>
            <a:ext cx="3162300" cy="114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143750" y="4419600"/>
            <a:ext cx="3105150" cy="1485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162800" y="4419600"/>
            <a:ext cx="3181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Arc 19"/>
          <p:cNvSpPr/>
          <p:nvPr/>
        </p:nvSpPr>
        <p:spPr>
          <a:xfrm>
            <a:off x="7658100" y="3790950"/>
            <a:ext cx="45719" cy="5715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Arc 21"/>
          <p:cNvSpPr/>
          <p:nvPr/>
        </p:nvSpPr>
        <p:spPr>
          <a:xfrm>
            <a:off x="7604760" y="4438650"/>
            <a:ext cx="45719" cy="55245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TextBox 22"/>
          <p:cNvSpPr txBox="1"/>
          <p:nvPr/>
        </p:nvSpPr>
        <p:spPr>
          <a:xfrm>
            <a:off x="7848600" y="3714750"/>
            <a:ext cx="628650" cy="369332"/>
          </a:xfrm>
          <a:prstGeom prst="rect">
            <a:avLst/>
          </a:prstGeom>
          <a:noFill/>
        </p:spPr>
        <p:txBody>
          <a:bodyPr wrap="square" rtlCol="0">
            <a:spAutoFit/>
          </a:bodyPr>
          <a:lstStyle/>
          <a:p>
            <a:r>
              <a:rPr lang="el-GR" dirty="0" smtClean="0"/>
              <a:t>θ</a:t>
            </a:r>
            <a:endParaRPr lang="en-IN" dirty="0"/>
          </a:p>
        </p:txBody>
      </p:sp>
      <p:sp>
        <p:nvSpPr>
          <p:cNvPr id="24" name="TextBox 23"/>
          <p:cNvSpPr txBox="1"/>
          <p:nvPr/>
        </p:nvSpPr>
        <p:spPr>
          <a:xfrm>
            <a:off x="8001000" y="4495800"/>
            <a:ext cx="628650" cy="369332"/>
          </a:xfrm>
          <a:prstGeom prst="rect">
            <a:avLst/>
          </a:prstGeom>
          <a:noFill/>
        </p:spPr>
        <p:txBody>
          <a:bodyPr wrap="square" rtlCol="0">
            <a:spAutoFit/>
          </a:bodyPr>
          <a:lstStyle/>
          <a:p>
            <a:r>
              <a:rPr lang="el-GR" dirty="0" smtClean="0"/>
              <a:t>θ</a:t>
            </a:r>
            <a:endParaRPr lang="en-IN" dirty="0"/>
          </a:p>
        </p:txBody>
      </p:sp>
      <p:sp>
        <p:nvSpPr>
          <p:cNvPr id="25" name="TextBox 24"/>
          <p:cNvSpPr txBox="1"/>
          <p:nvPr/>
        </p:nvSpPr>
        <p:spPr>
          <a:xfrm>
            <a:off x="8839200" y="3486150"/>
            <a:ext cx="1657350" cy="523220"/>
          </a:xfrm>
          <a:prstGeom prst="rect">
            <a:avLst/>
          </a:prstGeom>
          <a:noFill/>
        </p:spPr>
        <p:txBody>
          <a:bodyPr wrap="square" rtlCol="0">
            <a:spAutoFit/>
          </a:bodyPr>
          <a:lstStyle/>
          <a:p>
            <a:r>
              <a:rPr lang="en-US" sz="2800" dirty="0" smtClean="0"/>
              <a:t>p </a:t>
            </a:r>
            <a:r>
              <a:rPr lang="en-US" sz="2800" dirty="0" err="1" smtClean="0"/>
              <a:t>cos</a:t>
            </a:r>
            <a:r>
              <a:rPr lang="en-US" sz="2800" dirty="0" smtClean="0"/>
              <a:t> </a:t>
            </a:r>
            <a:r>
              <a:rPr lang="el-GR" sz="2800" dirty="0" smtClean="0"/>
              <a:t>θ</a:t>
            </a:r>
            <a:endParaRPr lang="en-IN" sz="2800" dirty="0"/>
          </a:p>
        </p:txBody>
      </p:sp>
      <p:sp>
        <p:nvSpPr>
          <p:cNvPr id="26" name="TextBox 25"/>
          <p:cNvSpPr txBox="1"/>
          <p:nvPr/>
        </p:nvSpPr>
        <p:spPr>
          <a:xfrm>
            <a:off x="8915400" y="4476750"/>
            <a:ext cx="1562100" cy="523220"/>
          </a:xfrm>
          <a:prstGeom prst="rect">
            <a:avLst/>
          </a:prstGeom>
          <a:noFill/>
        </p:spPr>
        <p:txBody>
          <a:bodyPr wrap="square" rtlCol="0">
            <a:spAutoFit/>
          </a:bodyPr>
          <a:lstStyle/>
          <a:p>
            <a:r>
              <a:rPr lang="en-US" sz="2800" dirty="0" smtClean="0"/>
              <a:t>p </a:t>
            </a:r>
            <a:r>
              <a:rPr lang="en-US" sz="2800" dirty="0" err="1" smtClean="0"/>
              <a:t>cos</a:t>
            </a:r>
            <a:r>
              <a:rPr lang="en-US" sz="2800" dirty="0" smtClean="0"/>
              <a:t> </a:t>
            </a:r>
            <a:r>
              <a:rPr lang="el-GR" sz="2800" dirty="0" smtClean="0"/>
              <a:t>θ</a:t>
            </a:r>
            <a:endParaRPr lang="en-IN" sz="2800" dirty="0"/>
          </a:p>
        </p:txBody>
      </p:sp>
      <p:sp>
        <p:nvSpPr>
          <p:cNvPr id="27" name="TextBox 26"/>
          <p:cNvSpPr txBox="1"/>
          <p:nvPr/>
        </p:nvSpPr>
        <p:spPr>
          <a:xfrm>
            <a:off x="8077200" y="2857500"/>
            <a:ext cx="666750" cy="646331"/>
          </a:xfrm>
          <a:prstGeom prst="rect">
            <a:avLst/>
          </a:prstGeom>
          <a:noFill/>
        </p:spPr>
        <p:txBody>
          <a:bodyPr wrap="square" rtlCol="0">
            <a:spAutoFit/>
          </a:bodyPr>
          <a:lstStyle/>
          <a:p>
            <a:r>
              <a:rPr lang="en-US" sz="3600" dirty="0" smtClean="0"/>
              <a:t>p</a:t>
            </a:r>
            <a:endParaRPr lang="en-IN" sz="3600" dirty="0"/>
          </a:p>
        </p:txBody>
      </p:sp>
      <p:sp>
        <p:nvSpPr>
          <p:cNvPr id="29" name="TextBox 28"/>
          <p:cNvSpPr txBox="1"/>
          <p:nvPr/>
        </p:nvSpPr>
        <p:spPr>
          <a:xfrm>
            <a:off x="8153400" y="5162550"/>
            <a:ext cx="666750" cy="646331"/>
          </a:xfrm>
          <a:prstGeom prst="rect">
            <a:avLst/>
          </a:prstGeom>
          <a:noFill/>
        </p:spPr>
        <p:txBody>
          <a:bodyPr wrap="square" rtlCol="0">
            <a:spAutoFit/>
          </a:bodyPr>
          <a:lstStyle/>
          <a:p>
            <a:r>
              <a:rPr lang="en-US" sz="3600" dirty="0" smtClean="0"/>
              <a:t>p</a:t>
            </a:r>
            <a:endParaRPr lang="en-IN" sz="3600" dirty="0"/>
          </a:p>
        </p:txBody>
      </p:sp>
      <p:sp>
        <p:nvSpPr>
          <p:cNvPr id="30" name="TextBox 29"/>
          <p:cNvSpPr txBox="1"/>
          <p:nvPr/>
        </p:nvSpPr>
        <p:spPr>
          <a:xfrm>
            <a:off x="4419600" y="4438650"/>
            <a:ext cx="1714500" cy="707886"/>
          </a:xfrm>
          <a:prstGeom prst="rect">
            <a:avLst/>
          </a:prstGeom>
          <a:noFill/>
        </p:spPr>
        <p:txBody>
          <a:bodyPr wrap="square" rtlCol="0">
            <a:spAutoFit/>
          </a:bodyPr>
          <a:lstStyle/>
          <a:p>
            <a:r>
              <a:rPr lang="en-US" sz="4000" dirty="0" smtClean="0"/>
              <a:t>h</a:t>
            </a:r>
            <a:r>
              <a:rPr lang="el-GR" sz="4000" dirty="0" smtClean="0"/>
              <a:t>ν</a:t>
            </a:r>
            <a:r>
              <a:rPr lang="en-US" sz="4000" dirty="0" smtClean="0"/>
              <a:t>/c</a:t>
            </a:r>
            <a:endParaRPr lang="en-IN"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latin typeface="Bodoni MT Black" pitchFamily="18" charset="0"/>
              </a:rPr>
              <a:t>For conservation of energy</a:t>
            </a:r>
          </a:p>
          <a:p>
            <a:endParaRPr lang="en-US" dirty="0" smtClean="0"/>
          </a:p>
          <a:p>
            <a:pPr>
              <a:buNone/>
            </a:pPr>
            <a:r>
              <a:rPr lang="en-US" dirty="0" smtClean="0">
                <a:latin typeface="Bodoni MT Black" pitchFamily="18" charset="0"/>
              </a:rPr>
              <a:t>                                             h</a:t>
            </a:r>
            <a:r>
              <a:rPr lang="el-GR" dirty="0" smtClean="0"/>
              <a:t>ν</a:t>
            </a:r>
            <a:r>
              <a:rPr lang="en-US" dirty="0" smtClean="0">
                <a:latin typeface="Bodoni MT Black" pitchFamily="18" charset="0"/>
              </a:rPr>
              <a:t> = 2 m c</a:t>
            </a:r>
            <a:r>
              <a:rPr lang="en-US" baseline="30000" dirty="0" smtClean="0">
                <a:latin typeface="Bodoni MT Black" pitchFamily="18" charset="0"/>
              </a:rPr>
              <a:t>2</a:t>
            </a:r>
            <a:endParaRPr lang="en-US" dirty="0" smtClean="0">
              <a:latin typeface="Bodoni MT Black" pitchFamily="18" charset="0"/>
            </a:endParaRPr>
          </a:p>
          <a:p>
            <a:pPr algn="just">
              <a:buNone/>
            </a:pPr>
            <a:r>
              <a:rPr lang="en-US" dirty="0" smtClean="0">
                <a:latin typeface="Bodoni MT Black" pitchFamily="18" charset="0"/>
              </a:rPr>
              <a:t>  Here h</a:t>
            </a:r>
            <a:r>
              <a:rPr lang="el-GR" dirty="0" smtClean="0"/>
              <a:t>ν</a:t>
            </a:r>
            <a:r>
              <a:rPr lang="en-US" dirty="0" smtClean="0">
                <a:latin typeface="Bodoni MT Black" pitchFamily="18" charset="0"/>
              </a:rPr>
              <a:t>  is the photon energy and m c</a:t>
            </a:r>
            <a:r>
              <a:rPr lang="en-US" baseline="30000" dirty="0" smtClean="0">
                <a:latin typeface="Bodoni MT Black" pitchFamily="18" charset="0"/>
              </a:rPr>
              <a:t>2</a:t>
            </a:r>
            <a:r>
              <a:rPr lang="en-US" dirty="0" smtClean="0">
                <a:latin typeface="Bodoni MT Black" pitchFamily="18" charset="0"/>
              </a:rPr>
              <a:t> is the total energy of each member of electron-positron pair. Fig. shows a vector diagram of the linear </a:t>
            </a:r>
            <a:r>
              <a:rPr lang="en-US" dirty="0" err="1" smtClean="0">
                <a:latin typeface="Bodoni MT Black" pitchFamily="18" charset="0"/>
              </a:rPr>
              <a:t>momenta</a:t>
            </a:r>
            <a:r>
              <a:rPr lang="en-US" dirty="0" smtClean="0">
                <a:latin typeface="Bodoni MT Black" pitchFamily="18" charset="0"/>
              </a:rPr>
              <a:t> of the photon, electron and positron. The angle </a:t>
            </a:r>
            <a:r>
              <a:rPr lang="el-GR" dirty="0" smtClean="0"/>
              <a:t>θ</a:t>
            </a:r>
            <a:r>
              <a:rPr lang="en-US" dirty="0" smtClean="0">
                <a:latin typeface="Bodoni MT Black" pitchFamily="18" charset="0"/>
              </a:rPr>
              <a:t> is equal in order that momentum be conserved in the transverse direction. In the direction of motion of the photon, for momentum to be conserved it must be true that: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pPr algn="just"/>
            <a:r>
              <a:rPr lang="en-IN" sz="3200" i="1" dirty="0" smtClean="0">
                <a:solidFill>
                  <a:srgbClr val="1903BD"/>
                </a:solidFill>
                <a:latin typeface="Times New Roman" pitchFamily="18" charset="0"/>
                <a:cs typeface="Times New Roman" pitchFamily="18" charset="0"/>
              </a:rPr>
              <a:t>The scattering of photons from charged particles is called Compton scattering after Arthur Compton who was the first to measure photon-electron scattering in </a:t>
            </a:r>
            <a:r>
              <a:rPr lang="en-IN" sz="3200" i="1" dirty="0" smtClean="0">
                <a:solidFill>
                  <a:srgbClr val="FF0000"/>
                </a:solidFill>
                <a:latin typeface="Times New Roman" pitchFamily="18" charset="0"/>
                <a:cs typeface="Times New Roman" pitchFamily="18" charset="0"/>
              </a:rPr>
              <a:t>1922</a:t>
            </a:r>
            <a:r>
              <a:rPr lang="en-IN" sz="3200" i="1" dirty="0" smtClean="0">
                <a:solidFill>
                  <a:srgbClr val="1903BD"/>
                </a:solidFill>
                <a:latin typeface="Times New Roman" pitchFamily="18" charset="0"/>
                <a:cs typeface="Times New Roman" pitchFamily="18" charset="0"/>
              </a:rPr>
              <a:t>. When the incoming photon gives part of its energy to the electron, then the scattered photon has lower energy and according to the Plank relationship has lower frequency and longer wavelength. The wavelength change in such scattering depends only upon the angle of scattering for a given target particle.</a:t>
            </a:r>
            <a:endParaRPr lang="en-IN" sz="3200" i="1" dirty="0">
              <a:solidFill>
                <a:srgbClr val="1903BD"/>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dirty="0" smtClean="0"/>
              <a:t>h</a:t>
            </a:r>
            <a:r>
              <a:rPr lang="el-GR" dirty="0" smtClean="0"/>
              <a:t>ν</a:t>
            </a:r>
            <a:r>
              <a:rPr lang="en-US" dirty="0" smtClean="0"/>
              <a:t>/c = 2 p </a:t>
            </a:r>
            <a:r>
              <a:rPr lang="en-US" dirty="0" err="1" smtClean="0"/>
              <a:t>cos</a:t>
            </a:r>
            <a:r>
              <a:rPr lang="en-US" dirty="0" smtClean="0"/>
              <a:t> </a:t>
            </a:r>
            <a:r>
              <a:rPr lang="el-GR" dirty="0" smtClean="0"/>
              <a:t>θ</a:t>
            </a:r>
            <a:endParaRPr lang="en-US" dirty="0" smtClean="0"/>
          </a:p>
          <a:p>
            <a:pPr>
              <a:buNone/>
            </a:pPr>
            <a:r>
              <a:rPr lang="en-US" dirty="0" smtClean="0"/>
              <a:t>Or h</a:t>
            </a:r>
            <a:r>
              <a:rPr lang="el-GR" dirty="0" smtClean="0"/>
              <a:t>ν</a:t>
            </a:r>
            <a:r>
              <a:rPr lang="en-US" dirty="0" smtClean="0"/>
              <a:t> = 2 pc </a:t>
            </a:r>
            <a:r>
              <a:rPr lang="en-US" dirty="0" err="1" smtClean="0"/>
              <a:t>cos</a:t>
            </a:r>
            <a:r>
              <a:rPr lang="en-US" dirty="0" smtClean="0"/>
              <a:t> </a:t>
            </a:r>
            <a:r>
              <a:rPr lang="el-GR" dirty="0" smtClean="0"/>
              <a:t>θ</a:t>
            </a:r>
            <a:endParaRPr lang="en-US" dirty="0" smtClean="0"/>
          </a:p>
          <a:p>
            <a:pPr>
              <a:buNone/>
            </a:pPr>
            <a:r>
              <a:rPr lang="en-US" dirty="0" smtClean="0"/>
              <a:t>Since p=</a:t>
            </a:r>
            <a:r>
              <a:rPr lang="en-US" dirty="0" err="1" smtClean="0"/>
              <a:t>mv</a:t>
            </a:r>
            <a:r>
              <a:rPr lang="en-US" dirty="0" smtClean="0"/>
              <a:t> for electron and positron </a:t>
            </a:r>
            <a:endParaRPr lang="en-IN" dirty="0" smtClean="0"/>
          </a:p>
          <a:p>
            <a:r>
              <a:rPr lang="en-US" dirty="0" smtClean="0"/>
              <a:t>h</a:t>
            </a:r>
            <a:r>
              <a:rPr lang="el-GR" dirty="0" smtClean="0"/>
              <a:t>ν</a:t>
            </a:r>
            <a:r>
              <a:rPr lang="en-US" dirty="0" smtClean="0"/>
              <a:t> = 2 </a:t>
            </a:r>
            <a:r>
              <a:rPr lang="en-US" dirty="0" err="1" smtClean="0"/>
              <a:t>mvc</a:t>
            </a:r>
            <a:r>
              <a:rPr lang="en-US" dirty="0" smtClean="0"/>
              <a:t> </a:t>
            </a:r>
            <a:r>
              <a:rPr lang="en-US" dirty="0" err="1" smtClean="0"/>
              <a:t>cos</a:t>
            </a:r>
            <a:r>
              <a:rPr lang="en-US" dirty="0" smtClean="0"/>
              <a:t> </a:t>
            </a:r>
            <a:r>
              <a:rPr lang="el-GR" dirty="0" smtClean="0"/>
              <a:t>θ</a:t>
            </a:r>
            <a:endParaRPr lang="en-US" dirty="0" smtClean="0"/>
          </a:p>
          <a:p>
            <a:r>
              <a:rPr lang="en-US" dirty="0" smtClean="0"/>
              <a:t>h</a:t>
            </a:r>
            <a:r>
              <a:rPr lang="el-GR" dirty="0" smtClean="0"/>
              <a:t>ν</a:t>
            </a:r>
            <a:r>
              <a:rPr lang="en-US" dirty="0" smtClean="0"/>
              <a:t> = 2 mc</a:t>
            </a:r>
            <a:r>
              <a:rPr lang="en-US" baseline="30000" dirty="0" smtClean="0"/>
              <a:t>2</a:t>
            </a:r>
            <a:r>
              <a:rPr lang="en-US" dirty="0" smtClean="0"/>
              <a:t> (v/c)</a:t>
            </a:r>
            <a:r>
              <a:rPr lang="en-US" dirty="0" err="1" smtClean="0"/>
              <a:t>cos</a:t>
            </a:r>
            <a:r>
              <a:rPr lang="en-US" dirty="0" smtClean="0"/>
              <a:t> </a:t>
            </a:r>
            <a:r>
              <a:rPr lang="el-GR" dirty="0" smtClean="0"/>
              <a:t>θ</a:t>
            </a:r>
            <a:endParaRPr lang="en-US" dirty="0" smtClean="0"/>
          </a:p>
          <a:p>
            <a:r>
              <a:rPr lang="en-US" dirty="0" smtClean="0"/>
              <a:t>Because v/c ˂ 1 and </a:t>
            </a:r>
            <a:r>
              <a:rPr lang="en-US" dirty="0" err="1" smtClean="0"/>
              <a:t>cos</a:t>
            </a:r>
            <a:r>
              <a:rPr lang="en-US" dirty="0" smtClean="0"/>
              <a:t> </a:t>
            </a:r>
            <a:r>
              <a:rPr lang="el-GR" dirty="0" smtClean="0"/>
              <a:t>θ</a:t>
            </a:r>
            <a:r>
              <a:rPr lang="en-US" dirty="0" smtClean="0"/>
              <a:t> ≤ 1</a:t>
            </a:r>
          </a:p>
          <a:p>
            <a:r>
              <a:rPr lang="en-US" dirty="0" err="1" smtClean="0"/>
              <a:t>hv</a:t>
            </a:r>
            <a:r>
              <a:rPr lang="en-US" dirty="0" smtClean="0"/>
              <a:t> ˂ 2 mc</a:t>
            </a:r>
            <a:r>
              <a:rPr lang="en-US" baseline="30000" dirty="0" smtClean="0"/>
              <a:t>2</a:t>
            </a:r>
            <a:r>
              <a:rPr lang="en-US" dirty="0" smtClean="0"/>
              <a:t>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http://hyperphysics.phy-astr.gsu.edu/hbase/quantum/imgqua/compdat.gif"/>
          <p:cNvPicPr>
            <a:picLocks noChangeAspect="1" noChangeArrowheads="1"/>
          </p:cNvPicPr>
          <p:nvPr/>
        </p:nvPicPr>
        <p:blipFill>
          <a:blip r:embed="rId2" cstate="print"/>
          <a:srcRect/>
          <a:stretch>
            <a:fillRect/>
          </a:stretch>
        </p:blipFill>
        <p:spPr bwMode="auto">
          <a:xfrm>
            <a:off x="2590800" y="647700"/>
            <a:ext cx="6591300" cy="579119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American Pool - 8 Bal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635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Ameer Azam\AppData\Local\Microsoft\Windows\Temporary Internet Files\Content.IE5\LQHYEOGI\20150130_221018.jpg"/>
          <p:cNvPicPr>
            <a:picLocks noChangeAspect="1" noChangeArrowheads="1"/>
          </p:cNvPicPr>
          <p:nvPr/>
        </p:nvPicPr>
        <p:blipFill>
          <a:blip r:embed="rId2" cstate="print"/>
          <a:srcRect/>
          <a:stretch>
            <a:fillRect/>
          </a:stretch>
        </p:blipFill>
        <p:spPr bwMode="auto">
          <a:xfrm>
            <a:off x="0" y="0"/>
            <a:ext cx="12192000" cy="68580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lstStyle/>
          <a:p>
            <a:pPr marL="0" indent="0">
              <a:buNone/>
            </a:pPr>
            <a:r>
              <a:rPr lang="en-US" dirty="0">
                <a:solidFill>
                  <a:srgbClr val="1903BD"/>
                </a:solidFill>
                <a:latin typeface="Bernard MT Condensed" pitchFamily="18" charset="0"/>
              </a:rPr>
              <a:t>According to law of conservation of </a:t>
            </a:r>
            <a:r>
              <a:rPr lang="en-US" dirty="0" smtClean="0">
                <a:solidFill>
                  <a:srgbClr val="1903BD"/>
                </a:solidFill>
                <a:latin typeface="Bernard MT Condensed" pitchFamily="18" charset="0"/>
              </a:rPr>
              <a:t>energy</a:t>
            </a:r>
          </a:p>
          <a:p>
            <a:pPr marL="0" indent="0">
              <a:buNone/>
            </a:pPr>
            <a:endParaRPr lang="en-US" dirty="0">
              <a:solidFill>
                <a:srgbClr val="1903BD"/>
              </a:solidFill>
              <a:latin typeface="Bernard MT Condensed" pitchFamily="18" charset="0"/>
            </a:endParaRPr>
          </a:p>
          <a:p>
            <a:pPr marL="0" indent="0">
              <a:buNone/>
            </a:pPr>
            <a:endParaRPr lang="en-US" dirty="0" smtClean="0">
              <a:solidFill>
                <a:srgbClr val="1903BD"/>
              </a:solidFill>
              <a:latin typeface="Bernard MT Condensed" pitchFamily="18" charset="0"/>
            </a:endParaRPr>
          </a:p>
          <a:p>
            <a:pPr marL="0" indent="0">
              <a:buNone/>
            </a:pPr>
            <a:r>
              <a:rPr lang="en-US" dirty="0" smtClean="0">
                <a:solidFill>
                  <a:srgbClr val="1903BD"/>
                </a:solidFill>
                <a:latin typeface="Bernard MT Condensed" pitchFamily="18" charset="0"/>
              </a:rPr>
              <a:t>Thus				                                                  ………(1)</a:t>
            </a:r>
            <a:endParaRPr lang="en-US" dirty="0">
              <a:solidFill>
                <a:srgbClr val="1903BD"/>
              </a:solidFill>
              <a:latin typeface="Bernard MT Condensed" pitchFamily="18" charset="0"/>
            </a:endParaRPr>
          </a:p>
          <a:p>
            <a:pPr marL="0" indent="0">
              <a:buNone/>
            </a:pPr>
            <a:endParaRPr lang="en-US" dirty="0" smtClean="0">
              <a:solidFill>
                <a:srgbClr val="1903BD"/>
              </a:solidFill>
              <a:latin typeface="Bernard MT Condensed" pitchFamily="18" charset="0"/>
            </a:endParaRPr>
          </a:p>
          <a:p>
            <a:pPr marL="0" indent="0">
              <a:buNone/>
            </a:pPr>
            <a:r>
              <a:rPr lang="en-US" dirty="0" smtClean="0">
                <a:solidFill>
                  <a:srgbClr val="1903BD"/>
                </a:solidFill>
                <a:latin typeface="Bernard MT Condensed" pitchFamily="18" charset="0"/>
              </a:rPr>
              <a:t>According </a:t>
            </a:r>
            <a:r>
              <a:rPr lang="en-US" dirty="0">
                <a:solidFill>
                  <a:srgbClr val="1903BD"/>
                </a:solidFill>
                <a:latin typeface="Bernard MT Condensed" pitchFamily="18" charset="0"/>
              </a:rPr>
              <a:t>to law of conservation of momentum along </a:t>
            </a:r>
            <a:r>
              <a:rPr lang="en-US" dirty="0" smtClean="0">
                <a:solidFill>
                  <a:srgbClr val="1903BD"/>
                </a:solidFill>
                <a:latin typeface="Bernard MT Condensed" pitchFamily="18" charset="0"/>
              </a:rPr>
              <a:t>x-axis</a:t>
            </a:r>
          </a:p>
          <a:p>
            <a:pPr marL="0" indent="0">
              <a:buNone/>
            </a:pPr>
            <a:endParaRPr lang="en-US" dirty="0" smtClean="0">
              <a:solidFill>
                <a:srgbClr val="1903BD"/>
              </a:solidFill>
              <a:latin typeface="Bernard MT Condensed" pitchFamily="18" charset="0"/>
            </a:endParaRPr>
          </a:p>
          <a:p>
            <a:pPr marL="0" indent="0">
              <a:buNone/>
            </a:pPr>
            <a:endParaRPr lang="en-US" dirty="0">
              <a:solidFill>
                <a:srgbClr val="1903BD"/>
              </a:solidFill>
              <a:latin typeface="Bernard MT Condensed" pitchFamily="18" charset="0"/>
            </a:endParaRPr>
          </a:p>
          <a:p>
            <a:pPr marL="0" indent="0">
              <a:buNone/>
            </a:pPr>
            <a:r>
              <a:rPr lang="en-US" dirty="0" smtClean="0">
                <a:solidFill>
                  <a:srgbClr val="1903BD"/>
                </a:solidFill>
                <a:latin typeface="Bernard MT Condensed" pitchFamily="18" charset="0"/>
              </a:rPr>
              <a:t>Thus								……………(2)</a:t>
            </a:r>
            <a:endParaRPr lang="en-US" dirty="0">
              <a:solidFill>
                <a:srgbClr val="1903BD"/>
              </a:solidFill>
              <a:latin typeface="Bernard MT Condensed"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3048000" y="1232351"/>
                <a:ext cx="6096000" cy="1219565"/>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smtClean="0">
                          <a:effectLst/>
                          <a:latin typeface="Cambria Math" panose="02040503050406030204" pitchFamily="18" charset="0"/>
                          <a:ea typeface="Calibri" panose="020F0502020204030204" pitchFamily="34" charset="0"/>
                          <a:cs typeface="Times New Roman" panose="02020603050405020304" pitchFamily="18" charset="0"/>
                        </a:rPr>
                        <m:t>h</m:t>
                      </m:r>
                      <m:r>
                        <a:rPr lang="en-US" sz="2800" i="1" smtClean="0">
                          <a:effectLst/>
                          <a:latin typeface="Cambria Math" panose="02040503050406030204" pitchFamily="18" charset="0"/>
                          <a:ea typeface="Calibri" panose="020F0502020204030204" pitchFamily="34" charset="0"/>
                          <a:cs typeface="Times New Roman" panose="02020603050405020304" pitchFamily="18" charset="0"/>
                        </a:rPr>
                        <m:t>𝜈</m:t>
                      </m:r>
                      <m:r>
                        <a:rPr lang="en-US" sz="2800" i="1" smtClean="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𝑜</m:t>
                          </m:r>
                        </m:sub>
                      </m:sSub>
                      <m:sSup>
                        <m:sSup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𝑐</m:t>
                          </m:r>
                        </m:e>
                        <m:sup>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h</m:t>
                      </m:r>
                      <m:sSup>
                        <m:sSup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𝜈</m:t>
                          </m:r>
                        </m:e>
                        <m: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𝑚</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𝑜</m:t>
                          </m:r>
                        </m:sub>
                      </m:sSub>
                      <m:sSup>
                        <m:sSup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𝑐</m:t>
                          </m:r>
                        </m:e>
                        <m:sup>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sup>
                      </m:sSup>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𝑘</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𝑒</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i="1">
                              <a:effectLst/>
                              <a:latin typeface="Cambria Math" panose="02040503050406030204" pitchFamily="18" charset="0"/>
                              <a:ea typeface="Calibri" panose="020F0502020204030204" pitchFamily="34" charset="0"/>
                              <a:cs typeface="Times New Roman" panose="02020603050405020304" pitchFamily="18" charset="0"/>
                            </a:rPr>
                            <m:t>h</m:t>
                          </m:r>
                          <m:r>
                            <a:rPr lang="en-US" sz="2800" i="1">
                              <a:effectLst/>
                              <a:latin typeface="Cambria Math" panose="02040503050406030204" pitchFamily="18" charset="0"/>
                              <a:ea typeface="Calibri" panose="020F0502020204030204" pitchFamily="34" charset="0"/>
                              <a:cs typeface="Times New Roman" panose="02020603050405020304" pitchFamily="18" charset="0"/>
                            </a:rPr>
                            <m:t>𝜈</m:t>
                          </m:r>
                          <m:r>
                            <a:rPr lang="en-US" sz="2800" i="1">
                              <a:effectLst/>
                              <a:latin typeface="Cambria Math" panose="02040503050406030204" pitchFamily="18" charset="0"/>
                              <a:ea typeface="Calibri" panose="020F0502020204030204" pitchFamily="34" charset="0"/>
                              <a:cs typeface="Times New Roman" panose="02020603050405020304" pitchFamily="18" charset="0"/>
                            </a:rPr>
                            <m:t>−</m:t>
                          </m:r>
                          <m:r>
                            <a:rPr lang="en-US" sz="2800" i="1">
                              <a:effectLst/>
                              <a:latin typeface="Cambria Math" panose="02040503050406030204" pitchFamily="18" charset="0"/>
                              <a:ea typeface="Calibri" panose="020F0502020204030204" pitchFamily="34" charset="0"/>
                              <a:cs typeface="Times New Roman" panose="02020603050405020304" pitchFamily="18" charset="0"/>
                            </a:rPr>
                            <m:t>h</m:t>
                          </m:r>
                          <m:sSup>
                            <m:sSup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𝜈</m:t>
                              </m:r>
                            </m:e>
                            <m: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up>
                          </m:sSup>
                        </m:e>
                      </m:d>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048000" y="1232351"/>
                <a:ext cx="6096000" cy="1219565"/>
              </a:xfrm>
              <a:prstGeom prst="rect">
                <a:avLst/>
              </a:prstGeom>
              <a:blipFill rotWithShape="0">
                <a:blip r:embed="rId2"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48000" y="3350325"/>
                <a:ext cx="6096000" cy="1659942"/>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𝜃</m:t>
                          </m:r>
                        </m:e>
                      </m:func>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𝑝𝑐</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𝜃</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3048000" y="3350325"/>
                <a:ext cx="6096000" cy="1659942"/>
              </a:xfrm>
              <a:prstGeom prst="rect">
                <a:avLst/>
              </a:prstGeom>
              <a:blipFill rotWithShape="0">
                <a:blip r:embed="rId3"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8045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350" y="373487"/>
            <a:ext cx="10515600" cy="5816355"/>
          </a:xfrm>
        </p:spPr>
        <p:txBody>
          <a:bodyPr/>
          <a:lstStyle/>
          <a:p>
            <a:pPr marL="0" indent="0">
              <a:buNone/>
            </a:pPr>
            <a:r>
              <a:rPr lang="en-US" dirty="0">
                <a:solidFill>
                  <a:srgbClr val="1903BD"/>
                </a:solidFill>
                <a:latin typeface="Bernard MT Condensed" pitchFamily="18" charset="0"/>
              </a:rPr>
              <a:t>According to law of conservation of momentum along </a:t>
            </a:r>
            <a:r>
              <a:rPr lang="en-US" dirty="0" smtClean="0">
                <a:solidFill>
                  <a:srgbClr val="1903BD"/>
                </a:solidFill>
                <a:latin typeface="Bernard MT Condensed" pitchFamily="18" charset="0"/>
              </a:rPr>
              <a:t>y-axis</a:t>
            </a:r>
          </a:p>
          <a:p>
            <a:pPr marL="0" indent="0">
              <a:buNone/>
            </a:pPr>
            <a:endParaRPr lang="en-US" dirty="0">
              <a:solidFill>
                <a:srgbClr val="1903BD"/>
              </a:solidFill>
              <a:latin typeface="Bernard MT Condensed" pitchFamily="18" charset="0"/>
            </a:endParaRPr>
          </a:p>
          <a:p>
            <a:pPr marL="0" indent="0">
              <a:buNone/>
            </a:pPr>
            <a:endParaRPr lang="en-US" dirty="0" smtClean="0">
              <a:solidFill>
                <a:srgbClr val="1903BD"/>
              </a:solidFill>
              <a:latin typeface="Bernard MT Condensed" pitchFamily="18" charset="0"/>
            </a:endParaRPr>
          </a:p>
          <a:p>
            <a:pPr marL="0" indent="0">
              <a:buNone/>
            </a:pPr>
            <a:endParaRPr lang="en-US" dirty="0">
              <a:solidFill>
                <a:srgbClr val="1903BD"/>
              </a:solidFill>
              <a:latin typeface="Bernard MT Condensed" pitchFamily="18" charset="0"/>
            </a:endParaRPr>
          </a:p>
          <a:p>
            <a:pPr marL="0" indent="0">
              <a:buNone/>
            </a:pPr>
            <a:r>
              <a:rPr lang="en-US" dirty="0" smtClean="0">
                <a:solidFill>
                  <a:srgbClr val="1903BD"/>
                </a:solidFill>
                <a:latin typeface="Bernard MT Condensed" pitchFamily="18" charset="0"/>
              </a:rPr>
              <a:t>Thus								………….(3)</a:t>
            </a:r>
            <a:endParaRPr lang="en-US" dirty="0">
              <a:solidFill>
                <a:srgbClr val="1903BD"/>
              </a:solidFill>
              <a:latin typeface="Bernard MT Condensed" pitchFamily="18" charset="0"/>
            </a:endParaRPr>
          </a:p>
          <a:p>
            <a:pPr marL="0" indent="0">
              <a:buNone/>
            </a:pPr>
            <a:endParaRPr lang="en-US" dirty="0" smtClean="0">
              <a:solidFill>
                <a:srgbClr val="1903BD"/>
              </a:solidFill>
              <a:latin typeface="Bernard MT Condensed" pitchFamily="18" charset="0"/>
            </a:endParaRPr>
          </a:p>
          <a:p>
            <a:pPr marL="0" indent="0">
              <a:buNone/>
            </a:pPr>
            <a:r>
              <a:rPr lang="en-US" dirty="0" smtClean="0">
                <a:solidFill>
                  <a:srgbClr val="1903BD"/>
                </a:solidFill>
                <a:latin typeface="Bernard MT Condensed" pitchFamily="18" charset="0"/>
              </a:rPr>
              <a:t>Squaring </a:t>
            </a:r>
            <a:r>
              <a:rPr lang="en-US" dirty="0">
                <a:solidFill>
                  <a:srgbClr val="1903BD"/>
                </a:solidFill>
                <a:latin typeface="Bernard MT Condensed" pitchFamily="18" charset="0"/>
              </a:rPr>
              <a:t>equation </a:t>
            </a:r>
            <a:r>
              <a:rPr lang="en-US" dirty="0" smtClean="0">
                <a:solidFill>
                  <a:srgbClr val="1903BD"/>
                </a:solidFill>
                <a:latin typeface="Bernard MT Condensed" pitchFamily="18" charset="0"/>
              </a:rPr>
              <a:t>(2) &amp;</a:t>
            </a:r>
            <a:r>
              <a:rPr lang="en-US" dirty="0">
                <a:solidFill>
                  <a:srgbClr val="1903BD"/>
                </a:solidFill>
                <a:latin typeface="Bernard MT Condensed" pitchFamily="18" charset="0"/>
              </a:rPr>
              <a:t> </a:t>
            </a:r>
            <a:r>
              <a:rPr lang="en-US" dirty="0" smtClean="0">
                <a:solidFill>
                  <a:srgbClr val="1903BD"/>
                </a:solidFill>
                <a:latin typeface="Bernard MT Condensed" pitchFamily="18" charset="0"/>
              </a:rPr>
              <a:t>(3) </a:t>
            </a:r>
            <a:r>
              <a:rPr lang="en-US" dirty="0">
                <a:solidFill>
                  <a:srgbClr val="1903BD"/>
                </a:solidFill>
                <a:latin typeface="Bernard MT Condensed" pitchFamily="18" charset="0"/>
              </a:rPr>
              <a:t>and adding them we </a:t>
            </a:r>
            <a:r>
              <a:rPr lang="en-US" dirty="0" smtClean="0">
                <a:solidFill>
                  <a:srgbClr val="1903BD"/>
                </a:solidFill>
                <a:latin typeface="Bernard MT Condensed" pitchFamily="18" charset="0"/>
              </a:rPr>
              <a:t>get</a:t>
            </a:r>
          </a:p>
          <a:p>
            <a:pPr marL="0" indent="0">
              <a:buNone/>
            </a:pPr>
            <a:endParaRPr lang="en-US" dirty="0" smtClean="0">
              <a:solidFill>
                <a:srgbClr val="1903BD"/>
              </a:solidFill>
              <a:latin typeface="Bernard MT Condensed" pitchFamily="18" charset="0"/>
            </a:endParaRPr>
          </a:p>
          <a:p>
            <a:pPr marL="0" indent="0">
              <a:buNone/>
            </a:pPr>
            <a:endParaRPr lang="en-US" dirty="0">
              <a:solidFill>
                <a:srgbClr val="1903BD"/>
              </a:solidFill>
              <a:latin typeface="Bernard MT Condensed" pitchFamily="18" charset="0"/>
            </a:endParaRPr>
          </a:p>
          <a:p>
            <a:pPr marL="0" indent="0">
              <a:buNone/>
            </a:pPr>
            <a:r>
              <a:rPr lang="en-US" dirty="0" smtClean="0">
                <a:solidFill>
                  <a:srgbClr val="1903BD"/>
                </a:solidFill>
                <a:latin typeface="Bernard MT Condensed" pitchFamily="18" charset="0"/>
              </a:rPr>
              <a:t>                                                                                        	…………(4)</a:t>
            </a:r>
            <a:endParaRPr lang="en-US" dirty="0">
              <a:solidFill>
                <a:srgbClr val="1903BD"/>
              </a:solidFill>
              <a:latin typeface="Bernard MT Condensed"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3048000" y="1361295"/>
                <a:ext cx="6096000" cy="1659942"/>
              </a:xfrm>
              <a:prstGeom prst="rect">
                <a:avLst/>
              </a:prstGeom>
            </p:spPr>
            <p:txBody>
              <a:bodyPr>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0+0=</m:t>
                      </m:r>
                      <m:f>
                        <m:f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num>
                        <m:den>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den>
                      </m:f>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sin</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sin</m:t>
                          </m:r>
                        </m:fName>
                        <m:e>
                          <m:r>
                            <a:rPr lang="en-US" sz="2800" i="1">
                              <a:effectLst/>
                              <a:latin typeface="Cambria Math" panose="02040503050406030204" pitchFamily="18" charset="0"/>
                              <a:ea typeface="Calibri" panose="020F0502020204030204" pitchFamily="34" charset="0"/>
                              <a:cs typeface="Times New Roman" panose="02020603050405020304" pitchFamily="18" charset="0"/>
                            </a:rPr>
                            <m:t>𝜃</m:t>
                          </m:r>
                        </m:e>
                      </m:func>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𝑝𝑐</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sin</m:t>
                          </m:r>
                        </m:fName>
                        <m:e>
                          <m:r>
                            <a:rPr lang="en-US" sz="2800" i="1">
                              <a:effectLst/>
                              <a:latin typeface="Cambria Math" panose="02040503050406030204" pitchFamily="18" charset="0"/>
                              <a:ea typeface="Calibri" panose="020F0502020204030204" pitchFamily="34" charset="0"/>
                              <a:cs typeface="Times New Roman" panose="02020603050405020304" pitchFamily="18" charset="0"/>
                            </a:rPr>
                            <m:t>𝜃</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sin</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048000" y="1361295"/>
                <a:ext cx="6096000" cy="1659942"/>
              </a:xfrm>
              <a:prstGeom prst="rect">
                <a:avLst/>
              </a:prstGeom>
              <a:blipFill rotWithShape="0">
                <a:blip r:embed="rId2"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67286" y="4387684"/>
                <a:ext cx="9467557" cy="1277081"/>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𝑐𝑜</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𝑠𝑖</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𝑛</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func>
                        <m:func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2800">
                              <a:effectLst/>
                              <a:latin typeface="Cambria Math" panose="02040503050406030204" pitchFamily="18" charset="0"/>
                              <a:ea typeface="Calibri" panose="020F0502020204030204" pitchFamily="34" charset="0"/>
                              <a:cs typeface="Times New Roman" panose="02020603050405020304" pitchFamily="18" charset="0"/>
                            </a:rPr>
                            <m:t>cos</m:t>
                          </m:r>
                        </m:fName>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𝜑</m:t>
                          </m:r>
                        </m:e>
                      </m:func>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67286" y="4387684"/>
                <a:ext cx="9467557" cy="1277081"/>
              </a:xfrm>
              <a:prstGeom prst="rect">
                <a:avLst/>
              </a:prstGeom>
              <a:blipFill rotWithShape="0">
                <a:blip r:embed="rId3"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0689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5829233"/>
          </a:xfrm>
        </p:spPr>
        <p:txBody>
          <a:bodyPr/>
          <a:lstStyle/>
          <a:p>
            <a:pPr marL="0" indent="0">
              <a:buNone/>
            </a:pPr>
            <a:r>
              <a:rPr lang="en-US" dirty="0">
                <a:solidFill>
                  <a:srgbClr val="1903BD"/>
                </a:solidFill>
                <a:latin typeface="Bernard MT Condensed" pitchFamily="18" charset="0"/>
              </a:rPr>
              <a:t>By relativistic formula we know that total energy of any particle </a:t>
            </a:r>
            <a:r>
              <a:rPr lang="en-US" dirty="0" smtClean="0">
                <a:solidFill>
                  <a:srgbClr val="1903BD"/>
                </a:solidFill>
                <a:latin typeface="Bernard MT Condensed" pitchFamily="18" charset="0"/>
              </a:rPr>
              <a:t>                			= </a:t>
            </a:r>
            <a:r>
              <a:rPr lang="en-US" dirty="0">
                <a:solidFill>
                  <a:srgbClr val="1903BD"/>
                </a:solidFill>
                <a:latin typeface="Bernard MT Condensed" pitchFamily="18" charset="0"/>
              </a:rPr>
              <a:t>KE + rest mass </a:t>
            </a:r>
            <a:r>
              <a:rPr lang="en-US" dirty="0" smtClean="0">
                <a:solidFill>
                  <a:srgbClr val="1903BD"/>
                </a:solidFill>
                <a:latin typeface="Bernard MT Condensed" pitchFamily="18" charset="0"/>
              </a:rPr>
              <a:t>energy</a:t>
            </a:r>
          </a:p>
          <a:p>
            <a:pPr marL="0" indent="0">
              <a:buNone/>
            </a:pPr>
            <a:endParaRPr lang="en-US" dirty="0" smtClean="0">
              <a:solidFill>
                <a:srgbClr val="1903BD"/>
              </a:solidFill>
              <a:latin typeface="Bernard MT Condensed" pitchFamily="18" charset="0"/>
            </a:endParaRPr>
          </a:p>
          <a:p>
            <a:pPr marL="0" indent="0">
              <a:buNone/>
            </a:pPr>
            <a:endParaRPr lang="en-US" dirty="0">
              <a:latin typeface="Bernard MT Condensed" pitchFamily="18" charset="0"/>
            </a:endParaRPr>
          </a:p>
          <a:p>
            <a:pPr marL="0" indent="0">
              <a:buNone/>
            </a:pPr>
            <a:endParaRPr lang="en-US" dirty="0" smtClean="0">
              <a:latin typeface="Bernard MT Condensed" pitchFamily="18" charset="0"/>
            </a:endParaRPr>
          </a:p>
          <a:p>
            <a:pPr marL="0" indent="0">
              <a:buNone/>
            </a:pPr>
            <a:endParaRPr lang="en-US" dirty="0">
              <a:latin typeface="Bernard MT Condensed" pitchFamily="18" charset="0"/>
            </a:endParaRPr>
          </a:p>
          <a:p>
            <a:pPr marL="0" indent="0">
              <a:buNone/>
            </a:pPr>
            <a:endParaRPr lang="en-US" dirty="0" smtClean="0">
              <a:latin typeface="Bernard MT Condensed" pitchFamily="18" charset="0"/>
            </a:endParaRPr>
          </a:p>
          <a:p>
            <a:pPr marL="0" indent="0">
              <a:buNone/>
            </a:pPr>
            <a:endParaRPr lang="en-US" dirty="0">
              <a:latin typeface="Bernard MT Condensed" pitchFamily="18" charset="0"/>
            </a:endParaRPr>
          </a:p>
          <a:p>
            <a:pPr marL="0" indent="0">
              <a:buNone/>
            </a:pPr>
            <a:endParaRPr lang="en-US" dirty="0" smtClean="0">
              <a:latin typeface="Bernard MT Condensed" pitchFamily="18" charset="0"/>
            </a:endParaRPr>
          </a:p>
          <a:p>
            <a:pPr marL="0" indent="0">
              <a:buNone/>
            </a:pPr>
            <a:endParaRPr lang="en-US" dirty="0">
              <a:latin typeface="Bernard MT Condensed" pitchFamily="18" charset="0"/>
            </a:endParaRPr>
          </a:p>
          <a:p>
            <a:pPr marL="0" indent="0">
              <a:buNone/>
            </a:pPr>
            <a:r>
              <a:rPr lang="en-US" dirty="0" smtClean="0">
                <a:latin typeface="Bernard MT Condensed" pitchFamily="18" charset="0"/>
              </a:rPr>
              <a:t>										</a:t>
            </a:r>
            <a:r>
              <a:rPr lang="en-US" dirty="0" smtClean="0">
                <a:solidFill>
                  <a:srgbClr val="1903BD"/>
                </a:solidFill>
                <a:latin typeface="Bernard MT Condensed" pitchFamily="18" charset="0"/>
              </a:rPr>
              <a:t>…..(5)</a:t>
            </a:r>
            <a:endParaRPr lang="en-US" dirty="0">
              <a:solidFill>
                <a:srgbClr val="1903BD"/>
              </a:solidFill>
              <a:latin typeface="Bernard MT Condensed"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838200" y="1743669"/>
                <a:ext cx="10057327" cy="4008726"/>
              </a:xfrm>
              <a:prstGeom prst="rect">
                <a:avLst/>
              </a:prstGeom>
            </p:spPr>
            <p:txBody>
              <a:bodyPr wrap="square">
                <a:spAutoFit/>
              </a:bodyPr>
              <a:lstStyle/>
              <a:p>
                <a:pPr>
                  <a:lnSpc>
                    <a:spcPct val="107000"/>
                  </a:lnSpc>
                  <a:spcAft>
                    <a:spcPts val="800"/>
                  </a:spcAft>
                </a:pPr>
                <a14:m>
                  <m:oMathPara xmlns:m="http://schemas.openxmlformats.org/officeDocument/2006/math">
                    <m:oMathParaPr>
                      <m:jc m:val="centerGroup"/>
                    </m:oMathParaPr>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𝐸</m:t>
                      </m:r>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ad>
                        <m:radPr>
                          <m:degHide m:val="on"/>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4</m:t>
                              </m:r>
                            </m:sup>
                          </m:sSup>
                        </m:e>
                      </m:rad>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4</m:t>
                          </m:r>
                        </m:sup>
                      </m:sSup>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4</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4</m:t>
                          </m:r>
                        </m:sup>
                      </m:sSup>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𝑘</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𝑝</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h</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𝜈</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𝑚</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sSup>
                        <m:s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𝑐</m:t>
                          </m:r>
                        </m:e>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m:oMathPara>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838200" y="1743669"/>
                <a:ext cx="10057327" cy="4008726"/>
              </a:xfrm>
              <a:prstGeom prst="rect">
                <a:avLst/>
              </a:prstGeom>
              <a:blipFill rotWithShape="0">
                <a:blip r:embed="rId2" cstate="print"/>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9630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2400</TotalTime>
  <Words>645</Words>
  <Application>Microsoft Office PowerPoint</Application>
  <PresentationFormat>Widescreen</PresentationFormat>
  <Paragraphs>136</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Aparajita</vt:lpstr>
      <vt:lpstr>Arial</vt:lpstr>
      <vt:lpstr>Bernard MT Condensed</vt:lpstr>
      <vt:lpstr>Bodoni MT Black</vt:lpstr>
      <vt:lpstr>Calibri</vt:lpstr>
      <vt:lpstr>Calibri Light</vt:lpstr>
      <vt:lpstr>Cambria Math</vt:lpstr>
      <vt:lpstr>Century</vt:lpstr>
      <vt:lpstr>Times New Roman</vt:lpstr>
      <vt:lpstr>Office Theme</vt:lpstr>
      <vt:lpstr>Compton 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Compton Effect not observed for visible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Pair Production</vt:lpstr>
      <vt:lpstr>PowerPoint Presentation</vt:lpstr>
      <vt:lpstr>Pair Annihilation</vt:lpstr>
      <vt:lpstr>PowerPoint Presentation</vt:lpstr>
      <vt:lpstr>PowerPoint Presentation</vt:lpstr>
      <vt:lpstr>PowerPoint Presentation</vt:lpstr>
      <vt:lpstr>Show that pair production can not take place in empty space.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Compton Effect</dc:title>
  <dc:creator>Mairaj Azam</dc:creator>
  <cp:lastModifiedBy>Azam</cp:lastModifiedBy>
  <cp:revision>25</cp:revision>
  <dcterms:created xsi:type="dcterms:W3CDTF">2015-01-29T16:06:52Z</dcterms:created>
  <dcterms:modified xsi:type="dcterms:W3CDTF">2019-02-04T04:46:53Z</dcterms:modified>
</cp:coreProperties>
</file>